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39"/>
  </p:notesMasterIdLst>
  <p:handoutMasterIdLst>
    <p:handoutMasterId r:id="rId40"/>
  </p:handoutMasterIdLst>
  <p:sldIdLst>
    <p:sldId id="256" r:id="rId2"/>
    <p:sldId id="291"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76" r:id="rId21"/>
    <p:sldId id="277" r:id="rId22"/>
    <p:sldId id="278" r:id="rId23"/>
    <p:sldId id="279" r:id="rId24"/>
    <p:sldId id="287" r:id="rId25"/>
    <p:sldId id="280" r:id="rId26"/>
    <p:sldId id="281" r:id="rId27"/>
    <p:sldId id="282" r:id="rId28"/>
    <p:sldId id="283" r:id="rId29"/>
    <p:sldId id="284" r:id="rId30"/>
    <p:sldId id="285" r:id="rId31"/>
    <p:sldId id="289" r:id="rId32"/>
    <p:sldId id="290" r:id="rId33"/>
    <p:sldId id="292" r:id="rId34"/>
    <p:sldId id="293" r:id="rId35"/>
    <p:sldId id="294" r:id="rId36"/>
    <p:sldId id="295" r:id="rId37"/>
    <p:sldId id="296"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BA01"/>
    <a:srgbClr val="00F902"/>
    <a:srgbClr val="350267"/>
    <a:srgbClr val="2E138D"/>
    <a:srgbClr val="463673"/>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579" autoAdjust="0"/>
    <p:restoredTop sz="94660"/>
  </p:normalViewPr>
  <p:slideViewPr>
    <p:cSldViewPr snapToGrid="0" snapToObjects="1">
      <p:cViewPr varScale="1">
        <p:scale>
          <a:sx n="160" d="100"/>
          <a:sy n="160" d="100"/>
        </p:scale>
        <p:origin x="-41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handoutMaster" Target="handoutMasters/handout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95FAF12-6579-9748-8CD0-78EE14D85B37}" type="datetimeFigureOut">
              <a:rPr lang="en-US" smtClean="0"/>
              <a:t>4/3/14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F5710DC-8555-BB45-8865-7E3B44370170}" type="slidenum">
              <a:rPr lang="en-US" smtClean="0"/>
              <a:t>‹#›</a:t>
            </a:fld>
            <a:endParaRPr lang="en-US"/>
          </a:p>
        </p:txBody>
      </p:sp>
    </p:spTree>
    <p:extLst>
      <p:ext uri="{BB962C8B-B14F-4D97-AF65-F5344CB8AC3E}">
        <p14:creationId xmlns:p14="http://schemas.microsoft.com/office/powerpoint/2010/main" val="29091212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6C00CC-BBD8-894F-9000-8030C7449928}" type="datetimeFigureOut">
              <a:rPr lang="en-US" smtClean="0"/>
              <a:t>4/3/14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181EB7-0D21-1E4A-9532-62A2E243AD37}" type="slidenum">
              <a:rPr lang="en-US" smtClean="0"/>
              <a:t>‹#›</a:t>
            </a:fld>
            <a:endParaRPr lang="en-US"/>
          </a:p>
        </p:txBody>
      </p:sp>
    </p:spTree>
    <p:extLst>
      <p:ext uri="{BB962C8B-B14F-4D97-AF65-F5344CB8AC3E}">
        <p14:creationId xmlns:p14="http://schemas.microsoft.com/office/powerpoint/2010/main" val="310515743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7240" y="1219200"/>
            <a:ext cx="7528560" cy="2152650"/>
          </a:xfrm>
        </p:spPr>
        <p:txBody>
          <a:bodyPr>
            <a:noAutofit/>
          </a:bodyPr>
          <a:lstStyle>
            <a:lvl1pPr>
              <a:defRPr sz="440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777240" y="3387372"/>
            <a:ext cx="75438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5" name="Date Placeholder 14"/>
          <p:cNvSpPr>
            <a:spLocks noGrp="1"/>
          </p:cNvSpPr>
          <p:nvPr>
            <p:ph type="dt" sz="half" idx="10"/>
          </p:nvPr>
        </p:nvSpPr>
        <p:spPr>
          <a:xfrm>
            <a:off x="5394960" y="6337300"/>
            <a:ext cx="2133600" cy="365125"/>
          </a:xfrm>
        </p:spPr>
        <p:txBody>
          <a:bodyPr/>
          <a:lstStyle/>
          <a:p>
            <a:fld id="{CE760BF0-580D-B74E-A3A1-CBDE6A01E10D}" type="datetime1">
              <a:rPr lang="en-US" smtClean="0"/>
              <a:t>4/3/14</a:t>
            </a:fld>
            <a:endParaRPr lang="en-US" dirty="0"/>
          </a:p>
        </p:txBody>
      </p:sp>
      <p:sp>
        <p:nvSpPr>
          <p:cNvPr id="16" name="Slide Number Placeholder 15"/>
          <p:cNvSpPr>
            <a:spLocks noGrp="1"/>
          </p:cNvSpPr>
          <p:nvPr>
            <p:ph type="sldNum" sz="quarter" idx="11"/>
          </p:nvPr>
        </p:nvSpPr>
        <p:spPr>
          <a:xfrm>
            <a:off x="7528560" y="6337300"/>
            <a:ext cx="1370088" cy="365125"/>
          </a:xfrm>
        </p:spPr>
        <p:txBody>
          <a:bodyPr/>
          <a:lstStyle>
            <a:lvl1pPr algn="r">
              <a:defRPr/>
            </a:lvl1pPr>
          </a:lstStyle>
          <a:p>
            <a:fld id="{1789C0F2-17E0-497A-9BBE-0C73201AAFE3}" type="slidenum">
              <a:rPr lang="en-US" smtClean="0"/>
              <a:pPr/>
              <a:t>‹#›</a:t>
            </a:fld>
            <a:endParaRPr lang="en-US" dirty="0"/>
          </a:p>
        </p:txBody>
      </p:sp>
      <p:sp>
        <p:nvSpPr>
          <p:cNvPr id="17" name="Footer Placeholder 16"/>
          <p:cNvSpPr>
            <a:spLocks noGrp="1"/>
          </p:cNvSpPr>
          <p:nvPr>
            <p:ph type="ftr" sz="quarter" idx="12"/>
          </p:nvPr>
        </p:nvSpPr>
        <p:spPr>
          <a:xfrm>
            <a:off x="822960" y="6337300"/>
            <a:ext cx="4572000" cy="365125"/>
          </a:xfrm>
        </p:spPr>
        <p:txBody>
          <a:bodyPr/>
          <a:lstStyle/>
          <a:p>
            <a:r>
              <a:rPr lang="en-US" smtClean="0"/>
              <a:t>CSS430 Operating Systems : OS Structures </a:t>
            </a:r>
            <a:endParaRPr lang="en-US" dirty="0"/>
          </a:p>
        </p:txBody>
      </p:sp>
      <p:pic>
        <p:nvPicPr>
          <p:cNvPr id="9" name="Picture 8" descr="Screen Shot 2014-02-16 at 3.42.39 P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569" y="299975"/>
            <a:ext cx="3150402" cy="221457"/>
          </a:xfrm>
          <a:prstGeom prst="rect">
            <a:avLst/>
          </a:prstGeom>
        </p:spPr>
      </p:pic>
      <p:pic>
        <p:nvPicPr>
          <p:cNvPr id="10" name="Picture 9" descr="Screen Shot 2014-02-16 at 3.41.14 PM.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519569" cy="52614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FBF399-CA89-A743-9EED-FD1F7135C149}" type="datetime1">
              <a:rPr lang="en-US" smtClean="0"/>
              <a:t>4/3/14</a:t>
            </a:fld>
            <a:endParaRPr lang="en-US"/>
          </a:p>
        </p:txBody>
      </p:sp>
      <p:sp>
        <p:nvSpPr>
          <p:cNvPr id="5" name="Footer Placeholder 4"/>
          <p:cNvSpPr>
            <a:spLocks noGrp="1"/>
          </p:cNvSpPr>
          <p:nvPr>
            <p:ph type="ftr" sz="quarter" idx="11"/>
          </p:nvPr>
        </p:nvSpPr>
        <p:spPr/>
        <p:txBody>
          <a:bodyPr/>
          <a:lstStyle/>
          <a:p>
            <a:r>
              <a:rPr lang="en-US" smtClean="0"/>
              <a:t>CSS430 Operating Systems : OS Structures </a:t>
            </a:r>
            <a:endParaRPr lang="en-US"/>
          </a:p>
        </p:txBody>
      </p:sp>
      <p:sp>
        <p:nvSpPr>
          <p:cNvPr id="6" name="Slide Number Placeholder 5"/>
          <p:cNvSpPr>
            <a:spLocks noGrp="1"/>
          </p:cNvSpPr>
          <p:nvPr>
            <p:ph type="sldNum" sz="quarter" idx="12"/>
          </p:nvPr>
        </p:nvSpPr>
        <p:spPr/>
        <p:txBody>
          <a:bodyPr/>
          <a:lstStyle/>
          <a:p>
            <a:fld id="{93B08CBD-4BA7-2F4C-A6A5-A7119939D98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6162AE-4A69-B748-A546-9D8B40379A21}" type="datetime1">
              <a:rPr lang="en-US" smtClean="0"/>
              <a:t>4/3/14</a:t>
            </a:fld>
            <a:endParaRPr lang="en-US"/>
          </a:p>
        </p:txBody>
      </p:sp>
      <p:sp>
        <p:nvSpPr>
          <p:cNvPr id="5" name="Footer Placeholder 4"/>
          <p:cNvSpPr>
            <a:spLocks noGrp="1"/>
          </p:cNvSpPr>
          <p:nvPr>
            <p:ph type="ftr" sz="quarter" idx="11"/>
          </p:nvPr>
        </p:nvSpPr>
        <p:spPr/>
        <p:txBody>
          <a:bodyPr/>
          <a:lstStyle/>
          <a:p>
            <a:r>
              <a:rPr lang="en-US" smtClean="0"/>
              <a:t>CSS430 Operating Systems : OS Structures </a:t>
            </a:r>
            <a:endParaRPr lang="en-US"/>
          </a:p>
        </p:txBody>
      </p:sp>
      <p:sp>
        <p:nvSpPr>
          <p:cNvPr id="6" name="Slide Number Placeholder 5"/>
          <p:cNvSpPr>
            <a:spLocks noGrp="1"/>
          </p:cNvSpPr>
          <p:nvPr>
            <p:ph type="sldNum" sz="quarter" idx="12"/>
          </p:nvPr>
        </p:nvSpPr>
        <p:spPr/>
        <p:txBody>
          <a:bodyPr/>
          <a:lstStyle/>
          <a:p>
            <a:fld id="{93B08CBD-4BA7-2F4C-A6A5-A7119939D98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77240" y="1246563"/>
            <a:ext cx="7772400" cy="5029200"/>
          </a:xfrm>
        </p:spPr>
        <p:txBody>
          <a:bodyPr/>
          <a:lstStyle>
            <a:lvl1pPr>
              <a:defRPr>
                <a:latin typeface="Tahoma"/>
                <a:cs typeface="Tahoma"/>
              </a:defRPr>
            </a:lvl1pPr>
            <a:lvl2pPr>
              <a:defRPr>
                <a:latin typeface="Tahoma"/>
                <a:cs typeface="Tahoma"/>
              </a:defRPr>
            </a:lvl2pPr>
            <a:lvl3pPr>
              <a:defRPr>
                <a:latin typeface="Tahoma"/>
                <a:cs typeface="Tahoma"/>
              </a:defRPr>
            </a:lvl3pPr>
            <a:lvl4pPr>
              <a:defRPr>
                <a:latin typeface="Tahoma"/>
                <a:cs typeface="Tahoma"/>
              </a:defRPr>
            </a:lvl4pPr>
            <a:lvl5pPr>
              <a:defRPr>
                <a:latin typeface="Tahoma"/>
                <a:cs typeface="Tahom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2"/>
          <p:cNvSpPr>
            <a:spLocks noGrp="1"/>
          </p:cNvSpPr>
          <p:nvPr>
            <p:ph type="title"/>
          </p:nvPr>
        </p:nvSpPr>
        <p:spPr>
          <a:xfrm>
            <a:off x="777239" y="1"/>
            <a:ext cx="7772401" cy="725691"/>
          </a:xfrm>
        </p:spPr>
        <p:txBody>
          <a:bodyPr anchor="ctr"/>
          <a:lstStyle>
            <a:lvl1pPr algn="ctr">
              <a:defRPr sz="4000">
                <a:latin typeface="Tahoma"/>
                <a:cs typeface="Tahoma"/>
              </a:defRPr>
            </a:lvl1pPr>
          </a:lstStyle>
          <a:p>
            <a:r>
              <a:rPr lang="en-US" dirty="0" smtClean="0"/>
              <a:t>Click to edit Master title style</a:t>
            </a:r>
            <a:endParaRPr lang="en-US" dirty="0"/>
          </a:p>
        </p:txBody>
      </p:sp>
      <p:sp>
        <p:nvSpPr>
          <p:cNvPr id="7" name="Date Placeholder 14"/>
          <p:cNvSpPr>
            <a:spLocks noGrp="1"/>
          </p:cNvSpPr>
          <p:nvPr>
            <p:ph type="dt" sz="half" idx="10"/>
          </p:nvPr>
        </p:nvSpPr>
        <p:spPr>
          <a:xfrm>
            <a:off x="6795630" y="6337300"/>
            <a:ext cx="732929" cy="365125"/>
          </a:xfrm>
        </p:spPr>
        <p:txBody>
          <a:bodyPr anchor="ctr"/>
          <a:lstStyle>
            <a:lvl1pPr>
              <a:defRPr>
                <a:latin typeface="Calisto MT"/>
                <a:cs typeface="Calisto MT"/>
              </a:defRPr>
            </a:lvl1pPr>
          </a:lstStyle>
          <a:p>
            <a:fld id="{165B52F9-76EC-4F4B-990B-451DD9CBFFD4}" type="datetime1">
              <a:rPr lang="en-US" smtClean="0"/>
              <a:t>4/3/14</a:t>
            </a:fld>
            <a:endParaRPr lang="en-US" dirty="0"/>
          </a:p>
        </p:txBody>
      </p:sp>
      <p:sp>
        <p:nvSpPr>
          <p:cNvPr id="8" name="Slide Number Placeholder 15"/>
          <p:cNvSpPr>
            <a:spLocks noGrp="1"/>
          </p:cNvSpPr>
          <p:nvPr>
            <p:ph type="sldNum" sz="quarter" idx="11"/>
          </p:nvPr>
        </p:nvSpPr>
        <p:spPr>
          <a:xfrm>
            <a:off x="7528560" y="6337300"/>
            <a:ext cx="1021080" cy="365125"/>
          </a:xfrm>
        </p:spPr>
        <p:txBody>
          <a:bodyPr anchor="ctr"/>
          <a:lstStyle>
            <a:lvl1pPr algn="r">
              <a:defRPr>
                <a:latin typeface="Calibri"/>
                <a:cs typeface="Calibri"/>
              </a:defRPr>
            </a:lvl1pPr>
          </a:lstStyle>
          <a:p>
            <a:fld id="{1789C0F2-17E0-497A-9BBE-0C73201AAFE3}" type="slidenum">
              <a:rPr lang="en-US" smtClean="0"/>
              <a:pPr/>
              <a:t>‹#›</a:t>
            </a:fld>
            <a:endParaRPr lang="en-US" dirty="0"/>
          </a:p>
        </p:txBody>
      </p:sp>
      <p:sp>
        <p:nvSpPr>
          <p:cNvPr id="9" name="Footer Placeholder 16"/>
          <p:cNvSpPr>
            <a:spLocks noGrp="1"/>
          </p:cNvSpPr>
          <p:nvPr>
            <p:ph type="ftr" sz="quarter" idx="12"/>
          </p:nvPr>
        </p:nvSpPr>
        <p:spPr>
          <a:xfrm>
            <a:off x="777239" y="6337300"/>
            <a:ext cx="4617721" cy="365125"/>
          </a:xfrm>
        </p:spPr>
        <p:txBody>
          <a:bodyPr anchor="ctr"/>
          <a:lstStyle>
            <a:lvl1pPr>
              <a:defRPr>
                <a:latin typeface="Calisto MT"/>
                <a:cs typeface="Calisto MT"/>
              </a:defRPr>
            </a:lvl1pPr>
          </a:lstStyle>
          <a:p>
            <a:r>
              <a:rPr lang="en-US" dirty="0" smtClean="0"/>
              <a:t>CSS430 Operating Systems : OS Structures </a:t>
            </a:r>
            <a:endParaRPr lang="en-US" dirty="0"/>
          </a:p>
        </p:txBody>
      </p:sp>
      <p:pic>
        <p:nvPicPr>
          <p:cNvPr id="11" name="Picture 10" descr="Screen Shot 2014-02-16 at 3.41.14 P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519569" cy="52614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Date Placeholder 11"/>
          <p:cNvSpPr>
            <a:spLocks noGrp="1"/>
          </p:cNvSpPr>
          <p:nvPr>
            <p:ph type="dt" sz="half" idx="10"/>
          </p:nvPr>
        </p:nvSpPr>
        <p:spPr/>
        <p:txBody>
          <a:bodyPr/>
          <a:lstStyle/>
          <a:p>
            <a:fld id="{FC1A47F6-0D25-BF48-833D-965539296E94}" type="datetime1">
              <a:rPr lang="en-US" smtClean="0"/>
              <a:t>4/3/14</a:t>
            </a:fld>
            <a:endParaRPr lang="en-US"/>
          </a:p>
        </p:txBody>
      </p:sp>
      <p:sp>
        <p:nvSpPr>
          <p:cNvPr id="13" name="Slide Number Placeholder 12"/>
          <p:cNvSpPr>
            <a:spLocks noGrp="1"/>
          </p:cNvSpPr>
          <p:nvPr>
            <p:ph type="sldNum" sz="quarter" idx="11"/>
          </p:nvPr>
        </p:nvSpPr>
        <p:spPr/>
        <p:txBody>
          <a:bodyPr/>
          <a:lstStyle/>
          <a:p>
            <a:fld id="{93B08CBD-4BA7-2F4C-A6A5-A7119939D983}" type="slidenum">
              <a:rPr lang="en-US" smtClean="0"/>
              <a:t>‹#›</a:t>
            </a:fld>
            <a:endParaRPr lang="en-US"/>
          </a:p>
        </p:txBody>
      </p:sp>
      <p:sp>
        <p:nvSpPr>
          <p:cNvPr id="14" name="Footer Placeholder 13"/>
          <p:cNvSpPr>
            <a:spLocks noGrp="1"/>
          </p:cNvSpPr>
          <p:nvPr>
            <p:ph type="ftr" sz="quarter" idx="12"/>
          </p:nvPr>
        </p:nvSpPr>
        <p:spPr/>
        <p:txBody>
          <a:bodyPr/>
          <a:lstStyle/>
          <a:p>
            <a:r>
              <a:rPr lang="en-US" smtClean="0"/>
              <a:t>CSS430 Operating Systems : OS Structures </a:t>
            </a:r>
            <a:endParaRPr lang="en-US"/>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5DDBD9F8-7251-DC45-BAD7-358D61751623}" type="datetime1">
              <a:rPr lang="en-US" smtClean="0"/>
              <a:t>4/3/14</a:t>
            </a:fld>
            <a:endParaRPr lang="en-US"/>
          </a:p>
        </p:txBody>
      </p:sp>
      <p:sp>
        <p:nvSpPr>
          <p:cNvPr id="9" name="Slide Number Placeholder 8"/>
          <p:cNvSpPr>
            <a:spLocks noGrp="1"/>
          </p:cNvSpPr>
          <p:nvPr>
            <p:ph type="sldNum" sz="quarter" idx="11"/>
          </p:nvPr>
        </p:nvSpPr>
        <p:spPr/>
        <p:txBody>
          <a:bodyPr/>
          <a:lstStyle/>
          <a:p>
            <a:fld id="{93B08CBD-4BA7-2F4C-A6A5-A7119939D983}" type="slidenum">
              <a:rPr lang="en-US" smtClean="0"/>
              <a:t>‹#›</a:t>
            </a:fld>
            <a:endParaRPr lang="en-US"/>
          </a:p>
        </p:txBody>
      </p:sp>
      <p:sp>
        <p:nvSpPr>
          <p:cNvPr id="10" name="Footer Placeholder 9"/>
          <p:cNvSpPr>
            <a:spLocks noGrp="1"/>
          </p:cNvSpPr>
          <p:nvPr>
            <p:ph type="ftr" sz="quarter" idx="12"/>
          </p:nvPr>
        </p:nvSpPr>
        <p:spPr/>
        <p:txBody>
          <a:bodyPr/>
          <a:lstStyle/>
          <a:p>
            <a:r>
              <a:rPr lang="en-US" smtClean="0"/>
              <a:t>CSS430 Operating Systems : OS Structures </a:t>
            </a:r>
            <a:endParaRPr lang="en-US"/>
          </a:p>
        </p:txBody>
      </p:sp>
      <p:sp>
        <p:nvSpPr>
          <p:cNvPr id="11" name="Title 10"/>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en-US" smtClean="0"/>
              <a:t>Click to edit Master title style</a:t>
            </a:r>
            <a:endParaRPr lang="en-US" dirty="0"/>
          </a:p>
        </p:txBody>
      </p:sp>
      <p:sp>
        <p:nvSpPr>
          <p:cNvPr id="14" name="Date Placeholder 13"/>
          <p:cNvSpPr>
            <a:spLocks noGrp="1"/>
          </p:cNvSpPr>
          <p:nvPr>
            <p:ph type="dt" sz="half" idx="10"/>
          </p:nvPr>
        </p:nvSpPr>
        <p:spPr/>
        <p:txBody>
          <a:bodyPr/>
          <a:lstStyle/>
          <a:p>
            <a:fld id="{33ED2C5C-8E0C-384B-8098-9698ACD024FF}" type="datetime1">
              <a:rPr lang="en-US" smtClean="0"/>
              <a:t>4/3/14</a:t>
            </a:fld>
            <a:endParaRPr lang="en-US"/>
          </a:p>
        </p:txBody>
      </p:sp>
      <p:sp>
        <p:nvSpPr>
          <p:cNvPr id="15" name="Slide Number Placeholder 14"/>
          <p:cNvSpPr>
            <a:spLocks noGrp="1"/>
          </p:cNvSpPr>
          <p:nvPr>
            <p:ph type="sldNum" sz="quarter" idx="11"/>
          </p:nvPr>
        </p:nvSpPr>
        <p:spPr/>
        <p:txBody>
          <a:bodyPr/>
          <a:lstStyle/>
          <a:p>
            <a:fld id="{93B08CBD-4BA7-2F4C-A6A5-A7119939D983}" type="slidenum">
              <a:rPr lang="en-US" smtClean="0"/>
              <a:t>‹#›</a:t>
            </a:fld>
            <a:endParaRPr lang="en-US"/>
          </a:p>
        </p:txBody>
      </p:sp>
      <p:sp>
        <p:nvSpPr>
          <p:cNvPr id="16" name="Footer Placeholder 15"/>
          <p:cNvSpPr>
            <a:spLocks noGrp="1"/>
          </p:cNvSpPr>
          <p:nvPr>
            <p:ph type="ftr" sz="quarter" idx="12"/>
          </p:nvPr>
        </p:nvSpPr>
        <p:spPr/>
        <p:txBody>
          <a:bodyPr/>
          <a:lstStyle/>
          <a:p>
            <a:r>
              <a:rPr lang="en-US" smtClean="0"/>
              <a:t>CSS430 Operating Systems : OS Structures </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fld id="{B2014973-CF2C-8B44-9EAC-21673D014AC9}" type="datetime1">
              <a:rPr lang="en-US" smtClean="0"/>
              <a:t>4/3/14</a:t>
            </a:fld>
            <a:endParaRPr lang="en-US"/>
          </a:p>
        </p:txBody>
      </p:sp>
      <p:sp>
        <p:nvSpPr>
          <p:cNvPr id="8" name="Slide Number Placeholder 7"/>
          <p:cNvSpPr>
            <a:spLocks noGrp="1"/>
          </p:cNvSpPr>
          <p:nvPr>
            <p:ph type="sldNum" sz="quarter" idx="11"/>
          </p:nvPr>
        </p:nvSpPr>
        <p:spPr/>
        <p:txBody>
          <a:bodyPr/>
          <a:lstStyle/>
          <a:p>
            <a:fld id="{93B08CBD-4BA7-2F4C-A6A5-A7119939D983}" type="slidenum">
              <a:rPr lang="en-US" smtClean="0"/>
              <a:t>‹#›</a:t>
            </a:fld>
            <a:endParaRPr lang="en-US"/>
          </a:p>
        </p:txBody>
      </p:sp>
      <p:sp>
        <p:nvSpPr>
          <p:cNvPr id="9" name="Footer Placeholder 8"/>
          <p:cNvSpPr>
            <a:spLocks noGrp="1"/>
          </p:cNvSpPr>
          <p:nvPr>
            <p:ph type="ftr" sz="quarter" idx="12"/>
          </p:nvPr>
        </p:nvSpPr>
        <p:spPr/>
        <p:txBody>
          <a:bodyPr/>
          <a:lstStyle/>
          <a:p>
            <a:r>
              <a:rPr lang="en-US" smtClean="0"/>
              <a:t>CSS430 Operating Systems : OS Structures </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7EA109F-E08D-7C47-8674-F2231DD301BD}" type="datetime1">
              <a:rPr lang="en-US" smtClean="0"/>
              <a:t>4/3/14</a:t>
            </a:fld>
            <a:endParaRPr lang="en-US"/>
          </a:p>
        </p:txBody>
      </p:sp>
      <p:sp>
        <p:nvSpPr>
          <p:cNvPr id="6" name="Slide Number Placeholder 5"/>
          <p:cNvSpPr>
            <a:spLocks noGrp="1"/>
          </p:cNvSpPr>
          <p:nvPr>
            <p:ph type="sldNum" sz="quarter" idx="11"/>
          </p:nvPr>
        </p:nvSpPr>
        <p:spPr/>
        <p:txBody>
          <a:bodyPr/>
          <a:lstStyle/>
          <a:p>
            <a:fld id="{93B08CBD-4BA7-2F4C-A6A5-A7119939D983}" type="slidenum">
              <a:rPr lang="en-US" smtClean="0"/>
              <a:t>‹#›</a:t>
            </a:fld>
            <a:endParaRPr lang="en-US"/>
          </a:p>
        </p:txBody>
      </p:sp>
      <p:sp>
        <p:nvSpPr>
          <p:cNvPr id="7" name="Footer Placeholder 6"/>
          <p:cNvSpPr>
            <a:spLocks noGrp="1"/>
          </p:cNvSpPr>
          <p:nvPr>
            <p:ph type="ftr" sz="quarter" idx="12"/>
          </p:nvPr>
        </p:nvSpPr>
        <p:spPr/>
        <p:txBody>
          <a:bodyPr/>
          <a:lstStyle/>
          <a:p>
            <a:r>
              <a:rPr lang="en-US" smtClean="0"/>
              <a:t>CSS430 Operating Systems : OS Structures </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DEF8380B-0C54-9948-BAAF-964DA3D62A46}" type="datetime1">
              <a:rPr lang="en-US" smtClean="0"/>
              <a:t>4/3/14</a:t>
            </a:fld>
            <a:endParaRPr lang="en-US"/>
          </a:p>
        </p:txBody>
      </p:sp>
      <p:sp>
        <p:nvSpPr>
          <p:cNvPr id="16" name="Slide Number Placeholder 15"/>
          <p:cNvSpPr>
            <a:spLocks noGrp="1"/>
          </p:cNvSpPr>
          <p:nvPr>
            <p:ph type="sldNum" sz="quarter" idx="11"/>
          </p:nvPr>
        </p:nvSpPr>
        <p:spPr/>
        <p:txBody>
          <a:bodyPr/>
          <a:lstStyle/>
          <a:p>
            <a:fld id="{1789C0F2-17E0-497A-9BBE-0C73201AAFE3}" type="slidenum">
              <a:rPr lang="en-US" smtClean="0"/>
              <a:pPr/>
              <a:t>‹#›</a:t>
            </a:fld>
            <a:endParaRPr lang="en-US" dirty="0"/>
          </a:p>
        </p:txBody>
      </p:sp>
      <p:sp>
        <p:nvSpPr>
          <p:cNvPr id="17" name="Footer Placeholder 16"/>
          <p:cNvSpPr>
            <a:spLocks noGrp="1"/>
          </p:cNvSpPr>
          <p:nvPr>
            <p:ph type="ftr" sz="quarter" idx="12"/>
          </p:nvPr>
        </p:nvSpPr>
        <p:spPr/>
        <p:txBody>
          <a:bodyPr/>
          <a:lstStyle/>
          <a:p>
            <a:r>
              <a:rPr lang="en-US" smtClean="0"/>
              <a:t>CSS430 Operating Systems : OS Structures </a:t>
            </a:r>
            <a:endParaRPr lang="en-US"/>
          </a:p>
        </p:txBody>
      </p:sp>
      <p:sp>
        <p:nvSpPr>
          <p:cNvPr id="18" name="Title 1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13" name="Date Placeholder 12"/>
          <p:cNvSpPr>
            <a:spLocks noGrp="1"/>
          </p:cNvSpPr>
          <p:nvPr>
            <p:ph type="dt" sz="half" idx="10"/>
          </p:nvPr>
        </p:nvSpPr>
        <p:spPr/>
        <p:txBody>
          <a:bodyPr/>
          <a:lstStyle/>
          <a:p>
            <a:fld id="{22409A31-89E0-AA4F-8AFE-E9AD003AA9B9}" type="datetime1">
              <a:rPr lang="en-US" smtClean="0"/>
              <a:t>4/3/14</a:t>
            </a:fld>
            <a:endParaRPr lang="en-US"/>
          </a:p>
        </p:txBody>
      </p:sp>
      <p:sp>
        <p:nvSpPr>
          <p:cNvPr id="14" name="Slide Number Placeholder 13"/>
          <p:cNvSpPr>
            <a:spLocks noGrp="1"/>
          </p:cNvSpPr>
          <p:nvPr>
            <p:ph type="sldNum" sz="quarter" idx="11"/>
          </p:nvPr>
        </p:nvSpPr>
        <p:spPr/>
        <p:txBody>
          <a:bodyPr/>
          <a:lstStyle/>
          <a:p>
            <a:fld id="{93B08CBD-4BA7-2F4C-A6A5-A7119939D983}" type="slidenum">
              <a:rPr lang="en-US" smtClean="0"/>
              <a:t>‹#›</a:t>
            </a:fld>
            <a:endParaRPr lang="en-US"/>
          </a:p>
        </p:txBody>
      </p:sp>
      <p:sp>
        <p:nvSpPr>
          <p:cNvPr id="15" name="Footer Placeholder 14"/>
          <p:cNvSpPr>
            <a:spLocks noGrp="1"/>
          </p:cNvSpPr>
          <p:nvPr>
            <p:ph type="ftr" sz="quarter" idx="12"/>
          </p:nvPr>
        </p:nvSpPr>
        <p:spPr/>
        <p:txBody>
          <a:bodyPr/>
          <a:lstStyle/>
          <a:p>
            <a:r>
              <a:rPr lang="en-US" smtClean="0"/>
              <a:t>CSS430 Operating Systems : OS Structures </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463673"/>
            </a:gs>
            <a:gs pos="47000">
              <a:srgbClr val="350267"/>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B3974516-DCC7-F949-B6BD-951987E2A5CF}" type="datetime1">
              <a:rPr lang="en-US" smtClean="0"/>
              <a:t>4/3/14</a:t>
            </a:fld>
            <a:endParaRPr lang="en-US"/>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r>
              <a:rPr lang="en-US" smtClean="0"/>
              <a:t>CSS430 Operating Systems : OS Structures </a:t>
            </a:r>
            <a:endParaRPr lang="en-US"/>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93B08CBD-4BA7-2F4C-A6A5-A7119939D983}" type="slidenum">
              <a:rPr lang="en-US" smtClean="0"/>
              <a:t>‹#›</a:t>
            </a:fld>
            <a:endParaRPr lang="en-US"/>
          </a:p>
        </p:txBody>
      </p:sp>
      <p:sp>
        <p:nvSpPr>
          <p:cNvPr id="11" name="TextBox 10"/>
          <p:cNvSpPr txBox="1"/>
          <p:nvPr userDrawn="1"/>
        </p:nvSpPr>
        <p:spPr>
          <a:xfrm>
            <a:off x="159602" y="6432642"/>
            <a:ext cx="488159" cy="276999"/>
          </a:xfrm>
          <a:prstGeom prst="rect">
            <a:avLst/>
          </a:prstGeom>
          <a:noFill/>
        </p:spPr>
        <p:txBody>
          <a:bodyPr wrap="none" rtlCol="0">
            <a:spAutoFit/>
          </a:bodyPr>
          <a:lstStyle/>
          <a:p>
            <a:r>
              <a:rPr lang="en-US" sz="1200" dirty="0" smtClean="0"/>
              <a:t>V0.3</a:t>
            </a:r>
            <a:endParaRPr lang="en-US" sz="1200" dirty="0"/>
          </a:p>
        </p:txBody>
      </p:sp>
    </p:spTree>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hdr="0" dt="0"/>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ava.sun.co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is.cau.edu/~jenglish/106/notes/Exceptions.ht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hyperlink" Target="http://security.stackexchange.com/questions/5096/rsa-vs-dsa-for-ssh-authentication-keys"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javaworld.com/article/2076945/java-security/understanding-the-keys-to-java-security----the-sandbox-and-authentication.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400" dirty="0">
                <a:latin typeface="Tahoma"/>
                <a:cs typeface="Tahoma"/>
              </a:rPr>
              <a:t>CSS430 </a:t>
            </a:r>
            <a:r>
              <a:rPr lang="en-US" sz="4400" dirty="0" smtClean="0">
                <a:latin typeface="Tahoma"/>
                <a:cs typeface="Tahoma"/>
              </a:rPr>
              <a:t/>
            </a:r>
            <a:br>
              <a:rPr lang="en-US" sz="4400" dirty="0" smtClean="0">
                <a:latin typeface="Tahoma"/>
                <a:cs typeface="Tahoma"/>
              </a:rPr>
            </a:br>
            <a:r>
              <a:rPr lang="en-US" sz="4400" dirty="0" smtClean="0">
                <a:latin typeface="Tahoma"/>
                <a:cs typeface="Tahoma"/>
              </a:rPr>
              <a:t>Operating</a:t>
            </a:r>
            <a:r>
              <a:rPr lang="en-US" sz="4400" dirty="0">
                <a:latin typeface="Tahoma"/>
                <a:cs typeface="Tahoma"/>
              </a:rPr>
              <a:t>-System Structures</a:t>
            </a:r>
            <a:r>
              <a:rPr lang="en-US" sz="2400" dirty="0">
                <a:latin typeface="Tahoma"/>
                <a:cs typeface="Tahoma"/>
              </a:rPr>
              <a:t/>
            </a:r>
            <a:br>
              <a:rPr lang="en-US" sz="2400" dirty="0">
                <a:latin typeface="Tahoma"/>
                <a:cs typeface="Tahoma"/>
              </a:rPr>
            </a:br>
            <a:r>
              <a:rPr lang="en-US" sz="2400" dirty="0" smtClean="0">
                <a:latin typeface="Tahoma"/>
                <a:cs typeface="Tahoma"/>
              </a:rPr>
              <a:t>Textbook Chapter 2</a:t>
            </a:r>
            <a:endParaRPr lang="en-US" sz="2400" dirty="0">
              <a:latin typeface="Tahoma"/>
              <a:cs typeface="Tahoma"/>
            </a:endParaRPr>
          </a:p>
        </p:txBody>
      </p:sp>
      <p:sp>
        <p:nvSpPr>
          <p:cNvPr id="3" name="Subtitle 2"/>
          <p:cNvSpPr>
            <a:spLocks noGrp="1"/>
          </p:cNvSpPr>
          <p:nvPr>
            <p:ph type="subTitle" idx="1"/>
          </p:nvPr>
        </p:nvSpPr>
        <p:spPr>
          <a:xfrm>
            <a:off x="777240" y="4412131"/>
            <a:ext cx="7543800" cy="685800"/>
          </a:xfrm>
        </p:spPr>
        <p:txBody>
          <a:bodyPr>
            <a:normAutofit fontScale="92500" lnSpcReduction="10000"/>
          </a:bodyPr>
          <a:lstStyle/>
          <a:p>
            <a:pPr algn="ctr"/>
            <a:r>
              <a:rPr lang="en-US" dirty="0" smtClean="0"/>
              <a:t>Instructor:  Stephen G. Dame</a:t>
            </a:r>
          </a:p>
          <a:p>
            <a:pPr algn="ctr"/>
            <a:r>
              <a:rPr lang="en-US" dirty="0">
                <a:latin typeface="Consolas"/>
                <a:cs typeface="Consolas"/>
              </a:rPr>
              <a:t>e</a:t>
            </a:r>
            <a:r>
              <a:rPr lang="en-US" dirty="0" smtClean="0">
                <a:latin typeface="Consolas"/>
                <a:cs typeface="Consolas"/>
              </a:rPr>
              <a:t>-mail: sdame@uw.edu</a:t>
            </a:r>
            <a:endParaRPr lang="en-US" dirty="0">
              <a:latin typeface="Consolas"/>
              <a:cs typeface="Consolas"/>
            </a:endParaRPr>
          </a:p>
        </p:txBody>
      </p:sp>
      <p:sp>
        <p:nvSpPr>
          <p:cNvPr id="4" name="TextBox 3"/>
          <p:cNvSpPr txBox="1"/>
          <p:nvPr/>
        </p:nvSpPr>
        <p:spPr>
          <a:xfrm>
            <a:off x="777240" y="5237655"/>
            <a:ext cx="7543800" cy="1231106"/>
          </a:xfrm>
          <a:prstGeom prst="rect">
            <a:avLst/>
          </a:prstGeom>
          <a:noFill/>
        </p:spPr>
        <p:txBody>
          <a:bodyPr wrap="square" rtlCol="0">
            <a:spAutoFit/>
          </a:bodyPr>
          <a:lstStyle/>
          <a:p>
            <a:pPr algn="ctr"/>
            <a:endParaRPr lang="en-US" altLang="ja-JP" sz="2800" dirty="0" smtClean="0">
              <a:latin typeface="Times New Roman" charset="0"/>
            </a:endParaRPr>
          </a:p>
          <a:p>
            <a:r>
              <a:rPr lang="en-US" altLang="ja-JP" sz="1400" dirty="0" smtClean="0">
                <a:latin typeface="Cambria"/>
                <a:cs typeface="Cambria"/>
              </a:rPr>
              <a:t>These slides </a:t>
            </a:r>
            <a:r>
              <a:rPr lang="en-US" altLang="ja-JP" sz="1400" smtClean="0">
                <a:latin typeface="Cambria"/>
                <a:cs typeface="Cambria"/>
              </a:rPr>
              <a:t>were  adapted </a:t>
            </a:r>
            <a:r>
              <a:rPr lang="en-US" altLang="ja-JP" sz="1400" dirty="0" smtClean="0">
                <a:latin typeface="Cambria"/>
                <a:cs typeface="Cambria"/>
              </a:rPr>
              <a:t>from the OSC textbook slides (Silberschatz, Galvin, and Gagne), Professor Munehiro Fukuda and the instructor’s class materials.</a:t>
            </a:r>
          </a:p>
          <a:p>
            <a:endParaRPr lang="en-US" dirty="0"/>
          </a:p>
        </p:txBody>
      </p:sp>
      <p:sp>
        <p:nvSpPr>
          <p:cNvPr id="5" name="Footer Placeholder 4"/>
          <p:cNvSpPr>
            <a:spLocks noGrp="1"/>
          </p:cNvSpPr>
          <p:nvPr>
            <p:ph type="ftr" sz="quarter" idx="12"/>
          </p:nvPr>
        </p:nvSpPr>
        <p:spPr/>
        <p:txBody>
          <a:bodyPr/>
          <a:lstStyle/>
          <a:p>
            <a:r>
              <a:rPr lang="en-US" smtClean="0"/>
              <a:t>CSS430 Operating Systems : OS Structures </a:t>
            </a:r>
            <a:endParaRPr lang="en-US" dirty="0"/>
          </a:p>
        </p:txBody>
      </p:sp>
      <p:sp>
        <p:nvSpPr>
          <p:cNvPr id="6" name="Slide Number Placeholder 5"/>
          <p:cNvSpPr>
            <a:spLocks noGrp="1"/>
          </p:cNvSpPr>
          <p:nvPr>
            <p:ph type="sldNum" sz="quarter" idx="11"/>
          </p:nvPr>
        </p:nvSpPr>
        <p:spPr/>
        <p:txBody>
          <a:bodyPr/>
          <a:lstStyle/>
          <a:p>
            <a:fld id="{1789C0F2-17E0-497A-9BBE-0C73201AAFE3}" type="slidenum">
              <a:rPr lang="en-US" smtClean="0"/>
              <a:pPr/>
              <a:t>1</a:t>
            </a:fld>
            <a:endParaRPr lang="en-US" dirty="0"/>
          </a:p>
        </p:txBody>
      </p:sp>
    </p:spTree>
    <p:extLst>
      <p:ext uri="{BB962C8B-B14F-4D97-AF65-F5344CB8AC3E}">
        <p14:creationId xmlns:p14="http://schemas.microsoft.com/office/powerpoint/2010/main" val="148021669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77239" y="895779"/>
            <a:ext cx="7772400" cy="5029200"/>
          </a:xfrm>
          <a:solidFill>
            <a:schemeClr val="tx1">
              <a:lumMod val="85000"/>
            </a:schemeClr>
          </a:solidFill>
          <a:effectLst/>
        </p:spPr>
        <p:style>
          <a:lnRef idx="1">
            <a:schemeClr val="dk1"/>
          </a:lnRef>
          <a:fillRef idx="2">
            <a:schemeClr val="dk1"/>
          </a:fillRef>
          <a:effectRef idx="1">
            <a:schemeClr val="dk1"/>
          </a:effectRef>
          <a:fontRef idx="minor">
            <a:schemeClr val="dk1"/>
          </a:fontRef>
        </p:style>
        <p:txBody>
          <a:bodyPr>
            <a:normAutofit fontScale="92500" lnSpcReduction="10000"/>
          </a:bodyPr>
          <a:lstStyle/>
          <a:p>
            <a:pPr marL="475488" indent="-457200">
              <a:buSzPct val="100000"/>
              <a:buFont typeface="+mj-lt"/>
              <a:buAutoNum type="arabicPeriod"/>
            </a:pPr>
            <a:r>
              <a:rPr lang="en-US" sz="3200" dirty="0" smtClean="0">
                <a:solidFill>
                  <a:schemeClr val="bg1"/>
                </a:solidFill>
              </a:rPr>
              <a:t>List at 3 or more reasons for why virtual machines are beneficial.</a:t>
            </a:r>
          </a:p>
          <a:p>
            <a:pPr marL="18288" indent="0">
              <a:buSzPct val="100000"/>
              <a:buNone/>
            </a:pPr>
            <a:endParaRPr lang="en-US" sz="3200" dirty="0" smtClean="0">
              <a:solidFill>
                <a:schemeClr val="bg1"/>
              </a:solidFill>
            </a:endParaRPr>
          </a:p>
          <a:p>
            <a:pPr marL="533400" indent="-533400">
              <a:lnSpc>
                <a:spcPct val="90000"/>
              </a:lnSpc>
              <a:buSzPct val="100000"/>
              <a:buFont typeface="Arial" charset="0"/>
              <a:buAutoNum type="arabicPeriod"/>
            </a:pPr>
            <a:r>
              <a:rPr lang="en-US" altLang="ja-JP" sz="3200" dirty="0" smtClean="0">
                <a:solidFill>
                  <a:schemeClr val="bg1"/>
                </a:solidFill>
              </a:rPr>
              <a:t>What would be a reason to share a file system between a host OS and VM OS?</a:t>
            </a:r>
          </a:p>
          <a:p>
            <a:pPr marL="0" indent="0">
              <a:lnSpc>
                <a:spcPct val="90000"/>
              </a:lnSpc>
              <a:buSzPct val="100000"/>
              <a:buNone/>
            </a:pPr>
            <a:endParaRPr lang="en-US" altLang="ja-JP" sz="3200" dirty="0" smtClean="0">
              <a:solidFill>
                <a:schemeClr val="bg1"/>
              </a:solidFill>
            </a:endParaRPr>
          </a:p>
          <a:p>
            <a:pPr marL="533400" indent="-533400">
              <a:lnSpc>
                <a:spcPct val="90000"/>
              </a:lnSpc>
              <a:buSzPct val="100000"/>
              <a:buFont typeface="Arial" charset="0"/>
              <a:buAutoNum type="arabicPeriod"/>
            </a:pPr>
            <a:r>
              <a:rPr lang="en-US" altLang="ja-JP" sz="3200" dirty="0" smtClean="0">
                <a:solidFill>
                  <a:schemeClr val="bg1"/>
                </a:solidFill>
              </a:rPr>
              <a:t>What are some of the challenges of implementation of VMs?</a:t>
            </a:r>
          </a:p>
          <a:p>
            <a:pPr marL="0" indent="0">
              <a:lnSpc>
                <a:spcPct val="90000"/>
              </a:lnSpc>
              <a:buSzPct val="100000"/>
              <a:buNone/>
            </a:pPr>
            <a:endParaRPr lang="en-US" altLang="ja-JP" sz="3200" dirty="0" smtClean="0">
              <a:solidFill>
                <a:schemeClr val="bg1"/>
              </a:solidFill>
            </a:endParaRPr>
          </a:p>
          <a:p>
            <a:pPr marL="533400" indent="-533400">
              <a:lnSpc>
                <a:spcPct val="90000"/>
              </a:lnSpc>
              <a:buSzPct val="100000"/>
              <a:buFont typeface="Arial" charset="0"/>
              <a:buAutoNum type="arabicPeriod"/>
            </a:pPr>
            <a:r>
              <a:rPr lang="en-US" altLang="ja-JP" sz="3200" dirty="0" smtClean="0">
                <a:solidFill>
                  <a:schemeClr val="bg1"/>
                </a:solidFill>
              </a:rPr>
              <a:t>Are VMs possible without some level of HW support from the host OS?  </a:t>
            </a:r>
            <a:endParaRPr lang="en-US" altLang="ja-JP" sz="3200" dirty="0">
              <a:solidFill>
                <a:schemeClr val="bg1"/>
              </a:solidFill>
            </a:endParaRPr>
          </a:p>
        </p:txBody>
      </p:sp>
      <p:sp>
        <p:nvSpPr>
          <p:cNvPr id="3" name="Title 2"/>
          <p:cNvSpPr>
            <a:spLocks noGrp="1"/>
          </p:cNvSpPr>
          <p:nvPr>
            <p:ph type="title"/>
          </p:nvPr>
        </p:nvSpPr>
        <p:spPr/>
        <p:txBody>
          <a:bodyPr/>
          <a:lstStyle/>
          <a:p>
            <a:r>
              <a:rPr lang="en-US" dirty="0" smtClean="0"/>
              <a:t>Discussion 1</a:t>
            </a:r>
            <a:endParaRPr lang="en-US" dirty="0"/>
          </a:p>
        </p:txBody>
      </p:sp>
      <p:sp>
        <p:nvSpPr>
          <p:cNvPr id="4" name="Slide Number Placeholder 3"/>
          <p:cNvSpPr>
            <a:spLocks noGrp="1"/>
          </p:cNvSpPr>
          <p:nvPr>
            <p:ph type="sldNum" sz="quarter" idx="11"/>
          </p:nvPr>
        </p:nvSpPr>
        <p:spPr/>
        <p:txBody>
          <a:bodyPr/>
          <a:lstStyle/>
          <a:p>
            <a:fld id="{1789C0F2-17E0-497A-9BBE-0C73201AAFE3}" type="slidenum">
              <a:rPr lang="en-US" smtClean="0"/>
              <a:pPr/>
              <a:t>10</a:t>
            </a:fld>
            <a:endParaRPr lang="en-US" dirty="0"/>
          </a:p>
        </p:txBody>
      </p:sp>
      <p:sp>
        <p:nvSpPr>
          <p:cNvPr id="5" name="Footer Placeholder 4"/>
          <p:cNvSpPr>
            <a:spLocks noGrp="1"/>
          </p:cNvSpPr>
          <p:nvPr>
            <p:ph type="ftr" sz="quarter" idx="12"/>
          </p:nvPr>
        </p:nvSpPr>
        <p:spPr/>
        <p:txBody>
          <a:bodyPr/>
          <a:lstStyle/>
          <a:p>
            <a:r>
              <a:rPr lang="en-US" smtClean="0"/>
              <a:t>CSS430 Operating Systems : OS Structures </a:t>
            </a:r>
            <a:endParaRPr lang="en-US" dirty="0"/>
          </a:p>
        </p:txBody>
      </p:sp>
    </p:spTree>
    <p:extLst>
      <p:ext uri="{BB962C8B-B14F-4D97-AF65-F5344CB8AC3E}">
        <p14:creationId xmlns:p14="http://schemas.microsoft.com/office/powerpoint/2010/main" val="552748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37172" y="1246563"/>
            <a:ext cx="7612468" cy="540196"/>
          </a:xfrm>
        </p:spPr>
        <p:txBody>
          <a:bodyPr>
            <a:normAutofit fontScale="85000" lnSpcReduction="20000"/>
          </a:bodyPr>
          <a:lstStyle/>
          <a:p>
            <a:pPr marL="18288" indent="0" algn="ctr">
              <a:buNone/>
            </a:pPr>
            <a:r>
              <a:rPr lang="en-US" dirty="0" smtClean="0"/>
              <a:t>All management functions in slides 4-7 must be performed through a </a:t>
            </a:r>
            <a:r>
              <a:rPr lang="en-US" b="1" dirty="0" smtClean="0">
                <a:solidFill>
                  <a:srgbClr val="FFE066"/>
                </a:solidFill>
              </a:rPr>
              <a:t>system call</a:t>
            </a:r>
            <a:r>
              <a:rPr lang="en-US" dirty="0" smtClean="0"/>
              <a:t>. </a:t>
            </a:r>
            <a:endParaRPr lang="en-US" dirty="0"/>
          </a:p>
        </p:txBody>
      </p:sp>
      <p:sp>
        <p:nvSpPr>
          <p:cNvPr id="3" name="Title 2"/>
          <p:cNvSpPr>
            <a:spLocks noGrp="1"/>
          </p:cNvSpPr>
          <p:nvPr>
            <p:ph type="title"/>
          </p:nvPr>
        </p:nvSpPr>
        <p:spPr/>
        <p:txBody>
          <a:bodyPr/>
          <a:lstStyle/>
          <a:p>
            <a:r>
              <a:rPr lang="en-US" dirty="0" smtClean="0"/>
              <a:t>System Calls</a:t>
            </a:r>
            <a:endParaRPr lang="en-US" dirty="0"/>
          </a:p>
        </p:txBody>
      </p:sp>
      <p:sp>
        <p:nvSpPr>
          <p:cNvPr id="4" name="Slide Number Placeholder 3"/>
          <p:cNvSpPr>
            <a:spLocks noGrp="1"/>
          </p:cNvSpPr>
          <p:nvPr>
            <p:ph type="sldNum" sz="quarter" idx="11"/>
          </p:nvPr>
        </p:nvSpPr>
        <p:spPr/>
        <p:txBody>
          <a:bodyPr/>
          <a:lstStyle/>
          <a:p>
            <a:fld id="{1789C0F2-17E0-497A-9BBE-0C73201AAFE3}" type="slidenum">
              <a:rPr lang="en-US" smtClean="0"/>
              <a:pPr/>
              <a:t>11</a:t>
            </a:fld>
            <a:endParaRPr lang="en-US" dirty="0"/>
          </a:p>
        </p:txBody>
      </p:sp>
      <p:sp>
        <p:nvSpPr>
          <p:cNvPr id="5" name="Footer Placeholder 4"/>
          <p:cNvSpPr>
            <a:spLocks noGrp="1"/>
          </p:cNvSpPr>
          <p:nvPr>
            <p:ph type="ftr" sz="quarter" idx="12"/>
          </p:nvPr>
        </p:nvSpPr>
        <p:spPr/>
        <p:txBody>
          <a:bodyPr/>
          <a:lstStyle/>
          <a:p>
            <a:r>
              <a:rPr lang="en-US" smtClean="0"/>
              <a:t>CSS430 Operating Systems : OS Structures </a:t>
            </a:r>
            <a:endParaRPr lang="en-US" dirty="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l="751" t="9875" r="937" b="10126"/>
          <a:stretch>
            <a:fillRect/>
          </a:stretch>
        </p:blipFill>
        <p:spPr bwMode="auto">
          <a:xfrm>
            <a:off x="1710373" y="2273806"/>
            <a:ext cx="5818187" cy="3549650"/>
          </a:xfrm>
          <a:prstGeom prst="rect">
            <a:avLst/>
          </a:prstGeom>
          <a:noFill/>
          <a:ln w="38100" cmpd="dbl">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2748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ja-JP" dirty="0"/>
              <a:t>System Calls (</a:t>
            </a:r>
            <a:r>
              <a:rPr lang="en-US" altLang="ja-JP" dirty="0" smtClean="0"/>
              <a:t>Continued)</a:t>
            </a:r>
            <a:endParaRPr lang="en-US" dirty="0"/>
          </a:p>
        </p:txBody>
      </p:sp>
      <p:sp>
        <p:nvSpPr>
          <p:cNvPr id="4" name="Slide Number Placeholder 3"/>
          <p:cNvSpPr>
            <a:spLocks noGrp="1"/>
          </p:cNvSpPr>
          <p:nvPr>
            <p:ph type="sldNum" sz="quarter" idx="11"/>
          </p:nvPr>
        </p:nvSpPr>
        <p:spPr/>
        <p:txBody>
          <a:bodyPr/>
          <a:lstStyle/>
          <a:p>
            <a:fld id="{1789C0F2-17E0-497A-9BBE-0C73201AAFE3}" type="slidenum">
              <a:rPr lang="en-US" smtClean="0"/>
              <a:pPr/>
              <a:t>12</a:t>
            </a:fld>
            <a:endParaRPr lang="en-US" dirty="0"/>
          </a:p>
        </p:txBody>
      </p:sp>
      <p:sp>
        <p:nvSpPr>
          <p:cNvPr id="5" name="Footer Placeholder 4"/>
          <p:cNvSpPr>
            <a:spLocks noGrp="1"/>
          </p:cNvSpPr>
          <p:nvPr>
            <p:ph type="ftr" sz="quarter" idx="12"/>
          </p:nvPr>
        </p:nvSpPr>
        <p:spPr/>
        <p:txBody>
          <a:bodyPr/>
          <a:lstStyle/>
          <a:p>
            <a:r>
              <a:rPr lang="en-US" smtClean="0"/>
              <a:t>CSS430 Operating Systems : OS Structures </a:t>
            </a:r>
            <a:endParaRPr lang="en-US" dirty="0"/>
          </a:p>
        </p:txBody>
      </p:sp>
      <p:sp>
        <p:nvSpPr>
          <p:cNvPr id="8" name="Rectangle 5"/>
          <p:cNvSpPr txBox="1">
            <a:spLocks noChangeArrowheads="1"/>
          </p:cNvSpPr>
          <p:nvPr/>
        </p:nvSpPr>
        <p:spPr>
          <a:xfrm>
            <a:off x="1242675" y="1202721"/>
            <a:ext cx="3138930" cy="4114800"/>
          </a:xfrm>
          <a:prstGeom prst="rect">
            <a:avLst/>
          </a:prstGeom>
          <a:solidFill>
            <a:schemeClr val="tx1">
              <a:lumMod val="85000"/>
            </a:schemeClr>
          </a:solidFill>
          <a:ln w="28575" cmpd="sng">
            <a:solidFill>
              <a:schemeClr val="bg1"/>
            </a:solidFill>
          </a:ln>
        </p:spPr>
        <p:txBody>
          <a:bodyPr vert="horz" lIns="91440" tIns="45720" rIns="91440" bIns="45720" rtlCol="0" anchor="ctr">
            <a:normAutofit fontScale="47500" lnSpcReduction="20000"/>
          </a:bodyPr>
          <a:lst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Cambria"/>
                <a:ea typeface="+mn-ea"/>
                <a:cs typeface="Cambria"/>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Cambria"/>
                <a:ea typeface="+mn-ea"/>
                <a:cs typeface="Cambria"/>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Cambria"/>
                <a:ea typeface="+mn-ea"/>
                <a:cs typeface="Cambria"/>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Cambria"/>
                <a:ea typeface="+mn-ea"/>
                <a:cs typeface="Cambria"/>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Cambria"/>
                <a:ea typeface="+mn-ea"/>
                <a:cs typeface="Cambria"/>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pPr marL="18288" indent="0">
              <a:lnSpc>
                <a:spcPct val="90000"/>
              </a:lnSpc>
              <a:buSzPct val="100000"/>
              <a:buNone/>
            </a:pPr>
            <a:r>
              <a:rPr lang="en-US" altLang="ja-JP" sz="2400" b="1" dirty="0">
                <a:solidFill>
                  <a:schemeClr val="bg1"/>
                </a:solidFill>
                <a:effectLst/>
                <a:latin typeface="Tahoma"/>
              </a:rPr>
              <a:t>Process control</a:t>
            </a:r>
          </a:p>
          <a:p>
            <a:pPr>
              <a:lnSpc>
                <a:spcPct val="90000"/>
              </a:lnSpc>
              <a:buFont typeface="Wingdings" charset="2"/>
              <a:buChar char="u"/>
            </a:pPr>
            <a:endParaRPr lang="en-US" altLang="ja-JP" sz="2400" dirty="0">
              <a:solidFill>
                <a:schemeClr val="bg1"/>
              </a:solidFill>
              <a:effectLst/>
              <a:latin typeface="Tahoma"/>
            </a:endParaRPr>
          </a:p>
          <a:p>
            <a:pPr marL="231775" lvl="1" indent="-231775">
              <a:lnSpc>
                <a:spcPct val="90000"/>
              </a:lnSpc>
              <a:buSzPct val="100000"/>
              <a:buFont typeface="Courier New"/>
              <a:buChar char="o"/>
            </a:pPr>
            <a:r>
              <a:rPr lang="en-US" altLang="ja-JP" sz="2200" dirty="0" smtClean="0">
                <a:solidFill>
                  <a:schemeClr val="bg1"/>
                </a:solidFill>
                <a:effectLst/>
                <a:latin typeface="Tahoma"/>
              </a:rPr>
              <a:t>end</a:t>
            </a:r>
            <a:r>
              <a:rPr lang="en-US" altLang="ja-JP" sz="2200" dirty="0">
                <a:solidFill>
                  <a:schemeClr val="bg1"/>
                </a:solidFill>
                <a:effectLst/>
                <a:latin typeface="Tahoma"/>
              </a:rPr>
              <a:t>, abort</a:t>
            </a:r>
          </a:p>
          <a:p>
            <a:pPr marL="231775" lvl="1" indent="-231775">
              <a:lnSpc>
                <a:spcPct val="90000"/>
              </a:lnSpc>
              <a:buSzPct val="100000"/>
              <a:buFont typeface="Courier New"/>
              <a:buChar char="o"/>
            </a:pPr>
            <a:endParaRPr lang="en-US" altLang="ja-JP" sz="2200" dirty="0">
              <a:solidFill>
                <a:schemeClr val="bg1"/>
              </a:solidFill>
              <a:effectLst/>
              <a:latin typeface="Tahoma"/>
            </a:endParaRPr>
          </a:p>
          <a:p>
            <a:pPr marL="231775" lvl="1" indent="-231775">
              <a:lnSpc>
                <a:spcPct val="90000"/>
              </a:lnSpc>
              <a:buSzPct val="100000"/>
              <a:buFont typeface="Courier New"/>
              <a:buChar char="o"/>
            </a:pPr>
            <a:r>
              <a:rPr lang="en-US" altLang="ja-JP" sz="2200" dirty="0" smtClean="0">
                <a:solidFill>
                  <a:schemeClr val="bg1"/>
                </a:solidFill>
                <a:effectLst/>
                <a:latin typeface="Tahoma"/>
              </a:rPr>
              <a:t>load</a:t>
            </a:r>
            <a:r>
              <a:rPr lang="en-US" altLang="ja-JP" sz="2200" dirty="0">
                <a:solidFill>
                  <a:schemeClr val="bg1"/>
                </a:solidFill>
                <a:effectLst/>
                <a:latin typeface="Tahoma"/>
              </a:rPr>
              <a:t>, execute</a:t>
            </a:r>
          </a:p>
          <a:p>
            <a:pPr marL="231775" lvl="1" indent="-231775">
              <a:lnSpc>
                <a:spcPct val="90000"/>
              </a:lnSpc>
              <a:buSzPct val="100000"/>
              <a:buFont typeface="Courier New"/>
              <a:buChar char="o"/>
            </a:pPr>
            <a:endParaRPr lang="en-US" altLang="ja-JP" sz="2200" dirty="0">
              <a:solidFill>
                <a:schemeClr val="bg1"/>
              </a:solidFill>
              <a:effectLst/>
              <a:latin typeface="Tahoma"/>
            </a:endParaRPr>
          </a:p>
          <a:p>
            <a:pPr marL="231775" lvl="1" indent="-231775">
              <a:lnSpc>
                <a:spcPct val="90000"/>
              </a:lnSpc>
              <a:buSzPct val="100000"/>
              <a:buFont typeface="Courier New"/>
              <a:buChar char="o"/>
            </a:pPr>
            <a:r>
              <a:rPr lang="en-US" altLang="ja-JP" sz="2200" dirty="0" smtClean="0">
                <a:solidFill>
                  <a:schemeClr val="bg1"/>
                </a:solidFill>
                <a:effectLst/>
                <a:latin typeface="Tahoma"/>
              </a:rPr>
              <a:t>create </a:t>
            </a:r>
            <a:r>
              <a:rPr lang="en-US" altLang="ja-JP" sz="2200" dirty="0">
                <a:solidFill>
                  <a:schemeClr val="bg1"/>
                </a:solidFill>
                <a:effectLst/>
                <a:latin typeface="Tahoma"/>
              </a:rPr>
              <a:t>process, terminate process</a:t>
            </a:r>
          </a:p>
          <a:p>
            <a:pPr marL="231775" lvl="1" indent="-231775">
              <a:lnSpc>
                <a:spcPct val="90000"/>
              </a:lnSpc>
              <a:buSzPct val="100000"/>
              <a:buFont typeface="Courier New"/>
              <a:buChar char="o"/>
            </a:pPr>
            <a:endParaRPr lang="en-US" altLang="ja-JP" sz="2200" dirty="0">
              <a:solidFill>
                <a:schemeClr val="bg1"/>
              </a:solidFill>
              <a:effectLst/>
              <a:latin typeface="Tahoma"/>
            </a:endParaRPr>
          </a:p>
          <a:p>
            <a:pPr marL="231775" lvl="1" indent="-231775">
              <a:lnSpc>
                <a:spcPct val="90000"/>
              </a:lnSpc>
              <a:buSzPct val="100000"/>
              <a:buFont typeface="Courier New"/>
              <a:buChar char="o"/>
            </a:pPr>
            <a:r>
              <a:rPr lang="en-US" altLang="ja-JP" sz="2200" dirty="0" smtClean="0">
                <a:solidFill>
                  <a:schemeClr val="bg1"/>
                </a:solidFill>
                <a:effectLst/>
                <a:latin typeface="Tahoma"/>
              </a:rPr>
              <a:t>get </a:t>
            </a:r>
            <a:r>
              <a:rPr lang="en-US" altLang="ja-JP" sz="2200" dirty="0">
                <a:solidFill>
                  <a:schemeClr val="bg1"/>
                </a:solidFill>
                <a:effectLst/>
                <a:latin typeface="Tahoma"/>
              </a:rPr>
              <a:t>process attributes, set process attributes</a:t>
            </a:r>
          </a:p>
          <a:p>
            <a:pPr marL="231775" lvl="1" indent="-231775">
              <a:lnSpc>
                <a:spcPct val="90000"/>
              </a:lnSpc>
              <a:buSzPct val="100000"/>
              <a:buFont typeface="Courier New"/>
              <a:buChar char="o"/>
            </a:pPr>
            <a:endParaRPr lang="en-US" altLang="ja-JP" sz="2200" dirty="0">
              <a:solidFill>
                <a:schemeClr val="bg1"/>
              </a:solidFill>
              <a:effectLst/>
              <a:latin typeface="Tahoma"/>
            </a:endParaRPr>
          </a:p>
          <a:p>
            <a:pPr marL="231775" lvl="1" indent="-231775">
              <a:lnSpc>
                <a:spcPct val="90000"/>
              </a:lnSpc>
              <a:buSzPct val="100000"/>
              <a:buFont typeface="Courier New"/>
              <a:buChar char="o"/>
            </a:pPr>
            <a:r>
              <a:rPr lang="en-US" altLang="ja-JP" sz="2200" dirty="0" smtClean="0">
                <a:solidFill>
                  <a:schemeClr val="bg1"/>
                </a:solidFill>
                <a:effectLst/>
                <a:latin typeface="Tahoma"/>
              </a:rPr>
              <a:t>wait </a:t>
            </a:r>
            <a:r>
              <a:rPr lang="en-US" altLang="ja-JP" sz="2200" dirty="0">
                <a:solidFill>
                  <a:schemeClr val="bg1"/>
                </a:solidFill>
                <a:effectLst/>
                <a:latin typeface="Tahoma"/>
              </a:rPr>
              <a:t>for time</a:t>
            </a:r>
          </a:p>
          <a:p>
            <a:pPr marL="231775" lvl="1" indent="-231775">
              <a:lnSpc>
                <a:spcPct val="90000"/>
              </a:lnSpc>
              <a:buSzPct val="100000"/>
              <a:buFont typeface="Courier New"/>
              <a:buChar char="o"/>
            </a:pPr>
            <a:endParaRPr lang="en-US" altLang="ja-JP" sz="2200" dirty="0">
              <a:solidFill>
                <a:schemeClr val="bg1"/>
              </a:solidFill>
              <a:effectLst/>
              <a:latin typeface="Tahoma"/>
            </a:endParaRPr>
          </a:p>
          <a:p>
            <a:pPr marL="231775" lvl="1" indent="-231775">
              <a:lnSpc>
                <a:spcPct val="90000"/>
              </a:lnSpc>
              <a:buSzPct val="100000"/>
              <a:buFont typeface="Courier New"/>
              <a:buChar char="o"/>
            </a:pPr>
            <a:r>
              <a:rPr lang="en-US" altLang="ja-JP" sz="2200" dirty="0" smtClean="0">
                <a:solidFill>
                  <a:schemeClr val="bg1"/>
                </a:solidFill>
                <a:effectLst/>
                <a:latin typeface="Tahoma"/>
              </a:rPr>
              <a:t>wait </a:t>
            </a:r>
            <a:r>
              <a:rPr lang="en-US" altLang="ja-JP" sz="2200" dirty="0">
                <a:solidFill>
                  <a:schemeClr val="bg1"/>
                </a:solidFill>
                <a:effectLst/>
                <a:latin typeface="Tahoma"/>
              </a:rPr>
              <a:t>event, signal event</a:t>
            </a:r>
          </a:p>
          <a:p>
            <a:pPr marL="231775" lvl="1" indent="-231775">
              <a:lnSpc>
                <a:spcPct val="90000"/>
              </a:lnSpc>
              <a:buSzPct val="100000"/>
              <a:buFont typeface="Courier New"/>
              <a:buChar char="o"/>
            </a:pPr>
            <a:endParaRPr lang="en-US" altLang="ja-JP" sz="2200" dirty="0">
              <a:solidFill>
                <a:schemeClr val="bg1"/>
              </a:solidFill>
              <a:effectLst/>
              <a:latin typeface="Tahoma"/>
            </a:endParaRPr>
          </a:p>
          <a:p>
            <a:pPr marL="231775" lvl="1" indent="-231775">
              <a:lnSpc>
                <a:spcPct val="90000"/>
              </a:lnSpc>
              <a:buSzPct val="100000"/>
              <a:buFont typeface="Courier New"/>
              <a:buChar char="o"/>
            </a:pPr>
            <a:r>
              <a:rPr lang="en-US" altLang="ja-JP" sz="2200" dirty="0" smtClean="0">
                <a:solidFill>
                  <a:schemeClr val="bg1"/>
                </a:solidFill>
                <a:effectLst/>
                <a:latin typeface="Tahoma"/>
              </a:rPr>
              <a:t>allocate </a:t>
            </a:r>
            <a:r>
              <a:rPr lang="en-US" altLang="ja-JP" sz="2200" dirty="0">
                <a:solidFill>
                  <a:schemeClr val="bg1"/>
                </a:solidFill>
                <a:effectLst/>
                <a:latin typeface="Tahoma"/>
              </a:rPr>
              <a:t>and free memory</a:t>
            </a:r>
          </a:p>
          <a:p>
            <a:pPr>
              <a:lnSpc>
                <a:spcPct val="90000"/>
              </a:lnSpc>
              <a:buFont typeface="Wingdings" charset="2"/>
              <a:buChar char="u"/>
            </a:pPr>
            <a:endParaRPr lang="en-US" altLang="ja-JP" sz="2400" dirty="0">
              <a:solidFill>
                <a:schemeClr val="bg1"/>
              </a:solidFill>
              <a:effectLst/>
              <a:latin typeface="Tahoma"/>
            </a:endParaRPr>
          </a:p>
          <a:p>
            <a:pPr marL="18288" indent="0">
              <a:lnSpc>
                <a:spcPct val="90000"/>
              </a:lnSpc>
              <a:buSzPct val="100000"/>
              <a:buNone/>
            </a:pPr>
            <a:r>
              <a:rPr lang="en-US" altLang="ja-JP" sz="2400" b="1" dirty="0" smtClean="0">
                <a:solidFill>
                  <a:schemeClr val="bg1"/>
                </a:solidFill>
                <a:effectLst/>
                <a:latin typeface="Tahoma"/>
              </a:rPr>
              <a:t>File </a:t>
            </a:r>
            <a:r>
              <a:rPr lang="en-US" altLang="ja-JP" sz="2400" b="1" dirty="0">
                <a:solidFill>
                  <a:schemeClr val="bg1"/>
                </a:solidFill>
                <a:effectLst/>
                <a:latin typeface="Tahoma"/>
              </a:rPr>
              <a:t>management</a:t>
            </a:r>
          </a:p>
          <a:p>
            <a:pPr>
              <a:lnSpc>
                <a:spcPct val="90000"/>
              </a:lnSpc>
              <a:buSzPct val="100000"/>
              <a:buFont typeface="Courier New"/>
              <a:buChar char="o"/>
            </a:pPr>
            <a:endParaRPr lang="en-US" altLang="ja-JP" sz="2400" dirty="0">
              <a:solidFill>
                <a:schemeClr val="bg1"/>
              </a:solidFill>
              <a:effectLst/>
              <a:latin typeface="Tahoma"/>
            </a:endParaRPr>
          </a:p>
          <a:p>
            <a:pPr marL="231775" lvl="1" indent="-231775">
              <a:lnSpc>
                <a:spcPct val="90000"/>
              </a:lnSpc>
              <a:buSzPct val="100000"/>
              <a:buFont typeface="Courier New"/>
              <a:buChar char="o"/>
            </a:pPr>
            <a:r>
              <a:rPr lang="en-US" altLang="ja-JP" sz="2200" dirty="0" smtClean="0">
                <a:solidFill>
                  <a:schemeClr val="bg1"/>
                </a:solidFill>
                <a:effectLst/>
                <a:latin typeface="Tahoma"/>
              </a:rPr>
              <a:t>create </a:t>
            </a:r>
            <a:r>
              <a:rPr lang="en-US" altLang="ja-JP" sz="2200" dirty="0">
                <a:solidFill>
                  <a:schemeClr val="bg1"/>
                </a:solidFill>
                <a:effectLst/>
                <a:latin typeface="Tahoma"/>
              </a:rPr>
              <a:t>ﬁle, delete ﬁle</a:t>
            </a:r>
          </a:p>
          <a:p>
            <a:pPr marL="231775" lvl="1" indent="-231775">
              <a:lnSpc>
                <a:spcPct val="90000"/>
              </a:lnSpc>
              <a:buSzPct val="100000"/>
              <a:buFont typeface="Courier New"/>
              <a:buChar char="o"/>
            </a:pPr>
            <a:endParaRPr lang="en-US" altLang="ja-JP" sz="2200" dirty="0">
              <a:solidFill>
                <a:schemeClr val="bg1"/>
              </a:solidFill>
              <a:effectLst/>
              <a:latin typeface="Tahoma"/>
            </a:endParaRPr>
          </a:p>
          <a:p>
            <a:pPr marL="231775" lvl="1" indent="-231775">
              <a:lnSpc>
                <a:spcPct val="90000"/>
              </a:lnSpc>
              <a:buSzPct val="100000"/>
              <a:buFont typeface="Courier New"/>
              <a:buChar char="o"/>
            </a:pPr>
            <a:r>
              <a:rPr lang="en-US" altLang="ja-JP" sz="2200" dirty="0" smtClean="0">
                <a:solidFill>
                  <a:schemeClr val="bg1"/>
                </a:solidFill>
                <a:effectLst/>
                <a:latin typeface="Tahoma"/>
              </a:rPr>
              <a:t>open</a:t>
            </a:r>
            <a:r>
              <a:rPr lang="en-US" altLang="ja-JP" sz="2200" dirty="0">
                <a:solidFill>
                  <a:schemeClr val="bg1"/>
                </a:solidFill>
                <a:effectLst/>
                <a:latin typeface="Tahoma"/>
              </a:rPr>
              <a:t>, close</a:t>
            </a:r>
          </a:p>
          <a:p>
            <a:pPr marL="231775" lvl="1" indent="-231775">
              <a:lnSpc>
                <a:spcPct val="90000"/>
              </a:lnSpc>
              <a:buSzPct val="100000"/>
              <a:buFont typeface="Courier New"/>
              <a:buChar char="o"/>
            </a:pPr>
            <a:endParaRPr lang="en-US" altLang="ja-JP" sz="2200" dirty="0">
              <a:solidFill>
                <a:schemeClr val="bg1"/>
              </a:solidFill>
              <a:effectLst/>
              <a:latin typeface="Tahoma"/>
            </a:endParaRPr>
          </a:p>
          <a:p>
            <a:pPr marL="231775" lvl="1" indent="-231775">
              <a:lnSpc>
                <a:spcPct val="90000"/>
              </a:lnSpc>
              <a:buSzPct val="100000"/>
              <a:buFont typeface="Courier New"/>
              <a:buChar char="o"/>
            </a:pPr>
            <a:r>
              <a:rPr lang="en-US" altLang="ja-JP" sz="2200" dirty="0" smtClean="0">
                <a:solidFill>
                  <a:schemeClr val="bg1"/>
                </a:solidFill>
                <a:effectLst/>
                <a:latin typeface="Tahoma"/>
              </a:rPr>
              <a:t>read</a:t>
            </a:r>
            <a:r>
              <a:rPr lang="en-US" altLang="ja-JP" sz="2200" dirty="0">
                <a:solidFill>
                  <a:schemeClr val="bg1"/>
                </a:solidFill>
                <a:effectLst/>
                <a:latin typeface="Tahoma"/>
              </a:rPr>
              <a:t>, write, reposition</a:t>
            </a:r>
          </a:p>
          <a:p>
            <a:pPr marL="231775" lvl="1" indent="-231775">
              <a:lnSpc>
                <a:spcPct val="90000"/>
              </a:lnSpc>
              <a:buSzPct val="100000"/>
              <a:buFont typeface="Courier New"/>
              <a:buChar char="o"/>
            </a:pPr>
            <a:endParaRPr lang="en-US" altLang="ja-JP" sz="2200" dirty="0">
              <a:solidFill>
                <a:schemeClr val="bg1"/>
              </a:solidFill>
              <a:effectLst/>
              <a:latin typeface="Tahoma"/>
            </a:endParaRPr>
          </a:p>
          <a:p>
            <a:pPr marL="231775" lvl="1" indent="-231775">
              <a:lnSpc>
                <a:spcPct val="90000"/>
              </a:lnSpc>
              <a:buSzPct val="100000"/>
              <a:buFont typeface="Courier New"/>
              <a:buChar char="o"/>
            </a:pPr>
            <a:r>
              <a:rPr lang="en-US" altLang="ja-JP" sz="2200" dirty="0" smtClean="0">
                <a:solidFill>
                  <a:schemeClr val="bg1"/>
                </a:solidFill>
                <a:effectLst/>
                <a:latin typeface="Tahoma"/>
              </a:rPr>
              <a:t>get </a:t>
            </a:r>
            <a:r>
              <a:rPr lang="en-US" altLang="ja-JP" sz="2200" dirty="0">
                <a:solidFill>
                  <a:schemeClr val="bg1"/>
                </a:solidFill>
                <a:effectLst/>
                <a:latin typeface="Tahoma"/>
              </a:rPr>
              <a:t>ﬁle attributes, set ﬁle attributes</a:t>
            </a:r>
          </a:p>
          <a:p>
            <a:pPr marL="18288" indent="0">
              <a:lnSpc>
                <a:spcPct val="90000"/>
              </a:lnSpc>
              <a:buNone/>
            </a:pPr>
            <a:endParaRPr lang="en-US" altLang="ja-JP" sz="2400" dirty="0"/>
          </a:p>
          <a:p>
            <a:pPr marL="18288" indent="0">
              <a:lnSpc>
                <a:spcPct val="90000"/>
              </a:lnSpc>
              <a:buNone/>
            </a:pPr>
            <a:endParaRPr lang="en-US" altLang="ja-JP" sz="2400" dirty="0"/>
          </a:p>
        </p:txBody>
      </p:sp>
      <p:sp>
        <p:nvSpPr>
          <p:cNvPr id="10" name="Rectangle 5"/>
          <p:cNvSpPr txBox="1">
            <a:spLocks noChangeArrowheads="1"/>
          </p:cNvSpPr>
          <p:nvPr/>
        </p:nvSpPr>
        <p:spPr>
          <a:xfrm>
            <a:off x="4565655" y="1202721"/>
            <a:ext cx="3195578" cy="4114800"/>
          </a:xfrm>
          <a:prstGeom prst="rect">
            <a:avLst/>
          </a:prstGeom>
          <a:solidFill>
            <a:srgbClr val="D9D9D9"/>
          </a:solidFill>
          <a:ln w="28575" cmpd="sng">
            <a:solidFill>
              <a:schemeClr val="bg1"/>
            </a:solidFill>
          </a:ln>
        </p:spPr>
        <p:txBody>
          <a:bodyPr vert="horz" lIns="91440" tIns="45720" rIns="91440" bIns="45720" rtlCol="0" anchor="ctr">
            <a:normAutofit fontScale="40000" lnSpcReduction="20000"/>
          </a:bodyPr>
          <a:lst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Cambria"/>
                <a:ea typeface="+mn-ea"/>
                <a:cs typeface="Cambria"/>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Cambria"/>
                <a:ea typeface="+mn-ea"/>
                <a:cs typeface="Cambria"/>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Cambria"/>
                <a:ea typeface="+mn-ea"/>
                <a:cs typeface="Cambria"/>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Cambria"/>
                <a:ea typeface="+mn-ea"/>
                <a:cs typeface="Cambria"/>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Cambria"/>
                <a:ea typeface="+mn-ea"/>
                <a:cs typeface="Cambria"/>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pPr marL="18288" indent="0">
              <a:lnSpc>
                <a:spcPct val="90000"/>
              </a:lnSpc>
              <a:buNone/>
            </a:pPr>
            <a:r>
              <a:rPr lang="en-US" altLang="ja-JP" sz="2400" b="1" dirty="0" smtClean="0">
                <a:solidFill>
                  <a:srgbClr val="000000"/>
                </a:solidFill>
                <a:effectLst/>
                <a:latin typeface="Tahoma"/>
                <a:cs typeface="Tahoma"/>
              </a:rPr>
              <a:t>Device </a:t>
            </a:r>
            <a:r>
              <a:rPr lang="en-US" altLang="ja-JP" sz="2400" b="1" dirty="0">
                <a:solidFill>
                  <a:srgbClr val="000000"/>
                </a:solidFill>
                <a:effectLst/>
                <a:latin typeface="Tahoma"/>
                <a:cs typeface="Tahoma"/>
              </a:rPr>
              <a:t>management</a:t>
            </a:r>
          </a:p>
          <a:p>
            <a:pPr marL="18288" indent="0">
              <a:lnSpc>
                <a:spcPct val="90000"/>
              </a:lnSpc>
              <a:buNone/>
            </a:pPr>
            <a:endParaRPr lang="en-US" altLang="ja-JP" sz="2400" dirty="0">
              <a:solidFill>
                <a:srgbClr val="000000"/>
              </a:solidFill>
              <a:effectLst/>
              <a:latin typeface="Tahoma"/>
              <a:cs typeface="Tahoma"/>
            </a:endParaRPr>
          </a:p>
          <a:p>
            <a:pPr>
              <a:lnSpc>
                <a:spcPct val="90000"/>
              </a:lnSpc>
              <a:buSzPct val="100000"/>
              <a:buFont typeface="Courier New"/>
              <a:buChar char="o"/>
            </a:pPr>
            <a:r>
              <a:rPr lang="en-US" altLang="ja-JP" sz="2400" dirty="0" smtClean="0">
                <a:solidFill>
                  <a:srgbClr val="000000"/>
                </a:solidFill>
                <a:effectLst/>
                <a:latin typeface="Tahoma"/>
                <a:cs typeface="Tahoma"/>
              </a:rPr>
              <a:t>request </a:t>
            </a:r>
            <a:r>
              <a:rPr lang="en-US" altLang="ja-JP" sz="2400" dirty="0">
                <a:solidFill>
                  <a:srgbClr val="000000"/>
                </a:solidFill>
                <a:effectLst/>
                <a:latin typeface="Tahoma"/>
                <a:cs typeface="Tahoma"/>
              </a:rPr>
              <a:t>device, release device</a:t>
            </a:r>
          </a:p>
          <a:p>
            <a:pPr>
              <a:lnSpc>
                <a:spcPct val="90000"/>
              </a:lnSpc>
              <a:buSzPct val="100000"/>
              <a:buFont typeface="Courier New"/>
              <a:buChar char="o"/>
            </a:pPr>
            <a:endParaRPr lang="en-US" altLang="ja-JP" sz="2400" dirty="0">
              <a:solidFill>
                <a:srgbClr val="000000"/>
              </a:solidFill>
              <a:effectLst/>
              <a:latin typeface="Tahoma"/>
              <a:cs typeface="Tahoma"/>
            </a:endParaRPr>
          </a:p>
          <a:p>
            <a:pPr>
              <a:lnSpc>
                <a:spcPct val="90000"/>
              </a:lnSpc>
              <a:buSzPct val="100000"/>
              <a:buFont typeface="Courier New"/>
              <a:buChar char="o"/>
            </a:pPr>
            <a:r>
              <a:rPr lang="en-US" altLang="ja-JP" sz="2400" dirty="0" smtClean="0">
                <a:solidFill>
                  <a:srgbClr val="000000"/>
                </a:solidFill>
                <a:effectLst/>
                <a:latin typeface="Tahoma"/>
                <a:cs typeface="Tahoma"/>
              </a:rPr>
              <a:t>read</a:t>
            </a:r>
            <a:r>
              <a:rPr lang="en-US" altLang="ja-JP" sz="2400" dirty="0">
                <a:solidFill>
                  <a:srgbClr val="000000"/>
                </a:solidFill>
                <a:effectLst/>
                <a:latin typeface="Tahoma"/>
                <a:cs typeface="Tahoma"/>
              </a:rPr>
              <a:t>, write, reposition</a:t>
            </a:r>
          </a:p>
          <a:p>
            <a:pPr>
              <a:lnSpc>
                <a:spcPct val="90000"/>
              </a:lnSpc>
              <a:buSzPct val="100000"/>
              <a:buFont typeface="Courier New"/>
              <a:buChar char="o"/>
            </a:pPr>
            <a:endParaRPr lang="en-US" altLang="ja-JP" sz="2400" dirty="0">
              <a:solidFill>
                <a:srgbClr val="000000"/>
              </a:solidFill>
              <a:effectLst/>
              <a:latin typeface="Tahoma"/>
              <a:cs typeface="Tahoma"/>
            </a:endParaRPr>
          </a:p>
          <a:p>
            <a:pPr>
              <a:lnSpc>
                <a:spcPct val="90000"/>
              </a:lnSpc>
              <a:buSzPct val="100000"/>
              <a:buFont typeface="Courier New"/>
              <a:buChar char="o"/>
            </a:pPr>
            <a:r>
              <a:rPr lang="en-US" altLang="ja-JP" sz="2400" dirty="0" smtClean="0">
                <a:solidFill>
                  <a:srgbClr val="000000"/>
                </a:solidFill>
                <a:effectLst/>
                <a:latin typeface="Tahoma"/>
                <a:cs typeface="Tahoma"/>
              </a:rPr>
              <a:t>get </a:t>
            </a:r>
            <a:r>
              <a:rPr lang="en-US" altLang="ja-JP" sz="2400" dirty="0">
                <a:solidFill>
                  <a:srgbClr val="000000"/>
                </a:solidFill>
                <a:effectLst/>
                <a:latin typeface="Tahoma"/>
                <a:cs typeface="Tahoma"/>
              </a:rPr>
              <a:t>device attributes, set device attributes</a:t>
            </a:r>
          </a:p>
          <a:p>
            <a:pPr>
              <a:lnSpc>
                <a:spcPct val="90000"/>
              </a:lnSpc>
              <a:buSzPct val="100000"/>
              <a:buFont typeface="Courier New"/>
              <a:buChar char="o"/>
            </a:pPr>
            <a:endParaRPr lang="en-US" altLang="ja-JP" sz="2400" dirty="0">
              <a:solidFill>
                <a:srgbClr val="000000"/>
              </a:solidFill>
              <a:effectLst/>
              <a:latin typeface="Tahoma"/>
              <a:cs typeface="Tahoma"/>
            </a:endParaRPr>
          </a:p>
          <a:p>
            <a:pPr>
              <a:lnSpc>
                <a:spcPct val="90000"/>
              </a:lnSpc>
              <a:buSzPct val="100000"/>
              <a:buFont typeface="Courier New"/>
              <a:buChar char="o"/>
            </a:pPr>
            <a:r>
              <a:rPr lang="en-US" altLang="ja-JP" sz="2400" dirty="0" smtClean="0">
                <a:solidFill>
                  <a:srgbClr val="000000"/>
                </a:solidFill>
                <a:effectLst/>
                <a:latin typeface="Tahoma"/>
                <a:cs typeface="Tahoma"/>
              </a:rPr>
              <a:t>logically </a:t>
            </a:r>
            <a:r>
              <a:rPr lang="en-US" altLang="ja-JP" sz="2400" dirty="0">
                <a:solidFill>
                  <a:srgbClr val="000000"/>
                </a:solidFill>
                <a:effectLst/>
                <a:latin typeface="Tahoma"/>
                <a:cs typeface="Tahoma"/>
              </a:rPr>
              <a:t>attach or detach devices</a:t>
            </a:r>
          </a:p>
          <a:p>
            <a:pPr marL="18288" indent="0">
              <a:lnSpc>
                <a:spcPct val="90000"/>
              </a:lnSpc>
              <a:buNone/>
            </a:pPr>
            <a:endParaRPr lang="en-US" altLang="ja-JP" sz="2400" dirty="0">
              <a:solidFill>
                <a:srgbClr val="000000"/>
              </a:solidFill>
              <a:effectLst/>
              <a:latin typeface="Tahoma"/>
              <a:cs typeface="Tahoma"/>
            </a:endParaRPr>
          </a:p>
          <a:p>
            <a:pPr marL="18288" indent="0">
              <a:lnSpc>
                <a:spcPct val="90000"/>
              </a:lnSpc>
              <a:buNone/>
            </a:pPr>
            <a:r>
              <a:rPr lang="en-US" altLang="ja-JP" sz="2400" b="1" dirty="0" smtClean="0">
                <a:solidFill>
                  <a:srgbClr val="000000"/>
                </a:solidFill>
                <a:effectLst/>
                <a:latin typeface="Tahoma"/>
                <a:cs typeface="Tahoma"/>
              </a:rPr>
              <a:t>Information </a:t>
            </a:r>
            <a:r>
              <a:rPr lang="en-US" altLang="ja-JP" sz="2400" b="1" dirty="0">
                <a:solidFill>
                  <a:srgbClr val="000000"/>
                </a:solidFill>
                <a:effectLst/>
                <a:latin typeface="Tahoma"/>
                <a:cs typeface="Tahoma"/>
              </a:rPr>
              <a:t>maintenance</a:t>
            </a:r>
          </a:p>
          <a:p>
            <a:pPr marL="18288" indent="0">
              <a:lnSpc>
                <a:spcPct val="90000"/>
              </a:lnSpc>
              <a:buNone/>
            </a:pPr>
            <a:endParaRPr lang="en-US" altLang="ja-JP" sz="2400" dirty="0">
              <a:solidFill>
                <a:srgbClr val="000000"/>
              </a:solidFill>
              <a:effectLst/>
              <a:latin typeface="Tahoma"/>
              <a:cs typeface="Tahoma"/>
            </a:endParaRPr>
          </a:p>
          <a:p>
            <a:pPr>
              <a:lnSpc>
                <a:spcPct val="90000"/>
              </a:lnSpc>
              <a:buSzPct val="100000"/>
              <a:buFont typeface="Courier New"/>
              <a:buChar char="o"/>
            </a:pPr>
            <a:r>
              <a:rPr lang="en-US" altLang="ja-JP" sz="2400" dirty="0" smtClean="0">
                <a:solidFill>
                  <a:srgbClr val="000000"/>
                </a:solidFill>
                <a:effectLst/>
                <a:latin typeface="Tahoma"/>
                <a:cs typeface="Tahoma"/>
              </a:rPr>
              <a:t>get </a:t>
            </a:r>
            <a:r>
              <a:rPr lang="en-US" altLang="ja-JP" sz="2400" dirty="0">
                <a:solidFill>
                  <a:srgbClr val="000000"/>
                </a:solidFill>
                <a:effectLst/>
                <a:latin typeface="Tahoma"/>
                <a:cs typeface="Tahoma"/>
              </a:rPr>
              <a:t>time or date, set time or date</a:t>
            </a:r>
          </a:p>
          <a:p>
            <a:pPr>
              <a:lnSpc>
                <a:spcPct val="90000"/>
              </a:lnSpc>
              <a:buSzPct val="100000"/>
              <a:buFont typeface="Courier New"/>
              <a:buChar char="o"/>
            </a:pPr>
            <a:endParaRPr lang="en-US" altLang="ja-JP" sz="2400" dirty="0">
              <a:solidFill>
                <a:srgbClr val="000000"/>
              </a:solidFill>
              <a:effectLst/>
              <a:latin typeface="Tahoma"/>
              <a:cs typeface="Tahoma"/>
            </a:endParaRPr>
          </a:p>
          <a:p>
            <a:pPr>
              <a:lnSpc>
                <a:spcPct val="90000"/>
              </a:lnSpc>
              <a:buSzPct val="100000"/>
              <a:buFont typeface="Courier New"/>
              <a:buChar char="o"/>
            </a:pPr>
            <a:r>
              <a:rPr lang="en-US" altLang="ja-JP" sz="2400" dirty="0" smtClean="0">
                <a:solidFill>
                  <a:srgbClr val="000000"/>
                </a:solidFill>
                <a:effectLst/>
                <a:latin typeface="Tahoma"/>
                <a:cs typeface="Tahoma"/>
              </a:rPr>
              <a:t>get </a:t>
            </a:r>
            <a:r>
              <a:rPr lang="en-US" altLang="ja-JP" sz="2400" dirty="0">
                <a:solidFill>
                  <a:srgbClr val="000000"/>
                </a:solidFill>
                <a:effectLst/>
                <a:latin typeface="Tahoma"/>
                <a:cs typeface="Tahoma"/>
              </a:rPr>
              <a:t>system data, set system data</a:t>
            </a:r>
          </a:p>
          <a:p>
            <a:pPr>
              <a:lnSpc>
                <a:spcPct val="90000"/>
              </a:lnSpc>
              <a:buSzPct val="100000"/>
              <a:buFont typeface="Courier New"/>
              <a:buChar char="o"/>
            </a:pPr>
            <a:endParaRPr lang="en-US" altLang="ja-JP" sz="2400" dirty="0">
              <a:solidFill>
                <a:srgbClr val="000000"/>
              </a:solidFill>
              <a:effectLst/>
              <a:latin typeface="Tahoma"/>
              <a:cs typeface="Tahoma"/>
            </a:endParaRPr>
          </a:p>
          <a:p>
            <a:pPr>
              <a:lnSpc>
                <a:spcPct val="90000"/>
              </a:lnSpc>
              <a:buSzPct val="100000"/>
              <a:buFont typeface="Courier New"/>
              <a:buChar char="o"/>
            </a:pPr>
            <a:r>
              <a:rPr lang="en-US" altLang="ja-JP" sz="2400" dirty="0" smtClean="0">
                <a:solidFill>
                  <a:srgbClr val="000000"/>
                </a:solidFill>
                <a:effectLst/>
                <a:latin typeface="Tahoma"/>
                <a:cs typeface="Tahoma"/>
              </a:rPr>
              <a:t>get </a:t>
            </a:r>
            <a:r>
              <a:rPr lang="en-US" altLang="ja-JP" sz="2400" dirty="0">
                <a:solidFill>
                  <a:srgbClr val="000000"/>
                </a:solidFill>
                <a:effectLst/>
                <a:latin typeface="Tahoma"/>
                <a:cs typeface="Tahoma"/>
              </a:rPr>
              <a:t>process, ﬁle, or device attributes</a:t>
            </a:r>
          </a:p>
          <a:p>
            <a:pPr>
              <a:lnSpc>
                <a:spcPct val="90000"/>
              </a:lnSpc>
              <a:buSzPct val="100000"/>
              <a:buFont typeface="Courier New"/>
              <a:buChar char="o"/>
            </a:pPr>
            <a:endParaRPr lang="en-US" altLang="ja-JP" sz="2400" dirty="0">
              <a:solidFill>
                <a:srgbClr val="000000"/>
              </a:solidFill>
              <a:effectLst/>
              <a:latin typeface="Tahoma"/>
              <a:cs typeface="Tahoma"/>
            </a:endParaRPr>
          </a:p>
          <a:p>
            <a:pPr>
              <a:lnSpc>
                <a:spcPct val="90000"/>
              </a:lnSpc>
              <a:buSzPct val="100000"/>
              <a:buFont typeface="Courier New"/>
              <a:buChar char="o"/>
            </a:pPr>
            <a:r>
              <a:rPr lang="en-US" altLang="ja-JP" sz="2400" dirty="0" smtClean="0">
                <a:solidFill>
                  <a:srgbClr val="000000"/>
                </a:solidFill>
                <a:effectLst/>
                <a:latin typeface="Tahoma"/>
                <a:cs typeface="Tahoma"/>
              </a:rPr>
              <a:t>set </a:t>
            </a:r>
            <a:r>
              <a:rPr lang="en-US" altLang="ja-JP" sz="2400" dirty="0">
                <a:solidFill>
                  <a:srgbClr val="000000"/>
                </a:solidFill>
                <a:effectLst/>
                <a:latin typeface="Tahoma"/>
                <a:cs typeface="Tahoma"/>
              </a:rPr>
              <a:t>process, ﬁle, or device attributes</a:t>
            </a:r>
          </a:p>
          <a:p>
            <a:pPr marL="18288" indent="0">
              <a:lnSpc>
                <a:spcPct val="90000"/>
              </a:lnSpc>
              <a:buNone/>
            </a:pPr>
            <a:endParaRPr lang="en-US" altLang="ja-JP" sz="2400" dirty="0">
              <a:solidFill>
                <a:srgbClr val="000000"/>
              </a:solidFill>
              <a:effectLst/>
              <a:latin typeface="Tahoma"/>
              <a:cs typeface="Tahoma"/>
            </a:endParaRPr>
          </a:p>
          <a:p>
            <a:pPr marL="18288" indent="0">
              <a:lnSpc>
                <a:spcPct val="90000"/>
              </a:lnSpc>
              <a:buNone/>
            </a:pPr>
            <a:r>
              <a:rPr lang="en-US" altLang="ja-JP" sz="2400" b="1" dirty="0" smtClean="0">
                <a:solidFill>
                  <a:srgbClr val="000000"/>
                </a:solidFill>
                <a:effectLst/>
                <a:latin typeface="Tahoma"/>
                <a:cs typeface="Tahoma"/>
              </a:rPr>
              <a:t>Communications</a:t>
            </a:r>
          </a:p>
          <a:p>
            <a:pPr marL="18288" indent="0">
              <a:lnSpc>
                <a:spcPct val="90000"/>
              </a:lnSpc>
              <a:buNone/>
            </a:pPr>
            <a:endParaRPr lang="en-US" altLang="ja-JP" sz="2400" dirty="0">
              <a:solidFill>
                <a:srgbClr val="000000"/>
              </a:solidFill>
              <a:effectLst/>
              <a:latin typeface="Tahoma"/>
              <a:cs typeface="Tahoma"/>
            </a:endParaRPr>
          </a:p>
          <a:p>
            <a:pPr marL="231775" lvl="1" indent="-201613">
              <a:lnSpc>
                <a:spcPct val="90000"/>
              </a:lnSpc>
              <a:buSzPct val="100000"/>
              <a:buFont typeface="Courier New"/>
              <a:buChar char="o"/>
            </a:pPr>
            <a:r>
              <a:rPr lang="en-US" altLang="ja-JP" sz="2200" dirty="0" smtClean="0">
                <a:solidFill>
                  <a:srgbClr val="000000"/>
                </a:solidFill>
                <a:effectLst/>
                <a:latin typeface="Tahoma"/>
                <a:cs typeface="Tahoma"/>
              </a:rPr>
              <a:t>create</a:t>
            </a:r>
            <a:r>
              <a:rPr lang="en-US" altLang="ja-JP" sz="2200" dirty="0">
                <a:solidFill>
                  <a:srgbClr val="000000"/>
                </a:solidFill>
                <a:effectLst/>
                <a:latin typeface="Tahoma"/>
                <a:cs typeface="Tahoma"/>
              </a:rPr>
              <a:t>, delete communication connection</a:t>
            </a:r>
          </a:p>
          <a:p>
            <a:pPr marL="231775" lvl="1" indent="-201613">
              <a:lnSpc>
                <a:spcPct val="90000"/>
              </a:lnSpc>
              <a:buSzPct val="100000"/>
              <a:buFont typeface="Courier New"/>
              <a:buChar char="o"/>
            </a:pPr>
            <a:endParaRPr lang="en-US" altLang="ja-JP" sz="2200" dirty="0">
              <a:solidFill>
                <a:srgbClr val="000000"/>
              </a:solidFill>
              <a:effectLst/>
              <a:latin typeface="Tahoma"/>
              <a:cs typeface="Tahoma"/>
            </a:endParaRPr>
          </a:p>
          <a:p>
            <a:pPr marL="231775" lvl="1" indent="-201613">
              <a:lnSpc>
                <a:spcPct val="90000"/>
              </a:lnSpc>
              <a:buSzPct val="100000"/>
              <a:buFont typeface="Courier New"/>
              <a:buChar char="o"/>
            </a:pPr>
            <a:r>
              <a:rPr lang="en-US" altLang="ja-JP" sz="2200" dirty="0" smtClean="0">
                <a:solidFill>
                  <a:srgbClr val="000000"/>
                </a:solidFill>
                <a:effectLst/>
                <a:latin typeface="Tahoma"/>
                <a:cs typeface="Tahoma"/>
              </a:rPr>
              <a:t>send</a:t>
            </a:r>
            <a:r>
              <a:rPr lang="en-US" altLang="ja-JP" sz="2200" dirty="0">
                <a:solidFill>
                  <a:srgbClr val="000000"/>
                </a:solidFill>
                <a:effectLst/>
                <a:latin typeface="Tahoma"/>
                <a:cs typeface="Tahoma"/>
              </a:rPr>
              <a:t>, receive messages</a:t>
            </a:r>
          </a:p>
          <a:p>
            <a:pPr marL="231775" lvl="1" indent="-201613">
              <a:lnSpc>
                <a:spcPct val="90000"/>
              </a:lnSpc>
              <a:buSzPct val="100000"/>
              <a:buFont typeface="Courier New"/>
              <a:buChar char="o"/>
            </a:pPr>
            <a:endParaRPr lang="en-US" altLang="ja-JP" sz="2200" dirty="0">
              <a:solidFill>
                <a:srgbClr val="000000"/>
              </a:solidFill>
              <a:effectLst/>
              <a:latin typeface="Tahoma"/>
              <a:cs typeface="Tahoma"/>
            </a:endParaRPr>
          </a:p>
          <a:p>
            <a:pPr marL="231775" lvl="1" indent="-201613">
              <a:lnSpc>
                <a:spcPct val="90000"/>
              </a:lnSpc>
              <a:buSzPct val="100000"/>
              <a:buFont typeface="Courier New"/>
              <a:buChar char="o"/>
            </a:pPr>
            <a:r>
              <a:rPr lang="en-US" altLang="ja-JP" sz="2200" dirty="0" smtClean="0">
                <a:solidFill>
                  <a:srgbClr val="000000"/>
                </a:solidFill>
                <a:effectLst/>
                <a:latin typeface="Tahoma"/>
                <a:cs typeface="Tahoma"/>
              </a:rPr>
              <a:t>transfer </a:t>
            </a:r>
            <a:r>
              <a:rPr lang="en-US" altLang="ja-JP" sz="2200" dirty="0">
                <a:solidFill>
                  <a:srgbClr val="000000"/>
                </a:solidFill>
                <a:effectLst/>
                <a:latin typeface="Tahoma"/>
                <a:cs typeface="Tahoma"/>
              </a:rPr>
              <a:t>status information</a:t>
            </a:r>
          </a:p>
          <a:p>
            <a:pPr marL="231775" lvl="1" indent="-201613">
              <a:lnSpc>
                <a:spcPct val="90000"/>
              </a:lnSpc>
              <a:buSzPct val="100000"/>
              <a:buFont typeface="Courier New"/>
              <a:buChar char="o"/>
            </a:pPr>
            <a:endParaRPr lang="en-US" altLang="ja-JP" sz="2200" dirty="0">
              <a:solidFill>
                <a:srgbClr val="000000"/>
              </a:solidFill>
              <a:effectLst/>
              <a:latin typeface="Tahoma"/>
              <a:cs typeface="Tahoma"/>
            </a:endParaRPr>
          </a:p>
          <a:p>
            <a:pPr marL="231775" lvl="1" indent="-201613">
              <a:lnSpc>
                <a:spcPct val="90000"/>
              </a:lnSpc>
              <a:buSzPct val="100000"/>
              <a:buFont typeface="Courier New"/>
              <a:buChar char="o"/>
            </a:pPr>
            <a:r>
              <a:rPr lang="en-US" altLang="ja-JP" sz="2200" dirty="0" smtClean="0">
                <a:solidFill>
                  <a:srgbClr val="000000"/>
                </a:solidFill>
                <a:effectLst/>
                <a:latin typeface="Tahoma"/>
                <a:cs typeface="Tahoma"/>
              </a:rPr>
              <a:t>attach </a:t>
            </a:r>
            <a:r>
              <a:rPr lang="en-US" altLang="ja-JP" sz="2200" dirty="0">
                <a:solidFill>
                  <a:srgbClr val="000000"/>
                </a:solidFill>
                <a:effectLst/>
                <a:latin typeface="Tahoma"/>
                <a:cs typeface="Tahoma"/>
              </a:rPr>
              <a:t>or detach remote devices</a:t>
            </a:r>
          </a:p>
        </p:txBody>
      </p:sp>
    </p:spTree>
    <p:extLst>
      <p:ext uri="{BB962C8B-B14F-4D97-AF65-F5344CB8AC3E}">
        <p14:creationId xmlns:p14="http://schemas.microsoft.com/office/powerpoint/2010/main" val="552748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6075" indent="-346075">
              <a:lnSpc>
                <a:spcPct val="90000"/>
              </a:lnSpc>
              <a:buFont typeface="Wingdings" charset="2"/>
              <a:buChar char="u"/>
            </a:pPr>
            <a:r>
              <a:rPr lang="en-US" altLang="ja-JP" sz="2400" dirty="0"/>
              <a:t>The program that reads and interprets control statements </a:t>
            </a:r>
          </a:p>
          <a:p>
            <a:pPr lvl="1">
              <a:lnSpc>
                <a:spcPct val="90000"/>
              </a:lnSpc>
              <a:buFont typeface="Wingdings" charset="2"/>
              <a:buChar char="ü"/>
            </a:pPr>
            <a:r>
              <a:rPr lang="en-US" altLang="ja-JP" sz="2000" dirty="0"/>
              <a:t>command-line interpreter (in DOS)</a:t>
            </a:r>
          </a:p>
          <a:p>
            <a:pPr lvl="1">
              <a:lnSpc>
                <a:spcPct val="90000"/>
              </a:lnSpc>
              <a:buFont typeface="Wingdings" charset="2"/>
              <a:buChar char="ü"/>
            </a:pPr>
            <a:r>
              <a:rPr lang="en-US" altLang="ja-JP" sz="2000" dirty="0"/>
              <a:t>shell (in UNIX)</a:t>
            </a:r>
          </a:p>
          <a:p>
            <a:pPr marL="346075" indent="-346075">
              <a:lnSpc>
                <a:spcPct val="90000"/>
              </a:lnSpc>
              <a:buFont typeface="Wingdings" charset="2"/>
              <a:buChar char="u"/>
            </a:pPr>
            <a:r>
              <a:rPr lang="en-US" altLang="ja-JP" sz="2400" dirty="0" smtClean="0"/>
              <a:t>What </a:t>
            </a:r>
            <a:r>
              <a:rPr lang="en-US" altLang="ja-JP" sz="2400" dirty="0"/>
              <a:t>control statements can you pass the command interpreter?</a:t>
            </a:r>
          </a:p>
          <a:p>
            <a:pPr lvl="1">
              <a:lnSpc>
                <a:spcPct val="90000"/>
              </a:lnSpc>
              <a:buFont typeface="Wingdings" charset="2"/>
              <a:buChar char="ü"/>
            </a:pPr>
            <a:r>
              <a:rPr lang="en-US" altLang="ja-JP" sz="2000" dirty="0"/>
              <a:t>Program execution:	a.out, g++, </a:t>
            </a:r>
            <a:r>
              <a:rPr lang="en-US" altLang="ja-JP" sz="2000" dirty="0" smtClean="0"/>
              <a:t>vim, emacs</a:t>
            </a:r>
            <a:endParaRPr lang="en-US" altLang="ja-JP" sz="2000" dirty="0"/>
          </a:p>
          <a:p>
            <a:pPr lvl="1">
              <a:lnSpc>
                <a:spcPct val="90000"/>
              </a:lnSpc>
              <a:buFont typeface="Wingdings" charset="2"/>
              <a:buChar char="ü"/>
            </a:pPr>
            <a:r>
              <a:rPr lang="en-US" altLang="ja-JP" sz="2000" dirty="0"/>
              <a:t>Process management:	ps, kill, sleep, top, nice, pstack</a:t>
            </a:r>
          </a:p>
          <a:p>
            <a:pPr lvl="1">
              <a:lnSpc>
                <a:spcPct val="90000"/>
              </a:lnSpc>
              <a:buFont typeface="Wingdings" charset="2"/>
              <a:buChar char="ü"/>
            </a:pPr>
            <a:r>
              <a:rPr lang="en-US" altLang="ja-JP" sz="2000" dirty="0"/>
              <a:t>I/O operations:		lpr, clear, lprm, mt</a:t>
            </a:r>
          </a:p>
          <a:p>
            <a:pPr lvl="1">
              <a:lnSpc>
                <a:spcPct val="90000"/>
              </a:lnSpc>
              <a:buFont typeface="Wingdings" charset="2"/>
              <a:buChar char="ü"/>
            </a:pPr>
            <a:r>
              <a:rPr lang="en-US" altLang="ja-JP" sz="2000" dirty="0"/>
              <a:t>File-system manipulation:	ls, mkdir, mv, rm, chmod, [u]mount</a:t>
            </a:r>
          </a:p>
          <a:p>
            <a:pPr lvl="1">
              <a:lnSpc>
                <a:spcPct val="90000"/>
              </a:lnSpc>
              <a:buFont typeface="Wingdings" charset="2"/>
              <a:buChar char="ü"/>
            </a:pPr>
            <a:r>
              <a:rPr lang="en-US" altLang="ja-JP" sz="2000" dirty="0"/>
              <a:t>Communication:		write, ping, </a:t>
            </a:r>
            <a:r>
              <a:rPr lang="en-US" altLang="ja-JP" sz="2000" dirty="0" smtClean="0"/>
              <a:t>mesg</a:t>
            </a:r>
            <a:endParaRPr lang="en-US" altLang="ja-JP" sz="2000" dirty="0"/>
          </a:p>
        </p:txBody>
      </p:sp>
      <p:sp>
        <p:nvSpPr>
          <p:cNvPr id="3" name="Title 2"/>
          <p:cNvSpPr>
            <a:spLocks noGrp="1"/>
          </p:cNvSpPr>
          <p:nvPr>
            <p:ph type="title"/>
          </p:nvPr>
        </p:nvSpPr>
        <p:spPr/>
        <p:txBody>
          <a:bodyPr/>
          <a:lstStyle/>
          <a:p>
            <a:r>
              <a:rPr lang="en-US" altLang="ja-JP" dirty="0"/>
              <a:t>Command Interpreters</a:t>
            </a:r>
            <a:endParaRPr lang="en-US" dirty="0"/>
          </a:p>
        </p:txBody>
      </p:sp>
      <p:sp>
        <p:nvSpPr>
          <p:cNvPr id="4" name="Slide Number Placeholder 3"/>
          <p:cNvSpPr>
            <a:spLocks noGrp="1"/>
          </p:cNvSpPr>
          <p:nvPr>
            <p:ph type="sldNum" sz="quarter" idx="11"/>
          </p:nvPr>
        </p:nvSpPr>
        <p:spPr/>
        <p:txBody>
          <a:bodyPr/>
          <a:lstStyle/>
          <a:p>
            <a:fld id="{1789C0F2-17E0-497A-9BBE-0C73201AAFE3}" type="slidenum">
              <a:rPr lang="en-US" smtClean="0"/>
              <a:pPr/>
              <a:t>13</a:t>
            </a:fld>
            <a:endParaRPr lang="en-US" dirty="0"/>
          </a:p>
        </p:txBody>
      </p:sp>
      <p:sp>
        <p:nvSpPr>
          <p:cNvPr id="5" name="Footer Placeholder 4"/>
          <p:cNvSpPr>
            <a:spLocks noGrp="1"/>
          </p:cNvSpPr>
          <p:nvPr>
            <p:ph type="ftr" sz="quarter" idx="12"/>
          </p:nvPr>
        </p:nvSpPr>
        <p:spPr/>
        <p:txBody>
          <a:bodyPr/>
          <a:lstStyle/>
          <a:p>
            <a:r>
              <a:rPr lang="en-US" smtClean="0"/>
              <a:t>CSS430 Operating Systems : OS Structures </a:t>
            </a:r>
            <a:endParaRPr lang="en-US" dirty="0"/>
          </a:p>
        </p:txBody>
      </p:sp>
    </p:spTree>
    <p:extLst>
      <p:ext uri="{BB962C8B-B14F-4D97-AF65-F5344CB8AC3E}">
        <p14:creationId xmlns:p14="http://schemas.microsoft.com/office/powerpoint/2010/main" val="4267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ja-JP" sz="3600" dirty="0" smtClean="0"/>
              <a:t>Bash </a:t>
            </a:r>
            <a:r>
              <a:rPr lang="en-US" altLang="ja-JP" sz="3600" dirty="0"/>
              <a:t>Shell Command Interpreter</a:t>
            </a:r>
            <a:endParaRPr lang="en-US" sz="3600" dirty="0"/>
          </a:p>
        </p:txBody>
      </p:sp>
      <p:sp>
        <p:nvSpPr>
          <p:cNvPr id="4" name="Slide Number Placeholder 3"/>
          <p:cNvSpPr>
            <a:spLocks noGrp="1"/>
          </p:cNvSpPr>
          <p:nvPr>
            <p:ph type="sldNum" sz="quarter" idx="11"/>
          </p:nvPr>
        </p:nvSpPr>
        <p:spPr/>
        <p:txBody>
          <a:bodyPr/>
          <a:lstStyle/>
          <a:p>
            <a:fld id="{1789C0F2-17E0-497A-9BBE-0C73201AAFE3}" type="slidenum">
              <a:rPr lang="en-US" smtClean="0"/>
              <a:pPr/>
              <a:t>14</a:t>
            </a:fld>
            <a:endParaRPr lang="en-US" dirty="0"/>
          </a:p>
        </p:txBody>
      </p:sp>
      <p:sp>
        <p:nvSpPr>
          <p:cNvPr id="5" name="Footer Placeholder 4"/>
          <p:cNvSpPr>
            <a:spLocks noGrp="1"/>
          </p:cNvSpPr>
          <p:nvPr>
            <p:ph type="ftr" sz="quarter" idx="12"/>
          </p:nvPr>
        </p:nvSpPr>
        <p:spPr/>
        <p:txBody>
          <a:bodyPr/>
          <a:lstStyle/>
          <a:p>
            <a:r>
              <a:rPr lang="en-US" smtClean="0"/>
              <a:t>CSS430 Operating Systems : OS Structures </a:t>
            </a:r>
            <a:endParaRPr lang="en-US" dirty="0"/>
          </a:p>
        </p:txBody>
      </p:sp>
      <p:pic>
        <p:nvPicPr>
          <p:cNvPr id="12" name="Content Placeholder 11" descr="Screen Shot 2014-02-19 at 10.35.00 PM.png"/>
          <p:cNvPicPr>
            <a:picLocks noGrp="1" noChangeAspect="1"/>
          </p:cNvPicPr>
          <p:nvPr>
            <p:ph idx="1"/>
          </p:nvPr>
        </p:nvPicPr>
        <p:blipFill>
          <a:blip r:embed="rId2">
            <a:extLst>
              <a:ext uri="{28A0092B-C50C-407E-A947-70E740481C1C}">
                <a14:useLocalDpi xmlns:a14="http://schemas.microsoft.com/office/drawing/2010/main" val="0"/>
              </a:ext>
            </a:extLst>
          </a:blip>
          <a:srcRect l="-36273" r="-36273"/>
          <a:stretch>
            <a:fillRect/>
          </a:stretch>
        </p:blipFill>
        <p:spPr>
          <a:xfrm>
            <a:off x="207929" y="725692"/>
            <a:ext cx="8672221" cy="5611437"/>
          </a:xfrm>
        </p:spPr>
      </p:pic>
      <p:sp>
        <p:nvSpPr>
          <p:cNvPr id="6" name="Rectangle 5"/>
          <p:cNvSpPr/>
          <p:nvPr/>
        </p:nvSpPr>
        <p:spPr>
          <a:xfrm>
            <a:off x="2056193" y="1778004"/>
            <a:ext cx="1009953" cy="127000"/>
          </a:xfrm>
          <a:prstGeom prst="rect">
            <a:avLst/>
          </a:prstGeom>
          <a:solidFill>
            <a:srgbClr val="FFFF00">
              <a:alpha val="57000"/>
            </a:srgbClr>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2056194" y="1090998"/>
            <a:ext cx="526144" cy="127000"/>
          </a:xfrm>
          <a:prstGeom prst="rect">
            <a:avLst/>
          </a:prstGeom>
          <a:solidFill>
            <a:srgbClr val="FFFF00">
              <a:alpha val="57000"/>
            </a:srgbClr>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2056194" y="2011446"/>
            <a:ext cx="526144" cy="127000"/>
          </a:xfrm>
          <a:prstGeom prst="rect">
            <a:avLst/>
          </a:prstGeom>
          <a:solidFill>
            <a:srgbClr val="FFFF00">
              <a:alpha val="57000"/>
            </a:srgbClr>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2039256" y="2239442"/>
            <a:ext cx="966409" cy="127000"/>
          </a:xfrm>
          <a:prstGeom prst="rect">
            <a:avLst/>
          </a:prstGeom>
          <a:solidFill>
            <a:srgbClr val="FFFF00">
              <a:alpha val="57000"/>
            </a:srgbClr>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2052569" y="3057080"/>
            <a:ext cx="547907" cy="127000"/>
          </a:xfrm>
          <a:prstGeom prst="rect">
            <a:avLst/>
          </a:prstGeom>
          <a:solidFill>
            <a:srgbClr val="FFFF00">
              <a:alpha val="57000"/>
            </a:srgbClr>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39257" y="3759814"/>
            <a:ext cx="1710267" cy="127000"/>
          </a:xfrm>
          <a:prstGeom prst="rect">
            <a:avLst/>
          </a:prstGeom>
          <a:solidFill>
            <a:srgbClr val="FFFF00">
              <a:alpha val="57000"/>
            </a:srgbClr>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2036836" y="4335546"/>
            <a:ext cx="968829" cy="127000"/>
          </a:xfrm>
          <a:prstGeom prst="rect">
            <a:avLst/>
          </a:prstGeom>
          <a:solidFill>
            <a:srgbClr val="FFFF00">
              <a:alpha val="57000"/>
            </a:srgbClr>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2036836" y="4462546"/>
            <a:ext cx="968829" cy="127000"/>
          </a:xfrm>
          <a:prstGeom prst="rect">
            <a:avLst/>
          </a:prstGeom>
          <a:solidFill>
            <a:srgbClr val="FFFF00">
              <a:alpha val="57000"/>
            </a:srgbClr>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2052569" y="856350"/>
            <a:ext cx="526144" cy="127000"/>
          </a:xfrm>
          <a:prstGeom prst="rect">
            <a:avLst/>
          </a:prstGeom>
          <a:solidFill>
            <a:srgbClr val="FFFF00">
              <a:alpha val="57000"/>
            </a:srgbClr>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0518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Shell (bash)</a:t>
            </a:r>
            <a:endParaRPr lang="en-US" dirty="0"/>
          </a:p>
        </p:txBody>
      </p:sp>
      <p:sp>
        <p:nvSpPr>
          <p:cNvPr id="4" name="Slide Number Placeholder 3"/>
          <p:cNvSpPr>
            <a:spLocks noGrp="1"/>
          </p:cNvSpPr>
          <p:nvPr>
            <p:ph type="sldNum" sz="quarter" idx="11"/>
          </p:nvPr>
        </p:nvSpPr>
        <p:spPr/>
        <p:txBody>
          <a:bodyPr/>
          <a:lstStyle/>
          <a:p>
            <a:fld id="{1789C0F2-17E0-497A-9BBE-0C73201AAFE3}" type="slidenum">
              <a:rPr lang="en-US" smtClean="0"/>
              <a:pPr/>
              <a:t>15</a:t>
            </a:fld>
            <a:endParaRPr lang="en-US" dirty="0"/>
          </a:p>
        </p:txBody>
      </p:sp>
      <p:sp>
        <p:nvSpPr>
          <p:cNvPr id="5" name="Footer Placeholder 4"/>
          <p:cNvSpPr>
            <a:spLocks noGrp="1"/>
          </p:cNvSpPr>
          <p:nvPr>
            <p:ph type="ftr" sz="quarter" idx="12"/>
          </p:nvPr>
        </p:nvSpPr>
        <p:spPr/>
        <p:txBody>
          <a:bodyPr/>
          <a:lstStyle/>
          <a:p>
            <a:r>
              <a:rPr lang="en-US" smtClean="0"/>
              <a:t>CSS430 Operating Systems : OS Structures </a:t>
            </a:r>
            <a:endParaRPr lang="en-US" dirty="0"/>
          </a:p>
        </p:txBody>
      </p:sp>
      <p:cxnSp>
        <p:nvCxnSpPr>
          <p:cNvPr id="6" name="Straight Arrow Connector 5"/>
          <p:cNvCxnSpPr>
            <a:stCxn id="8" idx="4"/>
          </p:cNvCxnSpPr>
          <p:nvPr/>
        </p:nvCxnSpPr>
        <p:spPr>
          <a:xfrm>
            <a:off x="4947483" y="2193876"/>
            <a:ext cx="2" cy="548367"/>
          </a:xfrm>
          <a:prstGeom prst="straightConnector1">
            <a:avLst/>
          </a:prstGeom>
          <a:ln w="38100" cmpd="sng">
            <a:headEnd type="none"/>
            <a:tailEnd type="triangle"/>
          </a:ln>
        </p:spPr>
        <p:style>
          <a:lnRef idx="2">
            <a:schemeClr val="accent1"/>
          </a:lnRef>
          <a:fillRef idx="0">
            <a:schemeClr val="accent1"/>
          </a:fillRef>
          <a:effectRef idx="1">
            <a:schemeClr val="accent1"/>
          </a:effectRef>
          <a:fontRef idx="minor">
            <a:schemeClr val="tx1"/>
          </a:fontRef>
        </p:style>
      </p:cxnSp>
      <p:grpSp>
        <p:nvGrpSpPr>
          <p:cNvPr id="7" name="Group 6"/>
          <p:cNvGrpSpPr/>
          <p:nvPr/>
        </p:nvGrpSpPr>
        <p:grpSpPr>
          <a:xfrm>
            <a:off x="4490283" y="1279476"/>
            <a:ext cx="914400" cy="914400"/>
            <a:chOff x="6661455" y="5244663"/>
            <a:chExt cx="1734208" cy="954691"/>
          </a:xfrm>
        </p:grpSpPr>
        <p:sp>
          <p:nvSpPr>
            <p:cNvPr id="8" name="Oval 7"/>
            <p:cNvSpPr/>
            <p:nvPr/>
          </p:nvSpPr>
          <p:spPr>
            <a:xfrm>
              <a:off x="6661455" y="5244663"/>
              <a:ext cx="1734207" cy="954691"/>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000" dirty="0"/>
            </a:p>
          </p:txBody>
        </p:sp>
        <p:sp>
          <p:nvSpPr>
            <p:cNvPr id="9" name="TextBox 8"/>
            <p:cNvSpPr txBox="1"/>
            <p:nvPr/>
          </p:nvSpPr>
          <p:spPr>
            <a:xfrm>
              <a:off x="6661457" y="5493976"/>
              <a:ext cx="1734206" cy="385606"/>
            </a:xfrm>
            <a:prstGeom prst="rect">
              <a:avLst/>
            </a:prstGeom>
            <a:noFill/>
          </p:spPr>
          <p:txBody>
            <a:bodyPr wrap="square" rtlCol="0">
              <a:spAutoFit/>
            </a:bodyPr>
            <a:lstStyle/>
            <a:p>
              <a:pPr algn="ctr"/>
              <a:r>
                <a:rPr lang="en-US" dirty="0" smtClean="0">
                  <a:solidFill>
                    <a:schemeClr val="bg1"/>
                  </a:solidFill>
                  <a:latin typeface="Calibri"/>
                  <a:cs typeface="Calibri"/>
                </a:rPr>
                <a:t>sshd</a:t>
              </a:r>
            </a:p>
          </p:txBody>
        </p:sp>
      </p:grpSp>
      <p:grpSp>
        <p:nvGrpSpPr>
          <p:cNvPr id="13" name="Group 12"/>
          <p:cNvGrpSpPr/>
          <p:nvPr/>
        </p:nvGrpSpPr>
        <p:grpSpPr>
          <a:xfrm>
            <a:off x="4490283" y="2742243"/>
            <a:ext cx="914400" cy="914400"/>
            <a:chOff x="6661455" y="5244663"/>
            <a:chExt cx="1734208" cy="954691"/>
          </a:xfrm>
        </p:grpSpPr>
        <p:sp>
          <p:nvSpPr>
            <p:cNvPr id="14" name="Oval 13"/>
            <p:cNvSpPr/>
            <p:nvPr/>
          </p:nvSpPr>
          <p:spPr>
            <a:xfrm>
              <a:off x="6661455" y="5244663"/>
              <a:ext cx="1734207" cy="954691"/>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000" dirty="0"/>
            </a:p>
          </p:txBody>
        </p:sp>
        <p:sp>
          <p:nvSpPr>
            <p:cNvPr id="15" name="TextBox 14"/>
            <p:cNvSpPr txBox="1"/>
            <p:nvPr/>
          </p:nvSpPr>
          <p:spPr>
            <a:xfrm>
              <a:off x="6661457" y="5483931"/>
              <a:ext cx="1734206" cy="385606"/>
            </a:xfrm>
            <a:prstGeom prst="rect">
              <a:avLst/>
            </a:prstGeom>
            <a:noFill/>
          </p:spPr>
          <p:txBody>
            <a:bodyPr wrap="square" rtlCol="0">
              <a:spAutoFit/>
            </a:bodyPr>
            <a:lstStyle/>
            <a:p>
              <a:pPr algn="ctr"/>
              <a:r>
                <a:rPr lang="en-US" dirty="0" smtClean="0">
                  <a:solidFill>
                    <a:schemeClr val="bg1"/>
                  </a:solidFill>
                  <a:latin typeface="Calibri"/>
                  <a:cs typeface="Calibri"/>
                </a:rPr>
                <a:t>bash</a:t>
              </a:r>
            </a:p>
          </p:txBody>
        </p:sp>
      </p:grpSp>
      <p:grpSp>
        <p:nvGrpSpPr>
          <p:cNvPr id="16" name="Group 15"/>
          <p:cNvGrpSpPr/>
          <p:nvPr/>
        </p:nvGrpSpPr>
        <p:grpSpPr>
          <a:xfrm>
            <a:off x="4490284" y="4241467"/>
            <a:ext cx="914399" cy="914400"/>
            <a:chOff x="6661455" y="5244663"/>
            <a:chExt cx="1734207" cy="954691"/>
          </a:xfrm>
        </p:grpSpPr>
        <p:sp>
          <p:nvSpPr>
            <p:cNvPr id="17" name="Oval 16"/>
            <p:cNvSpPr/>
            <p:nvPr/>
          </p:nvSpPr>
          <p:spPr>
            <a:xfrm>
              <a:off x="6661455" y="5244663"/>
              <a:ext cx="1734207" cy="954691"/>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000" dirty="0"/>
            </a:p>
          </p:txBody>
        </p:sp>
        <p:sp>
          <p:nvSpPr>
            <p:cNvPr id="18" name="TextBox 17"/>
            <p:cNvSpPr txBox="1"/>
            <p:nvPr/>
          </p:nvSpPr>
          <p:spPr>
            <a:xfrm>
              <a:off x="6661455" y="5403563"/>
              <a:ext cx="1734205" cy="674810"/>
            </a:xfrm>
            <a:prstGeom prst="rect">
              <a:avLst/>
            </a:prstGeom>
            <a:noFill/>
          </p:spPr>
          <p:txBody>
            <a:bodyPr wrap="square" rtlCol="0">
              <a:spAutoFit/>
            </a:bodyPr>
            <a:lstStyle/>
            <a:p>
              <a:pPr algn="ctr"/>
              <a:r>
                <a:rPr lang="en-US" dirty="0" smtClean="0">
                  <a:solidFill>
                    <a:schemeClr val="bg1"/>
                  </a:solidFill>
                  <a:latin typeface="Calibri"/>
                  <a:cs typeface="Calibri"/>
                </a:rPr>
                <a:t>Shell</a:t>
              </a:r>
            </a:p>
            <a:p>
              <a:pPr algn="ctr"/>
              <a:r>
                <a:rPr lang="en-US" dirty="0">
                  <a:solidFill>
                    <a:schemeClr val="bg1"/>
                  </a:solidFill>
                  <a:latin typeface="Calibri"/>
                  <a:cs typeface="Calibri"/>
                </a:rPr>
                <a:t>w</a:t>
              </a:r>
              <a:r>
                <a:rPr lang="en-US" dirty="0" smtClean="0">
                  <a:solidFill>
                    <a:schemeClr val="bg1"/>
                  </a:solidFill>
                  <a:latin typeface="Calibri"/>
                  <a:cs typeface="Calibri"/>
                </a:rPr>
                <a:t>c -l</a:t>
              </a:r>
            </a:p>
          </p:txBody>
        </p:sp>
      </p:grpSp>
      <p:cxnSp>
        <p:nvCxnSpPr>
          <p:cNvPr id="19" name="Straight Arrow Connector 18"/>
          <p:cNvCxnSpPr>
            <a:stCxn id="14" idx="4"/>
            <a:endCxn id="17" idx="0"/>
          </p:cNvCxnSpPr>
          <p:nvPr/>
        </p:nvCxnSpPr>
        <p:spPr>
          <a:xfrm>
            <a:off x="4947483" y="3656643"/>
            <a:ext cx="1" cy="584824"/>
          </a:xfrm>
          <a:prstGeom prst="straightConnector1">
            <a:avLst/>
          </a:prstGeom>
          <a:ln w="38100" cmpd="sng">
            <a:headEnd type="none"/>
            <a:tailEnd type="triangle"/>
          </a:ln>
        </p:spPr>
        <p:style>
          <a:lnRef idx="2">
            <a:schemeClr val="accent1"/>
          </a:lnRef>
          <a:fillRef idx="0">
            <a:schemeClr val="accent1"/>
          </a:fillRef>
          <a:effectRef idx="1">
            <a:schemeClr val="accent1"/>
          </a:effectRef>
          <a:fontRef idx="minor">
            <a:schemeClr val="tx1"/>
          </a:fontRef>
        </p:style>
      </p:cxnSp>
      <p:grpSp>
        <p:nvGrpSpPr>
          <p:cNvPr id="22" name="Group 21"/>
          <p:cNvGrpSpPr/>
          <p:nvPr/>
        </p:nvGrpSpPr>
        <p:grpSpPr>
          <a:xfrm>
            <a:off x="6807513" y="4241467"/>
            <a:ext cx="914399" cy="914400"/>
            <a:chOff x="6661455" y="5244663"/>
            <a:chExt cx="1734207" cy="954691"/>
          </a:xfrm>
        </p:grpSpPr>
        <p:sp>
          <p:nvSpPr>
            <p:cNvPr id="23" name="Oval 22"/>
            <p:cNvSpPr/>
            <p:nvPr/>
          </p:nvSpPr>
          <p:spPr>
            <a:xfrm>
              <a:off x="6661455" y="5244663"/>
              <a:ext cx="1734207" cy="954691"/>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000" dirty="0"/>
            </a:p>
          </p:txBody>
        </p:sp>
        <p:sp>
          <p:nvSpPr>
            <p:cNvPr id="24" name="TextBox 23"/>
            <p:cNvSpPr txBox="1"/>
            <p:nvPr/>
          </p:nvSpPr>
          <p:spPr>
            <a:xfrm>
              <a:off x="6661455" y="5403563"/>
              <a:ext cx="1734205" cy="674810"/>
            </a:xfrm>
            <a:prstGeom prst="rect">
              <a:avLst/>
            </a:prstGeom>
            <a:noFill/>
          </p:spPr>
          <p:txBody>
            <a:bodyPr wrap="square" rtlCol="0">
              <a:spAutoFit/>
            </a:bodyPr>
            <a:lstStyle/>
            <a:p>
              <a:pPr algn="ctr"/>
              <a:r>
                <a:rPr lang="en-US" dirty="0" smtClean="0">
                  <a:solidFill>
                    <a:schemeClr val="bg1"/>
                  </a:solidFill>
                  <a:latin typeface="Calibri"/>
                  <a:cs typeface="Calibri"/>
                </a:rPr>
                <a:t>Shell</a:t>
              </a:r>
            </a:p>
            <a:p>
              <a:pPr algn="ctr"/>
              <a:r>
                <a:rPr lang="en-US" dirty="0" smtClean="0">
                  <a:solidFill>
                    <a:schemeClr val="bg1"/>
                  </a:solidFill>
                  <a:latin typeface="Calibri"/>
                  <a:cs typeface="Calibri"/>
                </a:rPr>
                <a:t>who</a:t>
              </a:r>
            </a:p>
          </p:txBody>
        </p:sp>
      </p:grpSp>
      <p:cxnSp>
        <p:nvCxnSpPr>
          <p:cNvPr id="25" name="Straight Arrow Connector 24"/>
          <p:cNvCxnSpPr>
            <a:stCxn id="18" idx="3"/>
            <a:endCxn id="23" idx="2"/>
          </p:cNvCxnSpPr>
          <p:nvPr/>
        </p:nvCxnSpPr>
        <p:spPr>
          <a:xfrm flipV="1">
            <a:off x="5404682" y="4698667"/>
            <a:ext cx="1402831" cy="18160"/>
          </a:xfrm>
          <a:prstGeom prst="straightConnector1">
            <a:avLst/>
          </a:prstGeom>
          <a:ln w="38100" cmpd="sng">
            <a:headEnd type="none"/>
            <a:tailEnd type="triangle"/>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69401" y="1549045"/>
            <a:ext cx="3704264" cy="338554"/>
          </a:xfrm>
          <a:prstGeom prst="rect">
            <a:avLst/>
          </a:prstGeom>
          <a:noFill/>
        </p:spPr>
        <p:txBody>
          <a:bodyPr wrap="square" rtlCol="0">
            <a:spAutoFit/>
          </a:bodyPr>
          <a:lstStyle/>
          <a:p>
            <a:r>
              <a:rPr lang="en-US" sz="1600" dirty="0">
                <a:latin typeface="Consolas"/>
                <a:cs typeface="Consolas"/>
              </a:rPr>
              <a:t># ssh sdame@uw1-320-</a:t>
            </a:r>
            <a:r>
              <a:rPr lang="en-US" sz="1600" dirty="0" smtClean="0">
                <a:latin typeface="Consolas"/>
                <a:cs typeface="Consolas"/>
              </a:rPr>
              <a:t>15.</a:t>
            </a:r>
            <a:r>
              <a:rPr lang="en-US" sz="1600" dirty="0">
                <a:latin typeface="Consolas"/>
                <a:cs typeface="Consolas"/>
              </a:rPr>
              <a:t>uwb.edu</a:t>
            </a:r>
          </a:p>
        </p:txBody>
      </p:sp>
      <p:sp>
        <p:nvSpPr>
          <p:cNvPr id="29" name="TextBox 28"/>
          <p:cNvSpPr txBox="1"/>
          <p:nvPr/>
        </p:nvSpPr>
        <p:spPr>
          <a:xfrm>
            <a:off x="269401" y="3013476"/>
            <a:ext cx="2847954" cy="338554"/>
          </a:xfrm>
          <a:prstGeom prst="rect">
            <a:avLst/>
          </a:prstGeom>
          <a:noFill/>
        </p:spPr>
        <p:txBody>
          <a:bodyPr wrap="square" rtlCol="0">
            <a:spAutoFit/>
          </a:bodyPr>
          <a:lstStyle/>
          <a:p>
            <a:r>
              <a:rPr lang="nl-NL" sz="1600" dirty="0">
                <a:latin typeface="Consolas"/>
                <a:cs typeface="Consolas"/>
              </a:rPr>
              <a:t>[sdame@uw1-320-</a:t>
            </a:r>
            <a:r>
              <a:rPr lang="nl-NL" sz="1600" dirty="0" smtClean="0">
                <a:latin typeface="Consolas"/>
                <a:cs typeface="Consolas"/>
              </a:rPr>
              <a:t>15 </a:t>
            </a:r>
            <a:r>
              <a:rPr lang="nl-NL" sz="1600" dirty="0">
                <a:latin typeface="Consolas"/>
                <a:cs typeface="Consolas"/>
              </a:rPr>
              <a:t>~</a:t>
            </a:r>
            <a:r>
              <a:rPr lang="nl-NL" sz="1600" dirty="0" smtClean="0">
                <a:latin typeface="Consolas"/>
                <a:cs typeface="Consolas"/>
              </a:rPr>
              <a:t>]$</a:t>
            </a:r>
            <a:r>
              <a:rPr lang="en-US" sz="1600" dirty="0" smtClean="0">
                <a:latin typeface="Consolas"/>
                <a:cs typeface="Consolas"/>
              </a:rPr>
              <a:t> </a:t>
            </a:r>
            <a:endParaRPr lang="en-US" sz="1600" dirty="0">
              <a:latin typeface="Consolas"/>
              <a:cs typeface="Consolas"/>
            </a:endParaRPr>
          </a:p>
        </p:txBody>
      </p:sp>
      <p:sp>
        <p:nvSpPr>
          <p:cNvPr id="30" name="TextBox 29"/>
          <p:cNvSpPr txBox="1"/>
          <p:nvPr/>
        </p:nvSpPr>
        <p:spPr>
          <a:xfrm>
            <a:off x="269401" y="4529390"/>
            <a:ext cx="3932252" cy="338554"/>
          </a:xfrm>
          <a:prstGeom prst="rect">
            <a:avLst/>
          </a:prstGeom>
          <a:noFill/>
        </p:spPr>
        <p:txBody>
          <a:bodyPr wrap="square" rtlCol="0">
            <a:spAutoFit/>
          </a:bodyPr>
          <a:lstStyle/>
          <a:p>
            <a:r>
              <a:rPr lang="nl-NL" sz="1600" dirty="0">
                <a:latin typeface="Consolas"/>
                <a:cs typeface="Consolas"/>
              </a:rPr>
              <a:t>[sdame@uw1-320-</a:t>
            </a:r>
            <a:r>
              <a:rPr lang="nl-NL" sz="1600" dirty="0" smtClean="0">
                <a:latin typeface="Consolas"/>
                <a:cs typeface="Consolas"/>
              </a:rPr>
              <a:t>15 </a:t>
            </a:r>
            <a:r>
              <a:rPr lang="nl-NL" sz="1600" dirty="0">
                <a:latin typeface="Consolas"/>
                <a:cs typeface="Consolas"/>
              </a:rPr>
              <a:t>~</a:t>
            </a:r>
            <a:r>
              <a:rPr lang="nl-NL" sz="1600" dirty="0" smtClean="0">
                <a:latin typeface="Consolas"/>
                <a:cs typeface="Consolas"/>
              </a:rPr>
              <a:t>]$ who | wc -l</a:t>
            </a:r>
            <a:r>
              <a:rPr lang="en-US" sz="1600" dirty="0" smtClean="0">
                <a:latin typeface="Consolas"/>
                <a:cs typeface="Consolas"/>
              </a:rPr>
              <a:t> </a:t>
            </a:r>
            <a:endParaRPr lang="en-US" sz="1600" dirty="0">
              <a:latin typeface="Consolas"/>
              <a:cs typeface="Consolas"/>
            </a:endParaRPr>
          </a:p>
        </p:txBody>
      </p:sp>
      <p:sp>
        <p:nvSpPr>
          <p:cNvPr id="31" name="TextBox 30"/>
          <p:cNvSpPr txBox="1"/>
          <p:nvPr/>
        </p:nvSpPr>
        <p:spPr>
          <a:xfrm>
            <a:off x="2299530" y="794997"/>
            <a:ext cx="5422381" cy="461665"/>
          </a:xfrm>
          <a:prstGeom prst="rect">
            <a:avLst/>
          </a:prstGeom>
          <a:noFill/>
        </p:spPr>
        <p:txBody>
          <a:bodyPr wrap="square" rtlCol="0">
            <a:spAutoFit/>
          </a:bodyPr>
          <a:lstStyle/>
          <a:p>
            <a:pPr algn="ctr"/>
            <a:r>
              <a:rPr lang="en-US" sz="2400" dirty="0" smtClean="0">
                <a:solidFill>
                  <a:srgbClr val="FFFF00"/>
                </a:solidFill>
                <a:latin typeface="Calibri"/>
                <a:cs typeface="Calibri"/>
              </a:rPr>
              <a:t>Fork</a:t>
            </a:r>
            <a:r>
              <a:rPr lang="en-US" sz="2400" dirty="0" smtClean="0">
                <a:latin typeface="Calibri"/>
                <a:cs typeface="Calibri"/>
              </a:rPr>
              <a:t>, </a:t>
            </a:r>
            <a:r>
              <a:rPr lang="en-US" sz="2400" dirty="0" smtClean="0">
                <a:solidFill>
                  <a:srgbClr val="FFFF00"/>
                </a:solidFill>
                <a:latin typeface="Calibri"/>
                <a:cs typeface="Calibri"/>
              </a:rPr>
              <a:t>exec, wait</a:t>
            </a:r>
            <a:r>
              <a:rPr lang="en-US" sz="2400" dirty="0" smtClean="0">
                <a:latin typeface="Calibri"/>
                <a:cs typeface="Calibri"/>
              </a:rPr>
              <a:t> and </a:t>
            </a:r>
            <a:r>
              <a:rPr lang="en-US" sz="2400" dirty="0" smtClean="0">
                <a:solidFill>
                  <a:srgbClr val="FFFF00"/>
                </a:solidFill>
                <a:latin typeface="Calibri"/>
                <a:cs typeface="Calibri"/>
              </a:rPr>
              <a:t>dup</a:t>
            </a:r>
            <a:r>
              <a:rPr lang="en-US" sz="2400" dirty="0" smtClean="0">
                <a:latin typeface="Calibri"/>
                <a:cs typeface="Calibri"/>
              </a:rPr>
              <a:t> are System calls</a:t>
            </a:r>
            <a:endParaRPr lang="en-US" sz="2400" dirty="0">
              <a:latin typeface="Calibri"/>
              <a:cs typeface="Calibri"/>
            </a:endParaRPr>
          </a:p>
        </p:txBody>
      </p:sp>
      <p:sp>
        <p:nvSpPr>
          <p:cNvPr id="32" name="TextBox 31"/>
          <p:cNvSpPr txBox="1"/>
          <p:nvPr/>
        </p:nvSpPr>
        <p:spPr>
          <a:xfrm>
            <a:off x="4817370" y="2207950"/>
            <a:ext cx="3110718" cy="461665"/>
          </a:xfrm>
          <a:prstGeom prst="rect">
            <a:avLst/>
          </a:prstGeom>
          <a:noFill/>
        </p:spPr>
        <p:txBody>
          <a:bodyPr wrap="square" rtlCol="0">
            <a:spAutoFit/>
          </a:bodyPr>
          <a:lstStyle/>
          <a:p>
            <a:pPr algn="ctr"/>
            <a:r>
              <a:rPr lang="en-US" sz="2400" dirty="0">
                <a:latin typeface="Calibri"/>
                <a:cs typeface="Calibri"/>
              </a:rPr>
              <a:t>f</a:t>
            </a:r>
            <a:r>
              <a:rPr lang="en-US" sz="2400" dirty="0" smtClean="0">
                <a:latin typeface="Calibri"/>
                <a:cs typeface="Calibri"/>
              </a:rPr>
              <a:t>ork, exec and wait</a:t>
            </a:r>
            <a:endParaRPr lang="en-US" sz="2400" dirty="0">
              <a:latin typeface="Calibri"/>
              <a:cs typeface="Calibri"/>
            </a:endParaRPr>
          </a:p>
        </p:txBody>
      </p:sp>
      <p:sp>
        <p:nvSpPr>
          <p:cNvPr id="33" name="TextBox 32"/>
          <p:cNvSpPr txBox="1"/>
          <p:nvPr/>
        </p:nvSpPr>
        <p:spPr>
          <a:xfrm>
            <a:off x="5173351" y="3004366"/>
            <a:ext cx="2355209" cy="461665"/>
          </a:xfrm>
          <a:prstGeom prst="rect">
            <a:avLst/>
          </a:prstGeom>
          <a:noFill/>
        </p:spPr>
        <p:txBody>
          <a:bodyPr wrap="square" rtlCol="0">
            <a:spAutoFit/>
          </a:bodyPr>
          <a:lstStyle/>
          <a:p>
            <a:pPr algn="ctr"/>
            <a:r>
              <a:rPr lang="en-US" sz="2400" dirty="0" smtClean="0">
                <a:latin typeface="Calibri"/>
                <a:cs typeface="Calibri"/>
              </a:rPr>
              <a:t>(1) fork &amp; wait</a:t>
            </a:r>
            <a:endParaRPr lang="en-US" sz="2400" dirty="0">
              <a:latin typeface="Calibri"/>
              <a:cs typeface="Calibri"/>
            </a:endParaRPr>
          </a:p>
        </p:txBody>
      </p:sp>
      <p:sp>
        <p:nvSpPr>
          <p:cNvPr id="34" name="Freeform 33"/>
          <p:cNvSpPr/>
          <p:nvPr/>
        </p:nvSpPr>
        <p:spPr>
          <a:xfrm rot="17807487" flipH="1" flipV="1">
            <a:off x="5010800" y="3687847"/>
            <a:ext cx="768321" cy="744147"/>
          </a:xfrm>
          <a:custGeom>
            <a:avLst/>
            <a:gdLst>
              <a:gd name="connsiteX0" fmla="*/ 2027231 w 2027231"/>
              <a:gd name="connsiteY0" fmla="*/ 154513 h 536976"/>
              <a:gd name="connsiteX1" fmla="*/ 1811331 w 2027231"/>
              <a:gd name="connsiteY1" fmla="*/ 62438 h 536976"/>
              <a:gd name="connsiteX2" fmla="*/ 1500181 w 2027231"/>
              <a:gd name="connsiteY2" fmla="*/ 5288 h 536976"/>
              <a:gd name="connsiteX3" fmla="*/ 1100131 w 2027231"/>
              <a:gd name="connsiteY3" fmla="*/ 17988 h 536976"/>
              <a:gd name="connsiteX4" fmla="*/ 592131 w 2027231"/>
              <a:gd name="connsiteY4" fmla="*/ 141813 h 536976"/>
              <a:gd name="connsiteX5" fmla="*/ 192081 w 2027231"/>
              <a:gd name="connsiteY5" fmla="*/ 364063 h 536976"/>
              <a:gd name="connsiteX6" fmla="*/ 14281 w 2027231"/>
              <a:gd name="connsiteY6" fmla="*/ 525988 h 536976"/>
              <a:gd name="connsiteX7" fmla="*/ 11106 w 2027231"/>
              <a:gd name="connsiteY7" fmla="*/ 522813 h 536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27231" h="536976">
                <a:moveTo>
                  <a:pt x="2027231" y="154513"/>
                </a:moveTo>
                <a:cubicBezTo>
                  <a:pt x="1963202" y="120911"/>
                  <a:pt x="1899173" y="87309"/>
                  <a:pt x="1811331" y="62438"/>
                </a:cubicBezTo>
                <a:cubicBezTo>
                  <a:pt x="1723489" y="37567"/>
                  <a:pt x="1618714" y="12696"/>
                  <a:pt x="1500181" y="5288"/>
                </a:cubicBezTo>
                <a:cubicBezTo>
                  <a:pt x="1381648" y="-2120"/>
                  <a:pt x="1251473" y="-4766"/>
                  <a:pt x="1100131" y="17988"/>
                </a:cubicBezTo>
                <a:cubicBezTo>
                  <a:pt x="948789" y="40742"/>
                  <a:pt x="743473" y="84134"/>
                  <a:pt x="592131" y="141813"/>
                </a:cubicBezTo>
                <a:cubicBezTo>
                  <a:pt x="440789" y="199492"/>
                  <a:pt x="288389" y="300034"/>
                  <a:pt x="192081" y="364063"/>
                </a:cubicBezTo>
                <a:cubicBezTo>
                  <a:pt x="95773" y="428092"/>
                  <a:pt x="44443" y="499530"/>
                  <a:pt x="14281" y="525988"/>
                </a:cubicBezTo>
                <a:cubicBezTo>
                  <a:pt x="-15881" y="552446"/>
                  <a:pt x="11106" y="522813"/>
                  <a:pt x="11106" y="522813"/>
                </a:cubicBezTo>
              </a:path>
            </a:pathLst>
          </a:custGeom>
          <a:ln w="38100" cmpd="sng">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38100" cmpd="sng">
                <a:solidFill>
                  <a:schemeClr val="tx1"/>
                </a:solidFill>
              </a:ln>
            </a:endParaRPr>
          </a:p>
        </p:txBody>
      </p:sp>
      <p:sp>
        <p:nvSpPr>
          <p:cNvPr id="35" name="TextBox 34"/>
          <p:cNvSpPr txBox="1"/>
          <p:nvPr/>
        </p:nvSpPr>
        <p:spPr>
          <a:xfrm>
            <a:off x="5173352" y="3656643"/>
            <a:ext cx="1792589" cy="461665"/>
          </a:xfrm>
          <a:prstGeom prst="rect">
            <a:avLst/>
          </a:prstGeom>
          <a:noFill/>
        </p:spPr>
        <p:txBody>
          <a:bodyPr wrap="square" rtlCol="0">
            <a:spAutoFit/>
          </a:bodyPr>
          <a:lstStyle/>
          <a:p>
            <a:pPr algn="ctr"/>
            <a:r>
              <a:rPr lang="en-US" sz="2400" dirty="0" smtClean="0">
                <a:latin typeface="Calibri"/>
                <a:cs typeface="Calibri"/>
              </a:rPr>
              <a:t>(5) exit</a:t>
            </a:r>
            <a:endParaRPr lang="en-US" sz="2400" dirty="0">
              <a:latin typeface="Calibri"/>
              <a:cs typeface="Calibri"/>
            </a:endParaRPr>
          </a:p>
        </p:txBody>
      </p:sp>
      <p:sp>
        <p:nvSpPr>
          <p:cNvPr id="36" name="Can 35"/>
          <p:cNvSpPr/>
          <p:nvPr/>
        </p:nvSpPr>
        <p:spPr>
          <a:xfrm rot="5400000">
            <a:off x="5823362" y="5265627"/>
            <a:ext cx="346322" cy="668815"/>
          </a:xfrm>
          <a:prstGeom prst="can">
            <a:avLst>
              <a:gd name="adj" fmla="val 42391"/>
            </a:avLst>
          </a:prstGeom>
          <a:ln w="38100" cmpd="sng">
            <a:solidFill>
              <a:srgbClr val="59595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8" name="Curved Connector 37"/>
          <p:cNvCxnSpPr>
            <a:stCxn id="23" idx="4"/>
            <a:endCxn id="36" idx="1"/>
          </p:cNvCxnSpPr>
          <p:nvPr/>
        </p:nvCxnSpPr>
        <p:spPr>
          <a:xfrm rot="5400000">
            <a:off x="6575738" y="4911060"/>
            <a:ext cx="444168" cy="933782"/>
          </a:xfrm>
          <a:prstGeom prst="curvedConnector2">
            <a:avLst/>
          </a:prstGeom>
          <a:ln w="38100" cmpd="sng">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2" name="Curved Connector 41"/>
          <p:cNvCxnSpPr>
            <a:endCxn id="17" idx="4"/>
          </p:cNvCxnSpPr>
          <p:nvPr/>
        </p:nvCxnSpPr>
        <p:spPr>
          <a:xfrm rot="10800000">
            <a:off x="4947485" y="5155867"/>
            <a:ext cx="714633" cy="444168"/>
          </a:xfrm>
          <a:prstGeom prst="curvedConnector2">
            <a:avLst/>
          </a:prstGeom>
          <a:ln w="38100" cmpd="sng">
            <a:tailEnd type="triangle"/>
          </a:ln>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3380763" y="4971728"/>
            <a:ext cx="1792589" cy="461665"/>
          </a:xfrm>
          <a:prstGeom prst="rect">
            <a:avLst/>
          </a:prstGeom>
          <a:noFill/>
        </p:spPr>
        <p:txBody>
          <a:bodyPr wrap="square" rtlCol="0">
            <a:spAutoFit/>
          </a:bodyPr>
          <a:lstStyle/>
          <a:p>
            <a:pPr algn="ctr"/>
            <a:r>
              <a:rPr lang="en-US" sz="2400" dirty="0" smtClean="0">
                <a:latin typeface="Calibri"/>
                <a:cs typeface="Calibri"/>
              </a:rPr>
              <a:t>(4) exec</a:t>
            </a:r>
            <a:endParaRPr lang="en-US" sz="2400" dirty="0">
              <a:latin typeface="Calibri"/>
              <a:cs typeface="Calibri"/>
            </a:endParaRPr>
          </a:p>
        </p:txBody>
      </p:sp>
      <p:sp>
        <p:nvSpPr>
          <p:cNvPr id="51" name="TextBox 50"/>
          <p:cNvSpPr txBox="1"/>
          <p:nvPr/>
        </p:nvSpPr>
        <p:spPr>
          <a:xfrm>
            <a:off x="5173351" y="4315374"/>
            <a:ext cx="1792589" cy="461665"/>
          </a:xfrm>
          <a:prstGeom prst="rect">
            <a:avLst/>
          </a:prstGeom>
          <a:noFill/>
        </p:spPr>
        <p:txBody>
          <a:bodyPr wrap="square" rtlCol="0">
            <a:spAutoFit/>
          </a:bodyPr>
          <a:lstStyle/>
          <a:p>
            <a:pPr algn="ctr"/>
            <a:r>
              <a:rPr lang="en-US" sz="2400" dirty="0" smtClean="0">
                <a:latin typeface="Calibri"/>
                <a:cs typeface="Calibri"/>
              </a:rPr>
              <a:t>(3) fork</a:t>
            </a:r>
            <a:endParaRPr lang="en-US" sz="2400" dirty="0">
              <a:latin typeface="Calibri"/>
              <a:cs typeface="Calibri"/>
            </a:endParaRPr>
          </a:p>
        </p:txBody>
      </p:sp>
      <p:sp>
        <p:nvSpPr>
          <p:cNvPr id="52" name="TextBox 51"/>
          <p:cNvSpPr txBox="1"/>
          <p:nvPr/>
        </p:nvSpPr>
        <p:spPr>
          <a:xfrm>
            <a:off x="5173351" y="5766793"/>
            <a:ext cx="1792589" cy="461665"/>
          </a:xfrm>
          <a:prstGeom prst="rect">
            <a:avLst/>
          </a:prstGeom>
          <a:noFill/>
        </p:spPr>
        <p:txBody>
          <a:bodyPr wrap="square" rtlCol="0">
            <a:spAutoFit/>
          </a:bodyPr>
          <a:lstStyle/>
          <a:p>
            <a:pPr algn="ctr"/>
            <a:r>
              <a:rPr lang="en-US" sz="2400" dirty="0" smtClean="0">
                <a:latin typeface="Calibri"/>
                <a:cs typeface="Calibri"/>
              </a:rPr>
              <a:t>(2) pipe</a:t>
            </a:r>
            <a:endParaRPr lang="en-US" sz="2400" dirty="0">
              <a:latin typeface="Calibri"/>
              <a:cs typeface="Calibri"/>
            </a:endParaRPr>
          </a:p>
        </p:txBody>
      </p:sp>
      <p:sp>
        <p:nvSpPr>
          <p:cNvPr id="53" name="TextBox 52"/>
          <p:cNvSpPr txBox="1"/>
          <p:nvPr/>
        </p:nvSpPr>
        <p:spPr>
          <a:xfrm>
            <a:off x="5662115" y="4777039"/>
            <a:ext cx="1792589" cy="461665"/>
          </a:xfrm>
          <a:prstGeom prst="rect">
            <a:avLst/>
          </a:prstGeom>
          <a:noFill/>
        </p:spPr>
        <p:txBody>
          <a:bodyPr wrap="square" rtlCol="0">
            <a:spAutoFit/>
          </a:bodyPr>
          <a:lstStyle/>
          <a:p>
            <a:pPr algn="ctr"/>
            <a:r>
              <a:rPr lang="en-US" sz="2400" dirty="0" smtClean="0">
                <a:latin typeface="Calibri"/>
                <a:cs typeface="Calibri"/>
              </a:rPr>
              <a:t>(4) exec</a:t>
            </a:r>
            <a:endParaRPr lang="en-US" sz="2400" dirty="0">
              <a:latin typeface="Calibri"/>
              <a:cs typeface="Calibri"/>
            </a:endParaRPr>
          </a:p>
        </p:txBody>
      </p:sp>
      <p:sp>
        <p:nvSpPr>
          <p:cNvPr id="54" name="Rectangle 53"/>
          <p:cNvSpPr/>
          <p:nvPr/>
        </p:nvSpPr>
        <p:spPr>
          <a:xfrm>
            <a:off x="7100635" y="5155867"/>
            <a:ext cx="607859" cy="369332"/>
          </a:xfrm>
          <a:prstGeom prst="rect">
            <a:avLst/>
          </a:prstGeom>
        </p:spPr>
        <p:txBody>
          <a:bodyPr wrap="none">
            <a:spAutoFit/>
          </a:bodyPr>
          <a:lstStyle/>
          <a:p>
            <a:pPr algn="ctr"/>
            <a:r>
              <a:rPr lang="en-US" dirty="0" smtClean="0">
                <a:latin typeface="Calibri"/>
                <a:cs typeface="Calibri"/>
              </a:rPr>
              <a:t>cout</a:t>
            </a:r>
            <a:endParaRPr lang="en-US" dirty="0">
              <a:latin typeface="Calibri"/>
              <a:cs typeface="Calibri"/>
            </a:endParaRPr>
          </a:p>
        </p:txBody>
      </p:sp>
      <p:sp>
        <p:nvSpPr>
          <p:cNvPr id="55" name="Rectangle 54"/>
          <p:cNvSpPr/>
          <p:nvPr/>
        </p:nvSpPr>
        <p:spPr>
          <a:xfrm>
            <a:off x="4948158" y="5036467"/>
            <a:ext cx="456525" cy="369332"/>
          </a:xfrm>
          <a:prstGeom prst="rect">
            <a:avLst/>
          </a:prstGeom>
        </p:spPr>
        <p:txBody>
          <a:bodyPr wrap="none">
            <a:spAutoFit/>
          </a:bodyPr>
          <a:lstStyle/>
          <a:p>
            <a:pPr algn="ctr"/>
            <a:r>
              <a:rPr lang="en-US" dirty="0" smtClean="0">
                <a:latin typeface="Calibri"/>
                <a:cs typeface="Calibri"/>
              </a:rPr>
              <a:t>cin</a:t>
            </a:r>
            <a:endParaRPr lang="en-US" dirty="0">
              <a:latin typeface="Calibri"/>
              <a:cs typeface="Calibri"/>
            </a:endParaRPr>
          </a:p>
        </p:txBody>
      </p:sp>
    </p:spTree>
    <p:extLst>
      <p:ext uri="{BB962C8B-B14F-4D97-AF65-F5344CB8AC3E}">
        <p14:creationId xmlns:p14="http://schemas.microsoft.com/office/powerpoint/2010/main" val="3666698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4" name="Straight Arrow Connector 83"/>
          <p:cNvCxnSpPr>
            <a:stCxn id="74" idx="3"/>
          </p:cNvCxnSpPr>
          <p:nvPr/>
        </p:nvCxnSpPr>
        <p:spPr>
          <a:xfrm flipH="1">
            <a:off x="6136288" y="2042488"/>
            <a:ext cx="879038" cy="711131"/>
          </a:xfrm>
          <a:prstGeom prst="straightConnector1">
            <a:avLst/>
          </a:prstGeom>
          <a:ln w="28575" cmpd="sng">
            <a:prstDash val="dash"/>
            <a:headEnd type="none"/>
            <a:tailEnd type="triangle"/>
          </a:ln>
        </p:spPr>
        <p:style>
          <a:lnRef idx="2">
            <a:schemeClr val="accent1"/>
          </a:lnRef>
          <a:fillRef idx="0">
            <a:schemeClr val="accent1"/>
          </a:fillRef>
          <a:effectRef idx="1">
            <a:schemeClr val="accent1"/>
          </a:effectRef>
          <a:fontRef idx="minor">
            <a:schemeClr val="tx1"/>
          </a:fontRef>
        </p:style>
      </p:cxnSp>
      <p:sp>
        <p:nvSpPr>
          <p:cNvPr id="3" name="Title 2"/>
          <p:cNvSpPr>
            <a:spLocks noGrp="1"/>
          </p:cNvSpPr>
          <p:nvPr>
            <p:ph type="title"/>
          </p:nvPr>
        </p:nvSpPr>
        <p:spPr/>
        <p:txBody>
          <a:bodyPr/>
          <a:lstStyle/>
          <a:p>
            <a:r>
              <a:rPr lang="en-US" altLang="ja-JP" dirty="0"/>
              <a:t>CSS430-Unique ThreadOS</a:t>
            </a:r>
            <a:endParaRPr lang="en-US" dirty="0"/>
          </a:p>
        </p:txBody>
      </p:sp>
      <p:sp>
        <p:nvSpPr>
          <p:cNvPr id="4" name="Slide Number Placeholder 3"/>
          <p:cNvSpPr>
            <a:spLocks noGrp="1"/>
          </p:cNvSpPr>
          <p:nvPr>
            <p:ph type="sldNum" sz="quarter" idx="11"/>
          </p:nvPr>
        </p:nvSpPr>
        <p:spPr/>
        <p:txBody>
          <a:bodyPr/>
          <a:lstStyle/>
          <a:p>
            <a:fld id="{1789C0F2-17E0-497A-9BBE-0C73201AAFE3}" type="slidenum">
              <a:rPr lang="en-US" smtClean="0"/>
              <a:pPr/>
              <a:t>16</a:t>
            </a:fld>
            <a:endParaRPr lang="en-US" dirty="0"/>
          </a:p>
        </p:txBody>
      </p:sp>
      <p:sp>
        <p:nvSpPr>
          <p:cNvPr id="5" name="Footer Placeholder 4"/>
          <p:cNvSpPr>
            <a:spLocks noGrp="1"/>
          </p:cNvSpPr>
          <p:nvPr>
            <p:ph type="ftr" sz="quarter" idx="12"/>
          </p:nvPr>
        </p:nvSpPr>
        <p:spPr/>
        <p:txBody>
          <a:bodyPr/>
          <a:lstStyle/>
          <a:p>
            <a:r>
              <a:rPr lang="en-US" smtClean="0"/>
              <a:t>CSS430 Operating Systems : OS Structures </a:t>
            </a:r>
            <a:endParaRPr lang="en-US" dirty="0"/>
          </a:p>
        </p:txBody>
      </p:sp>
      <p:sp>
        <p:nvSpPr>
          <p:cNvPr id="6" name="Rounded Rectangle 5"/>
          <p:cNvSpPr/>
          <p:nvPr/>
        </p:nvSpPr>
        <p:spPr>
          <a:xfrm>
            <a:off x="4055242" y="3163822"/>
            <a:ext cx="1418896" cy="630621"/>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SysLib.java</a:t>
            </a:r>
            <a:endParaRPr lang="en-US" dirty="0"/>
          </a:p>
        </p:txBody>
      </p:sp>
      <p:sp>
        <p:nvSpPr>
          <p:cNvPr id="7" name="Rounded Rectangle 6"/>
          <p:cNvSpPr/>
          <p:nvPr/>
        </p:nvSpPr>
        <p:spPr>
          <a:xfrm>
            <a:off x="2070539" y="4776959"/>
            <a:ext cx="1418896" cy="630621"/>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Boot.java</a:t>
            </a:r>
            <a:endParaRPr lang="en-US" dirty="0"/>
          </a:p>
        </p:txBody>
      </p:sp>
      <p:sp>
        <p:nvSpPr>
          <p:cNvPr id="8" name="Rounded Rectangle 7"/>
          <p:cNvSpPr/>
          <p:nvPr/>
        </p:nvSpPr>
        <p:spPr>
          <a:xfrm>
            <a:off x="4055242" y="4776959"/>
            <a:ext cx="1418896" cy="630621"/>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Kernel.java</a:t>
            </a:r>
            <a:endParaRPr lang="en-US" dirty="0"/>
          </a:p>
        </p:txBody>
      </p:sp>
      <p:grpSp>
        <p:nvGrpSpPr>
          <p:cNvPr id="25" name="Group 24"/>
          <p:cNvGrpSpPr/>
          <p:nvPr/>
        </p:nvGrpSpPr>
        <p:grpSpPr>
          <a:xfrm>
            <a:off x="6661455" y="5586264"/>
            <a:ext cx="1734208" cy="954691"/>
            <a:chOff x="6661455" y="5244663"/>
            <a:chExt cx="1734208" cy="954691"/>
          </a:xfrm>
        </p:grpSpPr>
        <p:sp>
          <p:nvSpPr>
            <p:cNvPr id="10" name="Oval 9"/>
            <p:cNvSpPr/>
            <p:nvPr/>
          </p:nvSpPr>
          <p:spPr>
            <a:xfrm>
              <a:off x="6661455" y="5244663"/>
              <a:ext cx="1734207" cy="954691"/>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000" dirty="0"/>
            </a:p>
          </p:txBody>
        </p:sp>
        <p:sp>
          <p:nvSpPr>
            <p:cNvPr id="11" name="TextBox 10"/>
            <p:cNvSpPr txBox="1"/>
            <p:nvPr/>
          </p:nvSpPr>
          <p:spPr>
            <a:xfrm>
              <a:off x="6661456" y="5544206"/>
              <a:ext cx="1734207" cy="369332"/>
            </a:xfrm>
            <a:prstGeom prst="rect">
              <a:avLst/>
            </a:prstGeom>
            <a:noFill/>
          </p:spPr>
          <p:txBody>
            <a:bodyPr wrap="square" rtlCol="0">
              <a:spAutoFit/>
            </a:bodyPr>
            <a:lstStyle/>
            <a:p>
              <a:pPr algn="ctr"/>
              <a:r>
                <a:rPr lang="en-US" dirty="0" err="1" smtClean="0">
                  <a:solidFill>
                    <a:schemeClr val="bg1"/>
                  </a:solidFill>
                </a:rPr>
                <a:t>Scheduler.java</a:t>
              </a:r>
              <a:endParaRPr lang="en-US" dirty="0" smtClean="0">
                <a:solidFill>
                  <a:schemeClr val="bg1"/>
                </a:solidFill>
              </a:endParaRPr>
            </a:p>
          </p:txBody>
        </p:sp>
      </p:grpSp>
      <p:grpSp>
        <p:nvGrpSpPr>
          <p:cNvPr id="13" name="Group 12"/>
          <p:cNvGrpSpPr/>
          <p:nvPr/>
        </p:nvGrpSpPr>
        <p:grpSpPr>
          <a:xfrm>
            <a:off x="6661456" y="4116560"/>
            <a:ext cx="1734207" cy="954691"/>
            <a:chOff x="6661456" y="2951655"/>
            <a:chExt cx="1734207" cy="954691"/>
          </a:xfrm>
        </p:grpSpPr>
        <p:sp>
          <p:nvSpPr>
            <p:cNvPr id="9" name="Oval 8"/>
            <p:cNvSpPr/>
            <p:nvPr/>
          </p:nvSpPr>
          <p:spPr>
            <a:xfrm>
              <a:off x="6866758" y="2951655"/>
              <a:ext cx="1305035" cy="954691"/>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400" dirty="0"/>
            </a:p>
          </p:txBody>
        </p:sp>
        <p:sp>
          <p:nvSpPr>
            <p:cNvPr id="12" name="TextBox 11"/>
            <p:cNvSpPr txBox="1"/>
            <p:nvPr/>
          </p:nvSpPr>
          <p:spPr>
            <a:xfrm>
              <a:off x="6661456" y="3244334"/>
              <a:ext cx="1734207" cy="369332"/>
            </a:xfrm>
            <a:prstGeom prst="rect">
              <a:avLst/>
            </a:prstGeom>
            <a:noFill/>
          </p:spPr>
          <p:txBody>
            <a:bodyPr wrap="square" rtlCol="0">
              <a:spAutoFit/>
            </a:bodyPr>
            <a:lstStyle/>
            <a:p>
              <a:pPr algn="ctr"/>
              <a:r>
                <a:rPr lang="en-US" dirty="0" err="1" smtClean="0">
                  <a:solidFill>
                    <a:schemeClr val="bg1"/>
                  </a:solidFill>
                </a:rPr>
                <a:t>Disk.java</a:t>
              </a:r>
              <a:endParaRPr lang="en-US" dirty="0" smtClean="0">
                <a:solidFill>
                  <a:schemeClr val="bg1"/>
                </a:solidFill>
              </a:endParaRPr>
            </a:p>
          </p:txBody>
        </p:sp>
      </p:grpSp>
      <p:cxnSp>
        <p:nvCxnSpPr>
          <p:cNvPr id="15" name="Straight Arrow Connector 14"/>
          <p:cNvCxnSpPr/>
          <p:nvPr/>
        </p:nvCxnSpPr>
        <p:spPr>
          <a:xfrm>
            <a:off x="5474138" y="5237662"/>
            <a:ext cx="1278759" cy="648145"/>
          </a:xfrm>
          <a:prstGeom prst="straightConnector1">
            <a:avLst/>
          </a:prstGeom>
          <a:ln w="38100" cmpd="sng">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V="1">
            <a:off x="5474138" y="4685870"/>
            <a:ext cx="1392620" cy="280275"/>
          </a:xfrm>
          <a:prstGeom prst="straightConnector1">
            <a:avLst/>
          </a:prstGeom>
          <a:ln w="38100" cmpd="sng">
            <a:headEnd type="none"/>
            <a:tailEnd type="triangle"/>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5318760" y="4501204"/>
            <a:ext cx="1734207" cy="369332"/>
          </a:xfrm>
          <a:prstGeom prst="rect">
            <a:avLst/>
          </a:prstGeom>
          <a:noFill/>
        </p:spPr>
        <p:txBody>
          <a:bodyPr wrap="square" rtlCol="0">
            <a:spAutoFit/>
          </a:bodyPr>
          <a:lstStyle/>
          <a:p>
            <a:pPr algn="ctr"/>
            <a:r>
              <a:rPr lang="en-US" dirty="0" smtClean="0">
                <a:latin typeface="Calibri"/>
                <a:cs typeface="Calibri"/>
              </a:rPr>
              <a:t>addThread</a:t>
            </a:r>
          </a:p>
        </p:txBody>
      </p:sp>
      <p:sp>
        <p:nvSpPr>
          <p:cNvPr id="22" name="TextBox 21"/>
          <p:cNvSpPr txBox="1"/>
          <p:nvPr/>
        </p:nvSpPr>
        <p:spPr>
          <a:xfrm>
            <a:off x="5439108" y="4772720"/>
            <a:ext cx="1734207" cy="369332"/>
          </a:xfrm>
          <a:prstGeom prst="rect">
            <a:avLst/>
          </a:prstGeom>
          <a:noFill/>
        </p:spPr>
        <p:txBody>
          <a:bodyPr wrap="square" rtlCol="0">
            <a:spAutoFit/>
          </a:bodyPr>
          <a:lstStyle/>
          <a:p>
            <a:pPr algn="ctr"/>
            <a:r>
              <a:rPr lang="en-US" dirty="0" smtClean="0">
                <a:latin typeface="Calibri"/>
                <a:cs typeface="Calibri"/>
              </a:rPr>
              <a:t>deleteThread</a:t>
            </a:r>
          </a:p>
        </p:txBody>
      </p:sp>
      <p:sp>
        <p:nvSpPr>
          <p:cNvPr id="23" name="TextBox 22"/>
          <p:cNvSpPr txBox="1"/>
          <p:nvPr/>
        </p:nvSpPr>
        <p:spPr>
          <a:xfrm>
            <a:off x="5394960" y="5208908"/>
            <a:ext cx="1734207" cy="369332"/>
          </a:xfrm>
          <a:prstGeom prst="rect">
            <a:avLst/>
          </a:prstGeom>
          <a:noFill/>
        </p:spPr>
        <p:txBody>
          <a:bodyPr wrap="square" rtlCol="0">
            <a:spAutoFit/>
          </a:bodyPr>
          <a:lstStyle/>
          <a:p>
            <a:pPr algn="ctr"/>
            <a:r>
              <a:rPr lang="en-US" dirty="0" smtClean="0"/>
              <a:t>read</a:t>
            </a:r>
          </a:p>
        </p:txBody>
      </p:sp>
      <p:sp>
        <p:nvSpPr>
          <p:cNvPr id="24" name="TextBox 23"/>
          <p:cNvSpPr txBox="1"/>
          <p:nvPr/>
        </p:nvSpPr>
        <p:spPr>
          <a:xfrm>
            <a:off x="5032004" y="5467596"/>
            <a:ext cx="1734207" cy="369332"/>
          </a:xfrm>
          <a:prstGeom prst="rect">
            <a:avLst/>
          </a:prstGeom>
          <a:noFill/>
        </p:spPr>
        <p:txBody>
          <a:bodyPr wrap="square" rtlCol="0">
            <a:spAutoFit/>
          </a:bodyPr>
          <a:lstStyle/>
          <a:p>
            <a:pPr algn="ctr"/>
            <a:r>
              <a:rPr lang="en-US" dirty="0" smtClean="0"/>
              <a:t>write</a:t>
            </a:r>
          </a:p>
        </p:txBody>
      </p:sp>
      <p:sp>
        <p:nvSpPr>
          <p:cNvPr id="36" name="Freeform 35"/>
          <p:cNvSpPr/>
          <p:nvPr/>
        </p:nvSpPr>
        <p:spPr>
          <a:xfrm>
            <a:off x="4891094" y="4258737"/>
            <a:ext cx="2027231" cy="536976"/>
          </a:xfrm>
          <a:custGeom>
            <a:avLst/>
            <a:gdLst>
              <a:gd name="connsiteX0" fmla="*/ 2027231 w 2027231"/>
              <a:gd name="connsiteY0" fmla="*/ 154513 h 536976"/>
              <a:gd name="connsiteX1" fmla="*/ 1811331 w 2027231"/>
              <a:gd name="connsiteY1" fmla="*/ 62438 h 536976"/>
              <a:gd name="connsiteX2" fmla="*/ 1500181 w 2027231"/>
              <a:gd name="connsiteY2" fmla="*/ 5288 h 536976"/>
              <a:gd name="connsiteX3" fmla="*/ 1100131 w 2027231"/>
              <a:gd name="connsiteY3" fmla="*/ 17988 h 536976"/>
              <a:gd name="connsiteX4" fmla="*/ 592131 w 2027231"/>
              <a:gd name="connsiteY4" fmla="*/ 141813 h 536976"/>
              <a:gd name="connsiteX5" fmla="*/ 192081 w 2027231"/>
              <a:gd name="connsiteY5" fmla="*/ 364063 h 536976"/>
              <a:gd name="connsiteX6" fmla="*/ 14281 w 2027231"/>
              <a:gd name="connsiteY6" fmla="*/ 525988 h 536976"/>
              <a:gd name="connsiteX7" fmla="*/ 11106 w 2027231"/>
              <a:gd name="connsiteY7" fmla="*/ 522813 h 536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27231" h="536976">
                <a:moveTo>
                  <a:pt x="2027231" y="154513"/>
                </a:moveTo>
                <a:cubicBezTo>
                  <a:pt x="1963202" y="120911"/>
                  <a:pt x="1899173" y="87309"/>
                  <a:pt x="1811331" y="62438"/>
                </a:cubicBezTo>
                <a:cubicBezTo>
                  <a:pt x="1723489" y="37567"/>
                  <a:pt x="1618714" y="12696"/>
                  <a:pt x="1500181" y="5288"/>
                </a:cubicBezTo>
                <a:cubicBezTo>
                  <a:pt x="1381648" y="-2120"/>
                  <a:pt x="1251473" y="-4766"/>
                  <a:pt x="1100131" y="17988"/>
                </a:cubicBezTo>
                <a:cubicBezTo>
                  <a:pt x="948789" y="40742"/>
                  <a:pt x="743473" y="84134"/>
                  <a:pt x="592131" y="141813"/>
                </a:cubicBezTo>
                <a:cubicBezTo>
                  <a:pt x="440789" y="199492"/>
                  <a:pt x="288389" y="300034"/>
                  <a:pt x="192081" y="364063"/>
                </a:cubicBezTo>
                <a:cubicBezTo>
                  <a:pt x="95773" y="428092"/>
                  <a:pt x="44443" y="499530"/>
                  <a:pt x="14281" y="525988"/>
                </a:cubicBezTo>
                <a:cubicBezTo>
                  <a:pt x="-15881" y="552446"/>
                  <a:pt x="11106" y="522813"/>
                  <a:pt x="11106" y="522813"/>
                </a:cubicBezTo>
              </a:path>
            </a:pathLst>
          </a:custGeom>
          <a:ln w="38100" cmpd="sng">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38100" cmpd="sng">
                <a:solidFill>
                  <a:schemeClr val="tx1"/>
                </a:solidFill>
              </a:ln>
            </a:endParaRPr>
          </a:p>
        </p:txBody>
      </p:sp>
      <p:cxnSp>
        <p:nvCxnSpPr>
          <p:cNvPr id="38" name="Straight Arrow Connector 37"/>
          <p:cNvCxnSpPr>
            <a:stCxn id="6" idx="2"/>
            <a:endCxn id="8" idx="0"/>
          </p:cNvCxnSpPr>
          <p:nvPr/>
        </p:nvCxnSpPr>
        <p:spPr>
          <a:xfrm>
            <a:off x="4764690" y="3794443"/>
            <a:ext cx="0" cy="982516"/>
          </a:xfrm>
          <a:prstGeom prst="straightConnector1">
            <a:avLst/>
          </a:prstGeom>
          <a:ln w="38100" cmpd="sng">
            <a:headEnd type="none"/>
            <a:tailEnd type="triangle"/>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3927641" y="4390618"/>
            <a:ext cx="1734207" cy="369332"/>
          </a:xfrm>
          <a:prstGeom prst="rect">
            <a:avLst/>
          </a:prstGeom>
          <a:noFill/>
        </p:spPr>
        <p:txBody>
          <a:bodyPr wrap="square" rtlCol="0">
            <a:spAutoFit/>
          </a:bodyPr>
          <a:lstStyle/>
          <a:p>
            <a:pPr algn="ctr"/>
            <a:r>
              <a:rPr lang="en-US" dirty="0" smtClean="0">
                <a:latin typeface="Calibri"/>
                <a:cs typeface="Calibri"/>
              </a:rPr>
              <a:t>interrupt</a:t>
            </a:r>
          </a:p>
        </p:txBody>
      </p:sp>
      <p:cxnSp>
        <p:nvCxnSpPr>
          <p:cNvPr id="43" name="Straight Arrow Connector 42"/>
          <p:cNvCxnSpPr/>
          <p:nvPr/>
        </p:nvCxnSpPr>
        <p:spPr>
          <a:xfrm>
            <a:off x="1361091" y="4025674"/>
            <a:ext cx="6810702" cy="0"/>
          </a:xfrm>
          <a:prstGeom prst="straightConnector1">
            <a:avLst/>
          </a:prstGeom>
          <a:ln w="12700"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7" idx="3"/>
            <a:endCxn id="8" idx="1"/>
          </p:cNvCxnSpPr>
          <p:nvPr/>
        </p:nvCxnSpPr>
        <p:spPr>
          <a:xfrm>
            <a:off x="3489435" y="5092270"/>
            <a:ext cx="565807" cy="0"/>
          </a:xfrm>
          <a:prstGeom prst="straightConnector1">
            <a:avLst/>
          </a:prstGeom>
          <a:ln w="38100" cmpd="sng">
            <a:headEnd type="none"/>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1504732" y="5092270"/>
            <a:ext cx="565807" cy="0"/>
          </a:xfrm>
          <a:prstGeom prst="straightConnector1">
            <a:avLst/>
          </a:prstGeom>
          <a:ln w="38100" cmpd="sng">
            <a:headEnd type="none"/>
            <a:tailEnd type="triangle"/>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105104" y="4868330"/>
            <a:ext cx="1734207" cy="369332"/>
          </a:xfrm>
          <a:prstGeom prst="rect">
            <a:avLst/>
          </a:prstGeom>
          <a:noFill/>
        </p:spPr>
        <p:txBody>
          <a:bodyPr wrap="square" rtlCol="0">
            <a:spAutoFit/>
          </a:bodyPr>
          <a:lstStyle/>
          <a:p>
            <a:pPr algn="ctr"/>
            <a:r>
              <a:rPr lang="en-US" dirty="0" smtClean="0">
                <a:latin typeface="Calibri"/>
                <a:cs typeface="Calibri"/>
              </a:rPr>
              <a:t>Power on</a:t>
            </a:r>
          </a:p>
        </p:txBody>
      </p:sp>
      <p:grpSp>
        <p:nvGrpSpPr>
          <p:cNvPr id="52" name="Group 51"/>
          <p:cNvGrpSpPr/>
          <p:nvPr/>
        </p:nvGrpSpPr>
        <p:grpSpPr>
          <a:xfrm>
            <a:off x="972207" y="1938739"/>
            <a:ext cx="1734208" cy="954691"/>
            <a:chOff x="6661455" y="5244663"/>
            <a:chExt cx="1734208" cy="954691"/>
          </a:xfrm>
        </p:grpSpPr>
        <p:sp>
          <p:nvSpPr>
            <p:cNvPr id="53" name="Oval 52"/>
            <p:cNvSpPr/>
            <p:nvPr/>
          </p:nvSpPr>
          <p:spPr>
            <a:xfrm>
              <a:off x="6661455" y="5244663"/>
              <a:ext cx="1734207" cy="954691"/>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000" dirty="0"/>
            </a:p>
          </p:txBody>
        </p:sp>
        <p:sp>
          <p:nvSpPr>
            <p:cNvPr id="54" name="TextBox 53"/>
            <p:cNvSpPr txBox="1"/>
            <p:nvPr/>
          </p:nvSpPr>
          <p:spPr>
            <a:xfrm>
              <a:off x="6661456" y="5544206"/>
              <a:ext cx="1734207" cy="369332"/>
            </a:xfrm>
            <a:prstGeom prst="rect">
              <a:avLst/>
            </a:prstGeom>
            <a:noFill/>
          </p:spPr>
          <p:txBody>
            <a:bodyPr wrap="square" rtlCol="0">
              <a:spAutoFit/>
            </a:bodyPr>
            <a:lstStyle/>
            <a:p>
              <a:pPr algn="ctr"/>
              <a:r>
                <a:rPr lang="en-US" dirty="0" smtClean="0">
                  <a:solidFill>
                    <a:schemeClr val="bg1"/>
                  </a:solidFill>
                </a:rPr>
                <a:t>Loader.java</a:t>
              </a:r>
            </a:p>
          </p:txBody>
        </p:sp>
      </p:grpSp>
      <p:sp>
        <p:nvSpPr>
          <p:cNvPr id="56" name="Oval 55"/>
          <p:cNvSpPr/>
          <p:nvPr/>
        </p:nvSpPr>
        <p:spPr>
          <a:xfrm>
            <a:off x="3084787" y="1120240"/>
            <a:ext cx="1373350" cy="95469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000" dirty="0"/>
          </a:p>
        </p:txBody>
      </p:sp>
      <p:sp>
        <p:nvSpPr>
          <p:cNvPr id="57" name="TextBox 56"/>
          <p:cNvSpPr txBox="1"/>
          <p:nvPr/>
        </p:nvSpPr>
        <p:spPr>
          <a:xfrm>
            <a:off x="3084788" y="1419783"/>
            <a:ext cx="1373350" cy="369332"/>
          </a:xfrm>
          <a:prstGeom prst="rect">
            <a:avLst/>
          </a:prstGeom>
          <a:noFill/>
        </p:spPr>
        <p:txBody>
          <a:bodyPr wrap="square" rtlCol="0">
            <a:spAutoFit/>
          </a:bodyPr>
          <a:lstStyle/>
          <a:p>
            <a:pPr algn="ctr"/>
            <a:r>
              <a:rPr lang="en-US" dirty="0" smtClean="0">
                <a:solidFill>
                  <a:schemeClr val="bg1"/>
                </a:solidFill>
              </a:rPr>
              <a:t>Shell.java</a:t>
            </a:r>
          </a:p>
        </p:txBody>
      </p:sp>
      <p:sp>
        <p:nvSpPr>
          <p:cNvPr id="59" name="Oval 58"/>
          <p:cNvSpPr/>
          <p:nvPr/>
        </p:nvSpPr>
        <p:spPr>
          <a:xfrm>
            <a:off x="4610537" y="1094837"/>
            <a:ext cx="1373350" cy="95469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000" dirty="0"/>
          </a:p>
        </p:txBody>
      </p:sp>
      <p:sp>
        <p:nvSpPr>
          <p:cNvPr id="62" name="Oval 61"/>
          <p:cNvSpPr/>
          <p:nvPr/>
        </p:nvSpPr>
        <p:spPr>
          <a:xfrm>
            <a:off x="4762937" y="1247237"/>
            <a:ext cx="1373350" cy="95469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000" dirty="0"/>
          </a:p>
        </p:txBody>
      </p:sp>
      <p:sp>
        <p:nvSpPr>
          <p:cNvPr id="65" name="Oval 64"/>
          <p:cNvSpPr/>
          <p:nvPr/>
        </p:nvSpPr>
        <p:spPr>
          <a:xfrm>
            <a:off x="4915338" y="1399637"/>
            <a:ext cx="1373350" cy="95469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000" dirty="0"/>
          </a:p>
        </p:txBody>
      </p:sp>
      <p:sp>
        <p:nvSpPr>
          <p:cNvPr id="66" name="TextBox 65"/>
          <p:cNvSpPr txBox="1"/>
          <p:nvPr/>
        </p:nvSpPr>
        <p:spPr>
          <a:xfrm>
            <a:off x="4915339" y="1699180"/>
            <a:ext cx="1373350" cy="369332"/>
          </a:xfrm>
          <a:prstGeom prst="rect">
            <a:avLst/>
          </a:prstGeom>
          <a:noFill/>
        </p:spPr>
        <p:txBody>
          <a:bodyPr wrap="square" rtlCol="0">
            <a:spAutoFit/>
          </a:bodyPr>
          <a:lstStyle/>
          <a:p>
            <a:pPr algn="ctr"/>
            <a:r>
              <a:rPr lang="en-US" dirty="0" smtClean="0">
                <a:solidFill>
                  <a:schemeClr val="bg1"/>
                </a:solidFill>
              </a:rPr>
              <a:t>Test1.java</a:t>
            </a:r>
          </a:p>
        </p:txBody>
      </p:sp>
      <p:sp>
        <p:nvSpPr>
          <p:cNvPr id="71" name="Oval 70"/>
          <p:cNvSpPr/>
          <p:nvPr/>
        </p:nvSpPr>
        <p:spPr>
          <a:xfrm>
            <a:off x="6661453" y="1113821"/>
            <a:ext cx="1373350" cy="95469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000" dirty="0"/>
          </a:p>
        </p:txBody>
      </p:sp>
      <p:sp>
        <p:nvSpPr>
          <p:cNvPr id="74" name="Oval 73"/>
          <p:cNvSpPr/>
          <p:nvPr/>
        </p:nvSpPr>
        <p:spPr>
          <a:xfrm>
            <a:off x="6814204" y="1227608"/>
            <a:ext cx="1373350" cy="95469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000" dirty="0"/>
          </a:p>
        </p:txBody>
      </p:sp>
      <p:sp>
        <p:nvSpPr>
          <p:cNvPr id="77" name="Oval 76"/>
          <p:cNvSpPr/>
          <p:nvPr/>
        </p:nvSpPr>
        <p:spPr>
          <a:xfrm>
            <a:off x="6975781" y="1339210"/>
            <a:ext cx="1373350" cy="95469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000" dirty="0"/>
          </a:p>
        </p:txBody>
      </p:sp>
      <p:sp>
        <p:nvSpPr>
          <p:cNvPr id="78" name="TextBox 77"/>
          <p:cNvSpPr txBox="1"/>
          <p:nvPr/>
        </p:nvSpPr>
        <p:spPr>
          <a:xfrm>
            <a:off x="6993299" y="1310144"/>
            <a:ext cx="1373350" cy="923330"/>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smtClean="0">
                <a:solidFill>
                  <a:schemeClr val="bg1"/>
                </a:solidFill>
              </a:rPr>
              <a:t>Other</a:t>
            </a:r>
          </a:p>
          <a:p>
            <a:pPr algn="ctr"/>
            <a:r>
              <a:rPr lang="en-US" dirty="0" smtClean="0">
                <a:solidFill>
                  <a:schemeClr val="bg1"/>
                </a:solidFill>
              </a:rPr>
              <a:t>User</a:t>
            </a:r>
          </a:p>
          <a:p>
            <a:pPr algn="ctr"/>
            <a:r>
              <a:rPr lang="en-US" dirty="0" smtClean="0">
                <a:solidFill>
                  <a:schemeClr val="bg1"/>
                </a:solidFill>
              </a:rPr>
              <a:t>Threads</a:t>
            </a:r>
          </a:p>
        </p:txBody>
      </p:sp>
      <p:cxnSp>
        <p:nvCxnSpPr>
          <p:cNvPr id="79" name="Straight Arrow Connector 78"/>
          <p:cNvCxnSpPr>
            <a:stCxn id="56" idx="4"/>
          </p:cNvCxnSpPr>
          <p:nvPr/>
        </p:nvCxnSpPr>
        <p:spPr>
          <a:xfrm>
            <a:off x="3771462" y="2074931"/>
            <a:ext cx="283780" cy="633833"/>
          </a:xfrm>
          <a:prstGeom prst="straightConnector1">
            <a:avLst/>
          </a:prstGeom>
          <a:ln w="28575" cmpd="sng">
            <a:prstDash val="dash"/>
            <a:headEnd type="none"/>
            <a:tailEnd type="triangle"/>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a:stCxn id="65" idx="3"/>
          </p:cNvCxnSpPr>
          <p:nvPr/>
        </p:nvCxnSpPr>
        <p:spPr>
          <a:xfrm flipH="1">
            <a:off x="4762938" y="2214517"/>
            <a:ext cx="353522" cy="539102"/>
          </a:xfrm>
          <a:prstGeom prst="straightConnector1">
            <a:avLst/>
          </a:prstGeom>
          <a:ln w="28575" cmpd="sng">
            <a:prstDash val="dash"/>
            <a:headEnd type="none"/>
            <a:tailEnd type="triangle"/>
          </a:ln>
        </p:spPr>
        <p:style>
          <a:lnRef idx="2">
            <a:schemeClr val="accent1"/>
          </a:lnRef>
          <a:fillRef idx="0">
            <a:schemeClr val="accent1"/>
          </a:fillRef>
          <a:effectRef idx="1">
            <a:schemeClr val="accent1"/>
          </a:effectRef>
          <a:fontRef idx="minor">
            <a:schemeClr val="tx1"/>
          </a:fontRef>
        </p:style>
      </p:cxnSp>
      <p:sp>
        <p:nvSpPr>
          <p:cNvPr id="88" name="Rectangle 87"/>
          <p:cNvSpPr/>
          <p:nvPr/>
        </p:nvSpPr>
        <p:spPr>
          <a:xfrm>
            <a:off x="2809635" y="2708764"/>
            <a:ext cx="4613650" cy="369332"/>
          </a:xfrm>
          <a:prstGeom prst="rect">
            <a:avLst/>
          </a:prstGeom>
        </p:spPr>
        <p:txBody>
          <a:bodyPr wrap="none">
            <a:spAutoFit/>
          </a:bodyPr>
          <a:lstStyle/>
          <a:p>
            <a:r>
              <a:rPr lang="en-US" altLang="ja-JP" dirty="0" smtClean="0"/>
              <a:t>exec, join, exit, cin, cout, rawread, rawwrite</a:t>
            </a:r>
            <a:endParaRPr lang="en-US" altLang="ja-JP" dirty="0"/>
          </a:p>
        </p:txBody>
      </p:sp>
      <p:cxnSp>
        <p:nvCxnSpPr>
          <p:cNvPr id="89" name="Straight Arrow Connector 88"/>
          <p:cNvCxnSpPr>
            <a:endCxn id="53" idx="5"/>
          </p:cNvCxnSpPr>
          <p:nvPr/>
        </p:nvCxnSpPr>
        <p:spPr>
          <a:xfrm flipH="1" flipV="1">
            <a:off x="2452445" y="2753619"/>
            <a:ext cx="1707900" cy="2042094"/>
          </a:xfrm>
          <a:prstGeom prst="straightConnector1">
            <a:avLst/>
          </a:prstGeom>
          <a:ln w="38100" cmpd="sng">
            <a:headEnd type="non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3571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Discussion 2</a:t>
            </a:r>
            <a:endParaRPr lang="en-US" dirty="0"/>
          </a:p>
        </p:txBody>
      </p:sp>
      <p:sp>
        <p:nvSpPr>
          <p:cNvPr id="4" name="Slide Number Placeholder 3"/>
          <p:cNvSpPr>
            <a:spLocks noGrp="1"/>
          </p:cNvSpPr>
          <p:nvPr>
            <p:ph type="sldNum" sz="quarter" idx="11"/>
          </p:nvPr>
        </p:nvSpPr>
        <p:spPr/>
        <p:txBody>
          <a:bodyPr/>
          <a:lstStyle/>
          <a:p>
            <a:fld id="{1789C0F2-17E0-497A-9BBE-0C73201AAFE3}" type="slidenum">
              <a:rPr lang="en-US" smtClean="0"/>
              <a:pPr/>
              <a:t>17</a:t>
            </a:fld>
            <a:endParaRPr lang="en-US" dirty="0"/>
          </a:p>
        </p:txBody>
      </p:sp>
      <p:sp>
        <p:nvSpPr>
          <p:cNvPr id="5" name="Footer Placeholder 4"/>
          <p:cNvSpPr>
            <a:spLocks noGrp="1"/>
          </p:cNvSpPr>
          <p:nvPr>
            <p:ph type="ftr" sz="quarter" idx="12"/>
          </p:nvPr>
        </p:nvSpPr>
        <p:spPr/>
        <p:txBody>
          <a:bodyPr/>
          <a:lstStyle/>
          <a:p>
            <a:r>
              <a:rPr lang="en-US" smtClean="0"/>
              <a:t>CSS430 Operating Systems : OS Structures </a:t>
            </a:r>
            <a:endParaRPr lang="en-US" dirty="0"/>
          </a:p>
        </p:txBody>
      </p:sp>
      <p:graphicFrame>
        <p:nvGraphicFramePr>
          <p:cNvPr id="7" name="Content Placeholder 5"/>
          <p:cNvGraphicFramePr>
            <a:graphicFrameLocks noGrp="1"/>
          </p:cNvGraphicFramePr>
          <p:nvPr>
            <p:ph idx="1"/>
            <p:extLst>
              <p:ext uri="{D42A27DB-BD31-4B8C-83A1-F6EECF244321}">
                <p14:modId xmlns:p14="http://schemas.microsoft.com/office/powerpoint/2010/main" val="2580282082"/>
              </p:ext>
            </p:extLst>
          </p:nvPr>
        </p:nvGraphicFramePr>
        <p:xfrm>
          <a:off x="777238" y="1113742"/>
          <a:ext cx="7772401" cy="3804920"/>
        </p:xfrm>
        <a:graphic>
          <a:graphicData uri="http://schemas.openxmlformats.org/drawingml/2006/table">
            <a:tbl>
              <a:tblPr firstRow="1" bandRow="1">
                <a:tableStyleId>{D7AC3CCA-C797-4891-BE02-D94E43425B78}</a:tableStyleId>
              </a:tblPr>
              <a:tblGrid>
                <a:gridCol w="7772401"/>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2400" dirty="0" smtClean="0"/>
                        <a:t>Class Discussion</a:t>
                      </a:r>
                    </a:p>
                  </a:txBody>
                  <a:tcPr/>
                </a:tc>
              </a:tr>
              <a:tr h="370840">
                <a:tc>
                  <a:txBody>
                    <a:bodyPr/>
                    <a:lstStyle/>
                    <a:p>
                      <a:pPr marL="285750" lvl="1" indent="-285750">
                        <a:buFont typeface="Wingdings" charset="2"/>
                        <a:buChar char="Ø"/>
                      </a:pPr>
                      <a:r>
                        <a:rPr lang="en-US" altLang="ja-JP" sz="1800" dirty="0" smtClean="0">
                          <a:latin typeface="Tahoma"/>
                          <a:cs typeface="Tahoma"/>
                        </a:rPr>
                        <a:t>Is Windows a</a:t>
                      </a:r>
                      <a:r>
                        <a:rPr lang="en-US" altLang="ja-JP" sz="1800" baseline="0" dirty="0" smtClean="0">
                          <a:latin typeface="Tahoma"/>
                          <a:cs typeface="Tahoma"/>
                        </a:rPr>
                        <a:t> </a:t>
                      </a:r>
                      <a:r>
                        <a:rPr lang="en-US" altLang="ja-JP" sz="1800" dirty="0" smtClean="0">
                          <a:latin typeface="Tahoma"/>
                          <a:cs typeface="Tahoma"/>
                        </a:rPr>
                        <a:t>more advanced OS than Linux, from the following view points?</a:t>
                      </a:r>
                    </a:p>
                    <a:p>
                      <a:pPr marL="0" lvl="1" indent="0">
                        <a:buFont typeface="Wingdings" charset="2"/>
                        <a:buNone/>
                      </a:pPr>
                      <a:endParaRPr lang="en-US" altLang="ja-JP" sz="1800" dirty="0" smtClean="0">
                        <a:latin typeface="Tahoma"/>
                        <a:cs typeface="Tahoma"/>
                      </a:endParaRPr>
                    </a:p>
                    <a:p>
                      <a:pPr marL="914400" lvl="1" indent="-457200">
                        <a:lnSpc>
                          <a:spcPct val="90000"/>
                        </a:lnSpc>
                        <a:buFont typeface="Arial" charset="0"/>
                        <a:buAutoNum type="arabicPeriod"/>
                      </a:pPr>
                      <a:r>
                        <a:rPr lang="en-US" sz="1800" dirty="0" smtClean="0">
                          <a:solidFill>
                            <a:srgbClr val="FF0000"/>
                          </a:solidFill>
                          <a:latin typeface="Tahoma"/>
                          <a:cs typeface="Tahoma"/>
                        </a:rPr>
                        <a:t> </a:t>
                      </a:r>
                      <a:r>
                        <a:rPr lang="en-US" sz="1800" dirty="0" smtClean="0">
                          <a:latin typeface="Tahoma"/>
                          <a:cs typeface="Tahoma"/>
                        </a:rPr>
                        <a:t>Windows temporarily keeps deleted files in Recycle Bin, while Linux </a:t>
                      </a:r>
                      <a:r>
                        <a:rPr lang="en-US" sz="1800" dirty="0" err="1" smtClean="0">
                          <a:latin typeface="Tahoma"/>
                          <a:cs typeface="Tahoma"/>
                        </a:rPr>
                        <a:t>rm</a:t>
                      </a:r>
                      <a:r>
                        <a:rPr lang="en-US" sz="1800" dirty="0" smtClean="0">
                          <a:latin typeface="Tahoma"/>
                          <a:cs typeface="Tahoma"/>
                        </a:rPr>
                        <a:t> deletes them instantly.</a:t>
                      </a:r>
                    </a:p>
                    <a:p>
                      <a:pPr marL="457200" lvl="1" indent="0">
                        <a:lnSpc>
                          <a:spcPct val="90000"/>
                        </a:lnSpc>
                        <a:buFont typeface="Arial" charset="0"/>
                        <a:buNone/>
                      </a:pPr>
                      <a:endParaRPr lang="en-US" sz="1800" dirty="0" smtClean="0">
                        <a:latin typeface="Tahoma"/>
                        <a:cs typeface="Tahoma"/>
                      </a:endParaRPr>
                    </a:p>
                    <a:p>
                      <a:pPr marL="914400" lvl="1" indent="-457200">
                        <a:lnSpc>
                          <a:spcPct val="90000"/>
                        </a:lnSpc>
                        <a:buFont typeface="Arial" charset="0"/>
                        <a:buAutoNum type="arabicPeriod"/>
                      </a:pPr>
                      <a:r>
                        <a:rPr lang="en-US" sz="1800" dirty="0" smtClean="0">
                          <a:solidFill>
                            <a:srgbClr val="FF0000"/>
                          </a:solidFill>
                          <a:latin typeface="Tahoma"/>
                          <a:cs typeface="Tahoma"/>
                        </a:rPr>
                        <a:t> </a:t>
                      </a:r>
                      <a:r>
                        <a:rPr lang="en-US" sz="1800" dirty="0" smtClean="0">
                          <a:latin typeface="Tahoma"/>
                          <a:cs typeface="Tahoma"/>
                        </a:rPr>
                        <a:t>Windows task manager allows us to kill processes with their program names, while Linux uses IDs to kill specific processes.</a:t>
                      </a:r>
                    </a:p>
                    <a:p>
                      <a:pPr marL="457200" lvl="1" indent="0">
                        <a:lnSpc>
                          <a:spcPct val="90000"/>
                        </a:lnSpc>
                        <a:buFont typeface="Arial" charset="0"/>
                        <a:buNone/>
                      </a:pPr>
                      <a:endParaRPr lang="en-US" sz="1800" dirty="0" smtClean="0">
                        <a:latin typeface="Tahoma"/>
                        <a:cs typeface="Tahoma"/>
                      </a:endParaRPr>
                    </a:p>
                    <a:p>
                      <a:pPr marL="914400" lvl="1" indent="-457200">
                        <a:lnSpc>
                          <a:spcPct val="90000"/>
                        </a:lnSpc>
                        <a:buFont typeface="Arial" charset="0"/>
                        <a:buAutoNum type="arabicPeriod"/>
                      </a:pPr>
                      <a:r>
                        <a:rPr lang="en-US" sz="1800" dirty="0" smtClean="0">
                          <a:solidFill>
                            <a:srgbClr val="FF0000"/>
                          </a:solidFill>
                          <a:latin typeface="Tahoma"/>
                          <a:cs typeface="Tahoma"/>
                        </a:rPr>
                        <a:t> </a:t>
                      </a:r>
                      <a:r>
                        <a:rPr lang="en-US" sz="1800" dirty="0" smtClean="0">
                          <a:latin typeface="Tahoma"/>
                          <a:cs typeface="Tahoma"/>
                        </a:rPr>
                        <a:t>Windows starts an appropriate application for a file double-clicked, while Linux needs a specific application to be typed from the command line (i.e.</a:t>
                      </a:r>
                      <a:r>
                        <a:rPr lang="en-US" sz="1800" baseline="0" dirty="0" smtClean="0">
                          <a:latin typeface="Tahoma"/>
                          <a:cs typeface="Tahoma"/>
                        </a:rPr>
                        <a:t> more command line script oriented)</a:t>
                      </a:r>
                      <a:r>
                        <a:rPr lang="en-US" sz="1800" dirty="0" smtClean="0">
                          <a:latin typeface="Tahoma"/>
                          <a:cs typeface="Tahoma"/>
                        </a:rPr>
                        <a:t>.</a:t>
                      </a:r>
                    </a:p>
                    <a:p>
                      <a:pPr marL="457200" lvl="1" indent="0">
                        <a:lnSpc>
                          <a:spcPct val="90000"/>
                        </a:lnSpc>
                        <a:buFont typeface="Arial" charset="0"/>
                        <a:buNone/>
                      </a:pPr>
                      <a:endParaRPr lang="en-US" sz="1800" dirty="0"/>
                    </a:p>
                  </a:txBody>
                  <a:tcPr/>
                </a:tc>
              </a:tr>
            </a:tbl>
          </a:graphicData>
        </a:graphic>
      </p:graphicFrame>
    </p:spTree>
    <p:extLst>
      <p:ext uri="{BB962C8B-B14F-4D97-AF65-F5344CB8AC3E}">
        <p14:creationId xmlns:p14="http://schemas.microsoft.com/office/powerpoint/2010/main" val="2357707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6689" y="1246563"/>
            <a:ext cx="8548413" cy="5029200"/>
          </a:xfrm>
        </p:spPr>
        <p:txBody>
          <a:bodyPr>
            <a:normAutofit/>
          </a:bodyPr>
          <a:lstStyle/>
          <a:p>
            <a:pPr>
              <a:lnSpc>
                <a:spcPct val="90000"/>
              </a:lnSpc>
              <a:buFont typeface="Wingdings" charset="2"/>
              <a:buChar char="u"/>
            </a:pPr>
            <a:r>
              <a:rPr lang="en-US" altLang="ja-JP" sz="2400" dirty="0"/>
              <a:t>Programming-language specification</a:t>
            </a:r>
          </a:p>
          <a:p>
            <a:pPr lvl="1">
              <a:lnSpc>
                <a:spcPct val="90000"/>
              </a:lnSpc>
              <a:buFont typeface="Wingdings" charset="2"/>
              <a:buChar char="q"/>
            </a:pPr>
            <a:r>
              <a:rPr lang="en-US" altLang="ja-JP" sz="2400" dirty="0"/>
              <a:t>C++-like object oriented programming language</a:t>
            </a:r>
          </a:p>
          <a:p>
            <a:pPr lvl="1">
              <a:lnSpc>
                <a:spcPct val="90000"/>
              </a:lnSpc>
              <a:buFont typeface="Wingdings" charset="2"/>
              <a:buChar char="q"/>
            </a:pPr>
            <a:r>
              <a:rPr lang="en-US" altLang="ja-JP" sz="2400" dirty="0"/>
              <a:t>No system-dependent descriptions</a:t>
            </a:r>
          </a:p>
          <a:p>
            <a:pPr lvl="2">
              <a:lnSpc>
                <a:spcPct val="90000"/>
              </a:lnSpc>
              <a:buFont typeface="Wingdings" charset="2"/>
              <a:buChar char="ü"/>
            </a:pPr>
            <a:r>
              <a:rPr lang="en-US" altLang="ja-JP" sz="2000" dirty="0"/>
              <a:t>Variable sizes are universally defined over different machines</a:t>
            </a:r>
          </a:p>
          <a:p>
            <a:pPr lvl="2">
              <a:lnSpc>
                <a:spcPct val="90000"/>
              </a:lnSpc>
              <a:buFont typeface="Wingdings" charset="2"/>
              <a:buChar char="ü"/>
            </a:pPr>
            <a:r>
              <a:rPr lang="en-US" altLang="ja-JP" sz="2000" dirty="0"/>
              <a:t>No system calls are supported</a:t>
            </a:r>
          </a:p>
          <a:p>
            <a:pPr lvl="2">
              <a:lnSpc>
                <a:spcPct val="90000"/>
              </a:lnSpc>
              <a:buFont typeface="Wingdings" charset="2"/>
              <a:buChar char="ü"/>
            </a:pPr>
            <a:r>
              <a:rPr lang="en-US" altLang="ja-JP" sz="2000" dirty="0"/>
              <a:t>Automatic memory operations: no address concept and no delete</a:t>
            </a:r>
          </a:p>
          <a:p>
            <a:pPr lvl="1">
              <a:lnSpc>
                <a:spcPct val="90000"/>
              </a:lnSpc>
              <a:buFont typeface="Wingdings" charset="2"/>
              <a:buChar char="q"/>
            </a:pPr>
            <a:r>
              <a:rPr lang="en-US" altLang="ja-JP" sz="2400" dirty="0"/>
              <a:t>Multithreaded support</a:t>
            </a:r>
          </a:p>
          <a:p>
            <a:pPr>
              <a:lnSpc>
                <a:spcPct val="90000"/>
              </a:lnSpc>
              <a:buFont typeface="Wingdings" charset="2"/>
              <a:buChar char="u"/>
            </a:pPr>
            <a:r>
              <a:rPr lang="en-US" altLang="ja-JP" sz="2400" dirty="0"/>
              <a:t>Application-programming </a:t>
            </a:r>
            <a:r>
              <a:rPr lang="en-US" altLang="ja-JP" sz="2400" dirty="0" smtClean="0"/>
              <a:t>interfaces </a:t>
            </a:r>
            <a:r>
              <a:rPr lang="en-US" altLang="ja-JP" sz="2400" dirty="0"/>
              <a:t>(API)</a:t>
            </a:r>
          </a:p>
          <a:p>
            <a:pPr lvl="1">
              <a:lnSpc>
                <a:spcPct val="90000"/>
              </a:lnSpc>
              <a:buFont typeface="Wingdings" charset="2"/>
              <a:buChar char="q"/>
            </a:pPr>
            <a:r>
              <a:rPr lang="en-US" altLang="ja-JP" sz="2400" dirty="0"/>
              <a:t>Various system-provided classes: graphics and I/O</a:t>
            </a:r>
          </a:p>
          <a:p>
            <a:pPr>
              <a:lnSpc>
                <a:spcPct val="90000"/>
              </a:lnSpc>
              <a:buFont typeface="Wingdings" charset="2"/>
              <a:buChar char="u"/>
            </a:pPr>
            <a:r>
              <a:rPr lang="en-US" altLang="ja-JP" sz="2400" dirty="0"/>
              <a:t>Virtual-machine specification</a:t>
            </a:r>
          </a:p>
          <a:p>
            <a:pPr lvl="1">
              <a:lnSpc>
                <a:spcPct val="90000"/>
              </a:lnSpc>
              <a:buFont typeface="Wingdings" charset="2"/>
              <a:buChar char="q"/>
            </a:pPr>
            <a:r>
              <a:rPr lang="en-US" altLang="ja-JP" sz="2400" dirty="0"/>
              <a:t>Interpretation of architecturally independent </a:t>
            </a:r>
            <a:r>
              <a:rPr lang="en-US" altLang="ja-JP" sz="2400" dirty="0" smtClean="0"/>
              <a:t>bytecode</a:t>
            </a:r>
            <a:endParaRPr lang="en-US" altLang="ja-JP" sz="2400" dirty="0"/>
          </a:p>
        </p:txBody>
      </p:sp>
      <p:sp>
        <p:nvSpPr>
          <p:cNvPr id="3" name="Title 2"/>
          <p:cNvSpPr>
            <a:spLocks noGrp="1"/>
          </p:cNvSpPr>
          <p:nvPr>
            <p:ph type="title"/>
          </p:nvPr>
        </p:nvSpPr>
        <p:spPr/>
        <p:txBody>
          <a:bodyPr/>
          <a:lstStyle/>
          <a:p>
            <a:r>
              <a:rPr lang="en-US" dirty="0" smtClean="0"/>
              <a:t>Java Technology</a:t>
            </a:r>
            <a:endParaRPr lang="en-US" dirty="0"/>
          </a:p>
        </p:txBody>
      </p:sp>
      <p:sp>
        <p:nvSpPr>
          <p:cNvPr id="4" name="Slide Number Placeholder 3"/>
          <p:cNvSpPr>
            <a:spLocks noGrp="1"/>
          </p:cNvSpPr>
          <p:nvPr>
            <p:ph type="sldNum" sz="quarter" idx="11"/>
          </p:nvPr>
        </p:nvSpPr>
        <p:spPr/>
        <p:txBody>
          <a:bodyPr/>
          <a:lstStyle/>
          <a:p>
            <a:fld id="{1789C0F2-17E0-497A-9BBE-0C73201AAFE3}" type="slidenum">
              <a:rPr lang="en-US" smtClean="0"/>
              <a:pPr/>
              <a:t>18</a:t>
            </a:fld>
            <a:endParaRPr lang="en-US" dirty="0"/>
          </a:p>
        </p:txBody>
      </p:sp>
      <p:sp>
        <p:nvSpPr>
          <p:cNvPr id="5" name="Footer Placeholder 4"/>
          <p:cNvSpPr>
            <a:spLocks noGrp="1"/>
          </p:cNvSpPr>
          <p:nvPr>
            <p:ph type="ftr" sz="quarter" idx="12"/>
          </p:nvPr>
        </p:nvSpPr>
        <p:spPr/>
        <p:txBody>
          <a:bodyPr/>
          <a:lstStyle/>
          <a:p>
            <a:r>
              <a:rPr lang="en-US" smtClean="0"/>
              <a:t>CSS430 Operating Systems : OS Structures </a:t>
            </a:r>
            <a:endParaRPr lang="en-US" dirty="0"/>
          </a:p>
        </p:txBody>
      </p:sp>
    </p:spTree>
    <p:extLst>
      <p:ext uri="{BB962C8B-B14F-4D97-AF65-F5344CB8AC3E}">
        <p14:creationId xmlns:p14="http://schemas.microsoft.com/office/powerpoint/2010/main" val="18131807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Java Virtual Machine</a:t>
            </a:r>
            <a:endParaRPr lang="en-US" dirty="0"/>
          </a:p>
        </p:txBody>
      </p:sp>
      <p:sp>
        <p:nvSpPr>
          <p:cNvPr id="4" name="Slide Number Placeholder 3"/>
          <p:cNvSpPr>
            <a:spLocks noGrp="1"/>
          </p:cNvSpPr>
          <p:nvPr>
            <p:ph type="sldNum" sz="quarter" idx="11"/>
          </p:nvPr>
        </p:nvSpPr>
        <p:spPr/>
        <p:txBody>
          <a:bodyPr/>
          <a:lstStyle/>
          <a:p>
            <a:fld id="{1789C0F2-17E0-497A-9BBE-0C73201AAFE3}" type="slidenum">
              <a:rPr lang="en-US" smtClean="0"/>
              <a:pPr/>
              <a:t>19</a:t>
            </a:fld>
            <a:endParaRPr lang="en-US" dirty="0"/>
          </a:p>
        </p:txBody>
      </p:sp>
      <p:sp>
        <p:nvSpPr>
          <p:cNvPr id="5" name="Footer Placeholder 4"/>
          <p:cNvSpPr>
            <a:spLocks noGrp="1"/>
          </p:cNvSpPr>
          <p:nvPr>
            <p:ph type="ftr" sz="quarter" idx="12"/>
          </p:nvPr>
        </p:nvSpPr>
        <p:spPr/>
        <p:txBody>
          <a:bodyPr/>
          <a:lstStyle/>
          <a:p>
            <a:r>
              <a:rPr lang="en-US" smtClean="0"/>
              <a:t>CSS430 Operating Systems : OS Structures </a:t>
            </a:r>
            <a:endParaRPr lang="en-US" dirty="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l="568" t="24522" r="543" b="24490"/>
          <a:stretch>
            <a:fillRect/>
          </a:stretch>
        </p:blipFill>
        <p:spPr bwMode="auto">
          <a:xfrm>
            <a:off x="428625" y="1742145"/>
            <a:ext cx="8329613" cy="3435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046927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77239" y="728499"/>
            <a:ext cx="7772401" cy="4400542"/>
          </a:xfrm>
        </p:spPr>
        <p:txBody>
          <a:bodyPr/>
          <a:lstStyle/>
          <a:p>
            <a:r>
              <a:rPr lang="en-US" dirty="0"/>
              <a:t>“People who are more than casually interested in computers should have at least some idea of what the underlying hardware is like. </a:t>
            </a:r>
            <a:r>
              <a:rPr lang="en-US" dirty="0" smtClean="0"/>
              <a:t> Otherwise </a:t>
            </a:r>
            <a:r>
              <a:rPr lang="en-US" dirty="0"/>
              <a:t>the programs they write will be pretty weird.” - D. </a:t>
            </a:r>
            <a:r>
              <a:rPr lang="en-US" dirty="0" smtClean="0"/>
              <a:t>Knuth</a:t>
            </a:r>
            <a:endParaRPr lang="en-US" dirty="0"/>
          </a:p>
        </p:txBody>
      </p:sp>
      <p:sp>
        <p:nvSpPr>
          <p:cNvPr id="4" name="Slide Number Placeholder 3"/>
          <p:cNvSpPr>
            <a:spLocks noGrp="1"/>
          </p:cNvSpPr>
          <p:nvPr>
            <p:ph type="sldNum" sz="quarter" idx="11"/>
          </p:nvPr>
        </p:nvSpPr>
        <p:spPr/>
        <p:txBody>
          <a:bodyPr/>
          <a:lstStyle/>
          <a:p>
            <a:fld id="{1789C0F2-17E0-497A-9BBE-0C73201AAFE3}" type="slidenum">
              <a:rPr lang="en-US" smtClean="0"/>
              <a:pPr/>
              <a:t>2</a:t>
            </a:fld>
            <a:endParaRPr lang="en-US" dirty="0"/>
          </a:p>
        </p:txBody>
      </p:sp>
      <p:sp>
        <p:nvSpPr>
          <p:cNvPr id="5" name="Footer Placeholder 4"/>
          <p:cNvSpPr>
            <a:spLocks noGrp="1"/>
          </p:cNvSpPr>
          <p:nvPr>
            <p:ph type="ftr" sz="quarter" idx="12"/>
          </p:nvPr>
        </p:nvSpPr>
        <p:spPr/>
        <p:txBody>
          <a:bodyPr/>
          <a:lstStyle/>
          <a:p>
            <a:r>
              <a:rPr lang="en-US" smtClean="0"/>
              <a:t>CSS430 Operating Systems : OS Structures </a:t>
            </a:r>
            <a:endParaRPr lang="en-US" dirty="0"/>
          </a:p>
        </p:txBody>
      </p:sp>
      <p:sp>
        <p:nvSpPr>
          <p:cNvPr id="6" name="Rectangle 5"/>
          <p:cNvSpPr/>
          <p:nvPr/>
        </p:nvSpPr>
        <p:spPr>
          <a:xfrm>
            <a:off x="777238" y="5679579"/>
            <a:ext cx="7772401" cy="523220"/>
          </a:xfrm>
          <a:prstGeom prst="rect">
            <a:avLst/>
          </a:prstGeom>
        </p:spPr>
        <p:txBody>
          <a:bodyPr wrap="square">
            <a:spAutoFit/>
          </a:bodyPr>
          <a:lstStyle/>
          <a:p>
            <a:r>
              <a:rPr lang="en-US" sz="1400" i="1" dirty="0"/>
              <a:t>Donald Ervin Knuth (born </a:t>
            </a:r>
            <a:r>
              <a:rPr lang="en-US" sz="1400" i="1" dirty="0" smtClean="0"/>
              <a:t>1938</a:t>
            </a:r>
            <a:r>
              <a:rPr lang="en-US" sz="1400" i="1" dirty="0"/>
              <a:t>) is an American computer scientist, Professor Emeritus at Stanford University, and winner of the 1974 Turing Award.</a:t>
            </a:r>
          </a:p>
        </p:txBody>
      </p:sp>
    </p:spTree>
    <p:extLst>
      <p:ext uri="{BB962C8B-B14F-4D97-AF65-F5344CB8AC3E}">
        <p14:creationId xmlns:p14="http://schemas.microsoft.com/office/powerpoint/2010/main" val="182227467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ja-JP" dirty="0"/>
              <a:t>Java Development Environment</a:t>
            </a:r>
            <a:endParaRPr lang="en-US" dirty="0"/>
          </a:p>
        </p:txBody>
      </p:sp>
      <p:sp>
        <p:nvSpPr>
          <p:cNvPr id="4" name="Slide Number Placeholder 3"/>
          <p:cNvSpPr>
            <a:spLocks noGrp="1"/>
          </p:cNvSpPr>
          <p:nvPr>
            <p:ph type="sldNum" sz="quarter" idx="11"/>
          </p:nvPr>
        </p:nvSpPr>
        <p:spPr/>
        <p:txBody>
          <a:bodyPr/>
          <a:lstStyle/>
          <a:p>
            <a:fld id="{1789C0F2-17E0-497A-9BBE-0C73201AAFE3}" type="slidenum">
              <a:rPr lang="en-US" smtClean="0"/>
              <a:pPr/>
              <a:t>20</a:t>
            </a:fld>
            <a:endParaRPr lang="en-US" dirty="0"/>
          </a:p>
        </p:txBody>
      </p:sp>
      <p:sp>
        <p:nvSpPr>
          <p:cNvPr id="5" name="Footer Placeholder 4"/>
          <p:cNvSpPr>
            <a:spLocks noGrp="1"/>
          </p:cNvSpPr>
          <p:nvPr>
            <p:ph type="ftr" sz="quarter" idx="12"/>
          </p:nvPr>
        </p:nvSpPr>
        <p:spPr/>
        <p:txBody>
          <a:bodyPr/>
          <a:lstStyle/>
          <a:p>
            <a:r>
              <a:rPr lang="en-US" smtClean="0"/>
              <a:t>CSS430 Operating Systems : OS Structures </a:t>
            </a:r>
            <a:endParaRPr lang="en-US" dirty="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l="8900" t="760" r="8717" b="562"/>
          <a:stretch>
            <a:fillRect/>
          </a:stretch>
        </p:blipFill>
        <p:spPr bwMode="auto">
          <a:xfrm>
            <a:off x="2301218" y="1090667"/>
            <a:ext cx="4951413" cy="47450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4162241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Java Program</a:t>
            </a:r>
            <a:endParaRPr lang="en-US" dirty="0"/>
          </a:p>
        </p:txBody>
      </p:sp>
      <p:sp>
        <p:nvSpPr>
          <p:cNvPr id="4" name="Slide Number Placeholder 3"/>
          <p:cNvSpPr>
            <a:spLocks noGrp="1"/>
          </p:cNvSpPr>
          <p:nvPr>
            <p:ph type="sldNum" sz="quarter" idx="11"/>
          </p:nvPr>
        </p:nvSpPr>
        <p:spPr/>
        <p:txBody>
          <a:bodyPr/>
          <a:lstStyle/>
          <a:p>
            <a:fld id="{1789C0F2-17E0-497A-9BBE-0C73201AAFE3}" type="slidenum">
              <a:rPr lang="en-US" smtClean="0"/>
              <a:pPr/>
              <a:t>21</a:t>
            </a:fld>
            <a:endParaRPr lang="en-US" dirty="0"/>
          </a:p>
        </p:txBody>
      </p:sp>
      <p:sp>
        <p:nvSpPr>
          <p:cNvPr id="5" name="Footer Placeholder 4"/>
          <p:cNvSpPr>
            <a:spLocks noGrp="1"/>
          </p:cNvSpPr>
          <p:nvPr>
            <p:ph type="ftr" sz="quarter" idx="12"/>
          </p:nvPr>
        </p:nvSpPr>
        <p:spPr/>
        <p:txBody>
          <a:bodyPr/>
          <a:lstStyle/>
          <a:p>
            <a:r>
              <a:rPr lang="en-US" smtClean="0"/>
              <a:t>CSS430 Operating Systems : OS Structures </a:t>
            </a:r>
            <a:endParaRPr lang="en-US" dirty="0"/>
          </a:p>
        </p:txBody>
      </p:sp>
      <p:pic>
        <p:nvPicPr>
          <p:cNvPr id="8" name="Picture 7" descr="Screen Shot 2014-02-20 at 11.25.0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481" y="940952"/>
            <a:ext cx="6753530" cy="2328080"/>
          </a:xfrm>
          <a:prstGeom prst="rect">
            <a:avLst/>
          </a:prstGeom>
        </p:spPr>
      </p:pic>
      <p:pic>
        <p:nvPicPr>
          <p:cNvPr id="9" name="Picture 8" descr="Screen Shot 2014-02-20 at 11.25.4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717" y="3360269"/>
            <a:ext cx="6781294" cy="1636081"/>
          </a:xfrm>
          <a:prstGeom prst="rect">
            <a:avLst/>
          </a:prstGeom>
        </p:spPr>
      </p:pic>
      <p:pic>
        <p:nvPicPr>
          <p:cNvPr id="10" name="Picture 9" descr="Screen Shot 2014-02-20 at 11.28.50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481" y="5104188"/>
            <a:ext cx="6753530" cy="1185014"/>
          </a:xfrm>
          <a:prstGeom prst="rect">
            <a:avLst/>
          </a:prstGeom>
        </p:spPr>
      </p:pic>
      <p:sp>
        <p:nvSpPr>
          <p:cNvPr id="11" name="Right Brace 10"/>
          <p:cNvSpPr/>
          <p:nvPr/>
        </p:nvSpPr>
        <p:spPr>
          <a:xfrm>
            <a:off x="7360335" y="940952"/>
            <a:ext cx="334945" cy="2328080"/>
          </a:xfrm>
          <a:prstGeom prst="rightBrace">
            <a:avLst>
              <a:gd name="adj1" fmla="val 47619"/>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Rectangle 11"/>
          <p:cNvSpPr/>
          <p:nvPr/>
        </p:nvSpPr>
        <p:spPr>
          <a:xfrm>
            <a:off x="7544568" y="1655815"/>
            <a:ext cx="1491664" cy="1200328"/>
          </a:xfrm>
          <a:prstGeom prst="rect">
            <a:avLst/>
          </a:prstGeom>
        </p:spPr>
        <p:txBody>
          <a:bodyPr wrap="none">
            <a:spAutoFit/>
          </a:bodyPr>
          <a:lstStyle/>
          <a:p>
            <a:pPr algn="ctr"/>
            <a:r>
              <a:rPr lang="en-US" altLang="ja-JP" sz="2400" dirty="0" smtClean="0">
                <a:latin typeface="Calibri"/>
                <a:cs typeface="Calibri"/>
              </a:rPr>
              <a:t>Hello class</a:t>
            </a:r>
          </a:p>
          <a:p>
            <a:pPr algn="ctr"/>
            <a:r>
              <a:rPr lang="en-US" sz="2400" dirty="0" smtClean="0">
                <a:latin typeface="Calibri"/>
                <a:cs typeface="Calibri"/>
              </a:rPr>
              <a:t>+ </a:t>
            </a:r>
          </a:p>
          <a:p>
            <a:pPr algn="ctr"/>
            <a:r>
              <a:rPr lang="en-US" sz="2400" dirty="0">
                <a:latin typeface="Calibri"/>
                <a:cs typeface="Calibri"/>
              </a:rPr>
              <a:t>a</a:t>
            </a:r>
            <a:r>
              <a:rPr lang="en-US" sz="2400" dirty="0" smtClean="0">
                <a:latin typeface="Calibri"/>
                <a:cs typeface="Calibri"/>
              </a:rPr>
              <a:t> method</a:t>
            </a:r>
            <a:endParaRPr lang="en-US" sz="2400" dirty="0">
              <a:latin typeface="Calibri"/>
              <a:cs typeface="Calibri"/>
            </a:endParaRPr>
          </a:p>
        </p:txBody>
      </p:sp>
      <p:sp>
        <p:nvSpPr>
          <p:cNvPr id="13" name="Right Brace 12"/>
          <p:cNvSpPr/>
          <p:nvPr/>
        </p:nvSpPr>
        <p:spPr>
          <a:xfrm>
            <a:off x="7373373" y="3360269"/>
            <a:ext cx="334945" cy="1636081"/>
          </a:xfrm>
          <a:prstGeom prst="rightBrace">
            <a:avLst>
              <a:gd name="adj1" fmla="val 47619"/>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Right Brace 13"/>
          <p:cNvSpPr/>
          <p:nvPr/>
        </p:nvSpPr>
        <p:spPr>
          <a:xfrm>
            <a:off x="7398944" y="5104188"/>
            <a:ext cx="334945" cy="1185014"/>
          </a:xfrm>
          <a:prstGeom prst="rightBrace">
            <a:avLst>
              <a:gd name="adj1" fmla="val 47619"/>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Rectangle 14"/>
          <p:cNvSpPr/>
          <p:nvPr/>
        </p:nvSpPr>
        <p:spPr>
          <a:xfrm>
            <a:off x="7569569" y="3545551"/>
            <a:ext cx="1369786" cy="1200328"/>
          </a:xfrm>
          <a:prstGeom prst="rect">
            <a:avLst/>
          </a:prstGeom>
        </p:spPr>
        <p:txBody>
          <a:bodyPr wrap="none">
            <a:spAutoFit/>
          </a:bodyPr>
          <a:lstStyle/>
          <a:p>
            <a:pPr algn="ctr"/>
            <a:r>
              <a:rPr lang="en-US" altLang="ja-JP" sz="2400" dirty="0" smtClean="0">
                <a:latin typeface="Calibri"/>
                <a:cs typeface="Calibri"/>
              </a:rPr>
              <a:t>Test class</a:t>
            </a:r>
            <a:endParaRPr lang="en-US" altLang="ja-JP" sz="2400" dirty="0">
              <a:latin typeface="Calibri"/>
              <a:cs typeface="Calibri"/>
            </a:endParaRPr>
          </a:p>
          <a:p>
            <a:pPr algn="ctr"/>
            <a:r>
              <a:rPr lang="en-US" altLang="ja-JP" sz="2400" dirty="0">
                <a:latin typeface="Calibri"/>
                <a:cs typeface="Calibri"/>
              </a:rPr>
              <a:t>h</a:t>
            </a:r>
            <a:r>
              <a:rPr lang="en-US" altLang="ja-JP" sz="2400" dirty="0" smtClean="0">
                <a:latin typeface="Calibri"/>
                <a:cs typeface="Calibri"/>
              </a:rPr>
              <a:t>as</a:t>
            </a:r>
          </a:p>
          <a:p>
            <a:pPr algn="ctr"/>
            <a:r>
              <a:rPr lang="en-US" altLang="ja-JP" sz="2400" dirty="0">
                <a:solidFill>
                  <a:schemeClr val="accent1"/>
                </a:solidFill>
                <a:latin typeface="Calibri"/>
                <a:cs typeface="Calibri"/>
              </a:rPr>
              <a:t>m</a:t>
            </a:r>
            <a:r>
              <a:rPr lang="en-US" altLang="ja-JP" sz="2400" dirty="0" smtClean="0">
                <a:solidFill>
                  <a:schemeClr val="accent1"/>
                </a:solidFill>
                <a:latin typeface="Calibri"/>
                <a:cs typeface="Calibri"/>
              </a:rPr>
              <a:t>ain()</a:t>
            </a:r>
          </a:p>
        </p:txBody>
      </p:sp>
      <p:sp>
        <p:nvSpPr>
          <p:cNvPr id="16" name="Rectangle 15"/>
          <p:cNvSpPr/>
          <p:nvPr/>
        </p:nvSpPr>
        <p:spPr>
          <a:xfrm>
            <a:off x="7544212" y="5060794"/>
            <a:ext cx="1458602" cy="1200328"/>
          </a:xfrm>
          <a:prstGeom prst="rect">
            <a:avLst/>
          </a:prstGeom>
        </p:spPr>
        <p:txBody>
          <a:bodyPr wrap="none">
            <a:spAutoFit/>
          </a:bodyPr>
          <a:lstStyle/>
          <a:p>
            <a:pPr algn="ctr"/>
            <a:r>
              <a:rPr lang="en-US" altLang="ja-JP" sz="2400" dirty="0">
                <a:latin typeface="Calibri"/>
                <a:cs typeface="Calibri"/>
              </a:rPr>
              <a:t>c</a:t>
            </a:r>
            <a:r>
              <a:rPr lang="en-US" altLang="ja-JP" sz="2400" dirty="0" smtClean="0">
                <a:latin typeface="Calibri"/>
                <a:cs typeface="Calibri"/>
              </a:rPr>
              <a:t>ompile &amp;</a:t>
            </a:r>
          </a:p>
          <a:p>
            <a:pPr algn="ctr"/>
            <a:r>
              <a:rPr lang="en-US" altLang="ja-JP" sz="2400" dirty="0" smtClean="0">
                <a:latin typeface="Calibri"/>
                <a:cs typeface="Calibri"/>
              </a:rPr>
              <a:t>execute </a:t>
            </a:r>
          </a:p>
          <a:p>
            <a:pPr algn="ctr"/>
            <a:r>
              <a:rPr lang="en-US" altLang="ja-JP" sz="2400" dirty="0" smtClean="0">
                <a:latin typeface="Calibri"/>
                <a:cs typeface="Calibri"/>
              </a:rPr>
              <a:t>HelloTest</a:t>
            </a:r>
            <a:endParaRPr lang="en-US" altLang="ja-JP" sz="2400" dirty="0" smtClean="0">
              <a:solidFill>
                <a:schemeClr val="accent1"/>
              </a:solidFill>
              <a:latin typeface="Calibri"/>
              <a:cs typeface="Calibri"/>
            </a:endParaRPr>
          </a:p>
        </p:txBody>
      </p:sp>
    </p:spTree>
    <p:extLst>
      <p:ext uri="{BB962C8B-B14F-4D97-AF65-F5344CB8AC3E}">
        <p14:creationId xmlns:p14="http://schemas.microsoft.com/office/powerpoint/2010/main" val="3560084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625242217"/>
              </p:ext>
            </p:extLst>
          </p:nvPr>
        </p:nvGraphicFramePr>
        <p:xfrm>
          <a:off x="777239" y="1113742"/>
          <a:ext cx="7772400" cy="4754879"/>
        </p:xfrm>
        <a:graphic>
          <a:graphicData uri="http://schemas.openxmlformats.org/drawingml/2006/table">
            <a:tbl>
              <a:tblPr firstRow="1" bandRow="1">
                <a:tableStyleId>{D7AC3CCA-C797-4891-BE02-D94E43425B78}</a:tableStyleId>
              </a:tblPr>
              <a:tblGrid>
                <a:gridCol w="3886200"/>
                <a:gridCol w="388620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2400" dirty="0" smtClean="0"/>
                        <a:t>C++</a:t>
                      </a:r>
                    </a:p>
                  </a:txBody>
                  <a:tcPr/>
                </a:tc>
                <a:tc>
                  <a:txBody>
                    <a:bodyPr/>
                    <a:lstStyle/>
                    <a:p>
                      <a:pPr algn="ctr"/>
                      <a:r>
                        <a:rPr lang="en-US" sz="2400" dirty="0" smtClean="0"/>
                        <a:t>Java</a:t>
                      </a:r>
                      <a:endParaRPr lang="en-US" sz="2400" dirty="0"/>
                    </a:p>
                  </a:txBody>
                  <a:tcPr/>
                </a:tc>
              </a:tr>
              <a:tr h="370840">
                <a:tc>
                  <a:txBody>
                    <a:bodyPr/>
                    <a:lstStyle/>
                    <a:p>
                      <a:pPr marL="285750" lvl="1" indent="-285750">
                        <a:buFont typeface="Arial"/>
                        <a:buChar char="•"/>
                      </a:pPr>
                      <a:r>
                        <a:rPr lang="en-US" altLang="ja-JP" sz="1800" dirty="0" smtClean="0"/>
                        <a:t>No rules on class names</a:t>
                      </a:r>
                    </a:p>
                    <a:p>
                      <a:pPr marL="285750" lvl="1" indent="-285750">
                        <a:buFont typeface="Arial"/>
                        <a:buChar char="•"/>
                      </a:pPr>
                      <a:endParaRPr lang="en-US" altLang="ja-JP" sz="1800" dirty="0" smtClean="0"/>
                    </a:p>
                    <a:p>
                      <a:pPr marL="285750" lvl="1" indent="-285750">
                        <a:buFont typeface="Arial"/>
                        <a:buChar char="•"/>
                      </a:pPr>
                      <a:r>
                        <a:rPr lang="en-US" altLang="ja-JP" sz="1800" dirty="0" smtClean="0"/>
                        <a:t>No correlation between class and file names</a:t>
                      </a:r>
                    </a:p>
                    <a:p>
                      <a:pPr marL="285750" lvl="1" indent="-285750">
                        <a:buFont typeface="Arial"/>
                        <a:buChar char="•"/>
                      </a:pPr>
                      <a:r>
                        <a:rPr lang="en-US" altLang="ja-JP" sz="1800" dirty="0" smtClean="0"/>
                        <a:t>Headers predefine various useful class interfaces.</a:t>
                      </a:r>
                    </a:p>
                    <a:p>
                      <a:pPr marL="285750" lvl="1" indent="-285750">
                        <a:buFont typeface="Arial"/>
                        <a:buChar char="•"/>
                      </a:pPr>
                      <a:r>
                        <a:rPr lang="en-US" altLang="ja-JP" sz="1800" dirty="0" smtClean="0"/>
                        <a:t>#include reads in a header file.</a:t>
                      </a:r>
                    </a:p>
                    <a:p>
                      <a:pPr lvl="1"/>
                      <a:endParaRPr lang="en-US" altLang="ja-JP" sz="1800" dirty="0" smtClean="0"/>
                    </a:p>
                    <a:p>
                      <a:endParaRPr lang="en-US" dirty="0"/>
                    </a:p>
                  </a:txBody>
                  <a:tcPr/>
                </a:tc>
                <a:tc>
                  <a:txBody>
                    <a:bodyPr/>
                    <a:lstStyle/>
                    <a:p>
                      <a:pPr marL="285750" indent="-285750">
                        <a:buFont typeface="Arial"/>
                        <a:buChar char="•"/>
                      </a:pPr>
                      <a:r>
                        <a:rPr lang="en-US" dirty="0" smtClean="0"/>
                        <a:t>Class names in </a:t>
                      </a:r>
                      <a:r>
                        <a:rPr lang="en-US" dirty="0" smtClean="0">
                          <a:latin typeface="Consolas"/>
                          <a:cs typeface="Consolas"/>
                        </a:rPr>
                        <a:t>MixedCase</a:t>
                      </a:r>
                      <a:r>
                        <a:rPr lang="en-US" dirty="0" smtClean="0"/>
                        <a:t> starting with a capital letter</a:t>
                      </a:r>
                    </a:p>
                    <a:p>
                      <a:pPr marL="285750" indent="-285750">
                        <a:buFont typeface="Arial"/>
                        <a:buChar char="•"/>
                      </a:pPr>
                      <a:r>
                        <a:rPr lang="en-US" dirty="0" smtClean="0"/>
                        <a:t>Class and the corresponding file must have the same name.</a:t>
                      </a:r>
                    </a:p>
                    <a:p>
                      <a:pPr marL="285750" indent="-285750">
                        <a:buFont typeface="Arial"/>
                        <a:buChar char="•"/>
                      </a:pPr>
                      <a:r>
                        <a:rPr lang="en-US" dirty="0" smtClean="0"/>
                        <a:t>Packages predefine various useful classes.</a:t>
                      </a:r>
                    </a:p>
                    <a:p>
                      <a:pPr marL="285750" indent="-285750">
                        <a:buFont typeface="Arial"/>
                        <a:buChar char="•"/>
                      </a:pPr>
                      <a:r>
                        <a:rPr lang="en-US" dirty="0" smtClean="0"/>
                        <a:t>import omits the full package name.</a:t>
                      </a:r>
                    </a:p>
                  </a:txBody>
                  <a:tcPr/>
                </a:tc>
              </a:tr>
              <a:tr h="370840">
                <a:tc>
                  <a:txBody>
                    <a:bodyPr/>
                    <a:lstStyle/>
                    <a:p>
                      <a:r>
                        <a:rPr lang="en-US" dirty="0" smtClean="0"/>
                        <a:t>Filename:</a:t>
                      </a:r>
                      <a:r>
                        <a:rPr lang="en-US" baseline="0" dirty="0" smtClean="0"/>
                        <a:t>  hello.cpp</a:t>
                      </a:r>
                    </a:p>
                    <a:p>
                      <a:endParaRPr lang="en-US" dirty="0" smtClean="0"/>
                    </a:p>
                    <a:p>
                      <a:endParaRPr lang="en-US" dirty="0" smtClean="0"/>
                    </a:p>
                    <a:p>
                      <a:endParaRPr lang="en-US" dirty="0" smtClean="0"/>
                    </a:p>
                    <a:p>
                      <a:endParaRPr lang="en-US" dirty="0" smtClean="0"/>
                    </a:p>
                    <a:p>
                      <a:endParaRPr lang="en-US" dirty="0"/>
                    </a:p>
                  </a:txBody>
                  <a:tcPr/>
                </a:tc>
                <a:tc>
                  <a:txBody>
                    <a:bodyPr/>
                    <a:lstStyle/>
                    <a:p>
                      <a:r>
                        <a:rPr lang="en-US" dirty="0" smtClean="0"/>
                        <a:t>Filename hello.java</a:t>
                      </a:r>
                    </a:p>
                    <a:p>
                      <a:endParaRPr lang="en-US" dirty="0" smtClean="0"/>
                    </a:p>
                    <a:p>
                      <a:endParaRPr lang="en-US" dirty="0" smtClean="0"/>
                    </a:p>
                    <a:p>
                      <a:endParaRPr lang="en-US" dirty="0" smtClean="0"/>
                    </a:p>
                    <a:p>
                      <a:endParaRPr lang="en-US" dirty="0" smtClean="0"/>
                    </a:p>
                    <a:p>
                      <a:endParaRPr lang="en-US" dirty="0" smtClean="0"/>
                    </a:p>
                  </a:txBody>
                  <a:tcPr/>
                </a:tc>
              </a:tr>
            </a:tbl>
          </a:graphicData>
        </a:graphic>
      </p:graphicFrame>
      <p:sp>
        <p:nvSpPr>
          <p:cNvPr id="3" name="Title 2"/>
          <p:cNvSpPr>
            <a:spLocks noGrp="1"/>
          </p:cNvSpPr>
          <p:nvPr>
            <p:ph type="title"/>
          </p:nvPr>
        </p:nvSpPr>
        <p:spPr/>
        <p:txBody>
          <a:bodyPr/>
          <a:lstStyle/>
          <a:p>
            <a:r>
              <a:rPr lang="en-US" dirty="0"/>
              <a:t>Names and Packages</a:t>
            </a:r>
          </a:p>
        </p:txBody>
      </p:sp>
      <p:sp>
        <p:nvSpPr>
          <p:cNvPr id="4" name="Slide Number Placeholder 3"/>
          <p:cNvSpPr>
            <a:spLocks noGrp="1"/>
          </p:cNvSpPr>
          <p:nvPr>
            <p:ph type="sldNum" sz="quarter" idx="11"/>
          </p:nvPr>
        </p:nvSpPr>
        <p:spPr/>
        <p:txBody>
          <a:bodyPr/>
          <a:lstStyle/>
          <a:p>
            <a:fld id="{1789C0F2-17E0-497A-9BBE-0C73201AAFE3}" type="slidenum">
              <a:rPr lang="en-US" smtClean="0"/>
              <a:pPr/>
              <a:t>22</a:t>
            </a:fld>
            <a:endParaRPr lang="en-US" dirty="0"/>
          </a:p>
        </p:txBody>
      </p:sp>
      <p:sp>
        <p:nvSpPr>
          <p:cNvPr id="5" name="Footer Placeholder 4"/>
          <p:cNvSpPr>
            <a:spLocks noGrp="1"/>
          </p:cNvSpPr>
          <p:nvPr>
            <p:ph type="ftr" sz="quarter" idx="12"/>
          </p:nvPr>
        </p:nvSpPr>
        <p:spPr/>
        <p:txBody>
          <a:bodyPr/>
          <a:lstStyle/>
          <a:p>
            <a:r>
              <a:rPr lang="en-US" smtClean="0"/>
              <a:t>CSS430 Operating Systems : OS Structures </a:t>
            </a:r>
            <a:endParaRPr lang="en-US" dirty="0"/>
          </a:p>
        </p:txBody>
      </p:sp>
      <p:pic>
        <p:nvPicPr>
          <p:cNvPr id="7" name="Picture 6" descr="Screen Shot 2014-03-03 at 8.16.2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5812" y="4541587"/>
            <a:ext cx="2556559" cy="1255037"/>
          </a:xfrm>
          <a:prstGeom prst="rect">
            <a:avLst/>
          </a:prstGeom>
        </p:spPr>
      </p:pic>
      <p:pic>
        <p:nvPicPr>
          <p:cNvPr id="8" name="Picture 7" descr="Screen Shot 2014-03-03 at 8.19.0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4837" y="4544306"/>
            <a:ext cx="3586232" cy="1265729"/>
          </a:xfrm>
          <a:prstGeom prst="rect">
            <a:avLst/>
          </a:prstGeom>
        </p:spPr>
      </p:pic>
    </p:spTree>
    <p:extLst>
      <p:ext uri="{BB962C8B-B14F-4D97-AF65-F5344CB8AC3E}">
        <p14:creationId xmlns:p14="http://schemas.microsoft.com/office/powerpoint/2010/main" val="25523732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Values, Objects, and Pointers</a:t>
            </a:r>
          </a:p>
        </p:txBody>
      </p:sp>
      <p:sp>
        <p:nvSpPr>
          <p:cNvPr id="4" name="Slide Number Placeholder 3"/>
          <p:cNvSpPr>
            <a:spLocks noGrp="1"/>
          </p:cNvSpPr>
          <p:nvPr>
            <p:ph type="sldNum" sz="quarter" idx="11"/>
          </p:nvPr>
        </p:nvSpPr>
        <p:spPr/>
        <p:txBody>
          <a:bodyPr/>
          <a:lstStyle/>
          <a:p>
            <a:fld id="{1789C0F2-17E0-497A-9BBE-0C73201AAFE3}" type="slidenum">
              <a:rPr lang="en-US" smtClean="0"/>
              <a:pPr/>
              <a:t>23</a:t>
            </a:fld>
            <a:endParaRPr lang="en-US" dirty="0"/>
          </a:p>
        </p:txBody>
      </p:sp>
      <p:sp>
        <p:nvSpPr>
          <p:cNvPr id="5" name="Footer Placeholder 4"/>
          <p:cNvSpPr>
            <a:spLocks noGrp="1"/>
          </p:cNvSpPr>
          <p:nvPr>
            <p:ph type="ftr" sz="quarter" idx="12"/>
          </p:nvPr>
        </p:nvSpPr>
        <p:spPr/>
        <p:txBody>
          <a:bodyPr/>
          <a:lstStyle/>
          <a:p>
            <a:r>
              <a:rPr lang="en-US" smtClean="0"/>
              <a:t>CSS430 Operating Systems : OS Structures </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717068516"/>
              </p:ext>
            </p:extLst>
          </p:nvPr>
        </p:nvGraphicFramePr>
        <p:xfrm>
          <a:off x="777239" y="1113742"/>
          <a:ext cx="7772400" cy="4297679"/>
        </p:xfrm>
        <a:graphic>
          <a:graphicData uri="http://schemas.openxmlformats.org/drawingml/2006/table">
            <a:tbl>
              <a:tblPr firstRow="1" bandRow="1">
                <a:tableStyleId>{D7AC3CCA-C797-4891-BE02-D94E43425B78}</a:tableStyleId>
              </a:tblPr>
              <a:tblGrid>
                <a:gridCol w="3886200"/>
                <a:gridCol w="388620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2400" dirty="0" smtClean="0"/>
                        <a:t>C++</a:t>
                      </a:r>
                    </a:p>
                  </a:txBody>
                  <a:tcPr/>
                </a:tc>
                <a:tc>
                  <a:txBody>
                    <a:bodyPr/>
                    <a:lstStyle/>
                    <a:p>
                      <a:pPr algn="ctr"/>
                      <a:r>
                        <a:rPr lang="en-US" sz="2400" dirty="0" smtClean="0"/>
                        <a:t>Java</a:t>
                      </a:r>
                      <a:endParaRPr lang="en-US" sz="2400" dirty="0"/>
                    </a:p>
                  </a:txBody>
                  <a:tcPr/>
                </a:tc>
              </a:tr>
              <a:tr h="370840">
                <a:tc>
                  <a:txBody>
                    <a:bodyPr/>
                    <a:lstStyle/>
                    <a:p>
                      <a:pPr marL="285750" lvl="1" indent="-285750">
                        <a:buFont typeface="Wingdings" charset="2"/>
                        <a:buChar char="Ø"/>
                      </a:pPr>
                      <a:r>
                        <a:rPr lang="en-US" altLang="ja-JP" sz="1800" dirty="0" smtClean="0"/>
                        <a:t>Variables:</a:t>
                      </a:r>
                    </a:p>
                    <a:p>
                      <a:pPr marL="511175" lvl="2" indent="-285750">
                        <a:buFont typeface="Arial"/>
                        <a:buChar char="•"/>
                      </a:pPr>
                      <a:r>
                        <a:rPr lang="en-US" altLang="ja-JP" sz="1600" dirty="0" smtClean="0"/>
                        <a:t>bool(true or false) </a:t>
                      </a:r>
                    </a:p>
                    <a:p>
                      <a:pPr marL="511175" lvl="2" indent="-285750">
                        <a:buFont typeface="Arial"/>
                        <a:buChar char="•"/>
                      </a:pPr>
                      <a:r>
                        <a:rPr lang="en-US" altLang="ja-JP" sz="1600" dirty="0" smtClean="0"/>
                        <a:t>char(8bits), short(16bits), int(32bits),</a:t>
                      </a:r>
                      <a:r>
                        <a:rPr lang="en-US" altLang="ja-JP" sz="1600" baseline="0" dirty="0" smtClean="0"/>
                        <a:t> </a:t>
                      </a:r>
                      <a:r>
                        <a:rPr lang="en-US" altLang="ja-JP" sz="1600" dirty="0" smtClean="0"/>
                        <a:t>long(32bits), </a:t>
                      </a:r>
                    </a:p>
                    <a:p>
                      <a:pPr marL="511175" lvl="2" indent="-285750">
                        <a:buFont typeface="Arial"/>
                        <a:buChar char="•"/>
                      </a:pPr>
                      <a:r>
                        <a:rPr lang="en-US" altLang="ja-JP" sz="1600" dirty="0" smtClean="0"/>
                        <a:t>float(32bits), double(64bits)</a:t>
                      </a:r>
                    </a:p>
                    <a:p>
                      <a:pPr marL="511175" lvl="2" indent="-285750">
                        <a:buFont typeface="Arial"/>
                        <a:buChar char="•"/>
                      </a:pPr>
                      <a:r>
                        <a:rPr lang="en-US" altLang="ja-JP" sz="1600" dirty="0" smtClean="0"/>
                        <a:t>Pointers: </a:t>
                      </a:r>
                    </a:p>
                    <a:p>
                      <a:pPr marL="682625" lvl="3" indent="0">
                        <a:buFont typeface="Arial"/>
                        <a:buNone/>
                      </a:pPr>
                      <a:r>
                        <a:rPr lang="en-US" altLang="ja-JP" sz="1600" dirty="0" smtClean="0"/>
                        <a:t>*, &amp;, and -&gt; operators</a:t>
                      </a:r>
                    </a:p>
                    <a:p>
                      <a:pPr marL="0" lvl="1" indent="0">
                        <a:buFont typeface="Arial"/>
                        <a:buNone/>
                      </a:pPr>
                      <a:endParaRPr lang="en-US" altLang="ja-JP" sz="1800" dirty="0" smtClean="0"/>
                    </a:p>
                  </a:txBody>
                  <a:tcPr/>
                </a:tc>
                <a:tc>
                  <a:txBody>
                    <a:bodyPr/>
                    <a:lstStyle/>
                    <a:p>
                      <a:pPr marL="285750" indent="-285750">
                        <a:buFont typeface="Wingdings" charset="2"/>
                        <a:buChar char="Ø"/>
                      </a:pPr>
                      <a:r>
                        <a:rPr lang="en-US" dirty="0" smtClean="0"/>
                        <a:t>Variables:</a:t>
                      </a:r>
                    </a:p>
                    <a:p>
                      <a:pPr marL="285750" indent="-285750">
                        <a:buFont typeface="Arial"/>
                        <a:buChar char="•"/>
                      </a:pPr>
                      <a:r>
                        <a:rPr lang="en-US" dirty="0" smtClean="0"/>
                        <a:t>boolean(true or false)</a:t>
                      </a:r>
                    </a:p>
                    <a:p>
                      <a:pPr marL="285750" indent="-285750">
                        <a:buFont typeface="Arial"/>
                        <a:buChar char="•"/>
                      </a:pPr>
                      <a:r>
                        <a:rPr lang="en-US" dirty="0" smtClean="0"/>
                        <a:t>byte(8bits), char(16bits),  short(16bits), int(32bits),</a:t>
                      </a:r>
                      <a:r>
                        <a:rPr lang="en-US" baseline="0" dirty="0" smtClean="0"/>
                        <a:t> </a:t>
                      </a:r>
                      <a:r>
                        <a:rPr lang="en-US" dirty="0" smtClean="0"/>
                        <a:t>long(64bits)</a:t>
                      </a:r>
                    </a:p>
                    <a:p>
                      <a:pPr marL="285750" indent="-285750">
                        <a:buFont typeface="Arial"/>
                        <a:buChar char="•"/>
                      </a:pPr>
                      <a:r>
                        <a:rPr lang="en-US" dirty="0" smtClean="0"/>
                        <a:t>float(32bits), and  double(64bits)</a:t>
                      </a:r>
                    </a:p>
                    <a:p>
                      <a:pPr marL="285750" indent="-285750">
                        <a:buFont typeface="Arial"/>
                        <a:buChar char="•"/>
                      </a:pPr>
                      <a:r>
                        <a:rPr lang="en-US" dirty="0" smtClean="0"/>
                        <a:t>Pointers: </a:t>
                      </a:r>
                      <a:r>
                        <a:rPr lang="en-US" dirty="0" smtClean="0">
                          <a:solidFill>
                            <a:srgbClr val="FF0000"/>
                          </a:solidFill>
                        </a:rPr>
                        <a:t>NO</a:t>
                      </a:r>
                      <a:r>
                        <a:rPr lang="en-US" dirty="0" smtClean="0"/>
                        <a:t> *, &amp;, and -&gt;</a:t>
                      </a:r>
                    </a:p>
                  </a:txBody>
                  <a:tcPr/>
                </a:tc>
              </a:tr>
              <a:tr h="370840">
                <a:tc>
                  <a:txBody>
                    <a:bodyPr/>
                    <a:lstStyle/>
                    <a:p>
                      <a:endParaRPr lang="en-US" dirty="0" smtClean="0"/>
                    </a:p>
                    <a:p>
                      <a:endParaRPr lang="en-US" dirty="0" smtClean="0"/>
                    </a:p>
                    <a:p>
                      <a:endParaRPr lang="en-US" dirty="0" smtClean="0"/>
                    </a:p>
                    <a:p>
                      <a:endParaRPr lang="en-US" dirty="0" smtClean="0"/>
                    </a:p>
                    <a:p>
                      <a:endParaRPr lang="en-US" dirty="0"/>
                    </a:p>
                  </a:txBody>
                  <a:tcPr/>
                </a:tc>
                <a:tc>
                  <a: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txBody>
                  <a:tcPr/>
                </a:tc>
              </a:tr>
            </a:tbl>
          </a:graphicData>
        </a:graphic>
      </p:graphicFrame>
      <p:pic>
        <p:nvPicPr>
          <p:cNvPr id="7" name="Picture 6" descr="Screen Shot 2014-03-03 at 8.31.4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2549" y="3763403"/>
            <a:ext cx="2566690" cy="1543483"/>
          </a:xfrm>
          <a:prstGeom prst="rect">
            <a:avLst/>
          </a:prstGeom>
        </p:spPr>
      </p:pic>
      <p:pic>
        <p:nvPicPr>
          <p:cNvPr id="8" name="Picture 7" descr="Screen Shot 2014-03-03 at 8.33.2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9357" y="3763403"/>
            <a:ext cx="2619203" cy="1569728"/>
          </a:xfrm>
          <a:prstGeom prst="rect">
            <a:avLst/>
          </a:prstGeom>
        </p:spPr>
      </p:pic>
      <p:sp>
        <p:nvSpPr>
          <p:cNvPr id="9" name="Rectangle 8"/>
          <p:cNvSpPr/>
          <p:nvPr/>
        </p:nvSpPr>
        <p:spPr>
          <a:xfrm>
            <a:off x="1344513" y="5578334"/>
            <a:ext cx="467474" cy="226334"/>
          </a:xfrm>
          <a:prstGeom prst="rect">
            <a:avLst/>
          </a:prstGeom>
        </p:spPr>
        <p:style>
          <a:lnRef idx="2">
            <a:schemeClr val="dk1"/>
          </a:lnRef>
          <a:fillRef idx="1">
            <a:schemeClr val="lt1"/>
          </a:fillRef>
          <a:effectRef idx="0">
            <a:schemeClr val="dk1"/>
          </a:effectRef>
          <a:fontRef idx="minor">
            <a:schemeClr val="dk1"/>
          </a:fontRef>
        </p:style>
        <p:txBody>
          <a:bodyPr wrap="none" lIns="91440" tIns="0" bIns="91440" rtlCol="0" anchor="ctr" anchorCtr="0">
            <a:noAutofit/>
          </a:bodyPr>
          <a:lstStyle/>
          <a:p>
            <a:pPr algn="ctr"/>
            <a:r>
              <a:rPr lang="en-US" sz="1600" kern="100" spc="100" dirty="0">
                <a:latin typeface="Consolas"/>
                <a:cs typeface="Consolas"/>
              </a:rPr>
              <a:t>r</a:t>
            </a:r>
            <a:endParaRPr lang="en-US" sz="1600" kern="100" spc="100" dirty="0"/>
          </a:p>
        </p:txBody>
      </p:sp>
      <p:sp>
        <p:nvSpPr>
          <p:cNvPr id="15" name="Rectangle 14"/>
          <p:cNvSpPr/>
          <p:nvPr/>
        </p:nvSpPr>
        <p:spPr>
          <a:xfrm>
            <a:off x="2893250" y="5481540"/>
            <a:ext cx="635911" cy="338554"/>
          </a:xfrm>
          <a:prstGeom prst="rect">
            <a:avLst/>
          </a:prstGeom>
        </p:spPr>
        <p:txBody>
          <a:bodyPr wrap="none">
            <a:spAutoFit/>
          </a:bodyPr>
          <a:lstStyle/>
          <a:p>
            <a:r>
              <a:rPr lang="en-US" altLang="ja-JP" sz="1600" dirty="0">
                <a:latin typeface="Consolas"/>
                <a:cs typeface="Consolas"/>
              </a:rPr>
              <a:t>o</a:t>
            </a:r>
            <a:r>
              <a:rPr lang="en-US" altLang="ja-JP" sz="1600" dirty="0" smtClean="0">
                <a:latin typeface="Consolas"/>
                <a:cs typeface="Consolas"/>
              </a:rPr>
              <a:t>rg:</a:t>
            </a:r>
            <a:endParaRPr lang="en-US" sz="1600" dirty="0">
              <a:latin typeface="Consolas"/>
              <a:cs typeface="Consolas"/>
            </a:endParaRPr>
          </a:p>
        </p:txBody>
      </p:sp>
      <p:grpSp>
        <p:nvGrpSpPr>
          <p:cNvPr id="21" name="Group 20"/>
          <p:cNvGrpSpPr/>
          <p:nvPr/>
        </p:nvGrpSpPr>
        <p:grpSpPr>
          <a:xfrm>
            <a:off x="3420087" y="5315051"/>
            <a:ext cx="1187688" cy="634114"/>
            <a:chOff x="4207272" y="5364932"/>
            <a:chExt cx="1187688" cy="634114"/>
          </a:xfrm>
        </p:grpSpPr>
        <p:sp>
          <p:nvSpPr>
            <p:cNvPr id="16" name="Rectangle 15"/>
            <p:cNvSpPr/>
            <p:nvPr/>
          </p:nvSpPr>
          <p:spPr>
            <a:xfrm>
              <a:off x="4207272" y="5500424"/>
              <a:ext cx="1187688" cy="4986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 name="Rectangle 16"/>
            <p:cNvSpPr/>
            <p:nvPr/>
          </p:nvSpPr>
          <p:spPr>
            <a:xfrm>
              <a:off x="4313918" y="5719001"/>
              <a:ext cx="467474" cy="2103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8" name="Rectangle 17"/>
            <p:cNvSpPr/>
            <p:nvPr/>
          </p:nvSpPr>
          <p:spPr>
            <a:xfrm>
              <a:off x="4852506" y="5718207"/>
              <a:ext cx="467474" cy="2103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9" name="Rectangle 18"/>
            <p:cNvSpPr/>
            <p:nvPr/>
          </p:nvSpPr>
          <p:spPr>
            <a:xfrm>
              <a:off x="4415547" y="5368352"/>
              <a:ext cx="312906" cy="369332"/>
            </a:xfrm>
            <a:prstGeom prst="rect">
              <a:avLst/>
            </a:prstGeom>
          </p:spPr>
          <p:txBody>
            <a:bodyPr wrap="none">
              <a:spAutoFit/>
            </a:bodyPr>
            <a:lstStyle/>
            <a:p>
              <a:r>
                <a:rPr lang="en-US" altLang="ja-JP" dirty="0" smtClean="0">
                  <a:solidFill>
                    <a:schemeClr val="bg1"/>
                  </a:solidFill>
                  <a:latin typeface="Consolas"/>
                  <a:cs typeface="Consolas"/>
                </a:rPr>
                <a:t>x</a:t>
              </a:r>
              <a:endParaRPr lang="en-US" dirty="0">
                <a:solidFill>
                  <a:schemeClr val="bg1"/>
                </a:solidFill>
              </a:endParaRPr>
            </a:p>
          </p:txBody>
        </p:sp>
        <p:sp>
          <p:nvSpPr>
            <p:cNvPr id="20" name="Rectangle 19"/>
            <p:cNvSpPr/>
            <p:nvPr/>
          </p:nvSpPr>
          <p:spPr>
            <a:xfrm>
              <a:off x="4902960" y="5364932"/>
              <a:ext cx="312906" cy="369332"/>
            </a:xfrm>
            <a:prstGeom prst="rect">
              <a:avLst/>
            </a:prstGeom>
          </p:spPr>
          <p:txBody>
            <a:bodyPr wrap="none">
              <a:spAutoFit/>
            </a:bodyPr>
            <a:lstStyle/>
            <a:p>
              <a:r>
                <a:rPr lang="en-US" dirty="0">
                  <a:solidFill>
                    <a:schemeClr val="bg1"/>
                  </a:solidFill>
                  <a:latin typeface="Consolas"/>
                  <a:cs typeface="Consolas"/>
                </a:rPr>
                <a:t>y</a:t>
              </a:r>
              <a:endParaRPr lang="en-US" dirty="0">
                <a:solidFill>
                  <a:schemeClr val="bg1"/>
                </a:solidFill>
              </a:endParaRPr>
            </a:p>
          </p:txBody>
        </p:sp>
      </p:grpSp>
      <p:cxnSp>
        <p:nvCxnSpPr>
          <p:cNvPr id="25" name="Straight Arrow Connector 24"/>
          <p:cNvCxnSpPr/>
          <p:nvPr/>
        </p:nvCxnSpPr>
        <p:spPr>
          <a:xfrm>
            <a:off x="1823150" y="5687803"/>
            <a:ext cx="1093473" cy="0"/>
          </a:xfrm>
          <a:prstGeom prst="straightConnector1">
            <a:avLst/>
          </a:prstGeom>
          <a:ln w="38100" cmpd="sng">
            <a:solidFill>
              <a:srgbClr val="FFFFFF"/>
            </a:solidFill>
            <a:headEnd type="none"/>
            <a:tailEnd type="triangle"/>
          </a:ln>
        </p:spPr>
        <p:style>
          <a:lnRef idx="2">
            <a:schemeClr val="accent1"/>
          </a:lnRef>
          <a:fillRef idx="0">
            <a:schemeClr val="accent1"/>
          </a:fillRef>
          <a:effectRef idx="1">
            <a:schemeClr val="accent1"/>
          </a:effectRef>
          <a:fontRef idx="minor">
            <a:schemeClr val="tx1"/>
          </a:fontRef>
        </p:style>
      </p:cxnSp>
      <p:grpSp>
        <p:nvGrpSpPr>
          <p:cNvPr id="27" name="Group 26"/>
          <p:cNvGrpSpPr/>
          <p:nvPr/>
        </p:nvGrpSpPr>
        <p:grpSpPr>
          <a:xfrm>
            <a:off x="3420018" y="5844099"/>
            <a:ext cx="1187688" cy="634114"/>
            <a:chOff x="4207272" y="5364932"/>
            <a:chExt cx="1187688" cy="634114"/>
          </a:xfrm>
        </p:grpSpPr>
        <p:sp>
          <p:nvSpPr>
            <p:cNvPr id="28" name="Rectangle 27"/>
            <p:cNvSpPr/>
            <p:nvPr/>
          </p:nvSpPr>
          <p:spPr>
            <a:xfrm>
              <a:off x="4207272" y="5500424"/>
              <a:ext cx="1187688" cy="4986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9" name="Rectangle 28"/>
            <p:cNvSpPr/>
            <p:nvPr/>
          </p:nvSpPr>
          <p:spPr>
            <a:xfrm>
              <a:off x="4313918" y="5719001"/>
              <a:ext cx="467474" cy="2103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0" name="Rectangle 29"/>
            <p:cNvSpPr/>
            <p:nvPr/>
          </p:nvSpPr>
          <p:spPr>
            <a:xfrm>
              <a:off x="4852506" y="5718207"/>
              <a:ext cx="467474" cy="2103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1" name="Rectangle 30"/>
            <p:cNvSpPr/>
            <p:nvPr/>
          </p:nvSpPr>
          <p:spPr>
            <a:xfrm>
              <a:off x="4415547" y="5368352"/>
              <a:ext cx="312906" cy="369332"/>
            </a:xfrm>
            <a:prstGeom prst="rect">
              <a:avLst/>
            </a:prstGeom>
          </p:spPr>
          <p:txBody>
            <a:bodyPr wrap="none">
              <a:spAutoFit/>
            </a:bodyPr>
            <a:lstStyle/>
            <a:p>
              <a:r>
                <a:rPr lang="en-US" altLang="ja-JP" dirty="0" smtClean="0">
                  <a:solidFill>
                    <a:schemeClr val="bg1"/>
                  </a:solidFill>
                  <a:latin typeface="Consolas"/>
                  <a:cs typeface="Consolas"/>
                </a:rPr>
                <a:t>x</a:t>
              </a:r>
              <a:endParaRPr lang="en-US" dirty="0">
                <a:solidFill>
                  <a:schemeClr val="bg1"/>
                </a:solidFill>
              </a:endParaRPr>
            </a:p>
          </p:txBody>
        </p:sp>
        <p:sp>
          <p:nvSpPr>
            <p:cNvPr id="32" name="Rectangle 31"/>
            <p:cNvSpPr/>
            <p:nvPr/>
          </p:nvSpPr>
          <p:spPr>
            <a:xfrm>
              <a:off x="4902960" y="5364932"/>
              <a:ext cx="312906" cy="369332"/>
            </a:xfrm>
            <a:prstGeom prst="rect">
              <a:avLst/>
            </a:prstGeom>
          </p:spPr>
          <p:txBody>
            <a:bodyPr wrap="none">
              <a:spAutoFit/>
            </a:bodyPr>
            <a:lstStyle/>
            <a:p>
              <a:r>
                <a:rPr lang="en-US" dirty="0">
                  <a:solidFill>
                    <a:schemeClr val="bg1"/>
                  </a:solidFill>
                  <a:latin typeface="Consolas"/>
                  <a:cs typeface="Consolas"/>
                </a:rPr>
                <a:t>y</a:t>
              </a:r>
              <a:endParaRPr lang="en-US" dirty="0">
                <a:solidFill>
                  <a:schemeClr val="bg1"/>
                </a:solidFill>
              </a:endParaRPr>
            </a:p>
          </p:txBody>
        </p:sp>
      </p:grpSp>
      <p:sp>
        <p:nvSpPr>
          <p:cNvPr id="35" name="Rectangle 34"/>
          <p:cNvSpPr/>
          <p:nvPr/>
        </p:nvSpPr>
        <p:spPr>
          <a:xfrm>
            <a:off x="4131135" y="6104699"/>
            <a:ext cx="297477" cy="338554"/>
          </a:xfrm>
          <a:prstGeom prst="rect">
            <a:avLst/>
          </a:prstGeom>
        </p:spPr>
        <p:txBody>
          <a:bodyPr wrap="none">
            <a:spAutoFit/>
          </a:bodyPr>
          <a:lstStyle/>
          <a:p>
            <a:r>
              <a:rPr lang="en-US" altLang="ja-JP" sz="1600" dirty="0" smtClean="0">
                <a:solidFill>
                  <a:srgbClr val="FF0000"/>
                </a:solidFill>
                <a:latin typeface="Consolas"/>
                <a:cs typeface="Consolas"/>
              </a:rPr>
              <a:t>5</a:t>
            </a:r>
            <a:endParaRPr lang="en-US" sz="1600" dirty="0">
              <a:solidFill>
                <a:srgbClr val="FF0000"/>
              </a:solidFill>
              <a:latin typeface="Consolas"/>
              <a:cs typeface="Consolas"/>
            </a:endParaRPr>
          </a:p>
        </p:txBody>
      </p:sp>
      <p:sp>
        <p:nvSpPr>
          <p:cNvPr id="36" name="Rectangle 35"/>
          <p:cNvSpPr/>
          <p:nvPr/>
        </p:nvSpPr>
        <p:spPr>
          <a:xfrm>
            <a:off x="3628293" y="5586124"/>
            <a:ext cx="297477" cy="338554"/>
          </a:xfrm>
          <a:prstGeom prst="rect">
            <a:avLst/>
          </a:prstGeom>
        </p:spPr>
        <p:txBody>
          <a:bodyPr wrap="none">
            <a:spAutoFit/>
          </a:bodyPr>
          <a:lstStyle/>
          <a:p>
            <a:r>
              <a:rPr lang="en-US" altLang="ja-JP" sz="1600" dirty="0" smtClean="0">
                <a:solidFill>
                  <a:srgbClr val="FF0000"/>
                </a:solidFill>
                <a:latin typeface="Consolas"/>
                <a:cs typeface="Consolas"/>
              </a:rPr>
              <a:t>0</a:t>
            </a:r>
            <a:endParaRPr lang="en-US" sz="1600" dirty="0">
              <a:solidFill>
                <a:srgbClr val="FF0000"/>
              </a:solidFill>
              <a:latin typeface="Consolas"/>
              <a:cs typeface="Consolas"/>
            </a:endParaRPr>
          </a:p>
        </p:txBody>
      </p:sp>
      <p:sp>
        <p:nvSpPr>
          <p:cNvPr id="58" name="Rectangle 57"/>
          <p:cNvSpPr/>
          <p:nvPr/>
        </p:nvSpPr>
        <p:spPr>
          <a:xfrm>
            <a:off x="4979599" y="5487703"/>
            <a:ext cx="467474" cy="226334"/>
          </a:xfrm>
          <a:prstGeom prst="rect">
            <a:avLst/>
          </a:prstGeom>
        </p:spPr>
        <p:style>
          <a:lnRef idx="2">
            <a:schemeClr val="dk1"/>
          </a:lnRef>
          <a:fillRef idx="1">
            <a:schemeClr val="lt1"/>
          </a:fillRef>
          <a:effectRef idx="0">
            <a:schemeClr val="dk1"/>
          </a:effectRef>
          <a:fontRef idx="minor">
            <a:schemeClr val="dk1"/>
          </a:fontRef>
        </p:style>
        <p:txBody>
          <a:bodyPr wrap="none" lIns="91440" tIns="0" bIns="91440" rtlCol="0" anchor="ctr" anchorCtr="0">
            <a:noAutofit/>
          </a:bodyPr>
          <a:lstStyle/>
          <a:p>
            <a:pPr algn="ctr"/>
            <a:r>
              <a:rPr lang="en-US" sz="1600" kern="100" spc="100" dirty="0" smtClean="0">
                <a:latin typeface="Consolas"/>
                <a:cs typeface="Consolas"/>
              </a:rPr>
              <a:t>org</a:t>
            </a:r>
            <a:endParaRPr lang="en-US" sz="1600" kern="100" spc="100" dirty="0"/>
          </a:p>
        </p:txBody>
      </p:sp>
      <p:grpSp>
        <p:nvGrpSpPr>
          <p:cNvPr id="60" name="Group 59"/>
          <p:cNvGrpSpPr/>
          <p:nvPr/>
        </p:nvGrpSpPr>
        <p:grpSpPr>
          <a:xfrm>
            <a:off x="7055173" y="5442964"/>
            <a:ext cx="1187688" cy="634114"/>
            <a:chOff x="4207272" y="5364932"/>
            <a:chExt cx="1187688" cy="634114"/>
          </a:xfrm>
        </p:grpSpPr>
        <p:sp>
          <p:nvSpPr>
            <p:cNvPr id="61" name="Rectangle 60"/>
            <p:cNvSpPr/>
            <p:nvPr/>
          </p:nvSpPr>
          <p:spPr>
            <a:xfrm>
              <a:off x="4207272" y="5500424"/>
              <a:ext cx="1187688" cy="4986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2" name="Rectangle 61"/>
            <p:cNvSpPr/>
            <p:nvPr/>
          </p:nvSpPr>
          <p:spPr>
            <a:xfrm>
              <a:off x="4313918" y="5719001"/>
              <a:ext cx="467474" cy="2103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3" name="Rectangle 62"/>
            <p:cNvSpPr/>
            <p:nvPr/>
          </p:nvSpPr>
          <p:spPr>
            <a:xfrm>
              <a:off x="4852506" y="5718207"/>
              <a:ext cx="467474" cy="2103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4" name="Rectangle 63"/>
            <p:cNvSpPr/>
            <p:nvPr/>
          </p:nvSpPr>
          <p:spPr>
            <a:xfrm>
              <a:off x="4415547" y="5368352"/>
              <a:ext cx="312906" cy="369332"/>
            </a:xfrm>
            <a:prstGeom prst="rect">
              <a:avLst/>
            </a:prstGeom>
          </p:spPr>
          <p:txBody>
            <a:bodyPr wrap="none">
              <a:spAutoFit/>
            </a:bodyPr>
            <a:lstStyle/>
            <a:p>
              <a:r>
                <a:rPr lang="en-US" altLang="ja-JP" dirty="0" smtClean="0">
                  <a:solidFill>
                    <a:schemeClr val="bg1"/>
                  </a:solidFill>
                  <a:latin typeface="Consolas"/>
                  <a:cs typeface="Consolas"/>
                </a:rPr>
                <a:t>x</a:t>
              </a:r>
              <a:endParaRPr lang="en-US" dirty="0">
                <a:solidFill>
                  <a:schemeClr val="bg1"/>
                </a:solidFill>
              </a:endParaRPr>
            </a:p>
          </p:txBody>
        </p:sp>
        <p:sp>
          <p:nvSpPr>
            <p:cNvPr id="65" name="Rectangle 64"/>
            <p:cNvSpPr/>
            <p:nvPr/>
          </p:nvSpPr>
          <p:spPr>
            <a:xfrm>
              <a:off x="4902960" y="5364932"/>
              <a:ext cx="312906" cy="369332"/>
            </a:xfrm>
            <a:prstGeom prst="rect">
              <a:avLst/>
            </a:prstGeom>
          </p:spPr>
          <p:txBody>
            <a:bodyPr wrap="none">
              <a:spAutoFit/>
            </a:bodyPr>
            <a:lstStyle/>
            <a:p>
              <a:r>
                <a:rPr lang="en-US" dirty="0">
                  <a:solidFill>
                    <a:schemeClr val="bg1"/>
                  </a:solidFill>
                  <a:latin typeface="Consolas"/>
                  <a:cs typeface="Consolas"/>
                </a:rPr>
                <a:t>y</a:t>
              </a:r>
              <a:endParaRPr lang="en-US" dirty="0">
                <a:solidFill>
                  <a:schemeClr val="bg1"/>
                </a:solidFill>
              </a:endParaRPr>
            </a:p>
          </p:txBody>
        </p:sp>
      </p:grpSp>
      <p:sp>
        <p:nvSpPr>
          <p:cNvPr id="66" name="Rectangle 65"/>
          <p:cNvSpPr/>
          <p:nvPr/>
        </p:nvSpPr>
        <p:spPr>
          <a:xfrm>
            <a:off x="4979599" y="6379792"/>
            <a:ext cx="467474" cy="226334"/>
          </a:xfrm>
          <a:prstGeom prst="rect">
            <a:avLst/>
          </a:prstGeom>
        </p:spPr>
        <p:style>
          <a:lnRef idx="2">
            <a:schemeClr val="dk1"/>
          </a:lnRef>
          <a:fillRef idx="1">
            <a:schemeClr val="lt1"/>
          </a:fillRef>
          <a:effectRef idx="0">
            <a:schemeClr val="dk1"/>
          </a:effectRef>
          <a:fontRef idx="minor">
            <a:schemeClr val="dk1"/>
          </a:fontRef>
        </p:style>
        <p:txBody>
          <a:bodyPr wrap="none" lIns="91440" tIns="0" bIns="91440" rtlCol="0" anchor="ctr" anchorCtr="0">
            <a:noAutofit/>
          </a:bodyPr>
          <a:lstStyle/>
          <a:p>
            <a:pPr algn="ctr"/>
            <a:r>
              <a:rPr lang="en-US" sz="1600" kern="100" spc="100" dirty="0">
                <a:latin typeface="Consolas"/>
                <a:cs typeface="Consolas"/>
              </a:rPr>
              <a:t>q</a:t>
            </a:r>
            <a:endParaRPr lang="en-US" sz="1600" kern="100" spc="100" dirty="0"/>
          </a:p>
        </p:txBody>
      </p:sp>
      <p:cxnSp>
        <p:nvCxnSpPr>
          <p:cNvPr id="67" name="Straight Arrow Connector 66"/>
          <p:cNvCxnSpPr>
            <a:stCxn id="58" idx="3"/>
            <a:endCxn id="61" idx="1"/>
          </p:cNvCxnSpPr>
          <p:nvPr/>
        </p:nvCxnSpPr>
        <p:spPr>
          <a:xfrm>
            <a:off x="5447073" y="5600870"/>
            <a:ext cx="1608100" cy="226897"/>
          </a:xfrm>
          <a:prstGeom prst="straightConnector1">
            <a:avLst/>
          </a:prstGeom>
          <a:ln w="38100" cmpd="sng">
            <a:solidFill>
              <a:srgbClr val="FFFFFF"/>
            </a:solidFill>
            <a:headEnd type="none"/>
            <a:tailEnd type="triangle"/>
          </a:ln>
        </p:spPr>
        <p:style>
          <a:lnRef idx="2">
            <a:schemeClr val="accent1"/>
          </a:lnRef>
          <a:fillRef idx="0">
            <a:schemeClr val="accent1"/>
          </a:fillRef>
          <a:effectRef idx="1">
            <a:schemeClr val="accent1"/>
          </a:effectRef>
          <a:fontRef idx="minor">
            <a:schemeClr val="tx1"/>
          </a:fontRef>
        </p:style>
      </p:cxnSp>
      <p:grpSp>
        <p:nvGrpSpPr>
          <p:cNvPr id="68" name="Group 67"/>
          <p:cNvGrpSpPr/>
          <p:nvPr/>
        </p:nvGrpSpPr>
        <p:grpSpPr>
          <a:xfrm>
            <a:off x="7055104" y="5972012"/>
            <a:ext cx="1187688" cy="634114"/>
            <a:chOff x="4207272" y="5364932"/>
            <a:chExt cx="1187688" cy="634114"/>
          </a:xfrm>
        </p:grpSpPr>
        <p:sp>
          <p:nvSpPr>
            <p:cNvPr id="69" name="Rectangle 68"/>
            <p:cNvSpPr/>
            <p:nvPr/>
          </p:nvSpPr>
          <p:spPr>
            <a:xfrm>
              <a:off x="4207272" y="5500424"/>
              <a:ext cx="1187688" cy="4986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0" name="Rectangle 69"/>
            <p:cNvSpPr/>
            <p:nvPr/>
          </p:nvSpPr>
          <p:spPr>
            <a:xfrm>
              <a:off x="4313918" y="5719001"/>
              <a:ext cx="467474" cy="2103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1" name="Rectangle 70"/>
            <p:cNvSpPr/>
            <p:nvPr/>
          </p:nvSpPr>
          <p:spPr>
            <a:xfrm>
              <a:off x="4852506" y="5718207"/>
              <a:ext cx="467474" cy="2103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2" name="Rectangle 71"/>
            <p:cNvSpPr/>
            <p:nvPr/>
          </p:nvSpPr>
          <p:spPr>
            <a:xfrm>
              <a:off x="4415547" y="5368352"/>
              <a:ext cx="312906" cy="369332"/>
            </a:xfrm>
            <a:prstGeom prst="rect">
              <a:avLst/>
            </a:prstGeom>
          </p:spPr>
          <p:txBody>
            <a:bodyPr wrap="none">
              <a:spAutoFit/>
            </a:bodyPr>
            <a:lstStyle/>
            <a:p>
              <a:r>
                <a:rPr lang="en-US" altLang="ja-JP" dirty="0" smtClean="0">
                  <a:solidFill>
                    <a:schemeClr val="bg1"/>
                  </a:solidFill>
                  <a:latin typeface="Consolas"/>
                  <a:cs typeface="Consolas"/>
                </a:rPr>
                <a:t>x</a:t>
              </a:r>
              <a:endParaRPr lang="en-US" dirty="0">
                <a:solidFill>
                  <a:schemeClr val="bg1"/>
                </a:solidFill>
              </a:endParaRPr>
            </a:p>
          </p:txBody>
        </p:sp>
        <p:sp>
          <p:nvSpPr>
            <p:cNvPr id="73" name="Rectangle 72"/>
            <p:cNvSpPr/>
            <p:nvPr/>
          </p:nvSpPr>
          <p:spPr>
            <a:xfrm>
              <a:off x="4902960" y="5364932"/>
              <a:ext cx="312906" cy="369332"/>
            </a:xfrm>
            <a:prstGeom prst="rect">
              <a:avLst/>
            </a:prstGeom>
          </p:spPr>
          <p:txBody>
            <a:bodyPr wrap="none">
              <a:spAutoFit/>
            </a:bodyPr>
            <a:lstStyle/>
            <a:p>
              <a:r>
                <a:rPr lang="en-US" dirty="0">
                  <a:solidFill>
                    <a:schemeClr val="bg1"/>
                  </a:solidFill>
                  <a:latin typeface="Consolas"/>
                  <a:cs typeface="Consolas"/>
                </a:rPr>
                <a:t>y</a:t>
              </a:r>
              <a:endParaRPr lang="en-US" dirty="0">
                <a:solidFill>
                  <a:schemeClr val="bg1"/>
                </a:solidFill>
              </a:endParaRPr>
            </a:p>
          </p:txBody>
        </p:sp>
      </p:grpSp>
      <p:cxnSp>
        <p:nvCxnSpPr>
          <p:cNvPr id="75" name="Straight Arrow Connector 74"/>
          <p:cNvCxnSpPr>
            <a:stCxn id="66" idx="3"/>
            <a:endCxn id="69" idx="1"/>
          </p:cNvCxnSpPr>
          <p:nvPr/>
        </p:nvCxnSpPr>
        <p:spPr>
          <a:xfrm flipV="1">
            <a:off x="5447073" y="6356815"/>
            <a:ext cx="1608031" cy="136144"/>
          </a:xfrm>
          <a:prstGeom prst="straightConnector1">
            <a:avLst/>
          </a:prstGeom>
          <a:ln w="38100" cmpd="sng">
            <a:solidFill>
              <a:srgbClr val="FFFFFF"/>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76" name="Rectangle 75"/>
          <p:cNvSpPr/>
          <p:nvPr/>
        </p:nvSpPr>
        <p:spPr>
          <a:xfrm>
            <a:off x="7766221" y="6232612"/>
            <a:ext cx="297477" cy="338554"/>
          </a:xfrm>
          <a:prstGeom prst="rect">
            <a:avLst/>
          </a:prstGeom>
        </p:spPr>
        <p:txBody>
          <a:bodyPr wrap="none">
            <a:spAutoFit/>
          </a:bodyPr>
          <a:lstStyle/>
          <a:p>
            <a:r>
              <a:rPr lang="en-US" altLang="ja-JP" sz="1600" dirty="0" smtClean="0">
                <a:solidFill>
                  <a:srgbClr val="FF0000"/>
                </a:solidFill>
                <a:latin typeface="Consolas"/>
                <a:cs typeface="Consolas"/>
              </a:rPr>
              <a:t>5</a:t>
            </a:r>
            <a:endParaRPr lang="en-US" sz="1600" dirty="0">
              <a:solidFill>
                <a:srgbClr val="FF0000"/>
              </a:solidFill>
              <a:latin typeface="Consolas"/>
              <a:cs typeface="Consolas"/>
            </a:endParaRPr>
          </a:p>
        </p:txBody>
      </p:sp>
      <p:sp>
        <p:nvSpPr>
          <p:cNvPr id="77" name="Rectangle 76"/>
          <p:cNvSpPr/>
          <p:nvPr/>
        </p:nvSpPr>
        <p:spPr>
          <a:xfrm>
            <a:off x="7263379" y="5714037"/>
            <a:ext cx="297477" cy="338554"/>
          </a:xfrm>
          <a:prstGeom prst="rect">
            <a:avLst/>
          </a:prstGeom>
        </p:spPr>
        <p:txBody>
          <a:bodyPr wrap="none">
            <a:spAutoFit/>
          </a:bodyPr>
          <a:lstStyle/>
          <a:p>
            <a:r>
              <a:rPr lang="en-US" altLang="ja-JP" sz="1600" dirty="0" smtClean="0">
                <a:solidFill>
                  <a:srgbClr val="FF0000"/>
                </a:solidFill>
                <a:latin typeface="Consolas"/>
                <a:cs typeface="Consolas"/>
              </a:rPr>
              <a:t>0</a:t>
            </a:r>
            <a:endParaRPr lang="en-US" sz="1600" dirty="0">
              <a:solidFill>
                <a:srgbClr val="FF0000"/>
              </a:solidFill>
              <a:latin typeface="Consolas"/>
              <a:cs typeface="Consolas"/>
            </a:endParaRPr>
          </a:p>
        </p:txBody>
      </p:sp>
      <p:sp>
        <p:nvSpPr>
          <p:cNvPr id="78" name="Rectangle 77"/>
          <p:cNvSpPr/>
          <p:nvPr/>
        </p:nvSpPr>
        <p:spPr>
          <a:xfrm>
            <a:off x="4979599" y="5776843"/>
            <a:ext cx="467474" cy="226334"/>
          </a:xfrm>
          <a:prstGeom prst="rect">
            <a:avLst/>
          </a:prstGeom>
        </p:spPr>
        <p:style>
          <a:lnRef idx="2">
            <a:schemeClr val="dk1"/>
          </a:lnRef>
          <a:fillRef idx="1">
            <a:schemeClr val="lt1"/>
          </a:fillRef>
          <a:effectRef idx="0">
            <a:schemeClr val="dk1"/>
          </a:effectRef>
          <a:fontRef idx="minor">
            <a:schemeClr val="dk1"/>
          </a:fontRef>
        </p:style>
        <p:txBody>
          <a:bodyPr wrap="none" lIns="91440" tIns="0" bIns="91440" rtlCol="0" anchor="ctr" anchorCtr="0">
            <a:noAutofit/>
          </a:bodyPr>
          <a:lstStyle/>
          <a:p>
            <a:pPr algn="ctr"/>
            <a:r>
              <a:rPr lang="en-US" sz="1600" kern="100" spc="100" dirty="0">
                <a:latin typeface="Consolas"/>
                <a:cs typeface="Consolas"/>
              </a:rPr>
              <a:t>r</a:t>
            </a:r>
            <a:endParaRPr lang="en-US" sz="1600" kern="100" spc="100" dirty="0"/>
          </a:p>
        </p:txBody>
      </p:sp>
      <p:cxnSp>
        <p:nvCxnSpPr>
          <p:cNvPr id="80" name="Straight Arrow Connector 79"/>
          <p:cNvCxnSpPr>
            <a:stCxn id="78" idx="3"/>
            <a:endCxn id="61" idx="1"/>
          </p:cNvCxnSpPr>
          <p:nvPr/>
        </p:nvCxnSpPr>
        <p:spPr>
          <a:xfrm flipV="1">
            <a:off x="5447073" y="5827767"/>
            <a:ext cx="1608100" cy="62243"/>
          </a:xfrm>
          <a:prstGeom prst="straightConnector1">
            <a:avLst/>
          </a:prstGeom>
          <a:ln w="38100" cmpd="sng">
            <a:solidFill>
              <a:srgbClr val="FFFFFF"/>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84" name="Rectangle 83"/>
          <p:cNvSpPr/>
          <p:nvPr/>
        </p:nvSpPr>
        <p:spPr>
          <a:xfrm>
            <a:off x="4979599" y="6052591"/>
            <a:ext cx="467474" cy="226334"/>
          </a:xfrm>
          <a:prstGeom prst="rect">
            <a:avLst/>
          </a:prstGeom>
        </p:spPr>
        <p:style>
          <a:lnRef idx="2">
            <a:schemeClr val="dk1"/>
          </a:lnRef>
          <a:fillRef idx="1">
            <a:schemeClr val="lt1"/>
          </a:fillRef>
          <a:effectRef idx="0">
            <a:schemeClr val="dk1"/>
          </a:effectRef>
          <a:fontRef idx="minor">
            <a:schemeClr val="dk1"/>
          </a:fontRef>
        </p:style>
        <p:txBody>
          <a:bodyPr wrap="none" lIns="91440" tIns="0" bIns="91440" rtlCol="0" anchor="ctr" anchorCtr="0">
            <a:noAutofit/>
          </a:bodyPr>
          <a:lstStyle/>
          <a:p>
            <a:pPr algn="ctr"/>
            <a:r>
              <a:rPr lang="en-US" sz="1600" kern="100" spc="100" dirty="0" smtClean="0">
                <a:latin typeface="Consolas"/>
                <a:cs typeface="Consolas"/>
              </a:rPr>
              <a:t>p</a:t>
            </a:r>
            <a:endParaRPr lang="en-US" sz="1600" kern="100" spc="100" dirty="0"/>
          </a:p>
        </p:txBody>
      </p:sp>
      <p:cxnSp>
        <p:nvCxnSpPr>
          <p:cNvPr id="86" name="Straight Arrow Connector 85"/>
          <p:cNvCxnSpPr>
            <a:endCxn id="69" idx="1"/>
          </p:cNvCxnSpPr>
          <p:nvPr/>
        </p:nvCxnSpPr>
        <p:spPr>
          <a:xfrm>
            <a:off x="5447073" y="6153018"/>
            <a:ext cx="1608031" cy="203797"/>
          </a:xfrm>
          <a:prstGeom prst="straightConnector1">
            <a:avLst/>
          </a:prstGeom>
          <a:ln w="38100" cmpd="sng">
            <a:solidFill>
              <a:srgbClr val="FFFFFF"/>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88" name="Rectangle 87"/>
          <p:cNvSpPr/>
          <p:nvPr/>
        </p:nvSpPr>
        <p:spPr>
          <a:xfrm>
            <a:off x="1344513" y="6227968"/>
            <a:ext cx="467474" cy="226334"/>
          </a:xfrm>
          <a:prstGeom prst="rect">
            <a:avLst/>
          </a:prstGeom>
        </p:spPr>
        <p:style>
          <a:lnRef idx="2">
            <a:schemeClr val="dk1"/>
          </a:lnRef>
          <a:fillRef idx="1">
            <a:schemeClr val="lt1"/>
          </a:fillRef>
          <a:effectRef idx="0">
            <a:schemeClr val="dk1"/>
          </a:effectRef>
          <a:fontRef idx="minor">
            <a:schemeClr val="dk1"/>
          </a:fontRef>
        </p:style>
        <p:txBody>
          <a:bodyPr wrap="none" lIns="91440" tIns="0" bIns="91440" rtlCol="0" anchor="ctr" anchorCtr="0">
            <a:noAutofit/>
          </a:bodyPr>
          <a:lstStyle/>
          <a:p>
            <a:pPr algn="ctr"/>
            <a:r>
              <a:rPr lang="en-US" sz="1600" kern="100" spc="100" dirty="0">
                <a:latin typeface="Consolas"/>
                <a:cs typeface="Consolas"/>
              </a:rPr>
              <a:t>q</a:t>
            </a:r>
            <a:endParaRPr lang="en-US" sz="1600" kern="100" spc="100" dirty="0"/>
          </a:p>
        </p:txBody>
      </p:sp>
      <p:cxnSp>
        <p:nvCxnSpPr>
          <p:cNvPr id="89" name="Straight Arrow Connector 88"/>
          <p:cNvCxnSpPr>
            <a:stCxn id="88" idx="3"/>
          </p:cNvCxnSpPr>
          <p:nvPr/>
        </p:nvCxnSpPr>
        <p:spPr>
          <a:xfrm flipV="1">
            <a:off x="1811987" y="6204991"/>
            <a:ext cx="1608031" cy="136144"/>
          </a:xfrm>
          <a:prstGeom prst="straightConnector1">
            <a:avLst/>
          </a:prstGeom>
          <a:ln w="38100" cmpd="sng">
            <a:solidFill>
              <a:srgbClr val="FFFFFF"/>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90" name="Rectangle 89"/>
          <p:cNvSpPr/>
          <p:nvPr/>
        </p:nvSpPr>
        <p:spPr>
          <a:xfrm>
            <a:off x="1344513" y="5900767"/>
            <a:ext cx="467474" cy="226334"/>
          </a:xfrm>
          <a:prstGeom prst="rect">
            <a:avLst/>
          </a:prstGeom>
        </p:spPr>
        <p:style>
          <a:lnRef idx="2">
            <a:schemeClr val="dk1"/>
          </a:lnRef>
          <a:fillRef idx="1">
            <a:schemeClr val="lt1"/>
          </a:fillRef>
          <a:effectRef idx="0">
            <a:schemeClr val="dk1"/>
          </a:effectRef>
          <a:fontRef idx="minor">
            <a:schemeClr val="dk1"/>
          </a:fontRef>
        </p:style>
        <p:txBody>
          <a:bodyPr wrap="none" lIns="91440" tIns="0" bIns="91440" rtlCol="0" anchor="ctr" anchorCtr="0">
            <a:noAutofit/>
          </a:bodyPr>
          <a:lstStyle/>
          <a:p>
            <a:pPr algn="ctr"/>
            <a:r>
              <a:rPr lang="en-US" sz="1600" kern="100" spc="100" dirty="0" smtClean="0">
                <a:latin typeface="Consolas"/>
                <a:cs typeface="Consolas"/>
              </a:rPr>
              <a:t>p</a:t>
            </a:r>
            <a:endParaRPr lang="en-US" sz="1600" kern="100" spc="100" dirty="0"/>
          </a:p>
        </p:txBody>
      </p:sp>
      <p:cxnSp>
        <p:nvCxnSpPr>
          <p:cNvPr id="91" name="Straight Arrow Connector 90"/>
          <p:cNvCxnSpPr/>
          <p:nvPr/>
        </p:nvCxnSpPr>
        <p:spPr>
          <a:xfrm>
            <a:off x="1811987" y="6001194"/>
            <a:ext cx="1608031" cy="203797"/>
          </a:xfrm>
          <a:prstGeom prst="straightConnector1">
            <a:avLst/>
          </a:prstGeom>
          <a:ln w="38100" cmpd="sng">
            <a:solidFill>
              <a:srgbClr val="FFFFFF"/>
            </a:solidFill>
            <a:headEnd type="non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34802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ja-JP" dirty="0"/>
              <a:t>Pointers (</a:t>
            </a:r>
            <a:r>
              <a:rPr lang="en-US" altLang="ja-JP" dirty="0" smtClean="0"/>
              <a:t>Continued…)</a:t>
            </a:r>
            <a:endParaRPr lang="en-US" dirty="0"/>
          </a:p>
        </p:txBody>
      </p:sp>
      <p:sp>
        <p:nvSpPr>
          <p:cNvPr id="4" name="Slide Number Placeholder 3"/>
          <p:cNvSpPr>
            <a:spLocks noGrp="1"/>
          </p:cNvSpPr>
          <p:nvPr>
            <p:ph type="sldNum" sz="quarter" idx="11"/>
          </p:nvPr>
        </p:nvSpPr>
        <p:spPr/>
        <p:txBody>
          <a:bodyPr/>
          <a:lstStyle/>
          <a:p>
            <a:fld id="{1789C0F2-17E0-497A-9BBE-0C73201AAFE3}" type="slidenum">
              <a:rPr lang="en-US" smtClean="0"/>
              <a:pPr/>
              <a:t>24</a:t>
            </a:fld>
            <a:endParaRPr lang="en-US" dirty="0"/>
          </a:p>
        </p:txBody>
      </p:sp>
      <p:sp>
        <p:nvSpPr>
          <p:cNvPr id="5" name="Footer Placeholder 4"/>
          <p:cNvSpPr>
            <a:spLocks noGrp="1"/>
          </p:cNvSpPr>
          <p:nvPr>
            <p:ph type="ftr" sz="quarter" idx="12"/>
          </p:nvPr>
        </p:nvSpPr>
        <p:spPr/>
        <p:txBody>
          <a:bodyPr/>
          <a:lstStyle/>
          <a:p>
            <a:r>
              <a:rPr lang="en-US" smtClean="0"/>
              <a:t>CSS430 Operating Systems : OS Structures </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306494501"/>
              </p:ext>
            </p:extLst>
          </p:nvPr>
        </p:nvGraphicFramePr>
        <p:xfrm>
          <a:off x="777239" y="1113742"/>
          <a:ext cx="7772400" cy="3931919"/>
        </p:xfrm>
        <a:graphic>
          <a:graphicData uri="http://schemas.openxmlformats.org/drawingml/2006/table">
            <a:tbl>
              <a:tblPr firstRow="1" bandRow="1">
                <a:tableStyleId>{D7AC3CCA-C797-4891-BE02-D94E43425B78}</a:tableStyleId>
              </a:tblPr>
              <a:tblGrid>
                <a:gridCol w="3886200"/>
                <a:gridCol w="388620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2400" dirty="0" smtClean="0"/>
                        <a:t>C++</a:t>
                      </a:r>
                    </a:p>
                  </a:txBody>
                  <a:tcPr/>
                </a:tc>
                <a:tc>
                  <a:txBody>
                    <a:bodyPr/>
                    <a:lstStyle/>
                    <a:p>
                      <a:pPr algn="ctr"/>
                      <a:r>
                        <a:rPr lang="en-US" sz="2400" dirty="0" smtClean="0"/>
                        <a:t>Java</a:t>
                      </a:r>
                      <a:endParaRPr lang="en-US" sz="2400" dirty="0"/>
                    </a:p>
                  </a:txBody>
                  <a:tcPr/>
                </a:tc>
              </a:tr>
              <a:tr h="370840">
                <a:tc>
                  <a:txBody>
                    <a:bodyPr/>
                    <a:lstStyle/>
                    <a:p>
                      <a:pPr marL="285750" indent="-285750">
                        <a:buFont typeface="Wingdings" charset="2"/>
                        <a:buChar char="Ø"/>
                      </a:pPr>
                      <a:r>
                        <a:rPr lang="en-US" dirty="0" smtClean="0"/>
                        <a:t>Function arguments:</a:t>
                      </a:r>
                    </a:p>
                    <a:p>
                      <a:pPr marL="511175" lvl="1" indent="-231775">
                        <a:buFont typeface="Wingdings" charset="2"/>
                        <a:buChar char="§"/>
                      </a:pPr>
                      <a:r>
                        <a:rPr lang="en-US" dirty="0" smtClean="0"/>
                        <a:t>Primitive types: call by value</a:t>
                      </a:r>
                    </a:p>
                    <a:p>
                      <a:pPr marL="511175" lvl="1" indent="-231775">
                        <a:buFont typeface="Wingdings" charset="2"/>
                        <a:buChar char="§"/>
                      </a:pPr>
                      <a:r>
                        <a:rPr lang="en-US" dirty="0" smtClean="0"/>
                        <a:t>Objects:</a:t>
                      </a:r>
                      <a:r>
                        <a:rPr lang="en-US" baseline="0" dirty="0" smtClean="0"/>
                        <a:t> </a:t>
                      </a:r>
                      <a:r>
                        <a:rPr lang="en-US" dirty="0" smtClean="0"/>
                        <a:t>call by reference (&amp; needed)</a:t>
                      </a:r>
                    </a:p>
                    <a:p>
                      <a:pPr marL="285750" marR="0" indent="-285750" algn="l" defTabSz="914400" rtl="0" eaLnBrk="1" fontAlgn="auto" latinLnBrk="0" hangingPunct="1">
                        <a:lnSpc>
                          <a:spcPct val="100000"/>
                        </a:lnSpc>
                        <a:spcBef>
                          <a:spcPts val="0"/>
                        </a:spcBef>
                        <a:spcAft>
                          <a:spcPts val="0"/>
                        </a:spcAft>
                        <a:buClrTx/>
                        <a:buSzTx/>
                        <a:buFont typeface="Wingdings" charset="2"/>
                        <a:buChar char="Ø"/>
                        <a:tabLst/>
                        <a:defRPr/>
                      </a:pPr>
                      <a:r>
                        <a:rPr lang="en-US" altLang="ja-JP" sz="1800" dirty="0" smtClean="0"/>
                        <a:t>Garbage collection:</a:t>
                      </a:r>
                    </a:p>
                    <a:p>
                      <a:pPr marL="565150" lvl="1" indent="-285750">
                        <a:buFont typeface="Wingdings" charset="2"/>
                        <a:buChar char="§"/>
                      </a:pPr>
                      <a:r>
                        <a:rPr lang="en-US" dirty="0" smtClean="0"/>
                        <a:t>delete needed (</a:t>
                      </a:r>
                      <a:r>
                        <a:rPr lang="en-US" dirty="0" smtClean="0">
                          <a:solidFill>
                            <a:srgbClr val="FF0000"/>
                          </a:solidFill>
                        </a:rPr>
                        <a:t>memory leaks!</a:t>
                      </a:r>
                      <a:r>
                        <a:rPr lang="en-US" dirty="0" smtClean="0"/>
                        <a:t>)</a:t>
                      </a:r>
                    </a:p>
                  </a:txBody>
                  <a:tcPr/>
                </a:tc>
                <a:tc>
                  <a:txBody>
                    <a:bodyPr/>
                    <a:lstStyle/>
                    <a:p>
                      <a:pPr marL="285750" indent="-285750">
                        <a:buFont typeface="Wingdings" charset="2"/>
                        <a:buChar char="Ø"/>
                      </a:pPr>
                      <a:r>
                        <a:rPr lang="en-US" dirty="0" smtClean="0"/>
                        <a:t>Function arguments:</a:t>
                      </a:r>
                    </a:p>
                    <a:p>
                      <a:pPr marL="511175" lvl="1" indent="-231775">
                        <a:buFont typeface="Wingdings" charset="2"/>
                        <a:buChar char="§"/>
                      </a:pPr>
                      <a:r>
                        <a:rPr lang="en-US" dirty="0" smtClean="0"/>
                        <a:t>Primitive types: call by value</a:t>
                      </a:r>
                    </a:p>
                    <a:p>
                      <a:pPr marL="511175" lvl="1" indent="-231775">
                        <a:buFont typeface="Wingdings" charset="2"/>
                        <a:buChar char="§"/>
                      </a:pPr>
                      <a:r>
                        <a:rPr lang="en-US" dirty="0" smtClean="0"/>
                        <a:t>Objects:</a:t>
                      </a:r>
                      <a:r>
                        <a:rPr lang="en-US" baseline="0" dirty="0" smtClean="0"/>
                        <a:t> </a:t>
                      </a:r>
                      <a:r>
                        <a:rPr lang="en-US" dirty="0" smtClean="0"/>
                        <a:t>call by reference (</a:t>
                      </a:r>
                      <a:r>
                        <a:rPr lang="en-US" b="1" u="sng" dirty="0" smtClean="0"/>
                        <a:t>no</a:t>
                      </a:r>
                      <a:r>
                        <a:rPr lang="en-US" dirty="0" smtClean="0"/>
                        <a:t> &amp; needed)</a:t>
                      </a:r>
                    </a:p>
                    <a:p>
                      <a:pPr marL="285750" marR="0" indent="-285750" algn="l" defTabSz="914400" rtl="0" eaLnBrk="1" fontAlgn="auto" latinLnBrk="0" hangingPunct="1">
                        <a:lnSpc>
                          <a:spcPct val="100000"/>
                        </a:lnSpc>
                        <a:spcBef>
                          <a:spcPts val="0"/>
                        </a:spcBef>
                        <a:spcAft>
                          <a:spcPts val="0"/>
                        </a:spcAft>
                        <a:buClrTx/>
                        <a:buSzTx/>
                        <a:buFont typeface="Wingdings" charset="2"/>
                        <a:buChar char="Ø"/>
                        <a:tabLst/>
                        <a:defRPr/>
                      </a:pPr>
                      <a:r>
                        <a:rPr lang="en-US" altLang="ja-JP" sz="1800" dirty="0" smtClean="0"/>
                        <a:t>Garbage collection:</a:t>
                      </a:r>
                    </a:p>
                    <a:p>
                      <a:pPr marL="565150" lvl="1" indent="-285750">
                        <a:buFont typeface="Wingdings" charset="2"/>
                        <a:buChar char="§"/>
                      </a:pPr>
                      <a:r>
                        <a:rPr lang="en-US" b="1" u="sng" dirty="0" smtClean="0"/>
                        <a:t>no</a:t>
                      </a:r>
                      <a:r>
                        <a:rPr lang="en-US" dirty="0" smtClean="0"/>
                        <a:t> delete needed</a:t>
                      </a:r>
                    </a:p>
                  </a:txBody>
                  <a:tcPr/>
                </a:tc>
              </a:tr>
              <a:tr h="370840">
                <a:tc>
                  <a:txBody>
                    <a:bodyPr/>
                    <a:lstStyle/>
                    <a:p>
                      <a:endParaRPr lang="en-US" dirty="0" smtClean="0"/>
                    </a:p>
                    <a:p>
                      <a:endParaRPr lang="en-US" dirty="0" smtClean="0"/>
                    </a:p>
                    <a:p>
                      <a:endParaRPr lang="en-US" dirty="0" smtClean="0"/>
                    </a:p>
                    <a:p>
                      <a:endParaRPr lang="en-US" dirty="0" smtClean="0"/>
                    </a:p>
                    <a:p>
                      <a:endParaRPr lang="en-US" dirty="0"/>
                    </a:p>
                  </a:txBody>
                  <a:tcPr/>
                </a:tc>
                <a:tc>
                  <a: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txBody>
                  <a:tcPr/>
                </a:tc>
              </a:tr>
            </a:tbl>
          </a:graphicData>
        </a:graphic>
      </p:graphicFrame>
      <p:pic>
        <p:nvPicPr>
          <p:cNvPr id="2" name="Picture 1" descr="Screen Shot 2014-03-03 at 9.09.5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3247" y="3596152"/>
            <a:ext cx="2094222" cy="1064563"/>
          </a:xfrm>
          <a:prstGeom prst="rect">
            <a:avLst/>
          </a:prstGeom>
        </p:spPr>
      </p:pic>
      <p:pic>
        <p:nvPicPr>
          <p:cNvPr id="10" name="Picture 9" descr="Screen Shot 2014-03-03 at 9.11.3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5660" y="3592876"/>
            <a:ext cx="3720050" cy="1064563"/>
          </a:xfrm>
          <a:prstGeom prst="rect">
            <a:avLst/>
          </a:prstGeom>
        </p:spPr>
      </p:pic>
    </p:spTree>
    <p:extLst>
      <p:ext uri="{BB962C8B-B14F-4D97-AF65-F5344CB8AC3E}">
        <p14:creationId xmlns:p14="http://schemas.microsoft.com/office/powerpoint/2010/main" val="6751305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77239" y="1"/>
            <a:ext cx="7772401" cy="1379000"/>
          </a:xfrm>
        </p:spPr>
        <p:txBody>
          <a:bodyPr/>
          <a:lstStyle/>
          <a:p>
            <a:r>
              <a:rPr lang="en-US" altLang="ja-JP" dirty="0"/>
              <a:t>Public, Protected, Private, Static, and Final</a:t>
            </a:r>
            <a:endParaRPr lang="en-US" dirty="0"/>
          </a:p>
        </p:txBody>
      </p:sp>
      <p:sp>
        <p:nvSpPr>
          <p:cNvPr id="4" name="Slide Number Placeholder 3"/>
          <p:cNvSpPr>
            <a:spLocks noGrp="1"/>
          </p:cNvSpPr>
          <p:nvPr>
            <p:ph type="sldNum" sz="quarter" idx="11"/>
          </p:nvPr>
        </p:nvSpPr>
        <p:spPr/>
        <p:txBody>
          <a:bodyPr/>
          <a:lstStyle/>
          <a:p>
            <a:fld id="{1789C0F2-17E0-497A-9BBE-0C73201AAFE3}" type="slidenum">
              <a:rPr lang="en-US" smtClean="0"/>
              <a:pPr/>
              <a:t>25</a:t>
            </a:fld>
            <a:endParaRPr lang="en-US" dirty="0"/>
          </a:p>
        </p:txBody>
      </p:sp>
      <p:sp>
        <p:nvSpPr>
          <p:cNvPr id="5" name="Footer Placeholder 4"/>
          <p:cNvSpPr>
            <a:spLocks noGrp="1"/>
          </p:cNvSpPr>
          <p:nvPr>
            <p:ph type="ftr" sz="quarter" idx="12"/>
          </p:nvPr>
        </p:nvSpPr>
        <p:spPr/>
        <p:txBody>
          <a:bodyPr/>
          <a:lstStyle/>
          <a:p>
            <a:r>
              <a:rPr lang="en-US" smtClean="0"/>
              <a:t>CSS430 Operating Systems : OS Structures </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334010132"/>
              </p:ext>
            </p:extLst>
          </p:nvPr>
        </p:nvGraphicFramePr>
        <p:xfrm>
          <a:off x="777240" y="2040867"/>
          <a:ext cx="7772400" cy="2194559"/>
        </p:xfrm>
        <a:graphic>
          <a:graphicData uri="http://schemas.openxmlformats.org/drawingml/2006/table">
            <a:tbl>
              <a:tblPr firstRow="1" bandRow="1">
                <a:tableStyleId>{D7AC3CCA-C797-4891-BE02-D94E43425B78}</a:tableStyleId>
              </a:tblPr>
              <a:tblGrid>
                <a:gridCol w="3886200"/>
                <a:gridCol w="388620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2400" dirty="0" smtClean="0"/>
                        <a:t>C++</a:t>
                      </a:r>
                    </a:p>
                  </a:txBody>
                  <a:tcPr/>
                </a:tc>
                <a:tc>
                  <a:txBody>
                    <a:bodyPr/>
                    <a:lstStyle/>
                    <a:p>
                      <a:pPr algn="ctr"/>
                      <a:r>
                        <a:rPr lang="en-US" sz="2400" dirty="0" smtClean="0"/>
                        <a:t>Java</a:t>
                      </a:r>
                      <a:endParaRPr lang="en-US" sz="2400" dirty="0"/>
                    </a:p>
                  </a:txBody>
                  <a:tcPr/>
                </a:tc>
              </a:tr>
              <a:tr h="370840">
                <a:tc>
                  <a:txBody>
                    <a:bodyPr/>
                    <a:lstStyle/>
                    <a:p>
                      <a:pPr marL="285750" indent="-285750">
                        <a:buFont typeface="Wingdings" charset="2"/>
                        <a:buChar char="§"/>
                      </a:pPr>
                      <a:r>
                        <a:rPr lang="en-US" dirty="0" smtClean="0">
                          <a:latin typeface="Consolas"/>
                          <a:cs typeface="Consolas"/>
                        </a:rPr>
                        <a:t>public</a:t>
                      </a:r>
                    </a:p>
                    <a:p>
                      <a:pPr marL="285750" indent="-285750">
                        <a:buFont typeface="Wingdings" charset="2"/>
                        <a:buChar char="§"/>
                      </a:pPr>
                      <a:r>
                        <a:rPr lang="en-US" dirty="0" smtClean="0">
                          <a:latin typeface="Consolas"/>
                          <a:cs typeface="Consolas"/>
                        </a:rPr>
                        <a:t>protected</a:t>
                      </a:r>
                    </a:p>
                    <a:p>
                      <a:pPr marL="285750" indent="-285750">
                        <a:buFont typeface="Wingdings" charset="2"/>
                        <a:buChar char="§"/>
                      </a:pPr>
                      <a:r>
                        <a:rPr lang="en-US" dirty="0" smtClean="0">
                          <a:latin typeface="Consolas"/>
                          <a:cs typeface="Consolas"/>
                        </a:rPr>
                        <a:t>private </a:t>
                      </a:r>
                      <a:r>
                        <a:rPr lang="en-US" dirty="0" smtClean="0">
                          <a:solidFill>
                            <a:srgbClr val="FF0000"/>
                          </a:solidFill>
                          <a:latin typeface="Consolas"/>
                          <a:cs typeface="Consolas"/>
                        </a:rPr>
                        <a:t>(default)</a:t>
                      </a:r>
                    </a:p>
                    <a:p>
                      <a:pPr marL="285750" indent="-285750">
                        <a:buFont typeface="Wingdings" charset="2"/>
                        <a:buChar char="§"/>
                      </a:pPr>
                      <a:r>
                        <a:rPr lang="en-US" dirty="0" smtClean="0">
                          <a:latin typeface="Consolas"/>
                          <a:cs typeface="Consolas"/>
                        </a:rPr>
                        <a:t>Static (used as shared variables/functions)</a:t>
                      </a:r>
                    </a:p>
                    <a:p>
                      <a:pPr marL="285750" indent="-285750">
                        <a:buFont typeface="Wingdings" charset="2"/>
                        <a:buChar char="§"/>
                      </a:pPr>
                      <a:r>
                        <a:rPr lang="en-US" dirty="0" smtClean="0">
                          <a:latin typeface="Consolas"/>
                          <a:cs typeface="Consolas"/>
                        </a:rPr>
                        <a:t>const</a:t>
                      </a:r>
                    </a:p>
                  </a:txBody>
                  <a:tcPr/>
                </a:tc>
                <a:tc>
                  <a:txBody>
                    <a:bodyPr/>
                    <a:lstStyle/>
                    <a:p>
                      <a:pPr marL="285750" indent="-285750">
                        <a:buFont typeface="Wingdings" charset="2"/>
                        <a:buChar char="§"/>
                      </a:pPr>
                      <a:r>
                        <a:rPr lang="en-US" dirty="0" smtClean="0">
                          <a:latin typeface="Consolas"/>
                          <a:cs typeface="Consolas"/>
                        </a:rPr>
                        <a:t>public </a:t>
                      </a:r>
                      <a:r>
                        <a:rPr lang="en-US" dirty="0" smtClean="0">
                          <a:solidFill>
                            <a:srgbClr val="FF0000"/>
                          </a:solidFill>
                          <a:latin typeface="Consolas"/>
                          <a:cs typeface="Consolas"/>
                        </a:rPr>
                        <a:t>(default)</a:t>
                      </a:r>
                    </a:p>
                    <a:p>
                      <a:pPr marL="285750" indent="-285750">
                        <a:buFont typeface="Wingdings" charset="2"/>
                        <a:buChar char="§"/>
                      </a:pPr>
                      <a:r>
                        <a:rPr lang="en-US" dirty="0" smtClean="0">
                          <a:latin typeface="Consolas"/>
                          <a:cs typeface="Consolas"/>
                        </a:rPr>
                        <a:t>protected</a:t>
                      </a:r>
                    </a:p>
                    <a:p>
                      <a:pPr marL="285750" indent="-285750">
                        <a:buFont typeface="Wingdings" charset="2"/>
                        <a:buChar char="§"/>
                      </a:pPr>
                      <a:r>
                        <a:rPr lang="en-US" dirty="0" smtClean="0">
                          <a:latin typeface="Consolas"/>
                          <a:cs typeface="Consolas"/>
                        </a:rPr>
                        <a:t>Private</a:t>
                      </a:r>
                    </a:p>
                    <a:p>
                      <a:pPr marL="285750" indent="-285750">
                        <a:buFont typeface="Wingdings" charset="2"/>
                        <a:buChar char="§"/>
                      </a:pPr>
                      <a:r>
                        <a:rPr lang="en-US" dirty="0" smtClean="0">
                          <a:latin typeface="Consolas"/>
                          <a:cs typeface="Consolas"/>
                        </a:rPr>
                        <a:t>static (used as shared </a:t>
                      </a:r>
                      <a:r>
                        <a:rPr lang="en-US" dirty="0" smtClean="0">
                          <a:solidFill>
                            <a:srgbClr val="FF0000"/>
                          </a:solidFill>
                          <a:latin typeface="Consolas"/>
                          <a:cs typeface="Consolas"/>
                        </a:rPr>
                        <a:t>and global</a:t>
                      </a:r>
                      <a:r>
                        <a:rPr lang="en-US" dirty="0" smtClean="0">
                          <a:latin typeface="Consolas"/>
                          <a:cs typeface="Consolas"/>
                        </a:rPr>
                        <a:t> variables/functions)</a:t>
                      </a:r>
                    </a:p>
                    <a:p>
                      <a:pPr marL="285750" indent="-285750">
                        <a:buFont typeface="Wingdings" charset="2"/>
                        <a:buChar char="§"/>
                      </a:pPr>
                      <a:r>
                        <a:rPr lang="en-US" dirty="0" smtClean="0">
                          <a:latin typeface="Consolas"/>
                          <a:cs typeface="Consolas"/>
                        </a:rPr>
                        <a:t>final</a:t>
                      </a:r>
                    </a:p>
                  </a:txBody>
                  <a:tcPr/>
                </a:tc>
              </a:tr>
            </a:tbl>
          </a:graphicData>
        </a:graphic>
      </p:graphicFrame>
    </p:spTree>
    <p:extLst>
      <p:ext uri="{BB962C8B-B14F-4D97-AF65-F5344CB8AC3E}">
        <p14:creationId xmlns:p14="http://schemas.microsoft.com/office/powerpoint/2010/main" val="13881909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ja-JP" dirty="0"/>
              <a:t>Arrays and Strings</a:t>
            </a:r>
            <a:endParaRPr lang="en-US" dirty="0"/>
          </a:p>
        </p:txBody>
      </p:sp>
      <p:sp>
        <p:nvSpPr>
          <p:cNvPr id="4" name="Slide Number Placeholder 3"/>
          <p:cNvSpPr>
            <a:spLocks noGrp="1"/>
          </p:cNvSpPr>
          <p:nvPr>
            <p:ph type="sldNum" sz="quarter" idx="11"/>
          </p:nvPr>
        </p:nvSpPr>
        <p:spPr/>
        <p:txBody>
          <a:bodyPr/>
          <a:lstStyle/>
          <a:p>
            <a:fld id="{1789C0F2-17E0-497A-9BBE-0C73201AAFE3}" type="slidenum">
              <a:rPr lang="en-US" smtClean="0"/>
              <a:pPr/>
              <a:t>26</a:t>
            </a:fld>
            <a:endParaRPr lang="en-US" dirty="0"/>
          </a:p>
        </p:txBody>
      </p:sp>
      <p:sp>
        <p:nvSpPr>
          <p:cNvPr id="5" name="Footer Placeholder 4"/>
          <p:cNvSpPr>
            <a:spLocks noGrp="1"/>
          </p:cNvSpPr>
          <p:nvPr>
            <p:ph type="ftr" sz="quarter" idx="12"/>
          </p:nvPr>
        </p:nvSpPr>
        <p:spPr/>
        <p:txBody>
          <a:bodyPr/>
          <a:lstStyle/>
          <a:p>
            <a:r>
              <a:rPr lang="en-US" smtClean="0"/>
              <a:t>CSS430 Operating Systems : OS Structures </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32099089"/>
              </p:ext>
            </p:extLst>
          </p:nvPr>
        </p:nvGraphicFramePr>
        <p:xfrm>
          <a:off x="777239" y="1506709"/>
          <a:ext cx="7772400" cy="3566160"/>
        </p:xfrm>
        <a:graphic>
          <a:graphicData uri="http://schemas.openxmlformats.org/drawingml/2006/table">
            <a:tbl>
              <a:tblPr firstRow="1" bandRow="1">
                <a:tableStyleId>{D7AC3CCA-C797-4891-BE02-D94E43425B78}</a:tableStyleId>
              </a:tblPr>
              <a:tblGrid>
                <a:gridCol w="3886200"/>
                <a:gridCol w="388620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2400" dirty="0" smtClean="0"/>
                        <a:t>C++</a:t>
                      </a:r>
                    </a:p>
                  </a:txBody>
                  <a:tcPr/>
                </a:tc>
                <a:tc>
                  <a:txBody>
                    <a:bodyPr/>
                    <a:lstStyle/>
                    <a:p>
                      <a:pPr algn="ctr"/>
                      <a:r>
                        <a:rPr lang="en-US" sz="2400" dirty="0" smtClean="0"/>
                        <a:t>Java</a:t>
                      </a:r>
                      <a:endParaRPr lang="en-US" sz="2400" dirty="0"/>
                    </a:p>
                  </a:txBody>
                  <a:tcPr/>
                </a:tc>
              </a:tr>
              <a:tr h="370840">
                <a:tc>
                  <a:txBody>
                    <a:bodyPr/>
                    <a:lstStyle/>
                    <a:p>
                      <a:pPr marL="285750" indent="-285750">
                        <a:buFont typeface="Wingdings" charset="2"/>
                        <a:buChar char="§"/>
                      </a:pPr>
                      <a:r>
                        <a:rPr lang="en-US" dirty="0" smtClean="0">
                          <a:solidFill>
                            <a:srgbClr val="FF0000"/>
                          </a:solidFill>
                          <a:latin typeface="Calibri"/>
                          <a:cs typeface="Calibri"/>
                        </a:rPr>
                        <a:t> </a:t>
                      </a:r>
                      <a:r>
                        <a:rPr lang="en-US" dirty="0" smtClean="0">
                          <a:latin typeface="Calibri"/>
                          <a:cs typeface="Calibri"/>
                        </a:rPr>
                        <a:t>Array name</a:t>
                      </a:r>
                    </a:p>
                    <a:p>
                      <a:pPr marL="631825" lvl="1" indent="-285750">
                        <a:buFont typeface="Wingdings" charset="2"/>
                        <a:buChar char="ü"/>
                      </a:pPr>
                      <a:r>
                        <a:rPr lang="en-US" dirty="0" smtClean="0">
                          <a:latin typeface="Calibri"/>
                          <a:cs typeface="Calibri"/>
                        </a:rPr>
                        <a:t>Points to address of the 1</a:t>
                      </a:r>
                      <a:r>
                        <a:rPr lang="en-US" baseline="30000" dirty="0" smtClean="0">
                          <a:latin typeface="Calibri"/>
                          <a:cs typeface="Calibri"/>
                        </a:rPr>
                        <a:t>st</a:t>
                      </a:r>
                      <a:r>
                        <a:rPr lang="en-US" dirty="0" smtClean="0">
                          <a:latin typeface="Calibri"/>
                          <a:cs typeface="Calibri"/>
                        </a:rPr>
                        <a:t> Elem </a:t>
                      </a:r>
                    </a:p>
                    <a:p>
                      <a:pPr marL="285750" indent="-285750">
                        <a:buFont typeface="Wingdings" charset="2"/>
                        <a:buChar char="§"/>
                      </a:pPr>
                      <a:r>
                        <a:rPr lang="en-US" dirty="0" smtClean="0">
                          <a:solidFill>
                            <a:srgbClr val="FF0000"/>
                          </a:solidFill>
                          <a:latin typeface="Calibri"/>
                          <a:cs typeface="Calibri"/>
                        </a:rPr>
                        <a:t> </a:t>
                      </a:r>
                      <a:r>
                        <a:rPr lang="en-US" dirty="0" smtClean="0">
                          <a:latin typeface="Calibri"/>
                          <a:cs typeface="Calibri"/>
                        </a:rPr>
                        <a:t>Array  size</a:t>
                      </a:r>
                    </a:p>
                    <a:p>
                      <a:pPr marL="631825" lvl="1" indent="-285750">
                        <a:buFont typeface="Wingdings" charset="2"/>
                        <a:buChar char="ü"/>
                      </a:pPr>
                      <a:r>
                        <a:rPr lang="en-US" dirty="0" smtClean="0">
                          <a:latin typeface="Calibri"/>
                          <a:cs typeface="Calibri"/>
                        </a:rPr>
                        <a:t>Have to memorize how long it is.</a:t>
                      </a:r>
                    </a:p>
                    <a:p>
                      <a:pPr marL="631825" lvl="1" indent="-285750">
                        <a:buFont typeface="Wingdings" charset="2"/>
                        <a:buChar char="ü"/>
                      </a:pPr>
                      <a:r>
                        <a:rPr lang="en-US" dirty="0" smtClean="0">
                          <a:latin typeface="Calibri"/>
                          <a:cs typeface="Calibri"/>
                        </a:rPr>
                        <a:t>Cannot change the size.</a:t>
                      </a:r>
                    </a:p>
                    <a:p>
                      <a:pPr marL="346075" lvl="1" indent="0">
                        <a:buFont typeface="Wingdings" charset="2"/>
                        <a:buNone/>
                      </a:pPr>
                      <a:endParaRPr lang="en-US" dirty="0" smtClean="0">
                        <a:latin typeface="Calibri"/>
                        <a:cs typeface="Calibri"/>
                      </a:endParaRPr>
                    </a:p>
                    <a:p>
                      <a:pPr marL="0" indent="0">
                        <a:buFont typeface="Wingdings" charset="2"/>
                        <a:buNone/>
                      </a:pPr>
                      <a:r>
                        <a:rPr lang="en-US" dirty="0" smtClean="0">
                          <a:latin typeface="Consolas"/>
                          <a:cs typeface="Consolas"/>
                        </a:rPr>
                        <a:t>  </a:t>
                      </a:r>
                      <a:r>
                        <a:rPr lang="en-US" dirty="0" smtClean="0">
                          <a:solidFill>
                            <a:srgbClr val="0000FF"/>
                          </a:solidFill>
                          <a:latin typeface="Consolas"/>
                          <a:cs typeface="Consolas"/>
                        </a:rPr>
                        <a:t>int</a:t>
                      </a:r>
                      <a:r>
                        <a:rPr lang="en-US" dirty="0" smtClean="0">
                          <a:latin typeface="Consolas"/>
                          <a:cs typeface="Consolas"/>
                        </a:rPr>
                        <a:t> a[], *b;</a:t>
                      </a:r>
                    </a:p>
                    <a:p>
                      <a:pPr marL="0" indent="0">
                        <a:buFont typeface="Wingdings" charset="2"/>
                        <a:buNone/>
                      </a:pPr>
                      <a:r>
                        <a:rPr lang="en-US" dirty="0" smtClean="0">
                          <a:latin typeface="Consolas"/>
                          <a:cs typeface="Consolas"/>
                        </a:rPr>
                        <a:t>  a = </a:t>
                      </a:r>
                      <a:r>
                        <a:rPr lang="en-US" dirty="0" smtClean="0">
                          <a:solidFill>
                            <a:srgbClr val="008000"/>
                          </a:solidFill>
                          <a:latin typeface="Consolas"/>
                          <a:cs typeface="Consolas"/>
                        </a:rPr>
                        <a:t>new</a:t>
                      </a:r>
                      <a:r>
                        <a:rPr lang="en-US" dirty="0" smtClean="0">
                          <a:latin typeface="Consolas"/>
                          <a:cs typeface="Consolas"/>
                        </a:rPr>
                        <a:t> </a:t>
                      </a:r>
                      <a:r>
                        <a:rPr lang="en-US" dirty="0" smtClean="0">
                          <a:solidFill>
                            <a:srgbClr val="0000FF"/>
                          </a:solidFill>
                          <a:latin typeface="Consolas"/>
                          <a:cs typeface="Consolas"/>
                        </a:rPr>
                        <a:t>int</a:t>
                      </a:r>
                      <a:r>
                        <a:rPr lang="en-US" dirty="0" smtClean="0">
                          <a:latin typeface="Consolas"/>
                          <a:cs typeface="Consolas"/>
                        </a:rPr>
                        <a:t>[10];</a:t>
                      </a:r>
                    </a:p>
                    <a:p>
                      <a:pPr marL="0" indent="0">
                        <a:buFont typeface="Wingdings" charset="2"/>
                        <a:buNone/>
                      </a:pPr>
                      <a:r>
                        <a:rPr lang="en-US" dirty="0" smtClean="0">
                          <a:latin typeface="Consolas"/>
                          <a:cs typeface="Consolas"/>
                        </a:rPr>
                        <a:t>  b = a;</a:t>
                      </a:r>
                    </a:p>
                    <a:p>
                      <a:pPr marL="0" indent="0">
                        <a:buFont typeface="Wingdings" charset="2"/>
                        <a:buNone/>
                      </a:pPr>
                      <a:endParaRPr lang="en-US" dirty="0" smtClean="0">
                        <a:latin typeface="Consolas"/>
                        <a:cs typeface="Consolas"/>
                      </a:endParaRPr>
                    </a:p>
                    <a:p>
                      <a:pPr marL="285750" indent="-285750">
                        <a:buFont typeface="Wingdings" charset="2"/>
                        <a:buChar char="§"/>
                      </a:pPr>
                      <a:r>
                        <a:rPr lang="en-US" dirty="0" smtClean="0">
                          <a:solidFill>
                            <a:srgbClr val="FF0000"/>
                          </a:solidFill>
                          <a:latin typeface="Consolas"/>
                          <a:cs typeface="Consolas"/>
                        </a:rPr>
                        <a:t> </a:t>
                      </a:r>
                      <a:r>
                        <a:rPr lang="en-US" dirty="0" smtClean="0">
                          <a:latin typeface="Consolas"/>
                          <a:cs typeface="Consolas"/>
                        </a:rPr>
                        <a:t>string class</a:t>
                      </a:r>
                    </a:p>
                  </a:txBody>
                  <a:tcPr/>
                </a:tc>
                <a:tc>
                  <a:txBody>
                    <a:bodyPr/>
                    <a:lstStyle/>
                    <a:p>
                      <a:pPr marL="285750" indent="-285750">
                        <a:buFont typeface="Wingdings" charset="2"/>
                        <a:buChar char="§"/>
                      </a:pPr>
                      <a:r>
                        <a:rPr lang="en-US" dirty="0" smtClean="0">
                          <a:solidFill>
                            <a:srgbClr val="FF0000"/>
                          </a:solidFill>
                          <a:latin typeface="Calibri"/>
                          <a:cs typeface="Calibri"/>
                        </a:rPr>
                        <a:t> </a:t>
                      </a:r>
                      <a:r>
                        <a:rPr lang="en-US" dirty="0" smtClean="0">
                          <a:latin typeface="Calibri"/>
                          <a:cs typeface="Calibri"/>
                        </a:rPr>
                        <a:t>Array  name</a:t>
                      </a:r>
                    </a:p>
                    <a:p>
                      <a:pPr marL="574675" indent="-285750">
                        <a:buFont typeface="Wingdings" charset="2"/>
                        <a:buChar char="ü"/>
                        <a:tabLst/>
                      </a:pPr>
                      <a:r>
                        <a:rPr lang="en-US" dirty="0" smtClean="0">
                          <a:latin typeface="Calibri"/>
                          <a:cs typeface="Calibri"/>
                        </a:rPr>
                        <a:t>Points to the entire array object</a:t>
                      </a:r>
                    </a:p>
                    <a:p>
                      <a:pPr marL="285750" indent="-285750">
                        <a:buFont typeface="Wingdings" charset="2"/>
                        <a:buChar char="§"/>
                      </a:pPr>
                      <a:r>
                        <a:rPr lang="en-US" dirty="0" smtClean="0">
                          <a:solidFill>
                            <a:srgbClr val="FF0000"/>
                          </a:solidFill>
                          <a:latin typeface="Calibri"/>
                          <a:cs typeface="Calibri"/>
                        </a:rPr>
                        <a:t> </a:t>
                      </a:r>
                      <a:r>
                        <a:rPr lang="en-US" dirty="0" smtClean="0">
                          <a:latin typeface="Calibri"/>
                          <a:cs typeface="Calibri"/>
                        </a:rPr>
                        <a:t>Array  size</a:t>
                      </a:r>
                    </a:p>
                    <a:p>
                      <a:pPr marL="574675" indent="-285750">
                        <a:buFont typeface="Wingdings" charset="2"/>
                        <a:buChar char="ü"/>
                      </a:pPr>
                      <a:r>
                        <a:rPr lang="en-US" dirty="0" smtClean="0">
                          <a:latin typeface="Calibri"/>
                          <a:cs typeface="Calibri"/>
                        </a:rPr>
                        <a:t>Final field length returns the size.</a:t>
                      </a:r>
                    </a:p>
                    <a:p>
                      <a:pPr marL="574675" indent="-285750">
                        <a:buFont typeface="Wingdings" charset="2"/>
                        <a:buChar char="ü"/>
                      </a:pPr>
                      <a:r>
                        <a:rPr lang="en-US" dirty="0" smtClean="0">
                          <a:latin typeface="Calibri"/>
                          <a:cs typeface="Calibri"/>
                        </a:rPr>
                        <a:t>Cannot change the size.</a:t>
                      </a:r>
                    </a:p>
                    <a:p>
                      <a:pPr marL="0" indent="0">
                        <a:buFont typeface="Wingdings" charset="2"/>
                        <a:buNone/>
                      </a:pPr>
                      <a:endParaRPr lang="en-US" dirty="0" smtClean="0">
                        <a:latin typeface="Consolas"/>
                        <a:cs typeface="Consolas"/>
                      </a:endParaRPr>
                    </a:p>
                    <a:p>
                      <a:pPr marL="0" indent="0">
                        <a:buFont typeface="Wingdings" charset="2"/>
                        <a:buNone/>
                      </a:pPr>
                      <a:r>
                        <a:rPr lang="en-US" dirty="0" smtClean="0">
                          <a:latin typeface="Consolas"/>
                          <a:cs typeface="Consolas"/>
                        </a:rPr>
                        <a:t>  </a:t>
                      </a:r>
                      <a:r>
                        <a:rPr lang="en-US" dirty="0" smtClean="0">
                          <a:solidFill>
                            <a:srgbClr val="0000FF"/>
                          </a:solidFill>
                          <a:latin typeface="Consolas"/>
                          <a:cs typeface="Consolas"/>
                        </a:rPr>
                        <a:t>int</a:t>
                      </a:r>
                      <a:r>
                        <a:rPr lang="en-US" dirty="0" smtClean="0">
                          <a:latin typeface="Consolas"/>
                          <a:cs typeface="Consolas"/>
                        </a:rPr>
                        <a:t> a[];</a:t>
                      </a:r>
                    </a:p>
                    <a:p>
                      <a:pPr marL="0" indent="0">
                        <a:buFont typeface="Wingdings" charset="2"/>
                        <a:buNone/>
                      </a:pPr>
                      <a:r>
                        <a:rPr lang="en-US" dirty="0" smtClean="0">
                          <a:latin typeface="Consolas"/>
                          <a:cs typeface="Consolas"/>
                        </a:rPr>
                        <a:t>  a = </a:t>
                      </a:r>
                      <a:r>
                        <a:rPr lang="en-US" dirty="0" smtClean="0">
                          <a:solidFill>
                            <a:srgbClr val="008000"/>
                          </a:solidFill>
                          <a:latin typeface="Consolas"/>
                          <a:cs typeface="Consolas"/>
                        </a:rPr>
                        <a:t>new</a:t>
                      </a:r>
                      <a:r>
                        <a:rPr lang="en-US" dirty="0" smtClean="0">
                          <a:latin typeface="Consolas"/>
                          <a:cs typeface="Consolas"/>
                        </a:rPr>
                        <a:t> </a:t>
                      </a:r>
                      <a:r>
                        <a:rPr lang="en-US" dirty="0" smtClean="0">
                          <a:solidFill>
                            <a:srgbClr val="0000FF"/>
                          </a:solidFill>
                          <a:latin typeface="Consolas"/>
                          <a:cs typeface="Consolas"/>
                        </a:rPr>
                        <a:t>int</a:t>
                      </a:r>
                      <a:r>
                        <a:rPr lang="en-US" dirty="0" smtClean="0">
                          <a:latin typeface="Consolas"/>
                          <a:cs typeface="Consolas"/>
                        </a:rPr>
                        <a:t>[10];</a:t>
                      </a:r>
                    </a:p>
                    <a:p>
                      <a:pPr marL="0" indent="0">
                        <a:buFont typeface="Wingdings" charset="2"/>
                        <a:buNone/>
                      </a:pPr>
                      <a:r>
                        <a:rPr lang="en-US" baseline="0" dirty="0" smtClean="0">
                          <a:latin typeface="Consolas"/>
                          <a:cs typeface="Consolas"/>
                        </a:rPr>
                        <a:t>  </a:t>
                      </a:r>
                      <a:r>
                        <a:rPr lang="en-US" dirty="0" smtClean="0">
                          <a:solidFill>
                            <a:srgbClr val="0000FF"/>
                          </a:solidFill>
                          <a:latin typeface="Consolas"/>
                          <a:cs typeface="Consolas"/>
                        </a:rPr>
                        <a:t>int</a:t>
                      </a:r>
                      <a:r>
                        <a:rPr lang="en-US" dirty="0" smtClean="0">
                          <a:latin typeface="Consolas"/>
                          <a:cs typeface="Consolas"/>
                        </a:rPr>
                        <a:t>[] b = a;</a:t>
                      </a:r>
                    </a:p>
                    <a:p>
                      <a:pPr marL="0" indent="0">
                        <a:buFont typeface="Wingdings" charset="2"/>
                        <a:buNone/>
                      </a:pPr>
                      <a:endParaRPr lang="en-US" dirty="0" smtClean="0">
                        <a:latin typeface="Consolas"/>
                        <a:cs typeface="Consolas"/>
                      </a:endParaRPr>
                    </a:p>
                    <a:p>
                      <a:pPr marL="228600" indent="-228600">
                        <a:buFont typeface="Wingdings" charset="2"/>
                        <a:buChar char="§"/>
                      </a:pPr>
                      <a:r>
                        <a:rPr lang="en-US" dirty="0" smtClean="0">
                          <a:solidFill>
                            <a:srgbClr val="FF0000"/>
                          </a:solidFill>
                          <a:latin typeface="Consolas"/>
                          <a:cs typeface="Consolas"/>
                        </a:rPr>
                        <a:t> </a:t>
                      </a:r>
                      <a:r>
                        <a:rPr lang="en-US" dirty="0" smtClean="0">
                          <a:latin typeface="Consolas"/>
                          <a:cs typeface="Consolas"/>
                        </a:rPr>
                        <a:t>String class</a:t>
                      </a:r>
                    </a:p>
                  </a:txBody>
                  <a:tcPr/>
                </a:tc>
              </a:tr>
            </a:tbl>
          </a:graphicData>
        </a:graphic>
      </p:graphicFrame>
      <p:sp>
        <p:nvSpPr>
          <p:cNvPr id="7" name="Rectangle 6"/>
          <p:cNvSpPr/>
          <p:nvPr/>
        </p:nvSpPr>
        <p:spPr>
          <a:xfrm>
            <a:off x="3338649" y="5072869"/>
            <a:ext cx="5210991" cy="374461"/>
          </a:xfrm>
          <a:prstGeom prst="rect">
            <a:avLst/>
          </a:prstGeom>
        </p:spPr>
        <p:txBody>
          <a:bodyPr wrap="square">
            <a:spAutoFit/>
          </a:bodyPr>
          <a:lstStyle/>
          <a:p>
            <a:pPr marL="1143000" lvl="2" indent="-228600" algn="ctr">
              <a:lnSpc>
                <a:spcPct val="90000"/>
              </a:lnSpc>
              <a:spcBef>
                <a:spcPct val="20000"/>
              </a:spcBef>
              <a:buClr>
                <a:schemeClr val="hlink"/>
              </a:buClr>
              <a:buSzPct val="55000"/>
              <a:buFont typeface="Wingdings" charset="0"/>
              <a:buNone/>
            </a:pPr>
            <a:r>
              <a:rPr lang="en-US" altLang="ja-JP" sz="2000" dirty="0"/>
              <a:t>Visit </a:t>
            </a:r>
            <a:r>
              <a:rPr lang="en-US" altLang="ja-JP" sz="2000" dirty="0">
                <a:hlinkClick r:id="rId2"/>
              </a:rPr>
              <a:t>java.sun.com </a:t>
            </a:r>
            <a:r>
              <a:rPr lang="en-US" altLang="ja-JP" sz="2000" dirty="0"/>
              <a:t>for </a:t>
            </a:r>
            <a:r>
              <a:rPr lang="en-US" altLang="ja-JP" sz="2000" dirty="0" smtClean="0"/>
              <a:t>details</a:t>
            </a:r>
            <a:endParaRPr lang="en-US" altLang="ja-JP" sz="2000" dirty="0"/>
          </a:p>
        </p:txBody>
      </p:sp>
    </p:spTree>
    <p:extLst>
      <p:ext uri="{BB962C8B-B14F-4D97-AF65-F5344CB8AC3E}">
        <p14:creationId xmlns:p14="http://schemas.microsoft.com/office/powerpoint/2010/main" val="8312424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ja-JP" dirty="0"/>
              <a:t>Constructors and Overloading</a:t>
            </a:r>
            <a:endParaRPr lang="en-US" dirty="0"/>
          </a:p>
        </p:txBody>
      </p:sp>
      <p:sp>
        <p:nvSpPr>
          <p:cNvPr id="4" name="Slide Number Placeholder 3"/>
          <p:cNvSpPr>
            <a:spLocks noGrp="1"/>
          </p:cNvSpPr>
          <p:nvPr>
            <p:ph type="sldNum" sz="quarter" idx="11"/>
          </p:nvPr>
        </p:nvSpPr>
        <p:spPr/>
        <p:txBody>
          <a:bodyPr/>
          <a:lstStyle/>
          <a:p>
            <a:fld id="{1789C0F2-17E0-497A-9BBE-0C73201AAFE3}" type="slidenum">
              <a:rPr lang="en-US" smtClean="0"/>
              <a:pPr/>
              <a:t>27</a:t>
            </a:fld>
            <a:endParaRPr lang="en-US" dirty="0"/>
          </a:p>
        </p:txBody>
      </p:sp>
      <p:sp>
        <p:nvSpPr>
          <p:cNvPr id="5" name="Footer Placeholder 4"/>
          <p:cNvSpPr>
            <a:spLocks noGrp="1"/>
          </p:cNvSpPr>
          <p:nvPr>
            <p:ph type="ftr" sz="quarter" idx="12"/>
          </p:nvPr>
        </p:nvSpPr>
        <p:spPr/>
        <p:txBody>
          <a:bodyPr/>
          <a:lstStyle/>
          <a:p>
            <a:r>
              <a:rPr lang="en-US" smtClean="0"/>
              <a:t>CSS430 Operating Systems : OS Structures </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31265171"/>
              </p:ext>
            </p:extLst>
          </p:nvPr>
        </p:nvGraphicFramePr>
        <p:xfrm>
          <a:off x="777240" y="1293046"/>
          <a:ext cx="7772400" cy="3017520"/>
        </p:xfrm>
        <a:graphic>
          <a:graphicData uri="http://schemas.openxmlformats.org/drawingml/2006/table">
            <a:tbl>
              <a:tblPr firstRow="1" bandRow="1">
                <a:tableStyleId>{D7AC3CCA-C797-4891-BE02-D94E43425B78}</a:tableStyleId>
              </a:tblPr>
              <a:tblGrid>
                <a:gridCol w="3886200"/>
                <a:gridCol w="388620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2400" dirty="0" smtClean="0"/>
                        <a:t>C++</a:t>
                      </a:r>
                    </a:p>
                  </a:txBody>
                  <a:tcPr/>
                </a:tc>
                <a:tc>
                  <a:txBody>
                    <a:bodyPr/>
                    <a:lstStyle/>
                    <a:p>
                      <a:pPr algn="ctr"/>
                      <a:r>
                        <a:rPr lang="en-US" sz="2400" dirty="0" smtClean="0"/>
                        <a:t>Java</a:t>
                      </a:r>
                      <a:endParaRPr lang="en-US" sz="2400" dirty="0"/>
                    </a:p>
                  </a:txBody>
                  <a:tcPr/>
                </a:tc>
              </a:tr>
              <a:tr h="370840">
                <a:tc>
                  <a:txBody>
                    <a:bodyPr/>
                    <a:lstStyle/>
                    <a:p>
                      <a:pPr marL="285750" indent="-285750">
                        <a:buFont typeface="Wingdings" charset="2"/>
                        <a:buChar char="§"/>
                      </a:pPr>
                      <a:r>
                        <a:rPr lang="en-US" sz="2400" dirty="0" smtClean="0">
                          <a:solidFill>
                            <a:srgbClr val="FF0000"/>
                          </a:solidFill>
                          <a:latin typeface="Calibri"/>
                          <a:cs typeface="Calibri"/>
                        </a:rPr>
                        <a:t> </a:t>
                      </a:r>
                      <a:r>
                        <a:rPr lang="en-US" dirty="0" smtClean="0">
                          <a:latin typeface="Calibri"/>
                          <a:cs typeface="Calibri"/>
                        </a:rPr>
                        <a:t>Object construction using new</a:t>
                      </a:r>
                    </a:p>
                    <a:p>
                      <a:pPr marL="565150" indent="-219075">
                        <a:buFont typeface="Wingdings" charset="2"/>
                        <a:buChar char="ü"/>
                      </a:pPr>
                      <a:r>
                        <a:rPr lang="en-US" dirty="0" smtClean="0">
                          <a:latin typeface="Calibri"/>
                          <a:cs typeface="Calibri"/>
                        </a:rPr>
                        <a:t>No parentheses needed if no arguments given</a:t>
                      </a:r>
                      <a:endParaRPr lang="en-US" sz="2400" dirty="0" smtClean="0">
                        <a:solidFill>
                          <a:srgbClr val="FF0000"/>
                        </a:solidFill>
                        <a:latin typeface="Calibri"/>
                        <a:cs typeface="Calibri"/>
                      </a:endParaRPr>
                    </a:p>
                    <a:p>
                      <a:pPr marL="285750" indent="-285750">
                        <a:buFont typeface="Wingdings" charset="2"/>
                        <a:buChar char="§"/>
                      </a:pPr>
                      <a:r>
                        <a:rPr lang="en-US" sz="2400" dirty="0" smtClean="0">
                          <a:solidFill>
                            <a:srgbClr val="FF0000"/>
                          </a:solidFill>
                          <a:latin typeface="Calibri"/>
                          <a:cs typeface="Calibri"/>
                        </a:rPr>
                        <a:t> </a:t>
                      </a:r>
                      <a:r>
                        <a:rPr lang="en-US" dirty="0" smtClean="0">
                          <a:latin typeface="Calibri"/>
                          <a:cs typeface="Calibri"/>
                        </a:rPr>
                        <a:t>Multiple constructors</a:t>
                      </a:r>
                    </a:p>
                    <a:p>
                      <a:pPr marL="569913" lvl="1" indent="-223838">
                        <a:buFont typeface="Wingdings" charset="2"/>
                        <a:buChar char="ü"/>
                      </a:pPr>
                      <a:r>
                        <a:rPr lang="en-US" dirty="0" smtClean="0">
                          <a:latin typeface="Calibri"/>
                          <a:cs typeface="Calibri"/>
                        </a:rPr>
                        <a:t>Allowed</a:t>
                      </a:r>
                    </a:p>
                    <a:p>
                      <a:pPr marL="285750" indent="-285750">
                        <a:buFont typeface="Wingdings" charset="2"/>
                        <a:buChar char="§"/>
                      </a:pPr>
                      <a:r>
                        <a:rPr lang="en-US" sz="2400" dirty="0" smtClean="0">
                          <a:solidFill>
                            <a:srgbClr val="FF0000"/>
                          </a:solidFill>
                          <a:latin typeface="Calibri"/>
                          <a:cs typeface="Calibri"/>
                        </a:rPr>
                        <a:t> </a:t>
                      </a:r>
                      <a:r>
                        <a:rPr lang="en-US" dirty="0" smtClean="0">
                          <a:latin typeface="Calibri"/>
                          <a:cs typeface="Calibri"/>
                        </a:rPr>
                        <a:t>Overloading</a:t>
                      </a:r>
                    </a:p>
                    <a:p>
                      <a:pPr marL="569913" lvl="1" indent="-223838">
                        <a:buFont typeface="Wingdings" charset="2"/>
                        <a:buChar char="ü"/>
                        <a:tabLst/>
                      </a:pPr>
                      <a:r>
                        <a:rPr lang="en-US" dirty="0" smtClean="0">
                          <a:latin typeface="Calibri"/>
                          <a:cs typeface="Calibri"/>
                        </a:rPr>
                        <a:t>Including operators</a:t>
                      </a:r>
                    </a:p>
                    <a:p>
                      <a:pPr marL="0" indent="0">
                        <a:buFont typeface="Wingdings" charset="2"/>
                        <a:buNone/>
                      </a:pPr>
                      <a:endParaRPr lang="en-US" dirty="0" smtClean="0">
                        <a:latin typeface="Consolas"/>
                        <a:cs typeface="Consolas"/>
                      </a:endParaRPr>
                    </a:p>
                  </a:txBody>
                  <a:tcPr/>
                </a:tc>
                <a:tc>
                  <a:txBody>
                    <a:bodyPr/>
                    <a:lstStyle/>
                    <a:p>
                      <a:pPr marL="285750" indent="-285750">
                        <a:buFont typeface="Wingdings" charset="2"/>
                        <a:buChar char="§"/>
                      </a:pPr>
                      <a:r>
                        <a:rPr lang="en-US" sz="2400" dirty="0" smtClean="0">
                          <a:solidFill>
                            <a:srgbClr val="FF0000"/>
                          </a:solidFill>
                          <a:latin typeface="Calibri"/>
                          <a:cs typeface="Calibri"/>
                        </a:rPr>
                        <a:t> </a:t>
                      </a:r>
                      <a:r>
                        <a:rPr lang="en-US" dirty="0" smtClean="0">
                          <a:latin typeface="Calibri"/>
                          <a:cs typeface="Calibri"/>
                        </a:rPr>
                        <a:t>Object construction using new</a:t>
                      </a:r>
                    </a:p>
                    <a:p>
                      <a:pPr marL="565150" indent="-219075">
                        <a:buFont typeface="Wingdings" charset="2"/>
                        <a:buChar char="ü"/>
                      </a:pPr>
                      <a:r>
                        <a:rPr lang="en-US" dirty="0" smtClean="0">
                          <a:latin typeface="Calibri"/>
                          <a:cs typeface="Calibri"/>
                        </a:rPr>
                        <a:t>Parentheses always needed even if no arguments given</a:t>
                      </a:r>
                      <a:endParaRPr lang="en-US" sz="2400" dirty="0" smtClean="0">
                        <a:solidFill>
                          <a:srgbClr val="FF0000"/>
                        </a:solidFill>
                        <a:latin typeface="Calibri"/>
                        <a:cs typeface="Calibri"/>
                      </a:endParaRPr>
                    </a:p>
                    <a:p>
                      <a:pPr marL="285750" indent="-285750">
                        <a:buFont typeface="Wingdings" charset="2"/>
                        <a:buChar char="§"/>
                      </a:pPr>
                      <a:r>
                        <a:rPr lang="en-US" sz="2400" dirty="0" smtClean="0">
                          <a:solidFill>
                            <a:srgbClr val="FF0000"/>
                          </a:solidFill>
                          <a:latin typeface="Calibri"/>
                          <a:cs typeface="Calibri"/>
                        </a:rPr>
                        <a:t> </a:t>
                      </a:r>
                      <a:r>
                        <a:rPr lang="en-US" dirty="0" smtClean="0">
                          <a:latin typeface="Calibri"/>
                          <a:cs typeface="Calibri"/>
                        </a:rPr>
                        <a:t>Multiple constructors</a:t>
                      </a:r>
                    </a:p>
                    <a:p>
                      <a:pPr marL="569913" lvl="1" indent="-223838">
                        <a:buFont typeface="Wingdings" charset="2"/>
                        <a:buChar char="ü"/>
                      </a:pPr>
                      <a:r>
                        <a:rPr lang="en-US" dirty="0" smtClean="0">
                          <a:latin typeface="Calibri"/>
                          <a:cs typeface="Calibri"/>
                        </a:rPr>
                        <a:t>Allowed</a:t>
                      </a:r>
                    </a:p>
                    <a:p>
                      <a:pPr marL="285750" indent="-285750">
                        <a:buFont typeface="Wingdings" charset="2"/>
                        <a:buChar char="§"/>
                      </a:pPr>
                      <a:r>
                        <a:rPr lang="en-US" sz="2400" dirty="0" smtClean="0">
                          <a:solidFill>
                            <a:srgbClr val="FF0000"/>
                          </a:solidFill>
                          <a:latin typeface="Calibri"/>
                          <a:cs typeface="Calibri"/>
                        </a:rPr>
                        <a:t> </a:t>
                      </a:r>
                      <a:r>
                        <a:rPr lang="en-US" dirty="0" smtClean="0">
                          <a:latin typeface="Calibri"/>
                          <a:cs typeface="Calibri"/>
                        </a:rPr>
                        <a:t>Overloading</a:t>
                      </a:r>
                    </a:p>
                    <a:p>
                      <a:pPr marL="569913" lvl="1" indent="-223838">
                        <a:buFont typeface="Wingdings" charset="2"/>
                        <a:buChar char="ü"/>
                        <a:tabLst/>
                      </a:pPr>
                      <a:r>
                        <a:rPr lang="en-US" dirty="0" smtClean="0">
                          <a:latin typeface="Calibri"/>
                          <a:cs typeface="Calibri"/>
                        </a:rPr>
                        <a:t>Operators are not overloaded</a:t>
                      </a:r>
                    </a:p>
                    <a:p>
                      <a:pPr marL="0" indent="0">
                        <a:buFont typeface="Wingdings" charset="2"/>
                        <a:buNone/>
                      </a:pPr>
                      <a:endParaRPr lang="en-US" dirty="0" smtClean="0">
                        <a:latin typeface="Consolas"/>
                        <a:cs typeface="Consolas"/>
                      </a:endParaRPr>
                    </a:p>
                  </a:txBody>
                  <a:tcPr/>
                </a:tc>
              </a:tr>
            </a:tbl>
          </a:graphicData>
        </a:graphic>
      </p:graphicFrame>
    </p:spTree>
    <p:extLst>
      <p:ext uri="{BB962C8B-B14F-4D97-AF65-F5344CB8AC3E}">
        <p14:creationId xmlns:p14="http://schemas.microsoft.com/office/powerpoint/2010/main" val="33492299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ja-JP" dirty="0"/>
              <a:t>Inheritance, Interfaces, and Casts</a:t>
            </a:r>
            <a:endParaRPr lang="en-US" dirty="0"/>
          </a:p>
        </p:txBody>
      </p:sp>
      <p:sp>
        <p:nvSpPr>
          <p:cNvPr id="4" name="Slide Number Placeholder 3"/>
          <p:cNvSpPr>
            <a:spLocks noGrp="1"/>
          </p:cNvSpPr>
          <p:nvPr>
            <p:ph type="sldNum" sz="quarter" idx="11"/>
          </p:nvPr>
        </p:nvSpPr>
        <p:spPr/>
        <p:txBody>
          <a:bodyPr/>
          <a:lstStyle/>
          <a:p>
            <a:fld id="{1789C0F2-17E0-497A-9BBE-0C73201AAFE3}" type="slidenum">
              <a:rPr lang="en-US" smtClean="0"/>
              <a:pPr/>
              <a:t>28</a:t>
            </a:fld>
            <a:endParaRPr lang="en-US" dirty="0"/>
          </a:p>
        </p:txBody>
      </p:sp>
      <p:sp>
        <p:nvSpPr>
          <p:cNvPr id="5" name="Footer Placeholder 4"/>
          <p:cNvSpPr>
            <a:spLocks noGrp="1"/>
          </p:cNvSpPr>
          <p:nvPr>
            <p:ph type="ftr" sz="quarter" idx="12"/>
          </p:nvPr>
        </p:nvSpPr>
        <p:spPr/>
        <p:txBody>
          <a:bodyPr/>
          <a:lstStyle/>
          <a:p>
            <a:r>
              <a:rPr lang="en-US" smtClean="0"/>
              <a:t>CSS430 Operating Systems : OS Structures </a:t>
            </a:r>
            <a:endParaRPr lang="en-US" dirty="0"/>
          </a:p>
        </p:txBody>
      </p:sp>
      <p:graphicFrame>
        <p:nvGraphicFramePr>
          <p:cNvPr id="8" name="Content Placeholder 5"/>
          <p:cNvGraphicFramePr>
            <a:graphicFrameLocks noGrp="1"/>
          </p:cNvGraphicFramePr>
          <p:nvPr>
            <p:ph idx="1"/>
            <p:extLst>
              <p:ext uri="{D42A27DB-BD31-4B8C-83A1-F6EECF244321}">
                <p14:modId xmlns:p14="http://schemas.microsoft.com/office/powerpoint/2010/main" val="3866328072"/>
              </p:ext>
            </p:extLst>
          </p:nvPr>
        </p:nvGraphicFramePr>
        <p:xfrm>
          <a:off x="700268" y="972820"/>
          <a:ext cx="7772400" cy="5364480"/>
        </p:xfrm>
        <a:graphic>
          <a:graphicData uri="http://schemas.openxmlformats.org/drawingml/2006/table">
            <a:tbl>
              <a:tblPr firstRow="1" bandRow="1">
                <a:tableStyleId>{D7AC3CCA-C797-4891-BE02-D94E43425B78}</a:tableStyleId>
              </a:tblPr>
              <a:tblGrid>
                <a:gridCol w="3886200"/>
                <a:gridCol w="388620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2400" dirty="0" smtClean="0"/>
                        <a:t>C++</a:t>
                      </a:r>
                    </a:p>
                  </a:txBody>
                  <a:tcPr/>
                </a:tc>
                <a:tc>
                  <a:txBody>
                    <a:bodyPr/>
                    <a:lstStyle/>
                    <a:p>
                      <a:pPr algn="ctr"/>
                      <a:r>
                        <a:rPr lang="en-US" sz="2400" dirty="0" smtClean="0"/>
                        <a:t>Java</a:t>
                      </a:r>
                      <a:endParaRPr lang="en-US" sz="2400" dirty="0"/>
                    </a:p>
                  </a:txBody>
                  <a:tcPr/>
                </a:tc>
              </a:tr>
              <a:tr h="370840">
                <a:tc>
                  <a:txBody>
                    <a:bodyPr/>
                    <a:lstStyle/>
                    <a:p>
                      <a:pPr marL="285750" indent="-285750">
                        <a:buFont typeface="Wingdings" charset="2"/>
                        <a:buChar char="§"/>
                      </a:pPr>
                      <a:r>
                        <a:rPr lang="en-US" sz="2400" dirty="0" smtClean="0">
                          <a:solidFill>
                            <a:srgbClr val="FF0000"/>
                          </a:solidFill>
                          <a:latin typeface="Calibri"/>
                          <a:cs typeface="Calibri"/>
                        </a:rPr>
                        <a:t> </a:t>
                      </a:r>
                      <a:r>
                        <a:rPr lang="en-US" dirty="0" smtClean="0">
                          <a:latin typeface="Calibri"/>
                          <a:cs typeface="Calibri"/>
                        </a:rPr>
                        <a:t>Inheritance</a:t>
                      </a:r>
                    </a:p>
                    <a:p>
                      <a:pPr marL="0" marR="0" lvl="2" indent="0" algn="l" defTabSz="914400" rtl="0" eaLnBrk="1" fontAlgn="auto" latinLnBrk="0" hangingPunct="1">
                        <a:lnSpc>
                          <a:spcPct val="100000"/>
                        </a:lnSpc>
                        <a:spcBef>
                          <a:spcPts val="0"/>
                        </a:spcBef>
                        <a:spcAft>
                          <a:spcPts val="0"/>
                        </a:spcAft>
                        <a:buClrTx/>
                        <a:buSzTx/>
                        <a:buFont typeface="Wingdings" charset="2"/>
                        <a:buNone/>
                        <a:tabLst/>
                        <a:defRPr/>
                      </a:pPr>
                      <a:endParaRPr lang="en-US" altLang="ja-JP" sz="1600" dirty="0" smtClean="0">
                        <a:solidFill>
                          <a:srgbClr val="0000FF"/>
                        </a:solidFill>
                        <a:latin typeface="Consolas"/>
                        <a:cs typeface="Consolas"/>
                      </a:endParaRPr>
                    </a:p>
                    <a:p>
                      <a:pPr marL="0" marR="0" lvl="2" indent="0" algn="l" defTabSz="914400" rtl="0" eaLnBrk="1" fontAlgn="auto" latinLnBrk="0" hangingPunct="1">
                        <a:lnSpc>
                          <a:spcPct val="100000"/>
                        </a:lnSpc>
                        <a:spcBef>
                          <a:spcPts val="0"/>
                        </a:spcBef>
                        <a:spcAft>
                          <a:spcPts val="0"/>
                        </a:spcAft>
                        <a:buClrTx/>
                        <a:buSzTx/>
                        <a:buFont typeface="Wingdings" charset="2"/>
                        <a:buNone/>
                        <a:tabLst/>
                        <a:defRPr/>
                      </a:pPr>
                      <a:r>
                        <a:rPr lang="en-US" altLang="ja-JP" sz="1600" dirty="0" smtClean="0">
                          <a:solidFill>
                            <a:srgbClr val="0000FF"/>
                          </a:solidFill>
                          <a:latin typeface="Consolas"/>
                          <a:cs typeface="Consolas"/>
                        </a:rPr>
                        <a:t>class</a:t>
                      </a:r>
                      <a:r>
                        <a:rPr lang="en-US" altLang="ja-JP" sz="1600" dirty="0" smtClean="0">
                          <a:latin typeface="Consolas"/>
                          <a:cs typeface="Consolas"/>
                        </a:rPr>
                        <a:t> Derived</a:t>
                      </a:r>
                      <a:r>
                        <a:rPr lang="en-US" altLang="ja-JP" sz="1600" baseline="0" dirty="0" smtClean="0">
                          <a:latin typeface="Consolas"/>
                          <a:cs typeface="Consolas"/>
                        </a:rPr>
                        <a:t> </a:t>
                      </a:r>
                      <a:r>
                        <a:rPr lang="en-US" altLang="ja-JP" sz="1600" dirty="0" smtClean="0">
                          <a:latin typeface="Consolas"/>
                          <a:cs typeface="Consolas"/>
                        </a:rPr>
                        <a:t>: </a:t>
                      </a:r>
                      <a:r>
                        <a:rPr lang="en-US" altLang="ja-JP" sz="1600" dirty="0" smtClean="0">
                          <a:solidFill>
                            <a:srgbClr val="0000FF"/>
                          </a:solidFill>
                          <a:latin typeface="Consolas"/>
                          <a:cs typeface="Consolas"/>
                        </a:rPr>
                        <a:t>public</a:t>
                      </a:r>
                      <a:r>
                        <a:rPr lang="en-US" altLang="ja-JP" sz="1600" dirty="0" smtClean="0">
                          <a:latin typeface="Consolas"/>
                          <a:cs typeface="Consolas"/>
                        </a:rPr>
                        <a:t> Base {</a:t>
                      </a:r>
                      <a:r>
                        <a:rPr lang="en-US" altLang="ja-JP" sz="1800" dirty="0" smtClean="0">
                          <a:latin typeface="Consolas"/>
                          <a:cs typeface="Consolas"/>
                        </a:rPr>
                        <a:t>…</a:t>
                      </a:r>
                      <a:r>
                        <a:rPr lang="en-US" altLang="ja-JP" sz="1600" dirty="0" smtClean="0">
                          <a:latin typeface="Consolas"/>
                          <a:cs typeface="Consolas"/>
                        </a:rPr>
                        <a:t>}</a:t>
                      </a:r>
                      <a:endParaRPr lang="en-US" dirty="0" smtClean="0">
                        <a:latin typeface="Consolas"/>
                        <a:cs typeface="Consolas"/>
                      </a:endParaRPr>
                    </a:p>
                    <a:p>
                      <a:pPr marL="565150" indent="-219075">
                        <a:buFont typeface="Wingdings" charset="2"/>
                        <a:buChar char="ü"/>
                      </a:pPr>
                      <a:endParaRPr lang="en-US" dirty="0" smtClean="0">
                        <a:latin typeface="Calibri"/>
                        <a:cs typeface="Calibri"/>
                      </a:endParaRPr>
                    </a:p>
                    <a:p>
                      <a:pPr marL="565150" indent="-219075">
                        <a:buFont typeface="Wingdings" charset="2"/>
                        <a:buChar char="ü"/>
                      </a:pPr>
                      <a:r>
                        <a:rPr lang="en-US" dirty="0" smtClean="0">
                          <a:latin typeface="Calibri"/>
                          <a:cs typeface="Calibri"/>
                        </a:rPr>
                        <a:t>Multiple inheritance allowed</a:t>
                      </a:r>
                    </a:p>
                    <a:p>
                      <a:pPr marL="565150" indent="-219075">
                        <a:buFont typeface="Wingdings" charset="2"/>
                        <a:buChar char="ü"/>
                      </a:pPr>
                      <a:r>
                        <a:rPr lang="en-US" sz="1800" dirty="0" smtClean="0">
                          <a:solidFill>
                            <a:srgbClr val="000000"/>
                          </a:solidFill>
                          <a:latin typeface="Calibri"/>
                          <a:cs typeface="Calibri"/>
                        </a:rPr>
                        <a:t>Pure virtual functions</a:t>
                      </a:r>
                      <a:r>
                        <a:rPr lang="en-US" sz="1800" baseline="0" dirty="0" smtClean="0">
                          <a:solidFill>
                            <a:srgbClr val="000000"/>
                          </a:solidFill>
                          <a:latin typeface="Calibri"/>
                          <a:cs typeface="Calibri"/>
                        </a:rPr>
                        <a:t> for abstract classes</a:t>
                      </a:r>
                    </a:p>
                    <a:p>
                      <a:pPr marL="346075" indent="0">
                        <a:buFont typeface="Wingdings" charset="2"/>
                        <a:buNone/>
                      </a:pPr>
                      <a:endParaRPr lang="en-US" sz="1800" baseline="0" dirty="0" smtClean="0">
                        <a:solidFill>
                          <a:srgbClr val="000000"/>
                        </a:solidFill>
                        <a:latin typeface="Calibri"/>
                        <a:cs typeface="Calibri"/>
                      </a:endParaRPr>
                    </a:p>
                    <a:p>
                      <a:pPr marL="0" indent="0">
                        <a:buFont typeface="Wingdings" charset="2"/>
                        <a:buNone/>
                        <a:tabLst/>
                      </a:pPr>
                      <a:r>
                        <a:rPr lang="en-US" altLang="ja-JP" sz="1600" dirty="0" smtClean="0">
                          <a:solidFill>
                            <a:srgbClr val="0000FF"/>
                          </a:solidFill>
                          <a:latin typeface="Consolas"/>
                          <a:cs typeface="Consolas"/>
                        </a:rPr>
                        <a:t>class</a:t>
                      </a:r>
                      <a:r>
                        <a:rPr lang="en-US" altLang="ja-JP" sz="1600" dirty="0" smtClean="0">
                          <a:latin typeface="Consolas"/>
                          <a:cs typeface="Consolas"/>
                        </a:rPr>
                        <a:t> Abstract</a:t>
                      </a:r>
                      <a:r>
                        <a:rPr lang="en-US" altLang="ja-JP" sz="1600" baseline="0" dirty="0" smtClean="0">
                          <a:latin typeface="Consolas"/>
                          <a:cs typeface="Consolas"/>
                        </a:rPr>
                        <a:t> {</a:t>
                      </a:r>
                    </a:p>
                    <a:p>
                      <a:pPr marL="0" marR="0" lvl="2" indent="0" algn="l" defTabSz="914400" rtl="0" eaLnBrk="1" fontAlgn="auto" latinLnBrk="0" hangingPunct="1">
                        <a:lnSpc>
                          <a:spcPct val="100000"/>
                        </a:lnSpc>
                        <a:spcBef>
                          <a:spcPts val="0"/>
                        </a:spcBef>
                        <a:spcAft>
                          <a:spcPts val="0"/>
                        </a:spcAft>
                        <a:buClrTx/>
                        <a:buSzTx/>
                        <a:buFont typeface="Wingdings" charset="2"/>
                        <a:buNone/>
                        <a:tabLst/>
                        <a:defRPr/>
                      </a:pPr>
                      <a:r>
                        <a:rPr lang="en-US" altLang="ja-JP" sz="1600" dirty="0" smtClean="0">
                          <a:latin typeface="Consolas"/>
                          <a:cs typeface="Consolas"/>
                        </a:rPr>
                        <a:t>   virtual func() = 0;</a:t>
                      </a:r>
                    </a:p>
                    <a:p>
                      <a:pPr marL="0" marR="0" lvl="2" indent="0" algn="l" defTabSz="914400" rtl="0" eaLnBrk="1" fontAlgn="auto" latinLnBrk="0" hangingPunct="1">
                        <a:lnSpc>
                          <a:spcPct val="100000"/>
                        </a:lnSpc>
                        <a:spcBef>
                          <a:spcPts val="0"/>
                        </a:spcBef>
                        <a:spcAft>
                          <a:spcPts val="0"/>
                        </a:spcAft>
                        <a:buClrTx/>
                        <a:buSzTx/>
                        <a:buFont typeface="Wingdings" charset="2"/>
                        <a:buNone/>
                        <a:tabLst/>
                        <a:defRPr/>
                      </a:pPr>
                      <a:r>
                        <a:rPr lang="en-US" altLang="ja-JP" sz="1600" dirty="0" smtClean="0">
                          <a:latin typeface="Consolas"/>
                          <a:cs typeface="Consolas"/>
                        </a:rPr>
                        <a:t>}</a:t>
                      </a:r>
                    </a:p>
                    <a:p>
                      <a:pPr marL="0" marR="0" lvl="2" indent="0" algn="l" defTabSz="914400" rtl="0" eaLnBrk="1" fontAlgn="auto" latinLnBrk="0" hangingPunct="1">
                        <a:lnSpc>
                          <a:spcPct val="100000"/>
                        </a:lnSpc>
                        <a:spcBef>
                          <a:spcPts val="0"/>
                        </a:spcBef>
                        <a:spcAft>
                          <a:spcPts val="0"/>
                        </a:spcAft>
                        <a:buClrTx/>
                        <a:buSzTx/>
                        <a:buFont typeface="Wingdings" charset="2"/>
                        <a:buNone/>
                        <a:tabLst/>
                        <a:defRPr/>
                      </a:pPr>
                      <a:endParaRPr lang="en-US" sz="1800" baseline="0" dirty="0" smtClean="0">
                        <a:solidFill>
                          <a:srgbClr val="000000"/>
                        </a:solidFill>
                        <a:latin typeface="Calibri"/>
                        <a:cs typeface="Calibri"/>
                      </a:endParaRPr>
                    </a:p>
                    <a:p>
                      <a:pPr marL="565150" indent="-219075">
                        <a:buFont typeface="Wingdings" charset="2"/>
                        <a:buChar char="ü"/>
                      </a:pPr>
                      <a:r>
                        <a:rPr lang="en-US" sz="1800" baseline="0" dirty="0" smtClean="0">
                          <a:solidFill>
                            <a:srgbClr val="000000"/>
                          </a:solidFill>
                          <a:latin typeface="Calibri"/>
                          <a:cs typeface="Calibri"/>
                        </a:rPr>
                        <a:t>Constructors called from the base class</a:t>
                      </a:r>
                    </a:p>
                    <a:p>
                      <a:pPr marL="285750" indent="-285750">
                        <a:buFont typeface="Wingdings" charset="2"/>
                        <a:buChar char="§"/>
                      </a:pPr>
                      <a:r>
                        <a:rPr lang="en-US" sz="2400" dirty="0" smtClean="0">
                          <a:solidFill>
                            <a:srgbClr val="FF0000"/>
                          </a:solidFill>
                          <a:latin typeface="Calibri"/>
                          <a:cs typeface="Calibri"/>
                        </a:rPr>
                        <a:t> </a:t>
                      </a:r>
                      <a:r>
                        <a:rPr lang="en-US" dirty="0" smtClean="0">
                          <a:latin typeface="Calibri"/>
                          <a:cs typeface="Calibri"/>
                        </a:rPr>
                        <a:t>Cast</a:t>
                      </a:r>
                    </a:p>
                    <a:p>
                      <a:pPr marL="346075" lvl="1" indent="0">
                        <a:buFont typeface="Wingdings" charset="2"/>
                        <a:buNone/>
                      </a:pPr>
                      <a:r>
                        <a:rPr lang="en-US" dirty="0" smtClean="0">
                          <a:latin typeface="Calibri"/>
                          <a:cs typeface="Calibri"/>
                        </a:rPr>
                        <a:t>(typeName)var</a:t>
                      </a:r>
                      <a:r>
                        <a:rPr lang="en-US" baseline="0" dirty="0" smtClean="0">
                          <a:latin typeface="Calibri"/>
                          <a:cs typeface="Calibri"/>
                        </a:rPr>
                        <a:t> or typeName(var)</a:t>
                      </a:r>
                      <a:endParaRPr lang="en-US" dirty="0" smtClean="0">
                        <a:latin typeface="Calibri"/>
                        <a:cs typeface="Calibri"/>
                      </a:endParaRPr>
                    </a:p>
                    <a:p>
                      <a:pPr marL="0" indent="0">
                        <a:buFont typeface="Wingdings" charset="2"/>
                        <a:buNone/>
                      </a:pPr>
                      <a:endParaRPr lang="en-US" dirty="0" smtClean="0">
                        <a:latin typeface="Consolas"/>
                        <a:cs typeface="Consolas"/>
                      </a:endParaRPr>
                    </a:p>
                  </a:txBody>
                  <a:tcPr/>
                </a:tc>
                <a:tc>
                  <a:txBody>
                    <a:bodyPr/>
                    <a:lstStyle/>
                    <a:p>
                      <a:pPr marL="285750" indent="-285750">
                        <a:buFont typeface="Wingdings" charset="2"/>
                        <a:buChar char="§"/>
                      </a:pPr>
                      <a:r>
                        <a:rPr lang="en-US" sz="2400" dirty="0" smtClean="0">
                          <a:solidFill>
                            <a:srgbClr val="FF0000"/>
                          </a:solidFill>
                          <a:latin typeface="Calibri"/>
                          <a:cs typeface="Calibri"/>
                        </a:rPr>
                        <a:t> </a:t>
                      </a:r>
                      <a:r>
                        <a:rPr lang="en-US" dirty="0" smtClean="0">
                          <a:latin typeface="Calibri"/>
                          <a:cs typeface="Calibri"/>
                        </a:rPr>
                        <a:t>Inheritance</a:t>
                      </a:r>
                    </a:p>
                    <a:p>
                      <a:pPr marL="0" marR="0" lvl="2" indent="0" algn="l" defTabSz="914400" rtl="0" eaLnBrk="1" fontAlgn="auto" latinLnBrk="0" hangingPunct="1">
                        <a:lnSpc>
                          <a:spcPct val="100000"/>
                        </a:lnSpc>
                        <a:spcBef>
                          <a:spcPts val="0"/>
                        </a:spcBef>
                        <a:spcAft>
                          <a:spcPts val="0"/>
                        </a:spcAft>
                        <a:buClrTx/>
                        <a:buSzTx/>
                        <a:buFont typeface="Wingdings" charset="2"/>
                        <a:buNone/>
                        <a:tabLst/>
                        <a:defRPr/>
                      </a:pPr>
                      <a:r>
                        <a:rPr lang="en-US" altLang="ja-JP" sz="1600" dirty="0" smtClean="0">
                          <a:solidFill>
                            <a:srgbClr val="0000FF"/>
                          </a:solidFill>
                          <a:latin typeface="Consolas"/>
                          <a:cs typeface="Consolas"/>
                        </a:rPr>
                        <a:t>class</a:t>
                      </a:r>
                      <a:r>
                        <a:rPr lang="en-US" altLang="ja-JP" sz="1600" dirty="0" smtClean="0">
                          <a:latin typeface="Consolas"/>
                          <a:cs typeface="Consolas"/>
                        </a:rPr>
                        <a:t> Derived</a:t>
                      </a:r>
                      <a:r>
                        <a:rPr lang="en-US" altLang="ja-JP" sz="1600" baseline="0" dirty="0" smtClean="0">
                          <a:latin typeface="Consolas"/>
                          <a:cs typeface="Consolas"/>
                        </a:rPr>
                        <a:t> </a:t>
                      </a:r>
                      <a:r>
                        <a:rPr lang="en-US" altLang="ja-JP" sz="1600" baseline="0" dirty="0" smtClean="0">
                          <a:solidFill>
                            <a:srgbClr val="0000FF"/>
                          </a:solidFill>
                          <a:latin typeface="Consolas"/>
                          <a:cs typeface="Consolas"/>
                        </a:rPr>
                        <a:t>extends</a:t>
                      </a:r>
                      <a:r>
                        <a:rPr lang="en-US" altLang="ja-JP" sz="1600" dirty="0" smtClean="0">
                          <a:latin typeface="Consolas"/>
                          <a:cs typeface="Consolas"/>
                        </a:rPr>
                        <a:t> Base {</a:t>
                      </a:r>
                      <a:r>
                        <a:rPr lang="en-US" altLang="ja-JP" sz="1800" dirty="0" smtClean="0">
                          <a:latin typeface="Consolas"/>
                          <a:cs typeface="Consolas"/>
                        </a:rPr>
                        <a:t>…</a:t>
                      </a:r>
                      <a:r>
                        <a:rPr lang="en-US" altLang="ja-JP" sz="1600" dirty="0" smtClean="0">
                          <a:latin typeface="Consolas"/>
                          <a:cs typeface="Consolas"/>
                        </a:rPr>
                        <a:t>}</a:t>
                      </a:r>
                      <a:endParaRPr lang="en-US" dirty="0" smtClean="0">
                        <a:latin typeface="Calibri"/>
                        <a:cs typeface="Calibri"/>
                      </a:endParaRPr>
                    </a:p>
                    <a:p>
                      <a:pPr marL="565150" indent="-219075">
                        <a:buFont typeface="Wingdings" charset="2"/>
                        <a:buChar char="ü"/>
                      </a:pPr>
                      <a:r>
                        <a:rPr lang="en-US" dirty="0" smtClean="0">
                          <a:latin typeface="Calibri"/>
                          <a:cs typeface="Calibri"/>
                        </a:rPr>
                        <a:t>Single inheritance</a:t>
                      </a:r>
                      <a:r>
                        <a:rPr lang="en-US" baseline="0" dirty="0" smtClean="0">
                          <a:latin typeface="Calibri"/>
                          <a:cs typeface="Calibri"/>
                        </a:rPr>
                        <a:t> only (</a:t>
                      </a:r>
                      <a:r>
                        <a:rPr lang="en-US" baseline="0" dirty="0" smtClean="0">
                          <a:solidFill>
                            <a:srgbClr val="FF0000"/>
                          </a:solidFill>
                          <a:latin typeface="Calibri"/>
                          <a:cs typeface="Calibri"/>
                        </a:rPr>
                        <a:t>all objects are derived from Object class</a:t>
                      </a:r>
                      <a:r>
                        <a:rPr lang="en-US" baseline="0" dirty="0" smtClean="0">
                          <a:latin typeface="Calibri"/>
                          <a:cs typeface="Calibri"/>
                        </a:rPr>
                        <a:t>)</a:t>
                      </a:r>
                    </a:p>
                    <a:p>
                      <a:pPr marL="565150" indent="-219075">
                        <a:buFont typeface="Wingdings" charset="2"/>
                        <a:buChar char="ü"/>
                      </a:pPr>
                      <a:r>
                        <a:rPr lang="en-US" sz="1800" baseline="0" dirty="0" smtClean="0">
                          <a:solidFill>
                            <a:schemeClr val="bg1"/>
                          </a:solidFill>
                          <a:latin typeface="Calibri"/>
                          <a:cs typeface="Calibri"/>
                        </a:rPr>
                        <a:t>Methods without a body can be described in an interface</a:t>
                      </a:r>
                    </a:p>
                    <a:p>
                      <a:pPr marL="0" marR="0" lvl="2" indent="0" algn="l" defTabSz="914400" rtl="0" eaLnBrk="1" fontAlgn="auto" latinLnBrk="0" hangingPunct="1">
                        <a:lnSpc>
                          <a:spcPct val="100000"/>
                        </a:lnSpc>
                        <a:spcBef>
                          <a:spcPts val="0"/>
                        </a:spcBef>
                        <a:spcAft>
                          <a:spcPts val="0"/>
                        </a:spcAft>
                        <a:buClrTx/>
                        <a:buSzTx/>
                        <a:buFont typeface="Wingdings" charset="2"/>
                        <a:buNone/>
                        <a:tabLst/>
                        <a:defRPr/>
                      </a:pPr>
                      <a:r>
                        <a:rPr lang="en-US" altLang="ja-JP" sz="1600" dirty="0" smtClean="0">
                          <a:solidFill>
                            <a:srgbClr val="0000FF"/>
                          </a:solidFill>
                          <a:latin typeface="Consolas"/>
                          <a:cs typeface="Consolas"/>
                        </a:rPr>
                        <a:t>interface</a:t>
                      </a:r>
                      <a:r>
                        <a:rPr lang="en-US" altLang="ja-JP" sz="1600" dirty="0" smtClean="0">
                          <a:latin typeface="Consolas"/>
                          <a:cs typeface="Consolas"/>
                        </a:rPr>
                        <a:t> Runnable {</a:t>
                      </a:r>
                    </a:p>
                    <a:p>
                      <a:pPr marL="0" marR="0" lvl="2" indent="0" algn="l" defTabSz="914400" rtl="0" eaLnBrk="1" fontAlgn="auto" latinLnBrk="0" hangingPunct="1">
                        <a:lnSpc>
                          <a:spcPct val="100000"/>
                        </a:lnSpc>
                        <a:spcBef>
                          <a:spcPts val="0"/>
                        </a:spcBef>
                        <a:spcAft>
                          <a:spcPts val="0"/>
                        </a:spcAft>
                        <a:buClrTx/>
                        <a:buSzTx/>
                        <a:buFont typeface="Wingdings" charset="2"/>
                        <a:buNone/>
                        <a:tabLst/>
                        <a:defRPr/>
                      </a:pPr>
                      <a:r>
                        <a:rPr lang="en-US" altLang="ja-JP" sz="1600" baseline="0" dirty="0" smtClean="0">
                          <a:latin typeface="Consolas"/>
                          <a:cs typeface="Consolas"/>
                        </a:rPr>
                        <a:t>   void run();</a:t>
                      </a:r>
                    </a:p>
                    <a:p>
                      <a:pPr marL="0" marR="0" lvl="2" indent="0" algn="l" defTabSz="914400" rtl="0" eaLnBrk="1" fontAlgn="auto" latinLnBrk="0" hangingPunct="1">
                        <a:lnSpc>
                          <a:spcPct val="100000"/>
                        </a:lnSpc>
                        <a:spcBef>
                          <a:spcPts val="0"/>
                        </a:spcBef>
                        <a:spcAft>
                          <a:spcPts val="0"/>
                        </a:spcAft>
                        <a:buClrTx/>
                        <a:buSzTx/>
                        <a:buFont typeface="Wingdings" charset="2"/>
                        <a:buNone/>
                        <a:tabLst/>
                        <a:defRPr/>
                      </a:pPr>
                      <a:r>
                        <a:rPr lang="en-US" altLang="ja-JP" sz="1600" dirty="0" smtClean="0">
                          <a:latin typeface="Consolas"/>
                          <a:cs typeface="Consolas"/>
                        </a:rPr>
                        <a:t>}</a:t>
                      </a:r>
                      <a:endParaRPr lang="en-US" sz="1800" baseline="0" dirty="0" smtClean="0">
                        <a:solidFill>
                          <a:schemeClr val="bg1"/>
                        </a:solidFill>
                        <a:latin typeface="Calibri"/>
                        <a:cs typeface="Calibri"/>
                      </a:endParaRPr>
                    </a:p>
                    <a:p>
                      <a:pPr marL="565150" indent="-219075">
                        <a:buFont typeface="Wingdings" charset="2"/>
                        <a:buChar char="ü"/>
                      </a:pPr>
                      <a:r>
                        <a:rPr lang="en-US" sz="1800" dirty="0" smtClean="0">
                          <a:solidFill>
                            <a:schemeClr val="bg1"/>
                          </a:solidFill>
                          <a:latin typeface="Calibri"/>
                          <a:cs typeface="Calibri"/>
                        </a:rPr>
                        <a:t>Methods without a body can be described in an interface</a:t>
                      </a:r>
                    </a:p>
                    <a:p>
                      <a:pPr marL="346075" indent="0">
                        <a:buFont typeface="Wingdings" charset="2"/>
                        <a:buNone/>
                      </a:pPr>
                      <a:endParaRPr lang="en-US" sz="1800" dirty="0" smtClean="0">
                        <a:solidFill>
                          <a:schemeClr val="bg1"/>
                        </a:solidFill>
                        <a:latin typeface="Calibri"/>
                        <a:cs typeface="Calibri"/>
                      </a:endParaRPr>
                    </a:p>
                    <a:p>
                      <a:pPr marL="285750" indent="-285750">
                        <a:buFont typeface="Wingdings" charset="2"/>
                        <a:buChar char="§"/>
                      </a:pPr>
                      <a:r>
                        <a:rPr lang="en-US" sz="2400" dirty="0" smtClean="0">
                          <a:solidFill>
                            <a:srgbClr val="FF0000"/>
                          </a:solidFill>
                          <a:latin typeface="Calibri"/>
                          <a:cs typeface="Calibri"/>
                        </a:rPr>
                        <a:t> </a:t>
                      </a:r>
                      <a:r>
                        <a:rPr lang="en-US" dirty="0" smtClean="0">
                          <a:latin typeface="Calibri"/>
                          <a:cs typeface="Calibri"/>
                        </a:rPr>
                        <a:t>Multiple interfaces are inherited.</a:t>
                      </a:r>
                    </a:p>
                    <a:p>
                      <a:pPr marL="0" marR="0" lvl="2" indent="0" algn="l" defTabSz="914400" rtl="0" eaLnBrk="1" fontAlgn="auto" latinLnBrk="0" hangingPunct="1">
                        <a:lnSpc>
                          <a:spcPct val="100000"/>
                        </a:lnSpc>
                        <a:spcBef>
                          <a:spcPts val="0"/>
                        </a:spcBef>
                        <a:spcAft>
                          <a:spcPts val="0"/>
                        </a:spcAft>
                        <a:buClrTx/>
                        <a:buSzTx/>
                        <a:buFont typeface="Wingdings" charset="2"/>
                        <a:buNone/>
                        <a:tabLst/>
                        <a:defRPr/>
                      </a:pPr>
                      <a:r>
                        <a:rPr lang="en-US" altLang="ja-JP" sz="1600" dirty="0" smtClean="0">
                          <a:solidFill>
                            <a:srgbClr val="0000FF"/>
                          </a:solidFill>
                          <a:latin typeface="Consolas"/>
                          <a:cs typeface="Consolas"/>
                        </a:rPr>
                        <a:t>class</a:t>
                      </a:r>
                      <a:r>
                        <a:rPr lang="en-US" altLang="ja-JP" sz="1600" dirty="0" smtClean="0">
                          <a:latin typeface="Consolas"/>
                          <a:cs typeface="Consolas"/>
                        </a:rPr>
                        <a:t> Derived</a:t>
                      </a:r>
                      <a:r>
                        <a:rPr lang="en-US" altLang="ja-JP" sz="1600" baseline="0" dirty="0" smtClean="0">
                          <a:latin typeface="Consolas"/>
                          <a:cs typeface="Consolas"/>
                        </a:rPr>
                        <a:t> </a:t>
                      </a:r>
                      <a:r>
                        <a:rPr lang="en-US" altLang="ja-JP" sz="1600" baseline="0" dirty="0" smtClean="0">
                          <a:solidFill>
                            <a:srgbClr val="0000FF"/>
                          </a:solidFill>
                          <a:latin typeface="Consolas"/>
                          <a:cs typeface="Consolas"/>
                        </a:rPr>
                        <a:t>implements</a:t>
                      </a:r>
                      <a:r>
                        <a:rPr lang="en-US" altLang="ja-JP" sz="1600" dirty="0" smtClean="0">
                          <a:latin typeface="Consolas"/>
                          <a:cs typeface="Consolas"/>
                        </a:rPr>
                        <a:t> </a:t>
                      </a:r>
                    </a:p>
                    <a:p>
                      <a:pPr marL="0" marR="0" lvl="2" indent="0" algn="l" defTabSz="914400" rtl="0" eaLnBrk="1" fontAlgn="auto" latinLnBrk="0" hangingPunct="1">
                        <a:lnSpc>
                          <a:spcPct val="100000"/>
                        </a:lnSpc>
                        <a:spcBef>
                          <a:spcPts val="0"/>
                        </a:spcBef>
                        <a:spcAft>
                          <a:spcPts val="0"/>
                        </a:spcAft>
                        <a:buClrTx/>
                        <a:buSzTx/>
                        <a:buFont typeface="Wingdings" charset="2"/>
                        <a:buNone/>
                        <a:tabLst/>
                        <a:defRPr/>
                      </a:pPr>
                      <a:r>
                        <a:rPr lang="en-US" altLang="ja-JP" sz="1600" dirty="0" smtClean="0">
                          <a:latin typeface="Consolas"/>
                          <a:cs typeface="Consolas"/>
                        </a:rPr>
                        <a:t>      Runnable {</a:t>
                      </a:r>
                      <a:r>
                        <a:rPr lang="en-US" altLang="ja-JP" sz="1800" dirty="0" smtClean="0">
                          <a:latin typeface="Consolas"/>
                          <a:cs typeface="Consolas"/>
                        </a:rPr>
                        <a:t>…</a:t>
                      </a:r>
                      <a:r>
                        <a:rPr lang="en-US" altLang="ja-JP" sz="1600" dirty="0" smtClean="0">
                          <a:latin typeface="Consolas"/>
                          <a:cs typeface="Consolas"/>
                        </a:rPr>
                        <a:t>}</a:t>
                      </a:r>
                      <a:endParaRPr lang="en-US" dirty="0" smtClean="0">
                        <a:latin typeface="Calibri"/>
                        <a:cs typeface="Calibri"/>
                      </a:endParaRPr>
                    </a:p>
                    <a:p>
                      <a:pPr marL="285750" indent="-285750">
                        <a:buFont typeface="Wingdings" charset="2"/>
                        <a:buChar char="§"/>
                      </a:pPr>
                      <a:r>
                        <a:rPr lang="en-US" sz="2400" dirty="0" smtClean="0">
                          <a:solidFill>
                            <a:srgbClr val="FF0000"/>
                          </a:solidFill>
                          <a:latin typeface="Calibri"/>
                          <a:cs typeface="Calibri"/>
                        </a:rPr>
                        <a:t> </a:t>
                      </a:r>
                      <a:r>
                        <a:rPr lang="en-US" sz="1800" dirty="0" smtClean="0">
                          <a:solidFill>
                            <a:schemeClr val="dk1"/>
                          </a:solidFill>
                          <a:latin typeface="Calibri"/>
                          <a:cs typeface="Calibri"/>
                        </a:rPr>
                        <a:t>Cast:</a:t>
                      </a:r>
                      <a:r>
                        <a:rPr lang="en-US" sz="1800" baseline="0" dirty="0" smtClean="0">
                          <a:solidFill>
                            <a:schemeClr val="dk1"/>
                          </a:solidFill>
                          <a:latin typeface="Calibri"/>
                          <a:cs typeface="Calibri"/>
                        </a:rPr>
                        <a:t> (typeName)var</a:t>
                      </a:r>
                      <a:endParaRPr lang="en-US" dirty="0" smtClean="0">
                        <a:latin typeface="Calibri"/>
                        <a:cs typeface="Calibri"/>
                      </a:endParaRPr>
                    </a:p>
                  </a:txBody>
                  <a:tcPr/>
                </a:tc>
              </a:tr>
            </a:tbl>
          </a:graphicData>
        </a:graphic>
      </p:graphicFrame>
    </p:spTree>
    <p:extLst>
      <p:ext uri="{BB962C8B-B14F-4D97-AF65-F5344CB8AC3E}">
        <p14:creationId xmlns:p14="http://schemas.microsoft.com/office/powerpoint/2010/main" val="12503726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ja-JP" dirty="0"/>
              <a:t>Exceptions</a:t>
            </a:r>
            <a:endParaRPr lang="en-US" dirty="0"/>
          </a:p>
        </p:txBody>
      </p:sp>
      <p:sp>
        <p:nvSpPr>
          <p:cNvPr id="4" name="Slide Number Placeholder 3"/>
          <p:cNvSpPr>
            <a:spLocks noGrp="1"/>
          </p:cNvSpPr>
          <p:nvPr>
            <p:ph type="sldNum" sz="quarter" idx="11"/>
          </p:nvPr>
        </p:nvSpPr>
        <p:spPr/>
        <p:txBody>
          <a:bodyPr/>
          <a:lstStyle/>
          <a:p>
            <a:fld id="{1789C0F2-17E0-497A-9BBE-0C73201AAFE3}" type="slidenum">
              <a:rPr lang="en-US" smtClean="0"/>
              <a:pPr/>
              <a:t>29</a:t>
            </a:fld>
            <a:endParaRPr lang="en-US" dirty="0"/>
          </a:p>
        </p:txBody>
      </p:sp>
      <p:sp>
        <p:nvSpPr>
          <p:cNvPr id="5" name="Footer Placeholder 4"/>
          <p:cNvSpPr>
            <a:spLocks noGrp="1"/>
          </p:cNvSpPr>
          <p:nvPr>
            <p:ph type="ftr" sz="quarter" idx="12"/>
          </p:nvPr>
        </p:nvSpPr>
        <p:spPr/>
        <p:txBody>
          <a:bodyPr/>
          <a:lstStyle/>
          <a:p>
            <a:r>
              <a:rPr lang="en-US" dirty="0" smtClean="0"/>
              <a:t>CSS430 Operating Systems : OS Structures </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39889162"/>
              </p:ext>
            </p:extLst>
          </p:nvPr>
        </p:nvGraphicFramePr>
        <p:xfrm>
          <a:off x="777240" y="973782"/>
          <a:ext cx="7772400" cy="4267200"/>
        </p:xfrm>
        <a:graphic>
          <a:graphicData uri="http://schemas.openxmlformats.org/drawingml/2006/table">
            <a:tbl>
              <a:tblPr firstRow="1" bandRow="1">
                <a:tableStyleId>{D7AC3CCA-C797-4891-BE02-D94E43425B78}</a:tableStyleId>
              </a:tblPr>
              <a:tblGrid>
                <a:gridCol w="7772400"/>
              </a:tblGrid>
              <a:tr h="370840">
                <a:tc>
                  <a:txBody>
                    <a:bodyPr/>
                    <a:lstStyle/>
                    <a:p>
                      <a:pPr marL="342900" marR="0" indent="-342900" algn="l" defTabSz="914400" rtl="0" eaLnBrk="1" fontAlgn="auto" latinLnBrk="0" hangingPunct="1">
                        <a:lnSpc>
                          <a:spcPct val="100000"/>
                        </a:lnSpc>
                        <a:spcBef>
                          <a:spcPts val="0"/>
                        </a:spcBef>
                        <a:spcAft>
                          <a:spcPts val="0"/>
                        </a:spcAft>
                        <a:buClrTx/>
                        <a:buSzTx/>
                        <a:buFont typeface="Wingdings" charset="2"/>
                        <a:buChar char="§"/>
                        <a:tabLst/>
                        <a:defRPr/>
                      </a:pPr>
                      <a:r>
                        <a:rPr lang="en-US" altLang="ja-JP" sz="2400" b="0" dirty="0" smtClean="0">
                          <a:latin typeface="Calibri"/>
                          <a:cs typeface="Calibri"/>
                        </a:rPr>
                        <a:t>No core dump but </a:t>
                      </a:r>
                      <a:r>
                        <a:rPr lang="en-US" altLang="ja-JP" sz="2400" b="0" dirty="0" smtClean="0">
                          <a:solidFill>
                            <a:srgbClr val="FF0000"/>
                          </a:solidFill>
                          <a:latin typeface="Calibri"/>
                          <a:cs typeface="Calibri"/>
                        </a:rPr>
                        <a:t>exceptions</a:t>
                      </a:r>
                      <a:r>
                        <a:rPr lang="en-US" altLang="ja-JP" sz="2400" b="0" dirty="0" smtClean="0">
                          <a:latin typeface="Calibri"/>
                          <a:cs typeface="Calibri"/>
                        </a:rPr>
                        <a:t> occur in Java.</a:t>
                      </a:r>
                    </a:p>
                    <a:p>
                      <a:pPr marL="342900" marR="0" indent="-342900" algn="l" defTabSz="914400" rtl="0" eaLnBrk="1" fontAlgn="auto" latinLnBrk="0" hangingPunct="1">
                        <a:lnSpc>
                          <a:spcPct val="100000"/>
                        </a:lnSpc>
                        <a:spcBef>
                          <a:spcPts val="0"/>
                        </a:spcBef>
                        <a:spcAft>
                          <a:spcPts val="0"/>
                        </a:spcAft>
                        <a:buClrTx/>
                        <a:buSzTx/>
                        <a:buFont typeface="Wingdings" charset="2"/>
                        <a:buChar char="§"/>
                        <a:tabLst/>
                        <a:defRPr/>
                      </a:pPr>
                      <a:r>
                        <a:rPr lang="en-US" altLang="ja-JP" sz="2400" b="0" dirty="0" smtClean="0">
                          <a:latin typeface="Calibri"/>
                          <a:cs typeface="Calibri"/>
                        </a:rPr>
                        <a:t>Some API methods request you to </a:t>
                      </a:r>
                      <a:r>
                        <a:rPr lang="en-US" altLang="ja-JP" sz="2400" b="0" dirty="0" smtClean="0">
                          <a:solidFill>
                            <a:srgbClr val="FF0000"/>
                          </a:solidFill>
                          <a:latin typeface="Calibri"/>
                          <a:cs typeface="Calibri"/>
                        </a:rPr>
                        <a:t>catch</a:t>
                      </a:r>
                      <a:r>
                        <a:rPr lang="en-US" altLang="ja-JP" sz="2400" b="0" dirty="0" smtClean="0">
                          <a:latin typeface="Calibri"/>
                          <a:cs typeface="Calibri"/>
                        </a:rPr>
                        <a:t> exceptions</a:t>
                      </a:r>
                    </a:p>
                  </a:txBody>
                  <a:tcPr/>
                </a:tc>
              </a:tr>
              <a:tr h="370840">
                <a:tc>
                  <a:txBody>
                    <a:bodyPr/>
                    <a:lstStyle/>
                    <a:p>
                      <a:pPr marL="285750" marR="0" lvl="2" indent="-285750" algn="l" defTabSz="914400" rtl="0" eaLnBrk="1" fontAlgn="auto" latinLnBrk="0" hangingPunct="1">
                        <a:lnSpc>
                          <a:spcPct val="100000"/>
                        </a:lnSpc>
                        <a:spcBef>
                          <a:spcPts val="0"/>
                        </a:spcBef>
                        <a:spcAft>
                          <a:spcPts val="0"/>
                        </a:spcAft>
                        <a:buClrTx/>
                        <a:buSzTx/>
                        <a:buFont typeface="Wingdings" charset="2"/>
                        <a:buChar char="§"/>
                        <a:tabLst/>
                        <a:defRPr/>
                      </a:pPr>
                      <a:r>
                        <a:rPr lang="en-US" altLang="ja-JP" sz="2400" b="0" dirty="0" smtClean="0">
                          <a:latin typeface="Calibri"/>
                          <a:cs typeface="Calibri"/>
                        </a:rPr>
                        <a:t>Catching Exceptions:</a:t>
                      </a:r>
                      <a:r>
                        <a:rPr lang="en-US" altLang="ja-JP" sz="2400" b="0" baseline="0" dirty="0" smtClean="0">
                          <a:latin typeface="Calibri"/>
                          <a:cs typeface="Calibri"/>
                        </a:rPr>
                        <a:t>  </a:t>
                      </a:r>
                      <a:r>
                        <a:rPr lang="en-US" altLang="ja-JP" sz="2400" b="0" baseline="0" dirty="0" smtClean="0">
                          <a:solidFill>
                            <a:srgbClr val="00BA01"/>
                          </a:solidFill>
                          <a:latin typeface="Calibri"/>
                          <a:cs typeface="Calibri"/>
                          <a:sym typeface="Wingdings"/>
                        </a:rPr>
                        <a:t></a:t>
                      </a:r>
                      <a:r>
                        <a:rPr lang="en-US" altLang="ja-JP" sz="2400" b="0" baseline="0" dirty="0" smtClean="0">
                          <a:solidFill>
                            <a:srgbClr val="00BA01"/>
                          </a:solidFill>
                          <a:latin typeface="Calibri"/>
                          <a:cs typeface="Calibri"/>
                        </a:rPr>
                        <a:t> my recommendation</a:t>
                      </a:r>
                      <a:endParaRPr lang="en-US" altLang="ja-JP" sz="2400" dirty="0" smtClean="0">
                        <a:solidFill>
                          <a:srgbClr val="00BA01"/>
                        </a:solidFill>
                        <a:latin typeface="Calibri"/>
                        <a:cs typeface="Calibri"/>
                      </a:endParaRPr>
                    </a:p>
                    <a:p>
                      <a:pPr marL="0" marR="0" lvl="2" indent="0" algn="l" defTabSz="914400" rtl="0" eaLnBrk="1" fontAlgn="auto" latinLnBrk="0" hangingPunct="1">
                        <a:lnSpc>
                          <a:spcPct val="100000"/>
                        </a:lnSpc>
                        <a:spcBef>
                          <a:spcPts val="0"/>
                        </a:spcBef>
                        <a:spcAft>
                          <a:spcPts val="0"/>
                        </a:spcAft>
                        <a:buClrTx/>
                        <a:buSzTx/>
                        <a:buFont typeface="Wingdings" charset="2"/>
                        <a:buNone/>
                        <a:tabLst/>
                        <a:defRPr/>
                      </a:pPr>
                      <a:r>
                        <a:rPr lang="en-US" altLang="ja-JP" sz="1600" dirty="0" smtClean="0">
                          <a:solidFill>
                            <a:srgbClr val="0000FF"/>
                          </a:solidFill>
                          <a:latin typeface="Consolas"/>
                          <a:cs typeface="Consolas"/>
                        </a:rPr>
                        <a:t>public</a:t>
                      </a:r>
                      <a:r>
                        <a:rPr lang="en-US" altLang="ja-JP" sz="1600" baseline="0" dirty="0" smtClean="0">
                          <a:solidFill>
                            <a:srgbClr val="0000FF"/>
                          </a:solidFill>
                          <a:latin typeface="Consolas"/>
                          <a:cs typeface="Consolas"/>
                        </a:rPr>
                        <a:t> </a:t>
                      </a:r>
                      <a:r>
                        <a:rPr lang="en-US" altLang="ja-JP" sz="1600" dirty="0" smtClean="0">
                          <a:latin typeface="Consolas"/>
                          <a:cs typeface="Consolas"/>
                        </a:rPr>
                        <a:t>Disk(</a:t>
                      </a:r>
                      <a:r>
                        <a:rPr lang="en-US" altLang="ja-JP" sz="1600" baseline="0" dirty="0" smtClean="0">
                          <a:latin typeface="Consolas"/>
                          <a:cs typeface="Consolas"/>
                        </a:rPr>
                        <a:t> </a:t>
                      </a:r>
                      <a:r>
                        <a:rPr lang="en-US" altLang="ja-JP" sz="1600" baseline="0" dirty="0" smtClean="0">
                          <a:solidFill>
                            <a:srgbClr val="0000FF"/>
                          </a:solidFill>
                          <a:latin typeface="Consolas"/>
                          <a:cs typeface="Consolas"/>
                        </a:rPr>
                        <a:t>int </a:t>
                      </a:r>
                      <a:r>
                        <a:rPr lang="en-US" altLang="ja-JP" sz="1600" baseline="0" dirty="0" smtClean="0">
                          <a:solidFill>
                            <a:schemeClr val="bg1"/>
                          </a:solidFill>
                          <a:latin typeface="Consolas"/>
                          <a:cs typeface="Consolas"/>
                        </a:rPr>
                        <a:t>blocks</a:t>
                      </a:r>
                      <a:r>
                        <a:rPr lang="en-US" altLang="ja-JP" sz="1600" baseline="0" dirty="0" smtClean="0">
                          <a:solidFill>
                            <a:srgbClr val="0000FF"/>
                          </a:solidFill>
                          <a:latin typeface="Consolas"/>
                          <a:cs typeface="Consolas"/>
                        </a:rPr>
                        <a:t> </a:t>
                      </a:r>
                      <a:r>
                        <a:rPr lang="en-US" altLang="ja-JP" sz="1600" dirty="0" smtClean="0">
                          <a:latin typeface="Consolas"/>
                          <a:cs typeface="Consolas"/>
                        </a:rPr>
                        <a:t>) {</a:t>
                      </a:r>
                    </a:p>
                    <a:p>
                      <a:pPr marL="0" marR="0" lvl="2" indent="0" algn="l" defTabSz="914400" rtl="0" eaLnBrk="1" fontAlgn="auto" latinLnBrk="0" hangingPunct="1">
                        <a:lnSpc>
                          <a:spcPct val="100000"/>
                        </a:lnSpc>
                        <a:spcBef>
                          <a:spcPts val="0"/>
                        </a:spcBef>
                        <a:spcAft>
                          <a:spcPts val="0"/>
                        </a:spcAft>
                        <a:buClrTx/>
                        <a:buSzTx/>
                        <a:buFont typeface="Wingdings" charset="2"/>
                        <a:buNone/>
                        <a:tabLst/>
                        <a:defRPr/>
                      </a:pPr>
                      <a:r>
                        <a:rPr lang="en-US" altLang="ja-JP" sz="1600" dirty="0" smtClean="0">
                          <a:latin typeface="Consolas"/>
                          <a:cs typeface="Consolas"/>
                        </a:rPr>
                        <a:t>   </a:t>
                      </a:r>
                      <a:r>
                        <a:rPr lang="en-US" altLang="ja-JP" sz="1600" dirty="0" smtClean="0">
                          <a:solidFill>
                            <a:srgbClr val="0000FF"/>
                          </a:solidFill>
                          <a:latin typeface="Consolas"/>
                          <a:cs typeface="Consolas"/>
                        </a:rPr>
                        <a:t>try</a:t>
                      </a:r>
                      <a:r>
                        <a:rPr lang="en-US" altLang="ja-JP" sz="1600" dirty="0" smtClean="0">
                          <a:latin typeface="Consolas"/>
                          <a:cs typeface="Consolas"/>
                        </a:rPr>
                        <a:t> {</a:t>
                      </a:r>
                    </a:p>
                    <a:p>
                      <a:pPr marL="0" marR="0" lvl="2" indent="0" algn="l" defTabSz="914400" rtl="0" eaLnBrk="1" fontAlgn="auto" latinLnBrk="0" hangingPunct="1">
                        <a:lnSpc>
                          <a:spcPct val="100000"/>
                        </a:lnSpc>
                        <a:spcBef>
                          <a:spcPts val="0"/>
                        </a:spcBef>
                        <a:spcAft>
                          <a:spcPts val="0"/>
                        </a:spcAft>
                        <a:buClrTx/>
                        <a:buSzTx/>
                        <a:buFont typeface="Wingdings" charset="2"/>
                        <a:buNone/>
                        <a:tabLst/>
                        <a:defRPr/>
                      </a:pPr>
                      <a:r>
                        <a:rPr lang="en-US" altLang="ja-JP" sz="1600" dirty="0" smtClean="0">
                          <a:latin typeface="Consolas"/>
                          <a:cs typeface="Consolas"/>
                        </a:rPr>
                        <a:t>      </a:t>
                      </a:r>
                      <a:r>
                        <a:rPr lang="en-US" altLang="ja-JP" sz="1600" dirty="0" err="1" smtClean="0">
                          <a:latin typeface="Consolas"/>
                          <a:cs typeface="Consolas"/>
                        </a:rPr>
                        <a:t>FileInputStream</a:t>
                      </a:r>
                      <a:r>
                        <a:rPr lang="en-US" altLang="ja-JP" sz="1600" dirty="0" smtClean="0">
                          <a:latin typeface="Consolas"/>
                          <a:cs typeface="Consolas"/>
                        </a:rPr>
                        <a:t> </a:t>
                      </a:r>
                      <a:r>
                        <a:rPr lang="en-US" altLang="ja-JP" sz="1600" dirty="0" err="1" smtClean="0">
                          <a:latin typeface="Consolas"/>
                          <a:cs typeface="Consolas"/>
                        </a:rPr>
                        <a:t>ifstream</a:t>
                      </a:r>
                      <a:r>
                        <a:rPr lang="en-US" altLang="ja-JP" sz="1600" dirty="0" smtClean="0">
                          <a:latin typeface="Consolas"/>
                          <a:cs typeface="Consolas"/>
                        </a:rPr>
                        <a:t> = </a:t>
                      </a:r>
                      <a:r>
                        <a:rPr lang="en-US" altLang="ja-JP" sz="1600" dirty="0" smtClean="0">
                          <a:solidFill>
                            <a:srgbClr val="0000FF"/>
                          </a:solidFill>
                          <a:latin typeface="Consolas"/>
                          <a:cs typeface="Consolas"/>
                        </a:rPr>
                        <a:t>new</a:t>
                      </a:r>
                      <a:r>
                        <a:rPr lang="en-US" altLang="ja-JP" sz="1600" dirty="0" smtClean="0">
                          <a:latin typeface="Consolas"/>
                          <a:cs typeface="Consolas"/>
                        </a:rPr>
                        <a:t> </a:t>
                      </a:r>
                      <a:r>
                        <a:rPr lang="en-US" altLang="ja-JP" sz="1600" dirty="0" err="1" smtClean="0">
                          <a:latin typeface="Consolas"/>
                          <a:cs typeface="Consolas"/>
                        </a:rPr>
                        <a:t>FileInputStream</a:t>
                      </a:r>
                      <a:r>
                        <a:rPr lang="en-US" altLang="ja-JP" sz="1600" dirty="0" smtClean="0">
                          <a:latin typeface="Consolas"/>
                          <a:cs typeface="Consolas"/>
                        </a:rPr>
                        <a:t>(“DISK”);</a:t>
                      </a:r>
                    </a:p>
                    <a:p>
                      <a:pPr marL="0" marR="0" lvl="2" indent="0" algn="l" defTabSz="914400" rtl="0" eaLnBrk="1" fontAlgn="auto" latinLnBrk="0" hangingPunct="1">
                        <a:lnSpc>
                          <a:spcPct val="100000"/>
                        </a:lnSpc>
                        <a:spcBef>
                          <a:spcPts val="0"/>
                        </a:spcBef>
                        <a:spcAft>
                          <a:spcPts val="0"/>
                        </a:spcAft>
                        <a:buClrTx/>
                        <a:buSzTx/>
                        <a:buFont typeface="Wingdings" charset="2"/>
                        <a:buNone/>
                        <a:tabLst/>
                        <a:defRPr/>
                      </a:pPr>
                      <a:r>
                        <a:rPr lang="en-US" altLang="ja-JP" sz="1600" dirty="0" smtClean="0">
                          <a:latin typeface="Consolas"/>
                          <a:cs typeface="Consolas"/>
                        </a:rPr>
                        <a:t>   } </a:t>
                      </a:r>
                      <a:r>
                        <a:rPr lang="en-US" altLang="ja-JP" sz="1600" dirty="0" smtClean="0">
                          <a:solidFill>
                            <a:srgbClr val="0000FF"/>
                          </a:solidFill>
                          <a:latin typeface="Consolas"/>
                          <a:cs typeface="Consolas"/>
                        </a:rPr>
                        <a:t>catch</a:t>
                      </a:r>
                      <a:r>
                        <a:rPr lang="en-US" altLang="ja-JP" sz="1600" dirty="0" smtClean="0">
                          <a:latin typeface="Consolas"/>
                          <a:cs typeface="Consolas"/>
                        </a:rPr>
                        <a:t> (</a:t>
                      </a:r>
                      <a:r>
                        <a:rPr lang="en-US" altLang="ja-JP" sz="1600" baseline="0" dirty="0" smtClean="0">
                          <a:latin typeface="Consolas"/>
                          <a:cs typeface="Consolas"/>
                        </a:rPr>
                        <a:t> FileNotFoundException e) {</a:t>
                      </a:r>
                    </a:p>
                    <a:p>
                      <a:pPr marL="0" marR="0" lvl="2" indent="0" algn="l" defTabSz="914400" rtl="0" eaLnBrk="1" fontAlgn="auto" latinLnBrk="0" hangingPunct="1">
                        <a:lnSpc>
                          <a:spcPct val="100000"/>
                        </a:lnSpc>
                        <a:spcBef>
                          <a:spcPts val="0"/>
                        </a:spcBef>
                        <a:spcAft>
                          <a:spcPts val="0"/>
                        </a:spcAft>
                        <a:buClrTx/>
                        <a:buSzTx/>
                        <a:buFont typeface="Wingdings" charset="2"/>
                        <a:buNone/>
                        <a:tabLst/>
                        <a:defRPr/>
                      </a:pPr>
                      <a:r>
                        <a:rPr lang="en-US" altLang="ja-JP" sz="1600" baseline="0" dirty="0" smtClean="0">
                          <a:latin typeface="Consolas"/>
                          <a:cs typeface="Consolas"/>
                        </a:rPr>
                        <a:t>      </a:t>
                      </a:r>
                      <a:r>
                        <a:rPr lang="en-US" altLang="ja-JP" sz="1600" baseline="0" dirty="0" err="1" smtClean="0">
                          <a:latin typeface="Consolas"/>
                          <a:cs typeface="Consolas"/>
                        </a:rPr>
                        <a:t>System.out.println</a:t>
                      </a:r>
                      <a:r>
                        <a:rPr lang="en-US" altLang="ja-JP" sz="1600" baseline="0" dirty="0" smtClean="0">
                          <a:latin typeface="Consolas"/>
                          <a:cs typeface="Consolas"/>
                        </a:rPr>
                        <a:t>(e);</a:t>
                      </a:r>
                    </a:p>
                    <a:p>
                      <a:pPr marL="0" marR="0" lvl="2" indent="0" algn="l" defTabSz="914400" rtl="0" eaLnBrk="1" fontAlgn="auto" latinLnBrk="0" hangingPunct="1">
                        <a:lnSpc>
                          <a:spcPct val="100000"/>
                        </a:lnSpc>
                        <a:spcBef>
                          <a:spcPts val="0"/>
                        </a:spcBef>
                        <a:spcAft>
                          <a:spcPts val="0"/>
                        </a:spcAft>
                        <a:buClrTx/>
                        <a:buSzTx/>
                        <a:buFont typeface="Wingdings" charset="2"/>
                        <a:buNone/>
                        <a:tabLst/>
                        <a:defRPr/>
                      </a:pPr>
                      <a:r>
                        <a:rPr lang="en-US" altLang="ja-JP" sz="1600" baseline="0" dirty="0" smtClean="0">
                          <a:latin typeface="Consolas"/>
                          <a:cs typeface="Consolas"/>
                        </a:rPr>
                        <a:t>   {</a:t>
                      </a:r>
                      <a:endParaRPr lang="en-US" altLang="ja-JP" sz="1800" baseline="0" dirty="0" smtClean="0">
                        <a:latin typeface="Consolas"/>
                        <a:cs typeface="Consolas"/>
                      </a:endParaRPr>
                    </a:p>
                    <a:p>
                      <a:pPr marL="0" marR="0" lvl="2" indent="0" algn="l" defTabSz="914400" rtl="0" eaLnBrk="1" fontAlgn="auto" latinLnBrk="0" hangingPunct="1">
                        <a:lnSpc>
                          <a:spcPct val="100000"/>
                        </a:lnSpc>
                        <a:spcBef>
                          <a:spcPts val="0"/>
                        </a:spcBef>
                        <a:spcAft>
                          <a:spcPts val="0"/>
                        </a:spcAft>
                        <a:buClrTx/>
                        <a:buSzTx/>
                        <a:buFont typeface="Wingdings" charset="2"/>
                        <a:buNone/>
                        <a:tabLst/>
                        <a:defRPr/>
                      </a:pPr>
                      <a:r>
                        <a:rPr lang="en-US" altLang="ja-JP" sz="1800" baseline="0" dirty="0" smtClean="0">
                          <a:latin typeface="Consolas"/>
                          <a:cs typeface="Consolas"/>
                        </a:rPr>
                        <a:t>}</a:t>
                      </a:r>
                      <a:endParaRPr lang="en-US" altLang="ja-JP" sz="1600" dirty="0" smtClean="0">
                        <a:latin typeface="Consolas"/>
                        <a:cs typeface="Consolas"/>
                      </a:endParaRPr>
                    </a:p>
                  </a:txBody>
                  <a:tcPr/>
                </a:tc>
              </a:tr>
              <a:tr h="370840">
                <a:tc>
                  <a:txBody>
                    <a:bodyPr/>
                    <a:lstStyle/>
                    <a:p>
                      <a:pPr marL="285750" marR="0" lvl="2" indent="-285750" algn="l" defTabSz="914400" rtl="0" eaLnBrk="1" fontAlgn="auto" latinLnBrk="0" hangingPunct="1">
                        <a:lnSpc>
                          <a:spcPct val="100000"/>
                        </a:lnSpc>
                        <a:spcBef>
                          <a:spcPts val="0"/>
                        </a:spcBef>
                        <a:spcAft>
                          <a:spcPts val="0"/>
                        </a:spcAft>
                        <a:buClrTx/>
                        <a:buSzTx/>
                        <a:buFont typeface="Wingdings" charset="2"/>
                        <a:buChar char="§"/>
                        <a:tabLst/>
                        <a:defRPr/>
                      </a:pPr>
                      <a:r>
                        <a:rPr lang="en-US" altLang="ja-JP" sz="2400" b="0" dirty="0" smtClean="0">
                          <a:latin typeface="Calibri"/>
                          <a:cs typeface="Calibri"/>
                        </a:rPr>
                        <a:t>Throwing Exceptions:</a:t>
                      </a:r>
                      <a:r>
                        <a:rPr lang="en-US" altLang="ja-JP" sz="2400" b="0" baseline="0" dirty="0" smtClean="0">
                          <a:latin typeface="Calibri"/>
                          <a:cs typeface="Calibri"/>
                        </a:rPr>
                        <a:t> </a:t>
                      </a:r>
                    </a:p>
                    <a:p>
                      <a:pPr marL="0" marR="0" lvl="2" indent="0" algn="l" defTabSz="914400" rtl="0" eaLnBrk="1" fontAlgn="auto" latinLnBrk="0" hangingPunct="1">
                        <a:lnSpc>
                          <a:spcPct val="100000"/>
                        </a:lnSpc>
                        <a:spcBef>
                          <a:spcPts val="0"/>
                        </a:spcBef>
                        <a:spcAft>
                          <a:spcPts val="0"/>
                        </a:spcAft>
                        <a:buClrTx/>
                        <a:buSzTx/>
                        <a:buFont typeface="Wingdings" charset="2"/>
                        <a:buNone/>
                        <a:tabLst/>
                        <a:defRPr/>
                      </a:pPr>
                      <a:r>
                        <a:rPr lang="en-US" altLang="ja-JP" sz="1600" dirty="0" smtClean="0">
                          <a:solidFill>
                            <a:srgbClr val="0000FF"/>
                          </a:solidFill>
                          <a:latin typeface="Consolas"/>
                          <a:cs typeface="Consolas"/>
                        </a:rPr>
                        <a:t>public</a:t>
                      </a:r>
                      <a:r>
                        <a:rPr lang="en-US" altLang="ja-JP" sz="1600" baseline="0" dirty="0" smtClean="0">
                          <a:solidFill>
                            <a:srgbClr val="0000FF"/>
                          </a:solidFill>
                          <a:latin typeface="Consolas"/>
                          <a:cs typeface="Consolas"/>
                        </a:rPr>
                        <a:t> </a:t>
                      </a:r>
                      <a:r>
                        <a:rPr lang="en-US" altLang="ja-JP" sz="1600" dirty="0" smtClean="0">
                          <a:latin typeface="Consolas"/>
                          <a:cs typeface="Consolas"/>
                        </a:rPr>
                        <a:t>Disk(</a:t>
                      </a:r>
                      <a:r>
                        <a:rPr lang="en-US" altLang="ja-JP" sz="1600" baseline="0" dirty="0" smtClean="0">
                          <a:latin typeface="Consolas"/>
                          <a:cs typeface="Consolas"/>
                        </a:rPr>
                        <a:t> </a:t>
                      </a:r>
                      <a:r>
                        <a:rPr lang="en-US" altLang="ja-JP" sz="1600" baseline="0" dirty="0" smtClean="0">
                          <a:solidFill>
                            <a:srgbClr val="0000FF"/>
                          </a:solidFill>
                          <a:latin typeface="Consolas"/>
                          <a:cs typeface="Consolas"/>
                        </a:rPr>
                        <a:t>int </a:t>
                      </a:r>
                      <a:r>
                        <a:rPr lang="en-US" altLang="ja-JP" sz="1600" baseline="0" dirty="0" smtClean="0">
                          <a:solidFill>
                            <a:schemeClr val="bg1"/>
                          </a:solidFill>
                          <a:latin typeface="Consolas"/>
                          <a:cs typeface="Consolas"/>
                        </a:rPr>
                        <a:t>blocks</a:t>
                      </a:r>
                      <a:r>
                        <a:rPr lang="en-US" altLang="ja-JP" sz="1600" baseline="0" dirty="0" smtClean="0">
                          <a:solidFill>
                            <a:srgbClr val="0000FF"/>
                          </a:solidFill>
                          <a:latin typeface="Consolas"/>
                          <a:cs typeface="Consolas"/>
                        </a:rPr>
                        <a:t> </a:t>
                      </a:r>
                      <a:r>
                        <a:rPr lang="en-US" altLang="ja-JP" sz="1600" dirty="0" smtClean="0">
                          <a:latin typeface="Consolas"/>
                          <a:cs typeface="Consolas"/>
                        </a:rPr>
                        <a:t>) throws</a:t>
                      </a:r>
                      <a:r>
                        <a:rPr lang="en-US" altLang="ja-JP" sz="1600" baseline="0" dirty="0" smtClean="0">
                          <a:latin typeface="Consolas"/>
                          <a:cs typeface="Consolas"/>
                        </a:rPr>
                        <a:t> FileNotFoundException </a:t>
                      </a:r>
                      <a:r>
                        <a:rPr lang="en-US" altLang="ja-JP" sz="1600" dirty="0" smtClean="0">
                          <a:latin typeface="Consolas"/>
                          <a:cs typeface="Consolas"/>
                        </a:rPr>
                        <a:t>{</a:t>
                      </a:r>
                    </a:p>
                    <a:p>
                      <a:pPr marL="0" marR="0" lvl="2" indent="0" algn="l" defTabSz="914400" rtl="0" eaLnBrk="1" fontAlgn="auto" latinLnBrk="0" hangingPunct="1">
                        <a:lnSpc>
                          <a:spcPct val="100000"/>
                        </a:lnSpc>
                        <a:spcBef>
                          <a:spcPts val="0"/>
                        </a:spcBef>
                        <a:spcAft>
                          <a:spcPts val="0"/>
                        </a:spcAft>
                        <a:buClrTx/>
                        <a:buSzTx/>
                        <a:buFont typeface="Wingdings" charset="2"/>
                        <a:buNone/>
                        <a:tabLst/>
                        <a:defRPr/>
                      </a:pPr>
                      <a:r>
                        <a:rPr lang="en-US" altLang="ja-JP" sz="1600" dirty="0" smtClean="0">
                          <a:latin typeface="Consolas"/>
                          <a:cs typeface="Consolas"/>
                        </a:rPr>
                        <a:t>      </a:t>
                      </a:r>
                      <a:r>
                        <a:rPr lang="en-US" altLang="ja-JP" sz="1600" dirty="0" err="1" smtClean="0">
                          <a:latin typeface="Consolas"/>
                          <a:cs typeface="Consolas"/>
                        </a:rPr>
                        <a:t>FileInputStream</a:t>
                      </a:r>
                      <a:r>
                        <a:rPr lang="en-US" altLang="ja-JP" sz="1600" dirty="0" smtClean="0">
                          <a:latin typeface="Consolas"/>
                          <a:cs typeface="Consolas"/>
                        </a:rPr>
                        <a:t> </a:t>
                      </a:r>
                      <a:r>
                        <a:rPr lang="en-US" altLang="ja-JP" sz="1600" dirty="0" err="1" smtClean="0">
                          <a:latin typeface="Consolas"/>
                          <a:cs typeface="Consolas"/>
                        </a:rPr>
                        <a:t>ifstream</a:t>
                      </a:r>
                      <a:r>
                        <a:rPr lang="en-US" altLang="ja-JP" sz="1600" dirty="0" smtClean="0">
                          <a:latin typeface="Consolas"/>
                          <a:cs typeface="Consolas"/>
                        </a:rPr>
                        <a:t> = </a:t>
                      </a:r>
                      <a:r>
                        <a:rPr lang="en-US" altLang="ja-JP" sz="1600" dirty="0" smtClean="0">
                          <a:solidFill>
                            <a:srgbClr val="0000FF"/>
                          </a:solidFill>
                          <a:latin typeface="Consolas"/>
                          <a:cs typeface="Consolas"/>
                        </a:rPr>
                        <a:t>new</a:t>
                      </a:r>
                      <a:r>
                        <a:rPr lang="en-US" altLang="ja-JP" sz="1600" dirty="0" smtClean="0">
                          <a:latin typeface="Consolas"/>
                          <a:cs typeface="Consolas"/>
                        </a:rPr>
                        <a:t> </a:t>
                      </a:r>
                      <a:r>
                        <a:rPr lang="en-US" altLang="ja-JP" sz="1600" dirty="0" err="1" smtClean="0">
                          <a:latin typeface="Consolas"/>
                          <a:cs typeface="Consolas"/>
                        </a:rPr>
                        <a:t>FileInputStream</a:t>
                      </a:r>
                      <a:r>
                        <a:rPr lang="en-US" altLang="ja-JP" sz="1600" dirty="0" smtClean="0">
                          <a:latin typeface="Consolas"/>
                          <a:cs typeface="Consolas"/>
                        </a:rPr>
                        <a:t>(“DISK”);</a:t>
                      </a:r>
                    </a:p>
                    <a:p>
                      <a:pPr marL="0" marR="0" lvl="2" indent="0" algn="l" defTabSz="914400" rtl="0" eaLnBrk="1" fontAlgn="auto" latinLnBrk="0" hangingPunct="1">
                        <a:lnSpc>
                          <a:spcPct val="100000"/>
                        </a:lnSpc>
                        <a:spcBef>
                          <a:spcPts val="0"/>
                        </a:spcBef>
                        <a:spcAft>
                          <a:spcPts val="0"/>
                        </a:spcAft>
                        <a:buClrTx/>
                        <a:buSzTx/>
                        <a:buFont typeface="Wingdings" charset="2"/>
                        <a:buNone/>
                        <a:tabLst/>
                        <a:defRPr/>
                      </a:pPr>
                      <a:r>
                        <a:rPr lang="en-US" altLang="ja-JP" sz="1800" baseline="0" dirty="0" smtClean="0">
                          <a:latin typeface="Consolas"/>
                          <a:cs typeface="Consolas"/>
                        </a:rPr>
                        <a:t>}</a:t>
                      </a:r>
                      <a:endParaRPr lang="en-US" altLang="ja-JP" sz="1600" dirty="0" smtClean="0">
                        <a:latin typeface="Consolas"/>
                        <a:cs typeface="Consolas"/>
                      </a:endParaRPr>
                    </a:p>
                  </a:txBody>
                  <a:tcPr/>
                </a:tc>
              </a:tr>
            </a:tbl>
          </a:graphicData>
        </a:graphic>
      </p:graphicFrame>
      <p:sp>
        <p:nvSpPr>
          <p:cNvPr id="7" name="TextBox 6"/>
          <p:cNvSpPr txBox="1"/>
          <p:nvPr/>
        </p:nvSpPr>
        <p:spPr>
          <a:xfrm>
            <a:off x="777239" y="5396028"/>
            <a:ext cx="7208576" cy="461665"/>
          </a:xfrm>
          <a:prstGeom prst="rect">
            <a:avLst/>
          </a:prstGeom>
          <a:noFill/>
        </p:spPr>
        <p:txBody>
          <a:bodyPr wrap="square" rtlCol="0">
            <a:spAutoFit/>
          </a:bodyPr>
          <a:lstStyle/>
          <a:p>
            <a:pPr algn="ctr"/>
            <a:r>
              <a:rPr lang="en-US" sz="2400" dirty="0" smtClean="0">
                <a:latin typeface="Calibri"/>
                <a:cs typeface="Calibri"/>
              </a:rPr>
              <a:t>SEE:  </a:t>
            </a:r>
            <a:r>
              <a:rPr lang="en-US" sz="2400" dirty="0" smtClean="0">
                <a:latin typeface="Calibri"/>
                <a:cs typeface="Calibri"/>
                <a:hlinkClick r:id="rId2"/>
              </a:rPr>
              <a:t>Throwing </a:t>
            </a:r>
            <a:r>
              <a:rPr lang="en-US" sz="2400" dirty="0">
                <a:latin typeface="Calibri"/>
                <a:cs typeface="Calibri"/>
                <a:hlinkClick r:id="rId2"/>
              </a:rPr>
              <a:t>and Catching Java </a:t>
            </a:r>
            <a:r>
              <a:rPr lang="en-US" sz="2400" dirty="0" smtClean="0">
                <a:latin typeface="Calibri"/>
                <a:cs typeface="Calibri"/>
                <a:hlinkClick r:id="rId2"/>
              </a:rPr>
              <a:t>Exceptions</a:t>
            </a:r>
            <a:endParaRPr lang="en-US" sz="2400" dirty="0" smtClean="0">
              <a:latin typeface="Calibri"/>
              <a:cs typeface="Calibri"/>
            </a:endParaRPr>
          </a:p>
        </p:txBody>
      </p:sp>
    </p:spTree>
    <p:extLst>
      <p:ext uri="{BB962C8B-B14F-4D97-AF65-F5344CB8AC3E}">
        <p14:creationId xmlns:p14="http://schemas.microsoft.com/office/powerpoint/2010/main" val="1146831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ja-JP" dirty="0">
                <a:latin typeface="Tahoma"/>
                <a:cs typeface="Tahoma"/>
              </a:rPr>
              <a:t>A </a:t>
            </a:r>
            <a:r>
              <a:rPr lang="en-US" altLang="ja-JP" dirty="0" smtClean="0">
                <a:latin typeface="Tahoma"/>
                <a:cs typeface="Tahoma"/>
              </a:rPr>
              <a:t>View </a:t>
            </a:r>
            <a:r>
              <a:rPr lang="en-US" altLang="ja-JP" dirty="0">
                <a:latin typeface="Tahoma"/>
                <a:cs typeface="Tahoma"/>
              </a:rPr>
              <a:t>of OS Services</a:t>
            </a:r>
            <a:endParaRPr lang="en-US" dirty="0">
              <a:latin typeface="Tahoma"/>
              <a:cs typeface="Tahoma"/>
            </a:endParaRPr>
          </a:p>
        </p:txBody>
      </p:sp>
      <p:pic>
        <p:nvPicPr>
          <p:cNvPr id="4" name="Picture 4" descr="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14802" b="-14802"/>
          <a:stretch>
            <a:fillRect/>
          </a:stretch>
        </p:blipFill>
        <p:spPr bwMode="auto">
          <a:xfrm>
            <a:off x="777875" y="1246188"/>
            <a:ext cx="7772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5"/>
          <p:cNvSpPr>
            <a:spLocks noGrp="1"/>
          </p:cNvSpPr>
          <p:nvPr>
            <p:ph type="ftr" sz="quarter" idx="12"/>
          </p:nvPr>
        </p:nvSpPr>
        <p:spPr/>
        <p:txBody>
          <a:bodyPr/>
          <a:lstStyle/>
          <a:p>
            <a:r>
              <a:rPr lang="en-US" smtClean="0"/>
              <a:t>CSS430 Operating Systems : OS Structures </a:t>
            </a:r>
            <a:endParaRPr lang="en-US" dirty="0"/>
          </a:p>
        </p:txBody>
      </p:sp>
      <p:sp>
        <p:nvSpPr>
          <p:cNvPr id="7" name="Slide Number Placeholder 6"/>
          <p:cNvSpPr>
            <a:spLocks noGrp="1"/>
          </p:cNvSpPr>
          <p:nvPr>
            <p:ph type="sldNum" sz="quarter" idx="11"/>
          </p:nvPr>
        </p:nvSpPr>
        <p:spPr/>
        <p:txBody>
          <a:bodyPr/>
          <a:lstStyle/>
          <a:p>
            <a:fld id="{1789C0F2-17E0-497A-9BBE-0C73201AAFE3}" type="slidenum">
              <a:rPr lang="en-US" smtClean="0"/>
              <a:pPr/>
              <a:t>3</a:t>
            </a:fld>
            <a:endParaRPr lang="en-US" dirty="0"/>
          </a:p>
        </p:txBody>
      </p:sp>
    </p:spTree>
    <p:extLst>
      <p:ext uri="{BB962C8B-B14F-4D97-AF65-F5344CB8AC3E}">
        <p14:creationId xmlns:p14="http://schemas.microsoft.com/office/powerpoint/2010/main" val="317830062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ja-JP" dirty="0"/>
              <a:t>Threads</a:t>
            </a:r>
            <a:endParaRPr lang="en-US" dirty="0"/>
          </a:p>
        </p:txBody>
      </p:sp>
      <p:sp>
        <p:nvSpPr>
          <p:cNvPr id="4" name="Slide Number Placeholder 3"/>
          <p:cNvSpPr>
            <a:spLocks noGrp="1"/>
          </p:cNvSpPr>
          <p:nvPr>
            <p:ph type="sldNum" sz="quarter" idx="11"/>
          </p:nvPr>
        </p:nvSpPr>
        <p:spPr/>
        <p:txBody>
          <a:bodyPr/>
          <a:lstStyle/>
          <a:p>
            <a:fld id="{1789C0F2-17E0-497A-9BBE-0C73201AAFE3}" type="slidenum">
              <a:rPr lang="en-US" smtClean="0"/>
              <a:pPr/>
              <a:t>30</a:t>
            </a:fld>
            <a:endParaRPr lang="en-US" dirty="0"/>
          </a:p>
        </p:txBody>
      </p:sp>
      <p:sp>
        <p:nvSpPr>
          <p:cNvPr id="5" name="Footer Placeholder 4"/>
          <p:cNvSpPr>
            <a:spLocks noGrp="1"/>
          </p:cNvSpPr>
          <p:nvPr>
            <p:ph type="ftr" sz="quarter" idx="12"/>
          </p:nvPr>
        </p:nvSpPr>
        <p:spPr/>
        <p:txBody>
          <a:bodyPr/>
          <a:lstStyle/>
          <a:p>
            <a:r>
              <a:rPr lang="en-US" smtClean="0"/>
              <a:t>CSS430 Operating Systems : OS Structures </a:t>
            </a:r>
            <a:endParaRPr lang="en-US" dirty="0"/>
          </a:p>
        </p:txBody>
      </p:sp>
      <p:graphicFrame>
        <p:nvGraphicFramePr>
          <p:cNvPr id="8" name="Content Placeholder 5"/>
          <p:cNvGraphicFramePr>
            <a:graphicFrameLocks noGrp="1"/>
          </p:cNvGraphicFramePr>
          <p:nvPr>
            <p:ph idx="1"/>
            <p:extLst>
              <p:ext uri="{D42A27DB-BD31-4B8C-83A1-F6EECF244321}">
                <p14:modId xmlns:p14="http://schemas.microsoft.com/office/powerpoint/2010/main" val="417019608"/>
              </p:ext>
            </p:extLst>
          </p:nvPr>
        </p:nvGraphicFramePr>
        <p:xfrm>
          <a:off x="777240" y="973782"/>
          <a:ext cx="7772400" cy="5181599"/>
        </p:xfrm>
        <a:graphic>
          <a:graphicData uri="http://schemas.openxmlformats.org/drawingml/2006/table">
            <a:tbl>
              <a:tblPr firstRow="1" bandRow="1">
                <a:tableStyleId>{D7AC3CCA-C797-4891-BE02-D94E43425B78}</a:tableStyleId>
              </a:tblPr>
              <a:tblGrid>
                <a:gridCol w="7772400"/>
              </a:tblGrid>
              <a:tr h="370840">
                <a:tc>
                  <a:txBody>
                    <a:bodyPr/>
                    <a:lstStyle/>
                    <a:p>
                      <a:pPr marL="342900" marR="0" indent="-342900" algn="l" defTabSz="914400" rtl="0" eaLnBrk="1" fontAlgn="auto" latinLnBrk="0" hangingPunct="1">
                        <a:lnSpc>
                          <a:spcPct val="100000"/>
                        </a:lnSpc>
                        <a:spcBef>
                          <a:spcPts val="0"/>
                        </a:spcBef>
                        <a:spcAft>
                          <a:spcPts val="0"/>
                        </a:spcAft>
                        <a:buClrTx/>
                        <a:buSzTx/>
                        <a:buFont typeface="Wingdings" charset="2"/>
                        <a:buChar char="§"/>
                        <a:tabLst/>
                        <a:defRPr/>
                      </a:pPr>
                      <a:r>
                        <a:rPr lang="en-US" altLang="ja-JP" sz="2400" b="0" dirty="0" smtClean="0">
                          <a:solidFill>
                            <a:srgbClr val="FF0000"/>
                          </a:solidFill>
                          <a:latin typeface="Calibri"/>
                          <a:cs typeface="Calibri"/>
                        </a:rPr>
                        <a:t> </a:t>
                      </a:r>
                      <a:r>
                        <a:rPr lang="en-US" altLang="ja-JP" sz="2400" b="0" dirty="0" smtClean="0">
                          <a:solidFill>
                            <a:schemeClr val="bg1"/>
                          </a:solidFill>
                          <a:latin typeface="Calibri"/>
                          <a:cs typeface="Calibri"/>
                        </a:rPr>
                        <a:t>Threads</a:t>
                      </a:r>
                      <a:r>
                        <a:rPr lang="en-US" altLang="ja-JP" sz="2400" b="0" baseline="0" dirty="0" smtClean="0">
                          <a:latin typeface="Calibri"/>
                          <a:cs typeface="Calibri"/>
                        </a:rPr>
                        <a:t> are independent execution entities which run concurrently but share the same code and variables.</a:t>
                      </a:r>
                      <a:r>
                        <a:rPr lang="en-US" altLang="ja-JP" sz="2400" b="0" dirty="0" smtClean="0">
                          <a:latin typeface="Calibri"/>
                          <a:cs typeface="Calibri"/>
                        </a:rPr>
                        <a:t> </a:t>
                      </a:r>
                    </a:p>
                  </a:txBody>
                  <a:tcPr/>
                </a:tc>
              </a:tr>
              <a:tr h="370840">
                <a:tc>
                  <a:txBody>
                    <a:bodyPr/>
                    <a:lstStyle/>
                    <a:p>
                      <a:pPr marL="285750" marR="0" lvl="2" indent="-285750" algn="l" defTabSz="914400" rtl="0" eaLnBrk="1" fontAlgn="auto" latinLnBrk="0" hangingPunct="1">
                        <a:lnSpc>
                          <a:spcPct val="100000"/>
                        </a:lnSpc>
                        <a:spcBef>
                          <a:spcPts val="0"/>
                        </a:spcBef>
                        <a:spcAft>
                          <a:spcPts val="0"/>
                        </a:spcAft>
                        <a:buClrTx/>
                        <a:buSzTx/>
                        <a:buFont typeface="Wingdings" charset="2"/>
                        <a:buChar char="§"/>
                        <a:tabLst/>
                        <a:defRPr/>
                      </a:pPr>
                      <a:r>
                        <a:rPr lang="en-US" altLang="ja-JP" sz="2400" b="0" dirty="0" smtClean="0">
                          <a:solidFill>
                            <a:srgbClr val="FF0000"/>
                          </a:solidFill>
                          <a:latin typeface="Calibri"/>
                          <a:cs typeface="Calibri"/>
                        </a:rPr>
                        <a:t> </a:t>
                      </a:r>
                      <a:r>
                        <a:rPr lang="en-US" altLang="ja-JP" sz="2400" b="0" dirty="0" smtClean="0">
                          <a:latin typeface="Calibri"/>
                          <a:cs typeface="Calibri"/>
                        </a:rPr>
                        <a:t>Definition:</a:t>
                      </a:r>
                      <a:endParaRPr lang="en-US" altLang="ja-JP" sz="2400" dirty="0" smtClean="0">
                        <a:solidFill>
                          <a:srgbClr val="00BA01"/>
                        </a:solidFill>
                        <a:latin typeface="Calibri"/>
                        <a:cs typeface="Calibri"/>
                      </a:endParaRPr>
                    </a:p>
                    <a:p>
                      <a:pPr marL="0" marR="0" lvl="2" indent="0" algn="l" defTabSz="914400" rtl="0" eaLnBrk="1" fontAlgn="auto" latinLnBrk="0" hangingPunct="1">
                        <a:lnSpc>
                          <a:spcPct val="100000"/>
                        </a:lnSpc>
                        <a:spcBef>
                          <a:spcPts val="0"/>
                        </a:spcBef>
                        <a:spcAft>
                          <a:spcPts val="0"/>
                        </a:spcAft>
                        <a:buClrTx/>
                        <a:buSzTx/>
                        <a:buFont typeface="Wingdings" charset="2"/>
                        <a:buNone/>
                        <a:tabLst/>
                        <a:defRPr/>
                      </a:pPr>
                      <a:r>
                        <a:rPr lang="en-US" altLang="ja-JP" sz="1600" dirty="0" smtClean="0">
                          <a:solidFill>
                            <a:srgbClr val="0000FF"/>
                          </a:solidFill>
                          <a:latin typeface="Consolas"/>
                          <a:cs typeface="Consolas"/>
                        </a:rPr>
                        <a:t>public</a:t>
                      </a:r>
                      <a:r>
                        <a:rPr lang="en-US" altLang="ja-JP" sz="1600" baseline="0" dirty="0" smtClean="0">
                          <a:solidFill>
                            <a:srgbClr val="0000FF"/>
                          </a:solidFill>
                          <a:latin typeface="Consolas"/>
                          <a:cs typeface="Consolas"/>
                        </a:rPr>
                        <a:t> class </a:t>
                      </a:r>
                      <a:r>
                        <a:rPr lang="en-US" altLang="ja-JP" sz="1600" baseline="0" dirty="0" smtClean="0">
                          <a:solidFill>
                            <a:schemeClr val="bg1"/>
                          </a:solidFill>
                          <a:latin typeface="Consolas"/>
                          <a:cs typeface="Consolas"/>
                        </a:rPr>
                        <a:t>ThreadName</a:t>
                      </a:r>
                      <a:r>
                        <a:rPr lang="en-US" altLang="ja-JP" sz="1600" baseline="0" dirty="0" smtClean="0">
                          <a:solidFill>
                            <a:srgbClr val="0000FF"/>
                          </a:solidFill>
                          <a:latin typeface="Consolas"/>
                          <a:cs typeface="Consolas"/>
                        </a:rPr>
                        <a:t> extends </a:t>
                      </a:r>
                      <a:r>
                        <a:rPr lang="en-US" altLang="ja-JP" sz="1600" baseline="0" dirty="0" smtClean="0">
                          <a:solidFill>
                            <a:schemeClr val="dk1"/>
                          </a:solidFill>
                          <a:latin typeface="Consolas"/>
                          <a:cs typeface="Consolas"/>
                        </a:rPr>
                        <a:t>Thread</a:t>
                      </a:r>
                      <a:r>
                        <a:rPr lang="en-US" altLang="ja-JP" sz="1600" dirty="0" smtClean="0">
                          <a:latin typeface="Consolas"/>
                          <a:cs typeface="Consolas"/>
                        </a:rPr>
                        <a:t> {</a:t>
                      </a:r>
                    </a:p>
                    <a:p>
                      <a:pPr marL="0" marR="0" lvl="2" indent="0" algn="l" defTabSz="914400" rtl="0" eaLnBrk="1" fontAlgn="auto" latinLnBrk="0" hangingPunct="1">
                        <a:lnSpc>
                          <a:spcPct val="100000"/>
                        </a:lnSpc>
                        <a:spcBef>
                          <a:spcPts val="0"/>
                        </a:spcBef>
                        <a:spcAft>
                          <a:spcPts val="0"/>
                        </a:spcAft>
                        <a:buClrTx/>
                        <a:buSzTx/>
                        <a:buFont typeface="Wingdings" charset="2"/>
                        <a:buNone/>
                        <a:tabLst/>
                        <a:defRPr/>
                      </a:pPr>
                      <a:r>
                        <a:rPr lang="en-US" altLang="ja-JP" sz="1600" dirty="0" smtClean="0">
                          <a:latin typeface="Consolas"/>
                          <a:cs typeface="Consolas"/>
                        </a:rPr>
                        <a:t>   </a:t>
                      </a:r>
                      <a:r>
                        <a:rPr lang="en-US" altLang="ja-JP" sz="1600" baseline="0" dirty="0" smtClean="0">
                          <a:solidFill>
                            <a:schemeClr val="bg1"/>
                          </a:solidFill>
                          <a:latin typeface="Consolas"/>
                          <a:cs typeface="Consolas"/>
                        </a:rPr>
                        <a:t>ThreadName( String[] arg ) { ... }  // constructor</a:t>
                      </a:r>
                    </a:p>
                    <a:p>
                      <a:pPr marL="0" marR="0" lvl="2" indent="0" algn="l" defTabSz="914400" rtl="0" eaLnBrk="1" fontAlgn="auto" latinLnBrk="0" hangingPunct="1">
                        <a:lnSpc>
                          <a:spcPct val="100000"/>
                        </a:lnSpc>
                        <a:spcBef>
                          <a:spcPts val="0"/>
                        </a:spcBef>
                        <a:spcAft>
                          <a:spcPts val="0"/>
                        </a:spcAft>
                        <a:buClrTx/>
                        <a:buSzTx/>
                        <a:buFont typeface="Wingdings" charset="2"/>
                        <a:buNone/>
                        <a:tabLst/>
                        <a:defRPr/>
                      </a:pPr>
                      <a:r>
                        <a:rPr lang="en-US" altLang="ja-JP" sz="1600" baseline="0" dirty="0" smtClean="0">
                          <a:solidFill>
                            <a:srgbClr val="0000FF"/>
                          </a:solidFill>
                          <a:latin typeface="Consolas"/>
                          <a:cs typeface="Consolas"/>
                        </a:rPr>
                        <a:t> </a:t>
                      </a:r>
                      <a:r>
                        <a:rPr lang="en-US" altLang="ja-JP" sz="1600" dirty="0" smtClean="0">
                          <a:latin typeface="Consolas"/>
                          <a:cs typeface="Consolas"/>
                        </a:rPr>
                        <a:t>  </a:t>
                      </a:r>
                      <a:r>
                        <a:rPr lang="en-US" altLang="ja-JP" sz="1600" dirty="0" smtClean="0">
                          <a:solidFill>
                            <a:srgbClr val="0000FF"/>
                          </a:solidFill>
                          <a:latin typeface="Consolas"/>
                          <a:cs typeface="Consolas"/>
                        </a:rPr>
                        <a:t>public</a:t>
                      </a:r>
                      <a:r>
                        <a:rPr lang="en-US" altLang="ja-JP" sz="1600" dirty="0" smtClean="0">
                          <a:latin typeface="Consolas"/>
                          <a:cs typeface="Consolas"/>
                        </a:rPr>
                        <a:t> </a:t>
                      </a:r>
                      <a:r>
                        <a:rPr lang="en-US" altLang="ja-JP" sz="1600" dirty="0" smtClean="0">
                          <a:solidFill>
                            <a:srgbClr val="0000FF"/>
                          </a:solidFill>
                          <a:latin typeface="Consolas"/>
                          <a:cs typeface="Consolas"/>
                        </a:rPr>
                        <a:t>void</a:t>
                      </a:r>
                      <a:r>
                        <a:rPr lang="en-US" altLang="ja-JP" sz="1600" dirty="0" smtClean="0">
                          <a:latin typeface="Consolas"/>
                          <a:cs typeface="Consolas"/>
                        </a:rPr>
                        <a:t> run() {</a:t>
                      </a:r>
                    </a:p>
                    <a:p>
                      <a:pPr marL="0" marR="0" lvl="2" indent="0" algn="l" defTabSz="914400" rtl="0" eaLnBrk="1" fontAlgn="auto" latinLnBrk="0" hangingPunct="1">
                        <a:lnSpc>
                          <a:spcPct val="100000"/>
                        </a:lnSpc>
                        <a:spcBef>
                          <a:spcPts val="0"/>
                        </a:spcBef>
                        <a:spcAft>
                          <a:spcPts val="0"/>
                        </a:spcAft>
                        <a:buClrTx/>
                        <a:buSzTx/>
                        <a:buFont typeface="Wingdings" charset="2"/>
                        <a:buNone/>
                        <a:tabLst/>
                        <a:defRPr/>
                      </a:pPr>
                      <a:r>
                        <a:rPr lang="en-US" altLang="ja-JP" sz="1600" baseline="0" dirty="0" smtClean="0">
                          <a:solidFill>
                            <a:schemeClr val="bg1"/>
                          </a:solidFill>
                          <a:latin typeface="Consolas"/>
                          <a:cs typeface="Consolas"/>
                        </a:rPr>
                        <a:t>      ...</a:t>
                      </a:r>
                      <a:endParaRPr lang="en-US" altLang="ja-JP" sz="1600" dirty="0" smtClean="0">
                        <a:latin typeface="Consolas"/>
                        <a:cs typeface="Consolas"/>
                      </a:endParaRPr>
                    </a:p>
                    <a:p>
                      <a:pPr marL="0" marR="0" lvl="2" indent="0" algn="l" defTabSz="914400" rtl="0" eaLnBrk="1" fontAlgn="auto" latinLnBrk="0" hangingPunct="1">
                        <a:lnSpc>
                          <a:spcPct val="100000"/>
                        </a:lnSpc>
                        <a:spcBef>
                          <a:spcPts val="0"/>
                        </a:spcBef>
                        <a:spcAft>
                          <a:spcPts val="0"/>
                        </a:spcAft>
                        <a:buClrTx/>
                        <a:buSzTx/>
                        <a:buFont typeface="Wingdings" charset="2"/>
                        <a:buNone/>
                        <a:tabLst/>
                        <a:defRPr/>
                      </a:pPr>
                      <a:r>
                        <a:rPr lang="en-US" altLang="ja-JP" sz="1600" dirty="0" smtClean="0">
                          <a:latin typeface="Consolas"/>
                          <a:cs typeface="Consolas"/>
                        </a:rPr>
                        <a:t>      </a:t>
                      </a:r>
                      <a:r>
                        <a:rPr lang="en-US" altLang="ja-JP" sz="1600" baseline="0" dirty="0" smtClean="0">
                          <a:latin typeface="Consolas"/>
                          <a:cs typeface="Consolas"/>
                        </a:rPr>
                        <a:t>while(true) {</a:t>
                      </a:r>
                    </a:p>
                    <a:p>
                      <a:pPr marL="0" marR="0" lvl="2" indent="0" algn="l" defTabSz="914400" rtl="0" eaLnBrk="1" fontAlgn="auto" latinLnBrk="0" hangingPunct="1">
                        <a:lnSpc>
                          <a:spcPct val="100000"/>
                        </a:lnSpc>
                        <a:spcBef>
                          <a:spcPts val="0"/>
                        </a:spcBef>
                        <a:spcAft>
                          <a:spcPts val="0"/>
                        </a:spcAft>
                        <a:buClrTx/>
                        <a:buSzTx/>
                        <a:buFont typeface="Wingdings" charset="2"/>
                        <a:buNone/>
                        <a:tabLst/>
                        <a:defRPr/>
                      </a:pPr>
                      <a:r>
                        <a:rPr lang="en-US" altLang="ja-JP" sz="1600" baseline="0" dirty="0" smtClean="0">
                          <a:solidFill>
                            <a:schemeClr val="bg1"/>
                          </a:solidFill>
                          <a:latin typeface="Consolas"/>
                          <a:cs typeface="Consolas"/>
                        </a:rPr>
                        <a:t>         ...</a:t>
                      </a:r>
                      <a:endParaRPr lang="en-US" altLang="ja-JP" sz="1600" baseline="0" dirty="0" smtClean="0">
                        <a:latin typeface="Consolas"/>
                        <a:cs typeface="Consolas"/>
                      </a:endParaRPr>
                    </a:p>
                    <a:p>
                      <a:pPr marL="0" marR="0" lvl="2" indent="0" algn="l" defTabSz="914400" rtl="0" eaLnBrk="1" fontAlgn="auto" latinLnBrk="0" hangingPunct="1">
                        <a:lnSpc>
                          <a:spcPct val="100000"/>
                        </a:lnSpc>
                        <a:spcBef>
                          <a:spcPts val="0"/>
                        </a:spcBef>
                        <a:spcAft>
                          <a:spcPts val="0"/>
                        </a:spcAft>
                        <a:buClrTx/>
                        <a:buSzTx/>
                        <a:buFont typeface="Wingdings" charset="2"/>
                        <a:buNone/>
                        <a:tabLst/>
                        <a:defRPr/>
                      </a:pPr>
                      <a:r>
                        <a:rPr lang="en-US" altLang="ja-JP" sz="1600" baseline="0" dirty="0" smtClean="0">
                          <a:latin typeface="Consolas"/>
                          <a:cs typeface="Consolas"/>
                        </a:rPr>
                        <a:t>      }</a:t>
                      </a:r>
                      <a:endParaRPr lang="en-US" altLang="ja-JP" sz="1600" dirty="0" smtClean="0">
                        <a:latin typeface="Consolas"/>
                        <a:cs typeface="Consolas"/>
                      </a:endParaRPr>
                    </a:p>
                    <a:p>
                      <a:pPr marL="0" marR="0" lvl="2" indent="0" algn="l" defTabSz="914400" rtl="0" eaLnBrk="1" fontAlgn="auto" latinLnBrk="0" hangingPunct="1">
                        <a:lnSpc>
                          <a:spcPct val="100000"/>
                        </a:lnSpc>
                        <a:spcBef>
                          <a:spcPts val="0"/>
                        </a:spcBef>
                        <a:spcAft>
                          <a:spcPts val="0"/>
                        </a:spcAft>
                        <a:buClrTx/>
                        <a:buSzTx/>
                        <a:buFont typeface="Wingdings" charset="2"/>
                        <a:buNone/>
                        <a:tabLst/>
                        <a:defRPr/>
                      </a:pPr>
                      <a:r>
                        <a:rPr lang="en-US" altLang="ja-JP" sz="1600" baseline="0" dirty="0" smtClean="0">
                          <a:latin typeface="Consolas"/>
                          <a:cs typeface="Consolas"/>
                        </a:rPr>
                        <a:t>   </a:t>
                      </a:r>
                      <a:r>
                        <a:rPr lang="en-US" altLang="ja-JP" sz="1600" dirty="0" smtClean="0">
                          <a:latin typeface="Consolas"/>
                          <a:cs typeface="Consolas"/>
                        </a:rPr>
                        <a:t>}</a:t>
                      </a:r>
                    </a:p>
                    <a:p>
                      <a:pPr marL="0" marR="0" lvl="2" indent="0" algn="l" defTabSz="914400" rtl="0" eaLnBrk="1" fontAlgn="auto" latinLnBrk="0" hangingPunct="1">
                        <a:lnSpc>
                          <a:spcPct val="100000"/>
                        </a:lnSpc>
                        <a:spcBef>
                          <a:spcPts val="0"/>
                        </a:spcBef>
                        <a:spcAft>
                          <a:spcPts val="0"/>
                        </a:spcAft>
                        <a:buClrTx/>
                        <a:buSzTx/>
                        <a:buFont typeface="Wingdings" charset="2"/>
                        <a:buNone/>
                        <a:tabLst/>
                        <a:defRPr/>
                      </a:pPr>
                      <a:r>
                        <a:rPr lang="en-US" altLang="ja-JP" sz="1800" baseline="0" dirty="0" smtClean="0">
                          <a:latin typeface="Consolas"/>
                          <a:cs typeface="Consolas"/>
                        </a:rPr>
                        <a:t>}</a:t>
                      </a:r>
                      <a:endParaRPr lang="en-US" altLang="ja-JP" sz="1600" dirty="0" smtClean="0">
                        <a:latin typeface="Consolas"/>
                        <a:cs typeface="Consolas"/>
                      </a:endParaRPr>
                    </a:p>
                  </a:txBody>
                  <a:tcPr/>
                </a:tc>
              </a:tr>
              <a:tr h="370840">
                <a:tc>
                  <a:txBody>
                    <a:bodyPr/>
                    <a:lstStyle/>
                    <a:p>
                      <a:pPr marL="285750" marR="0" lvl="2" indent="-285750" algn="l" defTabSz="914400" rtl="0" eaLnBrk="1" fontAlgn="auto" latinLnBrk="0" hangingPunct="1">
                        <a:lnSpc>
                          <a:spcPct val="100000"/>
                        </a:lnSpc>
                        <a:spcBef>
                          <a:spcPts val="0"/>
                        </a:spcBef>
                        <a:spcAft>
                          <a:spcPts val="0"/>
                        </a:spcAft>
                        <a:buClrTx/>
                        <a:buSzTx/>
                        <a:buFont typeface="Wingdings" charset="2"/>
                        <a:buChar char="§"/>
                        <a:tabLst/>
                        <a:defRPr/>
                      </a:pPr>
                      <a:r>
                        <a:rPr lang="en-US" altLang="ja-JP" sz="2400" b="0" dirty="0" smtClean="0">
                          <a:solidFill>
                            <a:srgbClr val="FF0000"/>
                          </a:solidFill>
                          <a:latin typeface="Calibri"/>
                          <a:cs typeface="Calibri"/>
                        </a:rPr>
                        <a:t> </a:t>
                      </a:r>
                      <a:r>
                        <a:rPr lang="en-US" altLang="ja-JP" sz="2400" b="0" dirty="0" smtClean="0">
                          <a:latin typeface="Calibri"/>
                          <a:cs typeface="Calibri"/>
                        </a:rPr>
                        <a:t>Invocation:</a:t>
                      </a:r>
                      <a:r>
                        <a:rPr lang="en-US" altLang="ja-JP" sz="2400" b="0" baseline="0" dirty="0" smtClean="0">
                          <a:latin typeface="Calibri"/>
                          <a:cs typeface="Calibri"/>
                        </a:rPr>
                        <a:t> </a:t>
                      </a:r>
                    </a:p>
                    <a:p>
                      <a:pPr marL="0" marR="0" lvl="2" indent="0" algn="l" defTabSz="914400" rtl="0" eaLnBrk="1" fontAlgn="auto" latinLnBrk="0" hangingPunct="1">
                        <a:lnSpc>
                          <a:spcPct val="100000"/>
                        </a:lnSpc>
                        <a:spcBef>
                          <a:spcPts val="0"/>
                        </a:spcBef>
                        <a:spcAft>
                          <a:spcPts val="0"/>
                        </a:spcAft>
                        <a:buClrTx/>
                        <a:buSzTx/>
                        <a:buFont typeface="Wingdings" charset="2"/>
                        <a:buNone/>
                        <a:tabLst/>
                        <a:defRPr/>
                      </a:pPr>
                      <a:r>
                        <a:rPr lang="en-US" altLang="ja-JP" sz="1600" baseline="0" dirty="0" smtClean="0">
                          <a:solidFill>
                            <a:schemeClr val="bg1"/>
                          </a:solidFill>
                          <a:latin typeface="Consolas"/>
                          <a:cs typeface="Consolas"/>
                        </a:rPr>
                        <a:t>   ThreadName</a:t>
                      </a:r>
                      <a:r>
                        <a:rPr lang="en-US" altLang="ja-JP" sz="1600" dirty="0" smtClean="0">
                          <a:latin typeface="Consolas"/>
                          <a:cs typeface="Consolas"/>
                        </a:rPr>
                        <a:t> t1 = </a:t>
                      </a:r>
                      <a:r>
                        <a:rPr lang="en-US" altLang="ja-JP" sz="1600" dirty="0" smtClean="0">
                          <a:solidFill>
                            <a:srgbClr val="0000FF"/>
                          </a:solidFill>
                          <a:latin typeface="Consolas"/>
                          <a:cs typeface="Consolas"/>
                        </a:rPr>
                        <a:t>new</a:t>
                      </a:r>
                      <a:r>
                        <a:rPr lang="en-US" altLang="ja-JP" sz="1600" dirty="0" smtClean="0">
                          <a:latin typeface="Consolas"/>
                          <a:cs typeface="Consolas"/>
                        </a:rPr>
                        <a:t> </a:t>
                      </a:r>
                      <a:r>
                        <a:rPr lang="en-US" altLang="ja-JP" sz="1600" baseline="0" dirty="0" smtClean="0">
                          <a:solidFill>
                            <a:schemeClr val="bg1"/>
                          </a:solidFill>
                          <a:latin typeface="Consolas"/>
                          <a:cs typeface="Consolas"/>
                        </a:rPr>
                        <a:t>ThreadName</a:t>
                      </a:r>
                      <a:r>
                        <a:rPr lang="en-US" altLang="ja-JP" sz="1600" dirty="0" smtClean="0">
                          <a:latin typeface="Consolas"/>
                          <a:cs typeface="Consolas"/>
                        </a:rPr>
                        <a:t>(“Thread 1”);</a:t>
                      </a:r>
                    </a:p>
                    <a:p>
                      <a:pPr marL="0" marR="0" lvl="2" indent="0" algn="l" defTabSz="914400" rtl="0" eaLnBrk="1" fontAlgn="auto" latinLnBrk="0" hangingPunct="1">
                        <a:lnSpc>
                          <a:spcPct val="100000"/>
                        </a:lnSpc>
                        <a:spcBef>
                          <a:spcPts val="0"/>
                        </a:spcBef>
                        <a:spcAft>
                          <a:spcPts val="0"/>
                        </a:spcAft>
                        <a:buClrTx/>
                        <a:buSzTx/>
                        <a:buFont typeface="Wingdings" charset="2"/>
                        <a:buNone/>
                        <a:tabLst/>
                        <a:defRPr/>
                      </a:pPr>
                      <a:r>
                        <a:rPr lang="en-US" altLang="ja-JP" sz="1600" baseline="0" dirty="0" smtClean="0">
                          <a:solidFill>
                            <a:schemeClr val="bg1"/>
                          </a:solidFill>
                          <a:latin typeface="Consolas"/>
                          <a:cs typeface="Consolas"/>
                        </a:rPr>
                        <a:t>   ThreadName</a:t>
                      </a:r>
                      <a:r>
                        <a:rPr lang="en-US" altLang="ja-JP" sz="1600" dirty="0" smtClean="0">
                          <a:latin typeface="Consolas"/>
                          <a:cs typeface="Consolas"/>
                        </a:rPr>
                        <a:t> t2 = </a:t>
                      </a:r>
                      <a:r>
                        <a:rPr lang="en-US" altLang="ja-JP" sz="1600" dirty="0" smtClean="0">
                          <a:solidFill>
                            <a:srgbClr val="0000FF"/>
                          </a:solidFill>
                          <a:latin typeface="Consolas"/>
                          <a:cs typeface="Consolas"/>
                        </a:rPr>
                        <a:t>new</a:t>
                      </a:r>
                      <a:r>
                        <a:rPr lang="en-US" altLang="ja-JP" sz="1600" dirty="0" smtClean="0">
                          <a:latin typeface="Consolas"/>
                          <a:cs typeface="Consolas"/>
                        </a:rPr>
                        <a:t> </a:t>
                      </a:r>
                      <a:r>
                        <a:rPr lang="en-US" altLang="ja-JP" sz="1600" baseline="0" dirty="0" smtClean="0">
                          <a:solidFill>
                            <a:schemeClr val="bg1"/>
                          </a:solidFill>
                          <a:latin typeface="Consolas"/>
                          <a:cs typeface="Consolas"/>
                        </a:rPr>
                        <a:t>ThreadName</a:t>
                      </a:r>
                      <a:r>
                        <a:rPr lang="en-US" altLang="ja-JP" sz="1600" dirty="0" smtClean="0">
                          <a:latin typeface="Consolas"/>
                          <a:cs typeface="Consolas"/>
                        </a:rPr>
                        <a:t>(“Thread 2”);</a:t>
                      </a:r>
                    </a:p>
                    <a:p>
                      <a:pPr marL="0" marR="0" lvl="2" indent="0" algn="l" defTabSz="914400" rtl="0" eaLnBrk="1" fontAlgn="auto" latinLnBrk="0" hangingPunct="1">
                        <a:lnSpc>
                          <a:spcPct val="100000"/>
                        </a:lnSpc>
                        <a:spcBef>
                          <a:spcPts val="0"/>
                        </a:spcBef>
                        <a:spcAft>
                          <a:spcPts val="0"/>
                        </a:spcAft>
                        <a:buClrTx/>
                        <a:buSzTx/>
                        <a:buFont typeface="Wingdings" charset="2"/>
                        <a:buNone/>
                        <a:tabLst/>
                        <a:defRPr/>
                      </a:pPr>
                      <a:r>
                        <a:rPr lang="en-US" altLang="ja-JP" sz="1600" dirty="0" smtClean="0">
                          <a:latin typeface="Consolas"/>
                          <a:cs typeface="Consolas"/>
                        </a:rPr>
                        <a:t>   t1.start();  </a:t>
                      </a:r>
                      <a:r>
                        <a:rPr lang="en-US" altLang="ja-JP" sz="1600" dirty="0" smtClean="0">
                          <a:solidFill>
                            <a:srgbClr val="00BA01"/>
                          </a:solidFill>
                          <a:latin typeface="Consolas"/>
                          <a:cs typeface="Consolas"/>
                        </a:rPr>
                        <a:t>// without waiting for t1’s term, start t2</a:t>
                      </a:r>
                      <a:endParaRPr lang="en-US" altLang="ja-JP" sz="1600" dirty="0" smtClean="0">
                        <a:latin typeface="Consolas"/>
                        <a:cs typeface="Consolas"/>
                      </a:endParaRPr>
                    </a:p>
                    <a:p>
                      <a:pPr marL="0" marR="0" lvl="2" indent="0" algn="l" defTabSz="914400" rtl="0" eaLnBrk="1" fontAlgn="auto" latinLnBrk="0" hangingPunct="1">
                        <a:lnSpc>
                          <a:spcPct val="100000"/>
                        </a:lnSpc>
                        <a:spcBef>
                          <a:spcPts val="0"/>
                        </a:spcBef>
                        <a:spcAft>
                          <a:spcPts val="0"/>
                        </a:spcAft>
                        <a:buClrTx/>
                        <a:buSzTx/>
                        <a:buFont typeface="Wingdings" charset="2"/>
                        <a:buNone/>
                        <a:tabLst/>
                        <a:defRPr/>
                      </a:pPr>
                      <a:r>
                        <a:rPr lang="en-US" altLang="ja-JP" sz="1600" dirty="0" smtClean="0">
                          <a:latin typeface="Consolas"/>
                          <a:cs typeface="Consolas"/>
                        </a:rPr>
                        <a:t>   t2.start();</a:t>
                      </a:r>
                    </a:p>
                    <a:p>
                      <a:pPr marL="0" marR="0" lvl="2" indent="0" algn="l" defTabSz="914400" rtl="0" eaLnBrk="1" fontAlgn="auto" latinLnBrk="0" hangingPunct="1">
                        <a:lnSpc>
                          <a:spcPct val="100000"/>
                        </a:lnSpc>
                        <a:spcBef>
                          <a:spcPts val="0"/>
                        </a:spcBef>
                        <a:spcAft>
                          <a:spcPts val="0"/>
                        </a:spcAft>
                        <a:buClrTx/>
                        <a:buSzTx/>
                        <a:buFont typeface="Wingdings" charset="2"/>
                        <a:buNone/>
                        <a:tabLst/>
                        <a:defRPr/>
                      </a:pPr>
                      <a:endParaRPr lang="en-US" altLang="ja-JP" sz="1600" dirty="0" smtClean="0">
                        <a:latin typeface="Consolas"/>
                        <a:cs typeface="Consolas"/>
                      </a:endParaRPr>
                    </a:p>
                  </a:txBody>
                  <a:tcPr/>
                </a:tc>
              </a:tr>
            </a:tbl>
          </a:graphicData>
        </a:graphic>
      </p:graphicFrame>
    </p:spTree>
    <p:extLst>
      <p:ext uri="{BB962C8B-B14F-4D97-AF65-F5344CB8AC3E}">
        <p14:creationId xmlns:p14="http://schemas.microsoft.com/office/powerpoint/2010/main" val="21326449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ja-JP" dirty="0" smtClean="0"/>
              <a:t>Vector</a:t>
            </a:r>
            <a:endParaRPr lang="en-US" dirty="0"/>
          </a:p>
        </p:txBody>
      </p:sp>
      <p:sp>
        <p:nvSpPr>
          <p:cNvPr id="4" name="Slide Number Placeholder 3"/>
          <p:cNvSpPr>
            <a:spLocks noGrp="1"/>
          </p:cNvSpPr>
          <p:nvPr>
            <p:ph type="sldNum" sz="quarter" idx="11"/>
          </p:nvPr>
        </p:nvSpPr>
        <p:spPr/>
        <p:txBody>
          <a:bodyPr/>
          <a:lstStyle/>
          <a:p>
            <a:fld id="{1789C0F2-17E0-497A-9BBE-0C73201AAFE3}" type="slidenum">
              <a:rPr lang="en-US" smtClean="0"/>
              <a:pPr/>
              <a:t>31</a:t>
            </a:fld>
            <a:endParaRPr lang="en-US" dirty="0"/>
          </a:p>
        </p:txBody>
      </p:sp>
      <p:sp>
        <p:nvSpPr>
          <p:cNvPr id="5" name="Footer Placeholder 4"/>
          <p:cNvSpPr>
            <a:spLocks noGrp="1"/>
          </p:cNvSpPr>
          <p:nvPr>
            <p:ph type="ftr" sz="quarter" idx="12"/>
          </p:nvPr>
        </p:nvSpPr>
        <p:spPr/>
        <p:txBody>
          <a:bodyPr/>
          <a:lstStyle/>
          <a:p>
            <a:r>
              <a:rPr lang="en-US" smtClean="0"/>
              <a:t>CSS430 Operating Systems : OS Structures </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45817177"/>
              </p:ext>
            </p:extLst>
          </p:nvPr>
        </p:nvGraphicFramePr>
        <p:xfrm>
          <a:off x="777240" y="2040867"/>
          <a:ext cx="7772400" cy="828040"/>
        </p:xfrm>
        <a:graphic>
          <a:graphicData uri="http://schemas.openxmlformats.org/drawingml/2006/table">
            <a:tbl>
              <a:tblPr firstRow="1" bandRow="1">
                <a:tableStyleId>{D7AC3CCA-C797-4891-BE02-D94E43425B78}</a:tableStyleId>
              </a:tblPr>
              <a:tblGrid>
                <a:gridCol w="3886200"/>
                <a:gridCol w="388620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2400" dirty="0" smtClean="0"/>
                        <a:t>C++</a:t>
                      </a:r>
                    </a:p>
                  </a:txBody>
                  <a:tcPr/>
                </a:tc>
                <a:tc>
                  <a:txBody>
                    <a:bodyPr/>
                    <a:lstStyle/>
                    <a:p>
                      <a:pPr algn="ctr"/>
                      <a:r>
                        <a:rPr lang="en-US" sz="2400" dirty="0" smtClean="0"/>
                        <a:t>Java</a:t>
                      </a:r>
                      <a:endParaRPr lang="en-US" sz="2400" dirty="0"/>
                    </a:p>
                  </a:txBody>
                  <a:tcPr/>
                </a:tc>
              </a:tr>
              <a:tr h="370840">
                <a:tc>
                  <a:txBody>
                    <a:bodyPr/>
                    <a:lstStyle/>
                    <a:p>
                      <a:pPr marL="285750" indent="-285750">
                        <a:buFont typeface="Wingdings" charset="2"/>
                        <a:buChar char="§"/>
                      </a:pPr>
                      <a:r>
                        <a:rPr lang="en-US" dirty="0" smtClean="0">
                          <a:latin typeface="Calibri"/>
                          <a:cs typeface="Calibri"/>
                        </a:rPr>
                        <a:t>A</a:t>
                      </a:r>
                      <a:endParaRPr lang="en-US" dirty="0" smtClean="0">
                        <a:latin typeface="Consolas"/>
                        <a:cs typeface="Consolas"/>
                      </a:endParaRPr>
                    </a:p>
                  </a:txBody>
                  <a:tcPr/>
                </a:tc>
                <a:tc>
                  <a:txBody>
                    <a:bodyPr/>
                    <a:lstStyle/>
                    <a:p>
                      <a:pPr marL="285750" indent="-285750">
                        <a:buFont typeface="Wingdings" charset="2"/>
                        <a:buChar char="§"/>
                      </a:pPr>
                      <a:r>
                        <a:rPr lang="en-US" dirty="0" smtClean="0">
                          <a:latin typeface="Calibri"/>
                          <a:cs typeface="Calibri"/>
                        </a:rPr>
                        <a:t>A</a:t>
                      </a:r>
                      <a:endParaRPr lang="en-US" dirty="0" smtClean="0">
                        <a:latin typeface="Consolas"/>
                        <a:cs typeface="Consolas"/>
                      </a:endParaRPr>
                    </a:p>
                  </a:txBody>
                  <a:tcPr/>
                </a:tc>
              </a:tr>
            </a:tbl>
          </a:graphicData>
        </a:graphic>
      </p:graphicFrame>
      <p:graphicFrame>
        <p:nvGraphicFramePr>
          <p:cNvPr id="7" name="Content Placeholder 5"/>
          <p:cNvGraphicFramePr>
            <a:graphicFrameLocks/>
          </p:cNvGraphicFramePr>
          <p:nvPr>
            <p:extLst>
              <p:ext uri="{D42A27DB-BD31-4B8C-83A1-F6EECF244321}">
                <p14:modId xmlns:p14="http://schemas.microsoft.com/office/powerpoint/2010/main" val="4192440661"/>
              </p:ext>
            </p:extLst>
          </p:nvPr>
        </p:nvGraphicFramePr>
        <p:xfrm>
          <a:off x="777240" y="973782"/>
          <a:ext cx="7772400" cy="4556760"/>
        </p:xfrm>
        <a:graphic>
          <a:graphicData uri="http://schemas.openxmlformats.org/drawingml/2006/table">
            <a:tbl>
              <a:tblPr firstRow="1" bandRow="1">
                <a:tableStyleId>{D7AC3CCA-C797-4891-BE02-D94E43425B78}</a:tableStyleId>
              </a:tblPr>
              <a:tblGrid>
                <a:gridCol w="7772400"/>
              </a:tblGrid>
              <a:tr h="370840">
                <a:tc>
                  <a:txBody>
                    <a:bodyPr/>
                    <a:lstStyle/>
                    <a:p>
                      <a:pPr marL="342900" marR="0" indent="-342900" algn="l" defTabSz="914400" rtl="0" eaLnBrk="1" fontAlgn="auto" latinLnBrk="0" hangingPunct="1">
                        <a:lnSpc>
                          <a:spcPct val="100000"/>
                        </a:lnSpc>
                        <a:spcBef>
                          <a:spcPts val="0"/>
                        </a:spcBef>
                        <a:spcAft>
                          <a:spcPts val="0"/>
                        </a:spcAft>
                        <a:buClrTx/>
                        <a:buSzTx/>
                        <a:buFont typeface="Wingdings" charset="2"/>
                        <a:buChar char="§"/>
                        <a:tabLst/>
                        <a:defRPr/>
                      </a:pPr>
                      <a:r>
                        <a:rPr lang="en-US" altLang="ja-JP" sz="2400" b="0" dirty="0" smtClean="0">
                          <a:solidFill>
                            <a:srgbClr val="FF0000"/>
                          </a:solidFill>
                          <a:latin typeface="Calibri"/>
                          <a:cs typeface="Calibri"/>
                        </a:rPr>
                        <a:t> </a:t>
                      </a:r>
                      <a:r>
                        <a:rPr lang="en-US" altLang="ja-JP" sz="2400" b="0" dirty="0" smtClean="0">
                          <a:solidFill>
                            <a:schemeClr val="bg1"/>
                          </a:solidFill>
                          <a:latin typeface="Calibri"/>
                          <a:cs typeface="Calibri"/>
                        </a:rPr>
                        <a:t>Vector</a:t>
                      </a:r>
                      <a:r>
                        <a:rPr lang="en-US" altLang="ja-JP" sz="2400" b="0" baseline="0" dirty="0" smtClean="0">
                          <a:solidFill>
                            <a:schemeClr val="bg1"/>
                          </a:solidFill>
                          <a:latin typeface="Calibri"/>
                          <a:cs typeface="Calibri"/>
                        </a:rPr>
                        <a:t> is a list of Objects</a:t>
                      </a:r>
                      <a:endParaRPr lang="en-US" altLang="ja-JP" sz="2400" b="0" dirty="0" smtClean="0">
                        <a:latin typeface="Calibri"/>
                        <a:cs typeface="Calibri"/>
                      </a:endParaRPr>
                    </a:p>
                  </a:txBody>
                  <a:tcPr/>
                </a:tc>
              </a:tr>
              <a:tr h="370840">
                <a:tc>
                  <a:txBody>
                    <a:bodyPr/>
                    <a:lstStyle/>
                    <a:p>
                      <a:pPr marL="285750" marR="0" lvl="2" indent="-285750" algn="l" defTabSz="914400" rtl="0" eaLnBrk="1" fontAlgn="auto" latinLnBrk="0" hangingPunct="1">
                        <a:lnSpc>
                          <a:spcPct val="100000"/>
                        </a:lnSpc>
                        <a:spcBef>
                          <a:spcPts val="0"/>
                        </a:spcBef>
                        <a:spcAft>
                          <a:spcPts val="0"/>
                        </a:spcAft>
                        <a:buClrTx/>
                        <a:buSzTx/>
                        <a:buFont typeface="Wingdings" charset="2"/>
                        <a:buChar char="§"/>
                        <a:tabLst/>
                        <a:defRPr/>
                      </a:pPr>
                      <a:r>
                        <a:rPr lang="en-US" altLang="ja-JP" sz="2400" b="0" dirty="0" smtClean="0">
                          <a:solidFill>
                            <a:srgbClr val="FF0000"/>
                          </a:solidFill>
                          <a:latin typeface="Calibri"/>
                          <a:cs typeface="Calibri"/>
                        </a:rPr>
                        <a:t> </a:t>
                      </a:r>
                      <a:r>
                        <a:rPr lang="en-US" altLang="ja-JP" sz="2400" b="0" dirty="0" smtClean="0">
                          <a:latin typeface="Calibri"/>
                          <a:cs typeface="Calibri"/>
                        </a:rPr>
                        <a:t>Declaration:</a:t>
                      </a:r>
                    </a:p>
                    <a:p>
                      <a:pPr marL="0" marR="0" lvl="2" indent="0" algn="l" defTabSz="914400" rtl="0" eaLnBrk="1" fontAlgn="auto" latinLnBrk="0" hangingPunct="1">
                        <a:lnSpc>
                          <a:spcPct val="100000"/>
                        </a:lnSpc>
                        <a:spcBef>
                          <a:spcPts val="0"/>
                        </a:spcBef>
                        <a:spcAft>
                          <a:spcPts val="0"/>
                        </a:spcAft>
                        <a:buClrTx/>
                        <a:buSzTx/>
                        <a:buFont typeface="Wingdings" charset="2"/>
                        <a:buNone/>
                        <a:tabLst/>
                        <a:defRPr/>
                      </a:pPr>
                      <a:endParaRPr lang="en-US" altLang="ja-JP" sz="900" dirty="0" smtClean="0">
                        <a:solidFill>
                          <a:srgbClr val="00BA01"/>
                        </a:solidFill>
                        <a:latin typeface="Calibri"/>
                        <a:cs typeface="Calibri"/>
                      </a:endParaRPr>
                    </a:p>
                    <a:p>
                      <a:pPr marL="0" marR="0" lvl="2" indent="0" algn="l" defTabSz="914400" rtl="0" eaLnBrk="1" fontAlgn="auto" latinLnBrk="0" hangingPunct="1">
                        <a:lnSpc>
                          <a:spcPct val="100000"/>
                        </a:lnSpc>
                        <a:spcBef>
                          <a:spcPts val="0"/>
                        </a:spcBef>
                        <a:spcAft>
                          <a:spcPts val="0"/>
                        </a:spcAft>
                        <a:buClrTx/>
                        <a:buSzTx/>
                        <a:buFont typeface="Wingdings" charset="2"/>
                        <a:buNone/>
                        <a:tabLst/>
                        <a:defRPr/>
                      </a:pPr>
                      <a:r>
                        <a:rPr lang="en-US" altLang="ja-JP" sz="1600" baseline="0" dirty="0" smtClean="0">
                          <a:solidFill>
                            <a:srgbClr val="0000FF"/>
                          </a:solidFill>
                          <a:latin typeface="Consolas"/>
                          <a:cs typeface="Consolas"/>
                        </a:rPr>
                        <a:t>   Vector </a:t>
                      </a:r>
                      <a:r>
                        <a:rPr lang="en-US" altLang="ja-JP" sz="1600" baseline="0" dirty="0" smtClean="0">
                          <a:solidFill>
                            <a:schemeClr val="bg1"/>
                          </a:solidFill>
                          <a:latin typeface="Consolas"/>
                          <a:cs typeface="Consolas"/>
                        </a:rPr>
                        <a:t>v</a:t>
                      </a:r>
                      <a:r>
                        <a:rPr lang="en-US" altLang="ja-JP" sz="1600" baseline="0" dirty="0" smtClean="0">
                          <a:solidFill>
                            <a:srgbClr val="0000FF"/>
                          </a:solidFill>
                          <a:latin typeface="Consolas"/>
                          <a:cs typeface="Consolas"/>
                        </a:rPr>
                        <a:t> = new </a:t>
                      </a:r>
                      <a:r>
                        <a:rPr lang="en-US" altLang="ja-JP" sz="1600" baseline="0" dirty="0" smtClean="0">
                          <a:solidFill>
                            <a:schemeClr val="dk1"/>
                          </a:solidFill>
                          <a:latin typeface="Consolas"/>
                          <a:cs typeface="Consolas"/>
                        </a:rPr>
                        <a:t>Vector();</a:t>
                      </a:r>
                    </a:p>
                    <a:p>
                      <a:pPr marL="0" marR="0" lvl="2" indent="0" algn="l" defTabSz="914400" rtl="0" eaLnBrk="1" fontAlgn="auto" latinLnBrk="0" hangingPunct="1">
                        <a:lnSpc>
                          <a:spcPct val="100000"/>
                        </a:lnSpc>
                        <a:spcBef>
                          <a:spcPts val="0"/>
                        </a:spcBef>
                        <a:spcAft>
                          <a:spcPts val="0"/>
                        </a:spcAft>
                        <a:buClrTx/>
                        <a:buSzTx/>
                        <a:buFont typeface="Wingdings" charset="2"/>
                        <a:buNone/>
                        <a:tabLst/>
                        <a:defRPr/>
                      </a:pPr>
                      <a:endParaRPr lang="en-US" altLang="ja-JP" sz="1600" dirty="0" smtClean="0">
                        <a:latin typeface="Consolas"/>
                        <a:cs typeface="Consolas"/>
                      </a:endParaRPr>
                    </a:p>
                  </a:txBody>
                  <a:tcPr/>
                </a:tc>
              </a:tr>
              <a:tr h="370840">
                <a:tc>
                  <a:txBody>
                    <a:bodyPr/>
                    <a:lstStyle/>
                    <a:p>
                      <a:pPr marL="285750" marR="0" lvl="2" indent="-285750" algn="l" defTabSz="914400" rtl="0" eaLnBrk="1" fontAlgn="auto" latinLnBrk="0" hangingPunct="1">
                        <a:lnSpc>
                          <a:spcPct val="100000"/>
                        </a:lnSpc>
                        <a:spcBef>
                          <a:spcPts val="0"/>
                        </a:spcBef>
                        <a:spcAft>
                          <a:spcPts val="0"/>
                        </a:spcAft>
                        <a:buClrTx/>
                        <a:buSzTx/>
                        <a:buFont typeface="Wingdings" charset="2"/>
                        <a:buChar char="§"/>
                        <a:tabLst/>
                        <a:defRPr/>
                      </a:pPr>
                      <a:r>
                        <a:rPr lang="en-US" altLang="ja-JP" sz="2400" b="0" dirty="0" smtClean="0">
                          <a:solidFill>
                            <a:srgbClr val="FF0000"/>
                          </a:solidFill>
                          <a:latin typeface="Calibri"/>
                          <a:cs typeface="Calibri"/>
                        </a:rPr>
                        <a:t> </a:t>
                      </a:r>
                      <a:r>
                        <a:rPr lang="en-US" altLang="ja-JP" sz="2400" b="0" dirty="0" smtClean="0">
                          <a:solidFill>
                            <a:schemeClr val="dk1"/>
                          </a:solidFill>
                          <a:latin typeface="Calibri"/>
                          <a:cs typeface="Calibri"/>
                        </a:rPr>
                        <a:t>Any</a:t>
                      </a:r>
                      <a:r>
                        <a:rPr lang="en-US" altLang="ja-JP" sz="2400" b="0" baseline="0" dirty="0" smtClean="0">
                          <a:solidFill>
                            <a:schemeClr val="dk1"/>
                          </a:solidFill>
                          <a:latin typeface="Calibri"/>
                          <a:cs typeface="Calibri"/>
                        </a:rPr>
                        <a:t> type of objects are inserted</a:t>
                      </a:r>
                      <a:r>
                        <a:rPr lang="en-US" altLang="ja-JP" sz="2400" b="0" dirty="0" smtClean="0">
                          <a:latin typeface="Calibri"/>
                          <a:cs typeface="Calibri"/>
                        </a:rPr>
                        <a:t>:</a:t>
                      </a:r>
                      <a:r>
                        <a:rPr lang="en-US" altLang="ja-JP" sz="2400" b="0" baseline="0" dirty="0" smtClean="0">
                          <a:latin typeface="Calibri"/>
                          <a:cs typeface="Calibri"/>
                        </a:rPr>
                        <a:t> </a:t>
                      </a:r>
                    </a:p>
                    <a:p>
                      <a:pPr marL="0" marR="0" lvl="2" indent="0" algn="l" defTabSz="914400" rtl="0" eaLnBrk="1" fontAlgn="auto" latinLnBrk="0" hangingPunct="1">
                        <a:lnSpc>
                          <a:spcPct val="100000"/>
                        </a:lnSpc>
                        <a:spcBef>
                          <a:spcPts val="0"/>
                        </a:spcBef>
                        <a:spcAft>
                          <a:spcPts val="0"/>
                        </a:spcAft>
                        <a:buClrTx/>
                        <a:buSzTx/>
                        <a:buFont typeface="Wingdings" charset="2"/>
                        <a:buNone/>
                        <a:tabLst/>
                        <a:defRPr/>
                      </a:pPr>
                      <a:endParaRPr lang="en-US" altLang="ja-JP" sz="900" b="0" baseline="0" dirty="0" smtClean="0">
                        <a:latin typeface="Calibri"/>
                        <a:cs typeface="Calibri"/>
                      </a:endParaRPr>
                    </a:p>
                    <a:p>
                      <a:pPr marL="0" marR="0" lvl="2" indent="0" algn="l" defTabSz="914400" rtl="0" eaLnBrk="1" fontAlgn="auto" latinLnBrk="0" hangingPunct="1">
                        <a:lnSpc>
                          <a:spcPct val="100000"/>
                        </a:lnSpc>
                        <a:spcBef>
                          <a:spcPts val="0"/>
                        </a:spcBef>
                        <a:spcAft>
                          <a:spcPts val="0"/>
                        </a:spcAft>
                        <a:buClrTx/>
                        <a:buSzTx/>
                        <a:buFont typeface="Wingdings" charset="2"/>
                        <a:buNone/>
                        <a:tabLst/>
                        <a:defRPr/>
                      </a:pPr>
                      <a:r>
                        <a:rPr lang="en-US" altLang="ja-JP" sz="1600" baseline="0" dirty="0" smtClean="0">
                          <a:solidFill>
                            <a:schemeClr val="bg1"/>
                          </a:solidFill>
                          <a:latin typeface="Consolas"/>
                          <a:cs typeface="Consolas"/>
                        </a:rPr>
                        <a:t>   v.add(</a:t>
                      </a:r>
                      <a:r>
                        <a:rPr lang="en-US" altLang="ja-JP" sz="1600" dirty="0" smtClean="0">
                          <a:solidFill>
                            <a:srgbClr val="0000FF"/>
                          </a:solidFill>
                          <a:latin typeface="Consolas"/>
                          <a:cs typeface="Consolas"/>
                        </a:rPr>
                        <a:t>new</a:t>
                      </a:r>
                      <a:r>
                        <a:rPr lang="en-US" altLang="ja-JP" sz="1600" dirty="0" smtClean="0">
                          <a:latin typeface="Consolas"/>
                          <a:cs typeface="Consolas"/>
                        </a:rPr>
                        <a:t> </a:t>
                      </a:r>
                      <a:r>
                        <a:rPr lang="en-US" altLang="ja-JP" sz="1600" baseline="0" dirty="0" smtClean="0">
                          <a:solidFill>
                            <a:schemeClr val="bg1"/>
                          </a:solidFill>
                          <a:latin typeface="Consolas"/>
                          <a:cs typeface="Consolas"/>
                        </a:rPr>
                        <a:t>Integer</a:t>
                      </a:r>
                      <a:r>
                        <a:rPr lang="en-US" altLang="ja-JP" sz="1600" dirty="0" smtClean="0">
                          <a:latin typeface="Consolas"/>
                          <a:cs typeface="Consolas"/>
                        </a:rPr>
                        <a:t>(10));</a:t>
                      </a:r>
                    </a:p>
                    <a:p>
                      <a:pPr marL="0" marR="0" lvl="2" indent="0" algn="l" defTabSz="914400" rtl="0" eaLnBrk="1" fontAlgn="auto" latinLnBrk="0" hangingPunct="1">
                        <a:lnSpc>
                          <a:spcPct val="100000"/>
                        </a:lnSpc>
                        <a:spcBef>
                          <a:spcPts val="0"/>
                        </a:spcBef>
                        <a:spcAft>
                          <a:spcPts val="0"/>
                        </a:spcAft>
                        <a:buClrTx/>
                        <a:buSzTx/>
                        <a:buFont typeface="Wingdings" charset="2"/>
                        <a:buNone/>
                        <a:tabLst/>
                        <a:defRPr/>
                      </a:pPr>
                      <a:r>
                        <a:rPr lang="en-US" altLang="ja-JP" sz="1600" baseline="0" dirty="0" smtClean="0">
                          <a:solidFill>
                            <a:schemeClr val="bg1"/>
                          </a:solidFill>
                          <a:latin typeface="Consolas"/>
                          <a:cs typeface="Consolas"/>
                        </a:rPr>
                        <a:t>   v.add(0, </a:t>
                      </a:r>
                      <a:r>
                        <a:rPr lang="en-US" altLang="ja-JP" sz="1600" dirty="0" smtClean="0">
                          <a:solidFill>
                            <a:srgbClr val="0000FF"/>
                          </a:solidFill>
                          <a:latin typeface="Consolas"/>
                          <a:cs typeface="Consolas"/>
                        </a:rPr>
                        <a:t>new</a:t>
                      </a:r>
                      <a:r>
                        <a:rPr lang="en-US" altLang="ja-JP" sz="1600" dirty="0" smtClean="0">
                          <a:latin typeface="Consolas"/>
                          <a:cs typeface="Consolas"/>
                        </a:rPr>
                        <a:t> </a:t>
                      </a:r>
                      <a:r>
                        <a:rPr lang="en-US" altLang="ja-JP" sz="1600" baseline="0" dirty="0" smtClean="0">
                          <a:solidFill>
                            <a:schemeClr val="bg1"/>
                          </a:solidFill>
                          <a:latin typeface="Consolas"/>
                          <a:cs typeface="Consolas"/>
                        </a:rPr>
                        <a:t>Integer</a:t>
                      </a:r>
                      <a:r>
                        <a:rPr lang="en-US" altLang="ja-JP" sz="1600" dirty="0" smtClean="0">
                          <a:latin typeface="Consolas"/>
                          <a:cs typeface="Consolas"/>
                        </a:rPr>
                        <a:t>(5));</a:t>
                      </a:r>
                    </a:p>
                    <a:p>
                      <a:pPr marL="0" marR="0" lvl="2" indent="0" algn="l" defTabSz="914400" rtl="0" eaLnBrk="1" fontAlgn="auto" latinLnBrk="0" hangingPunct="1">
                        <a:lnSpc>
                          <a:spcPct val="100000"/>
                        </a:lnSpc>
                        <a:spcBef>
                          <a:spcPts val="0"/>
                        </a:spcBef>
                        <a:spcAft>
                          <a:spcPts val="0"/>
                        </a:spcAft>
                        <a:buClrTx/>
                        <a:buSzTx/>
                        <a:buFont typeface="Wingdings" charset="2"/>
                        <a:buNone/>
                        <a:tabLst/>
                        <a:defRPr/>
                      </a:pPr>
                      <a:endParaRPr lang="en-US" altLang="ja-JP" sz="1600" dirty="0" smtClean="0">
                        <a:latin typeface="Consolas"/>
                        <a:cs typeface="Consolas"/>
                      </a:endParaRPr>
                    </a:p>
                  </a:txBody>
                  <a:tcPr/>
                </a:tc>
              </a:tr>
              <a:tr h="370840">
                <a:tc>
                  <a:txBody>
                    <a:bodyPr/>
                    <a:lstStyle/>
                    <a:p>
                      <a:pPr marL="285750" marR="0" lvl="2" indent="-285750" algn="l" defTabSz="914400" rtl="0" eaLnBrk="1" fontAlgn="auto" latinLnBrk="0" hangingPunct="1">
                        <a:lnSpc>
                          <a:spcPct val="100000"/>
                        </a:lnSpc>
                        <a:spcBef>
                          <a:spcPts val="0"/>
                        </a:spcBef>
                        <a:spcAft>
                          <a:spcPts val="0"/>
                        </a:spcAft>
                        <a:buClrTx/>
                        <a:buSzTx/>
                        <a:buFont typeface="Wingdings" charset="2"/>
                        <a:buChar char="§"/>
                        <a:tabLst/>
                        <a:defRPr/>
                      </a:pPr>
                      <a:r>
                        <a:rPr lang="en-US" altLang="ja-JP" sz="2400" b="0" dirty="0" smtClean="0">
                          <a:solidFill>
                            <a:srgbClr val="FF0000"/>
                          </a:solidFill>
                          <a:latin typeface="Calibri"/>
                          <a:cs typeface="Calibri"/>
                        </a:rPr>
                        <a:t> </a:t>
                      </a:r>
                      <a:r>
                        <a:rPr lang="en-US" altLang="ja-JP" sz="2400" b="0" dirty="0" smtClean="0">
                          <a:solidFill>
                            <a:schemeClr val="dk1"/>
                          </a:solidFill>
                          <a:latin typeface="Calibri"/>
                          <a:cs typeface="Calibri"/>
                        </a:rPr>
                        <a:t>When retrieved,</a:t>
                      </a:r>
                      <a:r>
                        <a:rPr lang="en-US" altLang="ja-JP" sz="2400" b="0" baseline="0" dirty="0" smtClean="0">
                          <a:solidFill>
                            <a:schemeClr val="dk1"/>
                          </a:solidFill>
                          <a:latin typeface="Calibri"/>
                          <a:cs typeface="Calibri"/>
                        </a:rPr>
                        <a:t> values must be converted from Object to an appropriate type</a:t>
                      </a:r>
                      <a:r>
                        <a:rPr lang="en-US" altLang="ja-JP" sz="2400" b="0" dirty="0" smtClean="0">
                          <a:latin typeface="Calibri"/>
                          <a:cs typeface="Calibri"/>
                        </a:rPr>
                        <a:t>:</a:t>
                      </a:r>
                      <a:r>
                        <a:rPr lang="en-US" altLang="ja-JP" sz="2400" b="0" baseline="0" dirty="0" smtClean="0">
                          <a:latin typeface="Calibri"/>
                          <a:cs typeface="Calibri"/>
                        </a:rPr>
                        <a:t> </a:t>
                      </a:r>
                    </a:p>
                    <a:p>
                      <a:pPr marL="0" marR="0" lvl="2" indent="0" algn="l" defTabSz="914400" rtl="0" eaLnBrk="1" fontAlgn="auto" latinLnBrk="0" hangingPunct="1">
                        <a:lnSpc>
                          <a:spcPct val="100000"/>
                        </a:lnSpc>
                        <a:spcBef>
                          <a:spcPts val="0"/>
                        </a:spcBef>
                        <a:spcAft>
                          <a:spcPts val="0"/>
                        </a:spcAft>
                        <a:buClrTx/>
                        <a:buSzTx/>
                        <a:buFont typeface="Wingdings" charset="2"/>
                        <a:buNone/>
                        <a:tabLst/>
                        <a:defRPr/>
                      </a:pPr>
                      <a:endParaRPr lang="en-US" altLang="ja-JP" sz="900" b="0" baseline="0" dirty="0" smtClean="0">
                        <a:latin typeface="Calibri"/>
                        <a:cs typeface="Calibri"/>
                      </a:endParaRPr>
                    </a:p>
                    <a:p>
                      <a:pPr marL="0" marR="0" lvl="2" indent="0" algn="l" defTabSz="914400" rtl="0" eaLnBrk="1" fontAlgn="auto" latinLnBrk="0" hangingPunct="1">
                        <a:lnSpc>
                          <a:spcPct val="100000"/>
                        </a:lnSpc>
                        <a:spcBef>
                          <a:spcPts val="0"/>
                        </a:spcBef>
                        <a:spcAft>
                          <a:spcPts val="0"/>
                        </a:spcAft>
                        <a:buClrTx/>
                        <a:buSzTx/>
                        <a:buFont typeface="Wingdings" charset="2"/>
                        <a:buNone/>
                        <a:tabLst/>
                        <a:defRPr/>
                      </a:pPr>
                      <a:r>
                        <a:rPr lang="en-US" altLang="ja-JP" sz="1600" baseline="0" dirty="0" smtClean="0">
                          <a:solidFill>
                            <a:schemeClr val="bg1"/>
                          </a:solidFill>
                          <a:latin typeface="Consolas"/>
                          <a:cs typeface="Consolas"/>
                        </a:rPr>
                        <a:t>   Integer i1 = (Integer)v.get</a:t>
                      </a:r>
                      <a:r>
                        <a:rPr lang="en-US" altLang="ja-JP" sz="1600" dirty="0" smtClean="0">
                          <a:latin typeface="Consolas"/>
                          <a:cs typeface="Consolas"/>
                        </a:rPr>
                        <a:t>(0);</a:t>
                      </a:r>
                    </a:p>
                    <a:p>
                      <a:pPr marL="0" marR="0" lvl="2" indent="0" algn="l" defTabSz="914400" rtl="0" eaLnBrk="1" fontAlgn="auto" latinLnBrk="0" hangingPunct="1">
                        <a:lnSpc>
                          <a:spcPct val="100000"/>
                        </a:lnSpc>
                        <a:spcBef>
                          <a:spcPts val="0"/>
                        </a:spcBef>
                        <a:spcAft>
                          <a:spcPts val="0"/>
                        </a:spcAft>
                        <a:buClrTx/>
                        <a:buSzTx/>
                        <a:buFont typeface="Wingdings" charset="2"/>
                        <a:buNone/>
                        <a:tabLst/>
                        <a:defRPr/>
                      </a:pPr>
                      <a:r>
                        <a:rPr lang="en-US" altLang="ja-JP" sz="1600" baseline="0" dirty="0" smtClean="0">
                          <a:solidFill>
                            <a:schemeClr val="bg1"/>
                          </a:solidFill>
                          <a:latin typeface="Consolas"/>
                          <a:cs typeface="Consolas"/>
                        </a:rPr>
                        <a:t>   Integer i2 = (Integer)v.lastElement</a:t>
                      </a:r>
                      <a:r>
                        <a:rPr lang="en-US" altLang="ja-JP" sz="1600" dirty="0" smtClean="0">
                          <a:latin typeface="Consolas"/>
                          <a:cs typeface="Consolas"/>
                        </a:rPr>
                        <a:t>();</a:t>
                      </a:r>
                    </a:p>
                    <a:p>
                      <a:pPr marL="0" marR="0" lvl="2" indent="0" algn="l" defTabSz="914400" rtl="0" eaLnBrk="1" fontAlgn="auto" latinLnBrk="0" hangingPunct="1">
                        <a:lnSpc>
                          <a:spcPct val="100000"/>
                        </a:lnSpc>
                        <a:spcBef>
                          <a:spcPts val="0"/>
                        </a:spcBef>
                        <a:spcAft>
                          <a:spcPts val="0"/>
                        </a:spcAft>
                        <a:buClrTx/>
                        <a:buSzTx/>
                        <a:buFont typeface="Wingdings" charset="2"/>
                        <a:buNone/>
                        <a:tabLst/>
                        <a:defRPr/>
                      </a:pPr>
                      <a:endParaRPr lang="en-US" altLang="ja-JP" sz="1600" dirty="0" smtClean="0">
                        <a:latin typeface="Consolas"/>
                        <a:cs typeface="Consolas"/>
                      </a:endParaRPr>
                    </a:p>
                  </a:txBody>
                  <a:tcPr/>
                </a:tc>
              </a:tr>
            </a:tbl>
          </a:graphicData>
        </a:graphic>
      </p:graphicFrame>
    </p:spTree>
    <p:extLst>
      <p:ext uri="{BB962C8B-B14F-4D97-AF65-F5344CB8AC3E}">
        <p14:creationId xmlns:p14="http://schemas.microsoft.com/office/powerpoint/2010/main" val="7372076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77239" y="913190"/>
            <a:ext cx="7772400" cy="2296689"/>
          </a:xfrm>
          <a:ln>
            <a:solidFill>
              <a:srgbClr val="FFFFFF"/>
            </a:solidFill>
          </a:ln>
        </p:spPr>
        <p:txBody>
          <a:bodyPr/>
          <a:lstStyle/>
          <a:p>
            <a:pPr marL="609600" indent="-609600">
              <a:lnSpc>
                <a:spcPct val="80000"/>
              </a:lnSpc>
              <a:buFont typeface="Wingdings" charset="2"/>
              <a:buChar char="u"/>
            </a:pPr>
            <a:r>
              <a:rPr lang="en-US" sz="2000" dirty="0"/>
              <a:t>Programming Assignment 1:</a:t>
            </a:r>
          </a:p>
          <a:p>
            <a:pPr marL="990600" lvl="1" indent="-533400">
              <a:lnSpc>
                <a:spcPct val="80000"/>
              </a:lnSpc>
              <a:buFont typeface="Wingdings" charset="2"/>
              <a:buChar char="ü"/>
            </a:pPr>
            <a:r>
              <a:rPr lang="en-US" altLang="ja-JP" sz="1800" dirty="0"/>
              <a:t>Check the syllabus for its due date.</a:t>
            </a:r>
            <a:endParaRPr lang="en-US" sz="1800" dirty="0"/>
          </a:p>
          <a:p>
            <a:pPr marL="609600" indent="-609600">
              <a:lnSpc>
                <a:spcPct val="80000"/>
              </a:lnSpc>
              <a:buFont typeface="Wingdings" charset="2"/>
              <a:buChar char="u"/>
            </a:pPr>
            <a:r>
              <a:rPr lang="en-US" sz="2000" dirty="0" smtClean="0"/>
              <a:t>(Canvas) Turn-in problems (</a:t>
            </a:r>
            <a:r>
              <a:rPr lang="en-US" sz="2000" dirty="0" smtClean="0">
                <a:solidFill>
                  <a:srgbClr val="FF0000"/>
                </a:solidFill>
              </a:rPr>
              <a:t>due 4/7 midnight</a:t>
            </a:r>
            <a:r>
              <a:rPr lang="en-US" sz="2000" dirty="0" smtClean="0"/>
              <a:t>):</a:t>
            </a:r>
          </a:p>
          <a:p>
            <a:pPr marL="914400" lvl="1" indent="-454025">
              <a:lnSpc>
                <a:spcPct val="80000"/>
              </a:lnSpc>
              <a:buFont typeface="Wingdings" charset="2"/>
              <a:buChar char="ü"/>
            </a:pPr>
            <a:r>
              <a:rPr lang="en-US" sz="1800" dirty="0" smtClean="0"/>
              <a:t>Textbook Exercises: 2.2, 2.6, 2.15</a:t>
            </a:r>
            <a:endParaRPr lang="en-US" sz="1800" dirty="0"/>
          </a:p>
          <a:p>
            <a:pPr marL="914400" lvl="1" indent="-454025">
              <a:lnSpc>
                <a:spcPct val="80000"/>
              </a:lnSpc>
              <a:buFont typeface="Wingdings" charset="2"/>
              <a:buChar char="ü"/>
            </a:pPr>
            <a:r>
              <a:rPr lang="en-US" sz="1800" dirty="0"/>
              <a:t>List five commands and systems calls with regard to process management, file management, and I/O management respectively. Explain each of their behaviors.</a:t>
            </a:r>
          </a:p>
          <a:p>
            <a:endParaRPr lang="en-US" dirty="0"/>
          </a:p>
        </p:txBody>
      </p:sp>
      <p:sp>
        <p:nvSpPr>
          <p:cNvPr id="3" name="Title 2"/>
          <p:cNvSpPr>
            <a:spLocks noGrp="1"/>
          </p:cNvSpPr>
          <p:nvPr>
            <p:ph type="title"/>
          </p:nvPr>
        </p:nvSpPr>
        <p:spPr/>
        <p:txBody>
          <a:bodyPr/>
          <a:lstStyle/>
          <a:p>
            <a:r>
              <a:rPr lang="en-US" dirty="0"/>
              <a:t>Exercises:</a:t>
            </a:r>
          </a:p>
        </p:txBody>
      </p:sp>
      <p:sp>
        <p:nvSpPr>
          <p:cNvPr id="4" name="Slide Number Placeholder 3"/>
          <p:cNvSpPr>
            <a:spLocks noGrp="1"/>
          </p:cNvSpPr>
          <p:nvPr>
            <p:ph type="sldNum" sz="quarter" idx="11"/>
          </p:nvPr>
        </p:nvSpPr>
        <p:spPr/>
        <p:txBody>
          <a:bodyPr/>
          <a:lstStyle/>
          <a:p>
            <a:fld id="{1789C0F2-17E0-497A-9BBE-0C73201AAFE3}" type="slidenum">
              <a:rPr lang="en-US" smtClean="0"/>
              <a:pPr/>
              <a:t>32</a:t>
            </a:fld>
            <a:endParaRPr lang="en-US" dirty="0"/>
          </a:p>
        </p:txBody>
      </p:sp>
      <p:sp>
        <p:nvSpPr>
          <p:cNvPr id="5" name="Footer Placeholder 4"/>
          <p:cNvSpPr>
            <a:spLocks noGrp="1"/>
          </p:cNvSpPr>
          <p:nvPr>
            <p:ph type="ftr" sz="quarter" idx="12"/>
          </p:nvPr>
        </p:nvSpPr>
        <p:spPr/>
        <p:txBody>
          <a:bodyPr/>
          <a:lstStyle/>
          <a:p>
            <a:r>
              <a:rPr lang="en-US" smtClean="0"/>
              <a:t>CSS430 Operating Systems : OS Structures </a:t>
            </a:r>
            <a:endParaRPr lang="en-US" dirty="0"/>
          </a:p>
        </p:txBody>
      </p:sp>
      <p:graphicFrame>
        <p:nvGraphicFramePr>
          <p:cNvPr id="6" name="Group 50"/>
          <p:cNvGraphicFramePr>
            <a:graphicFrameLocks/>
          </p:cNvGraphicFramePr>
          <p:nvPr>
            <p:extLst>
              <p:ext uri="{D42A27DB-BD31-4B8C-83A1-F6EECF244321}">
                <p14:modId xmlns:p14="http://schemas.microsoft.com/office/powerpoint/2010/main" val="1592514745"/>
              </p:ext>
            </p:extLst>
          </p:nvPr>
        </p:nvGraphicFramePr>
        <p:xfrm>
          <a:off x="777237" y="3279998"/>
          <a:ext cx="7772404" cy="2382838"/>
        </p:xfrm>
        <a:graphic>
          <a:graphicData uri="http://schemas.openxmlformats.org/drawingml/2006/table">
            <a:tbl>
              <a:tblPr/>
              <a:tblGrid>
                <a:gridCol w="1943101"/>
                <a:gridCol w="1943101"/>
                <a:gridCol w="1943101"/>
                <a:gridCol w="1943101"/>
              </a:tblGrid>
              <a:tr h="434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sz="1400" b="0" i="0" u="none" strike="noStrike" cap="none" normalizeH="0" baseline="0">
                        <a:ln>
                          <a:noFill/>
                        </a:ln>
                        <a:solidFill>
                          <a:schemeClr val="bg1"/>
                        </a:solidFill>
                        <a:effectLst/>
                        <a:latin typeface="Tahoma" charset="0"/>
                        <a:ea typeface="ＭＳ Ｐゴシック" charset="0"/>
                        <a:cs typeface="ＭＳ Ｐゴシック" charset="0"/>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sz="1400" b="0" i="0" u="none" strike="noStrike" cap="none" normalizeH="0" baseline="0" dirty="0">
                          <a:ln>
                            <a:noFill/>
                          </a:ln>
                          <a:solidFill>
                            <a:schemeClr val="bg1"/>
                          </a:solidFill>
                          <a:effectLst/>
                          <a:latin typeface="Tahoma" charset="0"/>
                          <a:ea typeface="ＭＳ Ｐゴシック" charset="0"/>
                          <a:cs typeface="ＭＳ Ｐゴシック" charset="0"/>
                        </a:rPr>
                        <a:t>Process management</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sz="1400" b="0" i="0" u="none" strike="noStrike" cap="none" normalizeH="0" baseline="0" dirty="0">
                          <a:ln>
                            <a:noFill/>
                          </a:ln>
                          <a:solidFill>
                            <a:schemeClr val="bg1"/>
                          </a:solidFill>
                          <a:effectLst/>
                          <a:latin typeface="Tahoma" charset="0"/>
                          <a:ea typeface="ＭＳ Ｐゴシック" charset="0"/>
                          <a:cs typeface="ＭＳ Ｐゴシック" charset="0"/>
                        </a:rPr>
                        <a:t>File management</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sz="1400" b="0" i="0" u="none" strike="noStrike" cap="none" normalizeH="0" baseline="0" dirty="0">
                          <a:ln>
                            <a:noFill/>
                          </a:ln>
                          <a:solidFill>
                            <a:schemeClr val="bg1"/>
                          </a:solidFill>
                          <a:effectLst/>
                          <a:latin typeface="Tahoma" charset="0"/>
                          <a:ea typeface="ＭＳ Ｐゴシック" charset="0"/>
                          <a:cs typeface="ＭＳ Ｐゴシック" charset="0"/>
                        </a:rPr>
                        <a:t>I/O management</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chemeClr val="tx1"/>
                    </a:solidFill>
                  </a:tcPr>
                </a:tc>
              </a:tr>
              <a:tr h="973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sz="1400" b="0" i="0" u="none" strike="noStrike" cap="none" normalizeH="0" baseline="0" dirty="0">
                          <a:ln>
                            <a:noFill/>
                          </a:ln>
                          <a:solidFill>
                            <a:schemeClr val="bg1"/>
                          </a:solidFill>
                          <a:effectLst/>
                          <a:latin typeface="Tahoma" charset="0"/>
                          <a:ea typeface="ＭＳ Ｐゴシック" charset="0"/>
                          <a:cs typeface="ＭＳ Ｐゴシック" charset="0"/>
                        </a:rPr>
                        <a:t>Commands</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sz="1400" b="0" i="0" u="none" strike="noStrike" cap="none" normalizeH="0" baseline="0">
                        <a:ln>
                          <a:noFill/>
                        </a:ln>
                        <a:solidFill>
                          <a:schemeClr val="bg1"/>
                        </a:solidFill>
                        <a:effectLst/>
                        <a:latin typeface="Tahoma" charset="0"/>
                        <a:ea typeface="ＭＳ Ｐゴシック" charset="0"/>
                        <a:cs typeface="ＭＳ Ｐゴシック" charset="0"/>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sz="1400" b="0" i="0" u="none" strike="noStrike" cap="none" normalizeH="0" baseline="0">
                        <a:ln>
                          <a:noFill/>
                        </a:ln>
                        <a:solidFill>
                          <a:schemeClr val="bg1"/>
                        </a:solidFill>
                        <a:effectLst/>
                        <a:latin typeface="Tahoma" charset="0"/>
                        <a:ea typeface="ＭＳ Ｐゴシック" charset="0"/>
                        <a:cs typeface="ＭＳ Ｐゴシック" charset="0"/>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sz="1400" b="0" i="0" u="none" strike="noStrike" cap="none" normalizeH="0" baseline="0" dirty="0">
                        <a:ln>
                          <a:noFill/>
                        </a:ln>
                        <a:solidFill>
                          <a:schemeClr val="bg1"/>
                        </a:solidFill>
                        <a:effectLst/>
                        <a:latin typeface="Tahoma" charset="0"/>
                        <a:ea typeface="ＭＳ Ｐゴシック" charset="0"/>
                        <a:cs typeface="ＭＳ Ｐゴシック" charset="0"/>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chemeClr val="tx1"/>
                    </a:solidFill>
                  </a:tcPr>
                </a:tc>
              </a:tr>
              <a:tr h="974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sz="1400" b="0" i="0" u="none" strike="noStrike" cap="none" normalizeH="0" baseline="0" dirty="0">
                          <a:ln>
                            <a:noFill/>
                          </a:ln>
                          <a:solidFill>
                            <a:schemeClr val="bg1"/>
                          </a:solidFill>
                          <a:effectLst/>
                          <a:latin typeface="Tahoma" charset="0"/>
                          <a:ea typeface="ＭＳ Ｐゴシック" charset="0"/>
                          <a:cs typeface="ＭＳ Ｐゴシック" charset="0"/>
                        </a:rPr>
                        <a:t>System calls</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sz="1400" b="0" i="0" u="none" strike="noStrike" cap="none" normalizeH="0" baseline="0" dirty="0">
                        <a:ln>
                          <a:noFill/>
                        </a:ln>
                        <a:solidFill>
                          <a:schemeClr val="bg1"/>
                        </a:solidFill>
                        <a:effectLst/>
                        <a:latin typeface="Tahoma" charset="0"/>
                        <a:ea typeface="ＭＳ Ｐゴシック" charset="0"/>
                        <a:cs typeface="ＭＳ Ｐゴシック" charset="0"/>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sz="1400" b="0" i="0" u="none" strike="noStrike" cap="none" normalizeH="0" baseline="0">
                        <a:ln>
                          <a:noFill/>
                        </a:ln>
                        <a:solidFill>
                          <a:schemeClr val="bg1"/>
                        </a:solidFill>
                        <a:effectLst/>
                        <a:latin typeface="Tahoma" charset="0"/>
                        <a:ea typeface="ＭＳ Ｐゴシック" charset="0"/>
                        <a:cs typeface="ＭＳ Ｐゴシック" charset="0"/>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sz="1400" b="0" i="0" u="none" strike="noStrike" cap="none" normalizeH="0" baseline="0" dirty="0">
                        <a:ln>
                          <a:noFill/>
                        </a:ln>
                        <a:solidFill>
                          <a:schemeClr val="bg1"/>
                        </a:solidFill>
                        <a:effectLst/>
                        <a:latin typeface="Tahoma" charset="0"/>
                        <a:ea typeface="ＭＳ Ｐゴシック" charset="0"/>
                        <a:cs typeface="ＭＳ Ｐゴシック" charset="0"/>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chemeClr val="tx1"/>
                    </a:solidFill>
                  </a:tcPr>
                </a:tc>
              </a:tr>
            </a:tbl>
          </a:graphicData>
        </a:graphic>
      </p:graphicFrame>
    </p:spTree>
    <p:extLst>
      <p:ext uri="{BB962C8B-B14F-4D97-AF65-F5344CB8AC3E}">
        <p14:creationId xmlns:p14="http://schemas.microsoft.com/office/powerpoint/2010/main" val="7372076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77239" y="3066144"/>
            <a:ext cx="7772401" cy="725691"/>
          </a:xfrm>
        </p:spPr>
        <p:txBody>
          <a:bodyPr/>
          <a:lstStyle/>
          <a:p>
            <a:r>
              <a:rPr lang="en-US" dirty="0" smtClean="0"/>
              <a:t>IDE Demonstration…</a:t>
            </a:r>
            <a:endParaRPr lang="en-US" dirty="0"/>
          </a:p>
        </p:txBody>
      </p:sp>
      <p:sp>
        <p:nvSpPr>
          <p:cNvPr id="4" name="Slide Number Placeholder 3"/>
          <p:cNvSpPr>
            <a:spLocks noGrp="1"/>
          </p:cNvSpPr>
          <p:nvPr>
            <p:ph type="sldNum" sz="quarter" idx="11"/>
          </p:nvPr>
        </p:nvSpPr>
        <p:spPr/>
        <p:txBody>
          <a:bodyPr/>
          <a:lstStyle/>
          <a:p>
            <a:fld id="{1789C0F2-17E0-497A-9BBE-0C73201AAFE3}" type="slidenum">
              <a:rPr lang="en-US" smtClean="0"/>
              <a:pPr/>
              <a:t>33</a:t>
            </a:fld>
            <a:endParaRPr lang="en-US" dirty="0"/>
          </a:p>
        </p:txBody>
      </p:sp>
      <p:sp>
        <p:nvSpPr>
          <p:cNvPr id="5" name="Footer Placeholder 4"/>
          <p:cNvSpPr>
            <a:spLocks noGrp="1"/>
          </p:cNvSpPr>
          <p:nvPr>
            <p:ph type="ftr" sz="quarter" idx="12"/>
          </p:nvPr>
        </p:nvSpPr>
        <p:spPr/>
        <p:txBody>
          <a:bodyPr/>
          <a:lstStyle/>
          <a:p>
            <a:r>
              <a:rPr lang="en-US" smtClean="0"/>
              <a:t>CSS430 Operating Systems : OS Structures </a:t>
            </a:r>
            <a:endParaRPr lang="en-US" dirty="0"/>
          </a:p>
        </p:txBody>
      </p:sp>
    </p:spTree>
    <p:extLst>
      <p:ext uri="{BB962C8B-B14F-4D97-AF65-F5344CB8AC3E}">
        <p14:creationId xmlns:p14="http://schemas.microsoft.com/office/powerpoint/2010/main" val="31752732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 Build Sample</a:t>
            </a:r>
            <a:endParaRPr lang="en-US" dirty="0"/>
          </a:p>
        </p:txBody>
      </p:sp>
      <p:sp>
        <p:nvSpPr>
          <p:cNvPr id="4" name="Slide Number Placeholder 3"/>
          <p:cNvSpPr>
            <a:spLocks noGrp="1"/>
          </p:cNvSpPr>
          <p:nvPr>
            <p:ph type="sldNum" sz="quarter" idx="11"/>
          </p:nvPr>
        </p:nvSpPr>
        <p:spPr/>
        <p:txBody>
          <a:bodyPr/>
          <a:lstStyle/>
          <a:p>
            <a:fld id="{1789C0F2-17E0-497A-9BBE-0C73201AAFE3}" type="slidenum">
              <a:rPr lang="en-US" smtClean="0"/>
              <a:pPr/>
              <a:t>34</a:t>
            </a:fld>
            <a:endParaRPr lang="en-US" dirty="0"/>
          </a:p>
        </p:txBody>
      </p:sp>
      <p:sp>
        <p:nvSpPr>
          <p:cNvPr id="5" name="Footer Placeholder 4"/>
          <p:cNvSpPr>
            <a:spLocks noGrp="1"/>
          </p:cNvSpPr>
          <p:nvPr>
            <p:ph type="ftr" sz="quarter" idx="12"/>
          </p:nvPr>
        </p:nvSpPr>
        <p:spPr/>
        <p:txBody>
          <a:bodyPr/>
          <a:lstStyle/>
          <a:p>
            <a:r>
              <a:rPr lang="en-US" smtClean="0"/>
              <a:t>CSS430 Operating Systems : OS Structures </a:t>
            </a:r>
            <a:endParaRPr lang="en-US" dirty="0"/>
          </a:p>
        </p:txBody>
      </p:sp>
      <p:pic>
        <p:nvPicPr>
          <p:cNvPr id="6" name="Picture 5" descr="Screen Shot 2014-03-13 at 10.17.2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263" y="1236133"/>
            <a:ext cx="4764584" cy="2665301"/>
          </a:xfrm>
          <a:prstGeom prst="rect">
            <a:avLst/>
          </a:prstGeom>
        </p:spPr>
      </p:pic>
      <p:pic>
        <p:nvPicPr>
          <p:cNvPr id="7" name="Picture 6" descr="Screen Shot 2014-03-13 at 10.15.5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7263" y="4217405"/>
            <a:ext cx="4764584" cy="2119895"/>
          </a:xfrm>
          <a:prstGeom prst="rect">
            <a:avLst/>
          </a:prstGeom>
        </p:spPr>
      </p:pic>
    </p:spTree>
    <p:extLst>
      <p:ext uri="{BB962C8B-B14F-4D97-AF65-F5344CB8AC3E}">
        <p14:creationId xmlns:p14="http://schemas.microsoft.com/office/powerpoint/2010/main" val="30933241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solidFill>
            <a:schemeClr val="tx1">
              <a:lumMod val="85000"/>
            </a:schemeClr>
          </a:solidFill>
        </p:spPr>
        <p:txBody>
          <a:bodyPr/>
          <a:lstStyle/>
          <a:p>
            <a:pPr>
              <a:buSzPct val="80000"/>
              <a:buFont typeface="Wingdings" charset="2"/>
              <a:buChar char="v"/>
            </a:pPr>
            <a:r>
              <a:rPr lang="en-US" dirty="0" smtClean="0">
                <a:solidFill>
                  <a:schemeClr val="bg1"/>
                </a:solidFill>
                <a:effectLst/>
              </a:rPr>
              <a:t>Checklist/Instructions</a:t>
            </a:r>
          </a:p>
          <a:p>
            <a:pPr lvl="1">
              <a:buSzPct val="80000"/>
              <a:buFont typeface="Wingdings" charset="2"/>
              <a:buChar char="q"/>
            </a:pPr>
            <a:r>
              <a:rPr lang="en-US" dirty="0" smtClean="0">
                <a:solidFill>
                  <a:schemeClr val="bg1"/>
                </a:solidFill>
                <a:effectLst/>
              </a:rPr>
              <a:t>Change directory to </a:t>
            </a:r>
            <a:r>
              <a:rPr lang="en-US" u="sng" dirty="0" smtClean="0">
                <a:solidFill>
                  <a:srgbClr val="FF0000"/>
                </a:solidFill>
                <a:effectLst/>
              </a:rPr>
              <a:t>your</a:t>
            </a:r>
            <a:r>
              <a:rPr lang="en-US" dirty="0" smtClean="0">
                <a:solidFill>
                  <a:schemeClr val="bg1"/>
                </a:solidFill>
                <a:effectLst/>
              </a:rPr>
              <a:t> home “ssh” folder </a:t>
            </a:r>
          </a:p>
          <a:p>
            <a:pPr lvl="1">
              <a:buSzPct val="80000"/>
              <a:buFont typeface="Wingdings" charset="2"/>
              <a:buChar char="q"/>
            </a:pPr>
            <a:r>
              <a:rPr lang="en-US" dirty="0" smtClean="0">
                <a:solidFill>
                  <a:schemeClr val="bg1"/>
                </a:solidFill>
                <a:effectLst/>
              </a:rPr>
              <a:t>Generate public and private key</a:t>
            </a:r>
          </a:p>
          <a:p>
            <a:pPr lvl="1">
              <a:buSzPct val="80000"/>
              <a:buFont typeface="Wingdings" charset="2"/>
              <a:buChar char="q"/>
            </a:pPr>
            <a:r>
              <a:rPr lang="en-US" dirty="0" smtClean="0">
                <a:solidFill>
                  <a:schemeClr val="bg1"/>
                </a:solidFill>
                <a:effectLst/>
              </a:rPr>
              <a:t>Rename your public key file to something memorable</a:t>
            </a:r>
          </a:p>
          <a:p>
            <a:pPr lvl="1">
              <a:buSzPct val="80000"/>
              <a:buFont typeface="Wingdings" charset="2"/>
              <a:buChar char="q"/>
            </a:pPr>
            <a:r>
              <a:rPr lang="en-US" dirty="0" smtClean="0">
                <a:solidFill>
                  <a:schemeClr val="bg1"/>
                </a:solidFill>
                <a:effectLst/>
              </a:rPr>
              <a:t>Copy the public key to the host’s ssh folder</a:t>
            </a:r>
          </a:p>
          <a:p>
            <a:pPr lvl="1">
              <a:buSzPct val="80000"/>
              <a:buFont typeface="Wingdings" charset="2"/>
              <a:buChar char="q"/>
            </a:pPr>
            <a:r>
              <a:rPr lang="en-US" dirty="0" smtClean="0">
                <a:solidFill>
                  <a:schemeClr val="bg1"/>
                </a:solidFill>
                <a:effectLst/>
              </a:rPr>
              <a:t>Log in to the host and navigate to the ssh folder</a:t>
            </a:r>
          </a:p>
          <a:p>
            <a:pPr lvl="1">
              <a:buSzPct val="80000"/>
              <a:buFont typeface="Wingdings" charset="2"/>
              <a:buChar char="q"/>
            </a:pPr>
            <a:r>
              <a:rPr lang="en-US" u="sng" dirty="0" smtClean="0">
                <a:solidFill>
                  <a:srgbClr val="FF0000"/>
                </a:solidFill>
                <a:effectLst/>
              </a:rPr>
              <a:t>APPEND! </a:t>
            </a:r>
            <a:r>
              <a:rPr lang="en-US" dirty="0" smtClean="0">
                <a:solidFill>
                  <a:schemeClr val="bg1"/>
                </a:solidFill>
                <a:effectLst/>
              </a:rPr>
              <a:t>This public key to the end of the authorized_keys file</a:t>
            </a:r>
          </a:p>
          <a:p>
            <a:pPr lvl="1">
              <a:buSzPct val="80000"/>
              <a:buFont typeface="Wingdings" charset="2"/>
              <a:buChar char="q"/>
            </a:pPr>
            <a:r>
              <a:rPr lang="en-US" dirty="0" smtClean="0">
                <a:solidFill>
                  <a:schemeClr val="bg1"/>
                </a:solidFill>
                <a:effectLst/>
              </a:rPr>
              <a:t>Log out and re-login to test</a:t>
            </a:r>
          </a:p>
          <a:p>
            <a:pPr marL="384048" lvl="1" indent="0">
              <a:buSzPct val="80000"/>
              <a:buNone/>
            </a:pPr>
            <a:endParaRPr lang="en-US" dirty="0" smtClean="0">
              <a:solidFill>
                <a:schemeClr val="bg1"/>
              </a:solidFill>
              <a:effectLst/>
            </a:endParaRPr>
          </a:p>
          <a:p>
            <a:pPr marL="384048" lvl="1" indent="0">
              <a:buSzPct val="80000"/>
              <a:buNone/>
            </a:pPr>
            <a:r>
              <a:rPr lang="en-US" dirty="0" smtClean="0">
                <a:solidFill>
                  <a:schemeClr val="bg1"/>
                </a:solidFill>
                <a:effectLst/>
              </a:rPr>
              <a:t>$ ssh</a:t>
            </a:r>
            <a:r>
              <a:rPr lang="en-US" dirty="0">
                <a:solidFill>
                  <a:schemeClr val="bg1"/>
                </a:solidFill>
                <a:effectLst/>
              </a:rPr>
              <a:t> </a:t>
            </a:r>
            <a:r>
              <a:rPr lang="en-US" dirty="0" smtClean="0">
                <a:solidFill>
                  <a:schemeClr val="bg1"/>
                </a:solidFill>
                <a:effectLst/>
              </a:rPr>
              <a:t>uwnetid@uw1-320-lab.uwb.edu  OR</a:t>
            </a:r>
          </a:p>
          <a:p>
            <a:pPr marL="384048" lvl="1" indent="0">
              <a:buSzPct val="80000"/>
              <a:buNone/>
            </a:pPr>
            <a:r>
              <a:rPr lang="en-US" dirty="0">
                <a:solidFill>
                  <a:schemeClr val="bg1"/>
                </a:solidFill>
                <a:effectLst/>
              </a:rPr>
              <a:t>$ ssh </a:t>
            </a:r>
            <a:r>
              <a:rPr lang="en-US" dirty="0" smtClean="0">
                <a:solidFill>
                  <a:schemeClr val="bg1"/>
                </a:solidFill>
                <a:effectLst/>
              </a:rPr>
              <a:t>–l uwnetid uw1</a:t>
            </a:r>
            <a:r>
              <a:rPr lang="en-US" dirty="0">
                <a:solidFill>
                  <a:schemeClr val="bg1"/>
                </a:solidFill>
                <a:effectLst/>
              </a:rPr>
              <a:t>-320-</a:t>
            </a:r>
            <a:r>
              <a:rPr lang="en-US" dirty="0" smtClean="0">
                <a:solidFill>
                  <a:schemeClr val="bg1"/>
                </a:solidFill>
                <a:effectLst/>
              </a:rPr>
              <a:t>lab.uwb.edu</a:t>
            </a:r>
            <a:endParaRPr lang="en-US" dirty="0">
              <a:solidFill>
                <a:schemeClr val="bg1"/>
              </a:solidFill>
              <a:effectLst/>
            </a:endParaRPr>
          </a:p>
          <a:p>
            <a:pPr marL="384048" lvl="1" indent="0">
              <a:buSzPct val="80000"/>
              <a:buNone/>
            </a:pPr>
            <a:endParaRPr lang="en-US" dirty="0"/>
          </a:p>
        </p:txBody>
      </p:sp>
      <p:sp>
        <p:nvSpPr>
          <p:cNvPr id="3" name="Title 2"/>
          <p:cNvSpPr>
            <a:spLocks noGrp="1"/>
          </p:cNvSpPr>
          <p:nvPr>
            <p:ph type="title"/>
          </p:nvPr>
        </p:nvSpPr>
        <p:spPr/>
        <p:txBody>
          <a:bodyPr/>
          <a:lstStyle/>
          <a:p>
            <a:r>
              <a:rPr lang="en-US" dirty="0" smtClean="0"/>
              <a:t>SSH Keys</a:t>
            </a:r>
            <a:endParaRPr lang="en-US" dirty="0"/>
          </a:p>
        </p:txBody>
      </p:sp>
      <p:sp>
        <p:nvSpPr>
          <p:cNvPr id="4" name="Slide Number Placeholder 3"/>
          <p:cNvSpPr>
            <a:spLocks noGrp="1"/>
          </p:cNvSpPr>
          <p:nvPr>
            <p:ph type="sldNum" sz="quarter" idx="11"/>
          </p:nvPr>
        </p:nvSpPr>
        <p:spPr/>
        <p:txBody>
          <a:bodyPr/>
          <a:lstStyle/>
          <a:p>
            <a:fld id="{1789C0F2-17E0-497A-9BBE-0C73201AAFE3}" type="slidenum">
              <a:rPr lang="en-US" smtClean="0"/>
              <a:pPr/>
              <a:t>35</a:t>
            </a:fld>
            <a:endParaRPr lang="en-US" dirty="0"/>
          </a:p>
        </p:txBody>
      </p:sp>
      <p:sp>
        <p:nvSpPr>
          <p:cNvPr id="5" name="Footer Placeholder 4"/>
          <p:cNvSpPr>
            <a:spLocks noGrp="1"/>
          </p:cNvSpPr>
          <p:nvPr>
            <p:ph type="ftr" sz="quarter" idx="12"/>
          </p:nvPr>
        </p:nvSpPr>
        <p:spPr/>
        <p:txBody>
          <a:bodyPr/>
          <a:lstStyle/>
          <a:p>
            <a:r>
              <a:rPr lang="en-US" smtClean="0"/>
              <a:t>CSS430 Operating Systems : OS Structures </a:t>
            </a:r>
            <a:endParaRPr lang="en-US" dirty="0"/>
          </a:p>
        </p:txBody>
      </p:sp>
    </p:spTree>
    <p:extLst>
      <p:ext uri="{BB962C8B-B14F-4D97-AF65-F5344CB8AC3E}">
        <p14:creationId xmlns:p14="http://schemas.microsoft.com/office/powerpoint/2010/main" val="41170535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Generate with ssh-</a:t>
            </a:r>
            <a:r>
              <a:rPr lang="en-US" dirty="0" err="1" smtClean="0"/>
              <a:t>keygen</a:t>
            </a:r>
            <a:endParaRPr lang="en-US" dirty="0"/>
          </a:p>
        </p:txBody>
      </p:sp>
      <p:sp>
        <p:nvSpPr>
          <p:cNvPr id="4" name="Slide Number Placeholder 3"/>
          <p:cNvSpPr>
            <a:spLocks noGrp="1"/>
          </p:cNvSpPr>
          <p:nvPr>
            <p:ph type="sldNum" sz="quarter" idx="11"/>
          </p:nvPr>
        </p:nvSpPr>
        <p:spPr/>
        <p:txBody>
          <a:bodyPr/>
          <a:lstStyle/>
          <a:p>
            <a:fld id="{1789C0F2-17E0-497A-9BBE-0C73201AAFE3}" type="slidenum">
              <a:rPr lang="en-US" smtClean="0"/>
              <a:pPr/>
              <a:t>36</a:t>
            </a:fld>
            <a:endParaRPr lang="en-US" dirty="0"/>
          </a:p>
        </p:txBody>
      </p:sp>
      <p:sp>
        <p:nvSpPr>
          <p:cNvPr id="5" name="Footer Placeholder 4"/>
          <p:cNvSpPr>
            <a:spLocks noGrp="1"/>
          </p:cNvSpPr>
          <p:nvPr>
            <p:ph type="ftr" sz="quarter" idx="12"/>
          </p:nvPr>
        </p:nvSpPr>
        <p:spPr/>
        <p:txBody>
          <a:bodyPr/>
          <a:lstStyle/>
          <a:p>
            <a:r>
              <a:rPr lang="en-US" smtClean="0"/>
              <a:t>CSS430 Operating Systems : OS Structures </a:t>
            </a:r>
            <a:endParaRPr lang="en-US" dirty="0"/>
          </a:p>
        </p:txBody>
      </p:sp>
      <p:pic>
        <p:nvPicPr>
          <p:cNvPr id="6" name="Picture 5" descr="Screen Shot 2014-04-03 at 6.23.1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00" y="1006475"/>
            <a:ext cx="6873875" cy="4224253"/>
          </a:xfrm>
          <a:prstGeom prst="rect">
            <a:avLst/>
          </a:prstGeom>
        </p:spPr>
      </p:pic>
      <p:sp>
        <p:nvSpPr>
          <p:cNvPr id="7" name="Rectangle 6"/>
          <p:cNvSpPr/>
          <p:nvPr/>
        </p:nvSpPr>
        <p:spPr>
          <a:xfrm>
            <a:off x="1015999" y="5435084"/>
            <a:ext cx="6873875" cy="923330"/>
          </a:xfrm>
          <a:prstGeom prst="rect">
            <a:avLst/>
          </a:prstGeom>
          <a:solidFill>
            <a:schemeClr val="bg1">
              <a:lumMod val="75000"/>
              <a:lumOff val="25000"/>
            </a:schemeClr>
          </a:solidFill>
        </p:spPr>
        <p:txBody>
          <a:bodyPr wrap="square">
            <a:spAutoFit/>
          </a:bodyPr>
          <a:lstStyle/>
          <a:p>
            <a:r>
              <a:rPr lang="en-US" dirty="0" smtClean="0">
                <a:latin typeface="Consolas"/>
                <a:cs typeface="Consolas"/>
              </a:rPr>
              <a:t># ssh-</a:t>
            </a:r>
            <a:r>
              <a:rPr lang="en-US" dirty="0" err="1" smtClean="0">
                <a:latin typeface="Consolas"/>
                <a:cs typeface="Consolas"/>
              </a:rPr>
              <a:t>keygen</a:t>
            </a:r>
            <a:r>
              <a:rPr lang="en-US" dirty="0" smtClean="0">
                <a:latin typeface="Consolas"/>
                <a:cs typeface="Consolas"/>
              </a:rPr>
              <a:t>  </a:t>
            </a:r>
            <a:r>
              <a:rPr lang="en-US" dirty="0" smtClean="0">
                <a:latin typeface="Consolas"/>
                <a:cs typeface="Consolas"/>
                <a:sym typeface="Wingdings"/>
              </a:rPr>
              <a:t> RSA key</a:t>
            </a:r>
          </a:p>
          <a:p>
            <a:r>
              <a:rPr lang="en-US" dirty="0">
                <a:latin typeface="Consolas"/>
                <a:cs typeface="Consolas"/>
              </a:rPr>
              <a:t># ssh-</a:t>
            </a:r>
            <a:r>
              <a:rPr lang="en-US" dirty="0" err="1">
                <a:latin typeface="Consolas"/>
                <a:cs typeface="Consolas"/>
              </a:rPr>
              <a:t>keygen</a:t>
            </a:r>
            <a:r>
              <a:rPr lang="en-US" dirty="0">
                <a:latin typeface="Consolas"/>
                <a:cs typeface="Consolas"/>
              </a:rPr>
              <a:t> </a:t>
            </a:r>
            <a:r>
              <a:rPr lang="en-US" dirty="0" smtClean="0">
                <a:latin typeface="Consolas"/>
                <a:cs typeface="Consolas"/>
              </a:rPr>
              <a:t>-d </a:t>
            </a:r>
            <a:r>
              <a:rPr lang="en-US" dirty="0">
                <a:latin typeface="Consolas"/>
                <a:cs typeface="Consolas"/>
                <a:sym typeface="Wingdings"/>
              </a:rPr>
              <a:t> </a:t>
            </a:r>
            <a:r>
              <a:rPr lang="en-US" dirty="0" smtClean="0">
                <a:latin typeface="Consolas"/>
                <a:cs typeface="Consolas"/>
                <a:sym typeface="Wingdings"/>
              </a:rPr>
              <a:t>DSA key</a:t>
            </a:r>
          </a:p>
          <a:p>
            <a:r>
              <a:rPr lang="en-US" dirty="0" smtClean="0">
                <a:latin typeface="Consolas"/>
                <a:cs typeface="Consolas"/>
                <a:sym typeface="Wingdings"/>
              </a:rPr>
              <a:t>What’s the difference?  </a:t>
            </a:r>
            <a:r>
              <a:rPr lang="en-US" dirty="0" smtClean="0">
                <a:latin typeface="Consolas"/>
                <a:cs typeface="Consolas"/>
                <a:sym typeface="Wingdings"/>
                <a:hlinkClick r:id="rId3"/>
              </a:rPr>
              <a:t>CLICK</a:t>
            </a:r>
            <a:endParaRPr lang="en-US" dirty="0" smtClean="0">
              <a:latin typeface="Consolas"/>
              <a:cs typeface="Consolas"/>
              <a:sym typeface="Wingdings"/>
            </a:endParaRPr>
          </a:p>
        </p:txBody>
      </p:sp>
    </p:spTree>
    <p:extLst>
      <p:ext uri="{BB962C8B-B14F-4D97-AF65-F5344CB8AC3E}">
        <p14:creationId xmlns:p14="http://schemas.microsoft.com/office/powerpoint/2010/main" val="25136493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Copy public key to host</a:t>
            </a:r>
            <a:endParaRPr lang="en-US" dirty="0"/>
          </a:p>
        </p:txBody>
      </p:sp>
      <p:sp>
        <p:nvSpPr>
          <p:cNvPr id="4" name="Slide Number Placeholder 3"/>
          <p:cNvSpPr>
            <a:spLocks noGrp="1"/>
          </p:cNvSpPr>
          <p:nvPr>
            <p:ph type="sldNum" sz="quarter" idx="11"/>
          </p:nvPr>
        </p:nvSpPr>
        <p:spPr/>
        <p:txBody>
          <a:bodyPr/>
          <a:lstStyle/>
          <a:p>
            <a:fld id="{1789C0F2-17E0-497A-9BBE-0C73201AAFE3}" type="slidenum">
              <a:rPr lang="en-US" smtClean="0"/>
              <a:pPr/>
              <a:t>37</a:t>
            </a:fld>
            <a:endParaRPr lang="en-US" dirty="0"/>
          </a:p>
        </p:txBody>
      </p:sp>
      <p:sp>
        <p:nvSpPr>
          <p:cNvPr id="5" name="Footer Placeholder 4"/>
          <p:cNvSpPr>
            <a:spLocks noGrp="1"/>
          </p:cNvSpPr>
          <p:nvPr>
            <p:ph type="ftr" sz="quarter" idx="12"/>
          </p:nvPr>
        </p:nvSpPr>
        <p:spPr/>
        <p:txBody>
          <a:bodyPr/>
          <a:lstStyle/>
          <a:p>
            <a:r>
              <a:rPr lang="en-US" dirty="0" smtClean="0"/>
              <a:t>CSS430 Operating Systems : OS Structures </a:t>
            </a:r>
            <a:endParaRPr lang="en-US" dirty="0"/>
          </a:p>
        </p:txBody>
      </p:sp>
      <p:pic>
        <p:nvPicPr>
          <p:cNvPr id="2" name="Picture 1" descr="Screen Shot 2014-04-03 at 6.30.5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39" y="825500"/>
            <a:ext cx="7777357" cy="1174750"/>
          </a:xfrm>
          <a:prstGeom prst="rect">
            <a:avLst/>
          </a:prstGeom>
        </p:spPr>
      </p:pic>
      <p:pic>
        <p:nvPicPr>
          <p:cNvPr id="8" name="Picture 7" descr="Screen Shot 2014-04-03 at 6.33.2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238" y="2197101"/>
            <a:ext cx="7764113" cy="2073274"/>
          </a:xfrm>
          <a:prstGeom prst="rect">
            <a:avLst/>
          </a:prstGeom>
        </p:spPr>
      </p:pic>
      <p:sp>
        <p:nvSpPr>
          <p:cNvPr id="9" name="Oval 8"/>
          <p:cNvSpPr/>
          <p:nvPr/>
        </p:nvSpPr>
        <p:spPr>
          <a:xfrm>
            <a:off x="5834063" y="3246438"/>
            <a:ext cx="642937" cy="365125"/>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Screen Shot 2014-04-03 at 6.34.5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239" y="4378325"/>
            <a:ext cx="7764112" cy="1055646"/>
          </a:xfrm>
          <a:prstGeom prst="rect">
            <a:avLst/>
          </a:prstGeom>
        </p:spPr>
      </p:pic>
      <p:pic>
        <p:nvPicPr>
          <p:cNvPr id="11" name="Picture 10" descr="Screen Shot 2014-04-03 at 6.37.48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7238" y="5584826"/>
            <a:ext cx="7764113" cy="715116"/>
          </a:xfrm>
          <a:prstGeom prst="rect">
            <a:avLst/>
          </a:prstGeom>
        </p:spPr>
      </p:pic>
      <p:sp>
        <p:nvSpPr>
          <p:cNvPr id="12" name="Rectangle 11"/>
          <p:cNvSpPr/>
          <p:nvPr/>
        </p:nvSpPr>
        <p:spPr>
          <a:xfrm>
            <a:off x="5312275" y="5899832"/>
            <a:ext cx="1422986" cy="400110"/>
          </a:xfrm>
          <a:prstGeom prst="rect">
            <a:avLst/>
          </a:prstGeom>
        </p:spPr>
        <p:txBody>
          <a:bodyPr wrap="none">
            <a:spAutoFit/>
          </a:bodyPr>
          <a:lstStyle/>
          <a:p>
            <a:r>
              <a:rPr lang="en-US" sz="2000" dirty="0" smtClean="0">
                <a:solidFill>
                  <a:srgbClr val="FF0000"/>
                </a:solidFill>
                <a:latin typeface="Consolas"/>
                <a:cs typeface="Consolas"/>
                <a:sym typeface="Wingdings"/>
              </a:rPr>
              <a:t> </a:t>
            </a:r>
            <a:r>
              <a:rPr lang="en-US" sz="2000" dirty="0" smtClean="0">
                <a:solidFill>
                  <a:srgbClr val="FF0000"/>
                </a:solidFill>
                <a:latin typeface="Consolas"/>
                <a:cs typeface="Consolas"/>
              </a:rPr>
              <a:t>Voila!</a:t>
            </a:r>
            <a:endParaRPr lang="en-US" sz="2000" dirty="0">
              <a:solidFill>
                <a:srgbClr val="FF0000"/>
              </a:solidFill>
            </a:endParaRPr>
          </a:p>
        </p:txBody>
      </p:sp>
    </p:spTree>
    <p:extLst>
      <p:ext uri="{BB962C8B-B14F-4D97-AF65-F5344CB8AC3E}">
        <p14:creationId xmlns:p14="http://schemas.microsoft.com/office/powerpoint/2010/main" val="222595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6075" indent="-346075">
              <a:buSzPct val="80000"/>
              <a:buFont typeface="Wingdings" charset="2"/>
              <a:buChar char="v"/>
            </a:pPr>
            <a:r>
              <a:rPr lang="en-US" altLang="ja-JP" sz="2400" dirty="0">
                <a:latin typeface="Tahoma"/>
                <a:cs typeface="Tahoma"/>
              </a:rPr>
              <a:t>Process Management			Week 2-5</a:t>
            </a:r>
          </a:p>
          <a:p>
            <a:pPr marL="346075" indent="-346075">
              <a:buSzPct val="80000"/>
              <a:buFont typeface="Wingdings" charset="2"/>
              <a:buChar char="v"/>
            </a:pPr>
            <a:r>
              <a:rPr lang="en-US" altLang="ja-JP" sz="2400" dirty="0">
                <a:latin typeface="Tahoma"/>
                <a:cs typeface="Tahoma"/>
              </a:rPr>
              <a:t>Main Memory Management		Week 6-7</a:t>
            </a:r>
          </a:p>
          <a:p>
            <a:pPr marL="346075" indent="-346075">
              <a:buSzPct val="80000"/>
              <a:buFont typeface="Wingdings" charset="2"/>
              <a:buChar char="v"/>
            </a:pPr>
            <a:r>
              <a:rPr lang="en-US" altLang="ja-JP" sz="2400" dirty="0">
                <a:latin typeface="Tahoma"/>
                <a:cs typeface="Tahoma"/>
              </a:rPr>
              <a:t>File Management				Week 8-9</a:t>
            </a:r>
          </a:p>
          <a:p>
            <a:pPr marL="346075" indent="-346075">
              <a:buSzPct val="80000"/>
              <a:buFont typeface="Wingdings" charset="2"/>
              <a:buChar char="v"/>
            </a:pPr>
            <a:r>
              <a:rPr lang="en-US" altLang="ja-JP" sz="2400" dirty="0">
                <a:latin typeface="Tahoma"/>
                <a:cs typeface="Tahoma"/>
              </a:rPr>
              <a:t>Secondary-Storage Management	</a:t>
            </a:r>
            <a:r>
              <a:rPr lang="en-US" altLang="ja-JP" sz="2400" dirty="0" smtClean="0">
                <a:latin typeface="Tahoma"/>
                <a:cs typeface="Tahoma"/>
              </a:rPr>
              <a:t>if </a:t>
            </a:r>
            <a:r>
              <a:rPr lang="en-US" altLang="ja-JP" sz="2400" dirty="0">
                <a:latin typeface="Tahoma"/>
                <a:cs typeface="Tahoma"/>
              </a:rPr>
              <a:t>time allows</a:t>
            </a:r>
          </a:p>
          <a:p>
            <a:pPr marL="346075" indent="-346075">
              <a:buSzPct val="80000"/>
              <a:buFont typeface="Wingdings" charset="2"/>
              <a:buChar char="v"/>
            </a:pPr>
            <a:r>
              <a:rPr lang="en-US" altLang="ja-JP" sz="2400" dirty="0">
                <a:latin typeface="Tahoma"/>
                <a:cs typeface="Tahoma"/>
              </a:rPr>
              <a:t>I/O System Management		</a:t>
            </a:r>
            <a:r>
              <a:rPr lang="en-US" altLang="ja-JP" sz="2400" dirty="0" smtClean="0">
                <a:latin typeface="Tahoma"/>
                <a:cs typeface="Tahoma"/>
              </a:rPr>
              <a:t>if </a:t>
            </a:r>
            <a:r>
              <a:rPr lang="en-US" altLang="ja-JP" sz="2400" dirty="0">
                <a:latin typeface="Tahoma"/>
                <a:cs typeface="Tahoma"/>
              </a:rPr>
              <a:t>time allows</a:t>
            </a:r>
          </a:p>
          <a:p>
            <a:pPr marL="346075" indent="-346075">
              <a:buSzPct val="80000"/>
              <a:buFont typeface="Wingdings" charset="2"/>
              <a:buChar char="v"/>
            </a:pPr>
            <a:r>
              <a:rPr lang="en-US" altLang="ja-JP" sz="2400" dirty="0">
                <a:latin typeface="Tahoma"/>
                <a:cs typeface="Tahoma"/>
              </a:rPr>
              <a:t>Networking				</a:t>
            </a:r>
            <a:r>
              <a:rPr lang="en-US" altLang="ja-JP" sz="2400" dirty="0" smtClean="0">
                <a:latin typeface="Tahoma"/>
                <a:cs typeface="Tahoma"/>
              </a:rPr>
              <a:t>CSS432</a:t>
            </a:r>
            <a:endParaRPr lang="en-US" altLang="ja-JP" sz="2400" dirty="0">
              <a:latin typeface="Tahoma"/>
              <a:cs typeface="Tahoma"/>
            </a:endParaRPr>
          </a:p>
          <a:p>
            <a:pPr marL="346075" indent="-346075">
              <a:buSzPct val="80000"/>
              <a:buFont typeface="Wingdings" charset="2"/>
              <a:buChar char="v"/>
            </a:pPr>
            <a:r>
              <a:rPr lang="en-US" altLang="ja-JP" sz="2400" dirty="0">
                <a:latin typeface="Tahoma"/>
                <a:cs typeface="Tahoma"/>
              </a:rPr>
              <a:t>Protection System			</a:t>
            </a:r>
            <a:r>
              <a:rPr lang="en-US" altLang="ja-JP" sz="2400" dirty="0" smtClean="0">
                <a:latin typeface="Tahoma"/>
                <a:cs typeface="Tahoma"/>
              </a:rPr>
              <a:t>Week </a:t>
            </a:r>
            <a:r>
              <a:rPr lang="en-US" altLang="ja-JP" sz="2400" dirty="0">
                <a:latin typeface="Tahoma"/>
                <a:cs typeface="Tahoma"/>
              </a:rPr>
              <a:t>10</a:t>
            </a:r>
          </a:p>
          <a:p>
            <a:pPr marL="346075" indent="-346075">
              <a:buSzPct val="80000"/>
              <a:buFont typeface="Wingdings" charset="2"/>
              <a:buChar char="v"/>
            </a:pPr>
            <a:r>
              <a:rPr lang="en-US" altLang="ja-JP" sz="2400" dirty="0">
                <a:latin typeface="Tahoma"/>
                <a:cs typeface="Tahoma"/>
              </a:rPr>
              <a:t>Command-Interpreter System		</a:t>
            </a:r>
            <a:r>
              <a:rPr lang="en-US" altLang="ja-JP" sz="2400" dirty="0" smtClean="0">
                <a:latin typeface="Tahoma"/>
                <a:cs typeface="Tahoma"/>
              </a:rPr>
              <a:t>Today</a:t>
            </a:r>
            <a:endParaRPr lang="en-US" altLang="ja-JP" sz="2400" dirty="0">
              <a:latin typeface="Tahoma"/>
              <a:cs typeface="Tahoma"/>
            </a:endParaRPr>
          </a:p>
        </p:txBody>
      </p:sp>
      <p:sp>
        <p:nvSpPr>
          <p:cNvPr id="3" name="Title 2"/>
          <p:cNvSpPr>
            <a:spLocks noGrp="1"/>
          </p:cNvSpPr>
          <p:nvPr>
            <p:ph type="title"/>
          </p:nvPr>
        </p:nvSpPr>
        <p:spPr/>
        <p:txBody>
          <a:bodyPr/>
          <a:lstStyle/>
          <a:p>
            <a:r>
              <a:rPr lang="en-US" altLang="ja-JP" dirty="0">
                <a:latin typeface="Tahoma"/>
                <a:cs typeface="Tahoma"/>
              </a:rPr>
              <a:t>OS Features</a:t>
            </a:r>
            <a:endParaRPr lang="en-US" dirty="0">
              <a:latin typeface="Tahoma"/>
              <a:cs typeface="Tahoma"/>
            </a:endParaRPr>
          </a:p>
        </p:txBody>
      </p:sp>
      <p:sp>
        <p:nvSpPr>
          <p:cNvPr id="4" name="Footer Placeholder 3"/>
          <p:cNvSpPr>
            <a:spLocks noGrp="1"/>
          </p:cNvSpPr>
          <p:nvPr>
            <p:ph type="ftr" sz="quarter" idx="12"/>
          </p:nvPr>
        </p:nvSpPr>
        <p:spPr/>
        <p:txBody>
          <a:bodyPr/>
          <a:lstStyle/>
          <a:p>
            <a:r>
              <a:rPr lang="en-US" smtClean="0"/>
              <a:t>CSS430 Operating Systems : OS Structures </a:t>
            </a:r>
            <a:endParaRPr lang="en-US" dirty="0"/>
          </a:p>
        </p:txBody>
      </p:sp>
      <p:sp>
        <p:nvSpPr>
          <p:cNvPr id="5" name="Slide Number Placeholder 4"/>
          <p:cNvSpPr>
            <a:spLocks noGrp="1"/>
          </p:cNvSpPr>
          <p:nvPr>
            <p:ph type="sldNum" sz="quarter" idx="11"/>
          </p:nvPr>
        </p:nvSpPr>
        <p:spPr/>
        <p:txBody>
          <a:bodyPr/>
          <a:lstStyle/>
          <a:p>
            <a:fld id="{1789C0F2-17E0-497A-9BBE-0C73201AAFE3}" type="slidenum">
              <a:rPr lang="en-US" smtClean="0"/>
              <a:pPr/>
              <a:t>4</a:t>
            </a:fld>
            <a:endParaRPr lang="en-US" dirty="0"/>
          </a:p>
        </p:txBody>
      </p:sp>
    </p:spTree>
    <p:extLst>
      <p:ext uri="{BB962C8B-B14F-4D97-AF65-F5344CB8AC3E}">
        <p14:creationId xmlns:p14="http://schemas.microsoft.com/office/powerpoint/2010/main" val="3379131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50267"/>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90000"/>
              </a:lnSpc>
              <a:buFont typeface="Wingdings" charset="2"/>
              <a:buChar char="u"/>
            </a:pPr>
            <a:r>
              <a:rPr lang="en-US" altLang="ja-JP" sz="2400" dirty="0"/>
              <a:t>A </a:t>
            </a:r>
            <a:r>
              <a:rPr lang="en-US" altLang="ja-JP" sz="2400" i="1" dirty="0"/>
              <a:t>process</a:t>
            </a:r>
            <a:r>
              <a:rPr lang="en-US" altLang="ja-JP" sz="2400" dirty="0"/>
              <a:t> is a program in execution.  A process needs </a:t>
            </a:r>
            <a:r>
              <a:rPr lang="en-US" altLang="ja-JP" sz="2400" b="1" dirty="0">
                <a:solidFill>
                  <a:srgbClr val="FFE066"/>
                </a:solidFill>
              </a:rPr>
              <a:t>CPU time</a:t>
            </a:r>
            <a:r>
              <a:rPr lang="en-US" altLang="ja-JP" sz="2400" dirty="0"/>
              <a:t>, </a:t>
            </a:r>
            <a:r>
              <a:rPr lang="en-US" altLang="ja-JP" sz="2400" b="1" dirty="0">
                <a:solidFill>
                  <a:srgbClr val="FFE066"/>
                </a:solidFill>
              </a:rPr>
              <a:t>memory</a:t>
            </a:r>
            <a:r>
              <a:rPr lang="en-US" altLang="ja-JP" sz="2400" dirty="0"/>
              <a:t>, </a:t>
            </a:r>
            <a:r>
              <a:rPr lang="en-US" altLang="ja-JP" sz="2400" b="1" dirty="0">
                <a:solidFill>
                  <a:srgbClr val="FFE066"/>
                </a:solidFill>
              </a:rPr>
              <a:t>files</a:t>
            </a:r>
            <a:r>
              <a:rPr lang="en-US" altLang="ja-JP" sz="2400" dirty="0"/>
              <a:t>, and </a:t>
            </a:r>
            <a:r>
              <a:rPr lang="en-US" altLang="ja-JP" sz="2400" b="1" dirty="0">
                <a:solidFill>
                  <a:srgbClr val="FFE066"/>
                </a:solidFill>
              </a:rPr>
              <a:t>I/O devices</a:t>
            </a:r>
            <a:r>
              <a:rPr lang="en-US" altLang="ja-JP" sz="2400" dirty="0"/>
              <a:t>, to accomplish its task.</a:t>
            </a:r>
          </a:p>
          <a:p>
            <a:pPr>
              <a:lnSpc>
                <a:spcPct val="90000"/>
              </a:lnSpc>
              <a:buFont typeface="Wingdings" charset="2"/>
              <a:buChar char="u"/>
            </a:pPr>
            <a:r>
              <a:rPr lang="en-US" altLang="ja-JP" sz="2400" dirty="0"/>
              <a:t>The operating system is responsible for </a:t>
            </a:r>
          </a:p>
          <a:p>
            <a:pPr marL="841248" lvl="1" indent="-457200">
              <a:lnSpc>
                <a:spcPct val="90000"/>
              </a:lnSpc>
              <a:buClr>
                <a:srgbClr val="FFFF00"/>
              </a:buClr>
              <a:buSzPct val="100000"/>
              <a:buFont typeface="+mj-ea"/>
              <a:buAutoNum type="circleNumDbPlain"/>
            </a:pPr>
            <a:r>
              <a:rPr lang="en-US" altLang="ja-JP" sz="2400" dirty="0"/>
              <a:t>Process </a:t>
            </a:r>
            <a:r>
              <a:rPr lang="en-US" altLang="ja-JP" sz="2400" b="1" dirty="0">
                <a:solidFill>
                  <a:schemeClr val="accent1">
                    <a:lumMod val="60000"/>
                    <a:lumOff val="40000"/>
                  </a:schemeClr>
                </a:solidFill>
              </a:rPr>
              <a:t>creation and deletion </a:t>
            </a:r>
            <a:r>
              <a:rPr lang="en-US" altLang="ja-JP" sz="2400" dirty="0" smtClean="0"/>
              <a:t>(starting </a:t>
            </a:r>
            <a:r>
              <a:rPr lang="en-US" altLang="ja-JP" sz="2400" dirty="0"/>
              <a:t>and terminating a program execution)</a:t>
            </a:r>
          </a:p>
          <a:p>
            <a:pPr marL="841248" lvl="1" indent="-457200">
              <a:lnSpc>
                <a:spcPct val="90000"/>
              </a:lnSpc>
              <a:buClr>
                <a:srgbClr val="FFFF00"/>
              </a:buClr>
              <a:buSzPct val="100000"/>
              <a:buFont typeface="+mj-ea"/>
              <a:buAutoNum type="circleNumDbPlain"/>
            </a:pPr>
            <a:r>
              <a:rPr lang="en-US" altLang="ja-JP" sz="2400" dirty="0" smtClean="0"/>
              <a:t>Process </a:t>
            </a:r>
            <a:r>
              <a:rPr lang="en-US" altLang="ja-JP" sz="2400" b="1" dirty="0">
                <a:solidFill>
                  <a:srgbClr val="FFE066"/>
                </a:solidFill>
              </a:rPr>
              <a:t>suspension and resumption </a:t>
            </a:r>
            <a:r>
              <a:rPr lang="en-US" altLang="ja-JP" sz="2400" dirty="0" smtClean="0"/>
              <a:t>(letting </a:t>
            </a:r>
            <a:r>
              <a:rPr lang="en-US" altLang="ja-JP" sz="2400" dirty="0"/>
              <a:t>a program wait for an I/O operation or a next turn)</a:t>
            </a:r>
          </a:p>
          <a:p>
            <a:pPr marL="841248" lvl="1" indent="-457200">
              <a:lnSpc>
                <a:spcPct val="90000"/>
              </a:lnSpc>
              <a:buClr>
                <a:srgbClr val="FFFF00"/>
              </a:buClr>
              <a:buSzPct val="100000"/>
              <a:buFont typeface="+mj-ea"/>
              <a:buAutoNum type="circleNumDbPlain"/>
            </a:pPr>
            <a:r>
              <a:rPr lang="en-US" altLang="ja-JP" sz="2400" dirty="0" smtClean="0"/>
              <a:t>Process </a:t>
            </a:r>
            <a:r>
              <a:rPr lang="en-US" altLang="ja-JP" sz="2400" b="1" dirty="0">
                <a:solidFill>
                  <a:srgbClr val="FFE066"/>
                </a:solidFill>
              </a:rPr>
              <a:t>synchronization</a:t>
            </a:r>
            <a:r>
              <a:rPr lang="en-US" altLang="ja-JP" sz="2400" dirty="0"/>
              <a:t> </a:t>
            </a:r>
            <a:r>
              <a:rPr lang="en-US" altLang="ja-JP" sz="2400" dirty="0" smtClean="0"/>
              <a:t>(letting </a:t>
            </a:r>
            <a:r>
              <a:rPr lang="en-US" altLang="ja-JP" sz="2400" dirty="0"/>
              <a:t>a program wait for another </a:t>
            </a:r>
            <a:r>
              <a:rPr lang="en-US" altLang="ja-JP" sz="2400" dirty="0" smtClean="0"/>
              <a:t>program</a:t>
            </a:r>
            <a:r>
              <a:rPr lang="en-US" altLang="ja-JP" sz="2400" dirty="0" smtClean="0">
                <a:latin typeface="Helvetica"/>
              </a:rPr>
              <a:t>’</a:t>
            </a:r>
            <a:r>
              <a:rPr lang="en-US" altLang="ja-JP" sz="2400" dirty="0" smtClean="0"/>
              <a:t>s </a:t>
            </a:r>
            <a:r>
              <a:rPr lang="en-US" altLang="ja-JP" sz="2400" dirty="0"/>
              <a:t>termination)</a:t>
            </a:r>
          </a:p>
          <a:p>
            <a:pPr marL="841248" lvl="1" indent="-457200">
              <a:lnSpc>
                <a:spcPct val="90000"/>
              </a:lnSpc>
              <a:buClr>
                <a:srgbClr val="FFFF00"/>
              </a:buClr>
              <a:buSzPct val="100000"/>
              <a:buFont typeface="+mj-ea"/>
              <a:buAutoNum type="circleNumDbPlain"/>
            </a:pPr>
            <a:r>
              <a:rPr lang="en-US" altLang="ja-JP" sz="2400" dirty="0" smtClean="0"/>
              <a:t>Process </a:t>
            </a:r>
            <a:r>
              <a:rPr lang="en-US" altLang="ja-JP" sz="2400" b="1" dirty="0">
                <a:solidFill>
                  <a:srgbClr val="FFE066"/>
                </a:solidFill>
              </a:rPr>
              <a:t>communication</a:t>
            </a:r>
            <a:r>
              <a:rPr lang="en-US" altLang="ja-JP" sz="2400" dirty="0"/>
              <a:t> </a:t>
            </a:r>
            <a:r>
              <a:rPr lang="en-US" altLang="ja-JP" sz="2400" dirty="0" smtClean="0"/>
              <a:t>(allowing </a:t>
            </a:r>
            <a:r>
              <a:rPr lang="en-US" altLang="ja-JP" sz="2400" dirty="0"/>
              <a:t>a program to send/receive data from another </a:t>
            </a:r>
            <a:r>
              <a:rPr lang="en-US" altLang="ja-JP" sz="2400" dirty="0" smtClean="0"/>
              <a:t>executing program)</a:t>
            </a:r>
            <a:endParaRPr lang="en-US" altLang="ja-JP" sz="2000" dirty="0"/>
          </a:p>
        </p:txBody>
      </p:sp>
      <p:sp>
        <p:nvSpPr>
          <p:cNvPr id="3" name="Title 2"/>
          <p:cNvSpPr>
            <a:spLocks noGrp="1"/>
          </p:cNvSpPr>
          <p:nvPr>
            <p:ph type="title"/>
          </p:nvPr>
        </p:nvSpPr>
        <p:spPr/>
        <p:txBody>
          <a:bodyPr/>
          <a:lstStyle/>
          <a:p>
            <a:r>
              <a:rPr lang="en-US" altLang="ja-JP" dirty="0"/>
              <a:t>Process Management</a:t>
            </a:r>
            <a:endParaRPr lang="en-US" dirty="0"/>
          </a:p>
        </p:txBody>
      </p:sp>
      <p:sp>
        <p:nvSpPr>
          <p:cNvPr id="4" name="Slide Number Placeholder 3"/>
          <p:cNvSpPr>
            <a:spLocks noGrp="1"/>
          </p:cNvSpPr>
          <p:nvPr>
            <p:ph type="sldNum" sz="quarter" idx="11"/>
          </p:nvPr>
        </p:nvSpPr>
        <p:spPr/>
        <p:txBody>
          <a:bodyPr/>
          <a:lstStyle/>
          <a:p>
            <a:fld id="{1789C0F2-17E0-497A-9BBE-0C73201AAFE3}" type="slidenum">
              <a:rPr lang="en-US" smtClean="0"/>
              <a:pPr/>
              <a:t>5</a:t>
            </a:fld>
            <a:endParaRPr lang="en-US" dirty="0"/>
          </a:p>
        </p:txBody>
      </p:sp>
      <p:sp>
        <p:nvSpPr>
          <p:cNvPr id="5" name="Footer Placeholder 4"/>
          <p:cNvSpPr>
            <a:spLocks noGrp="1"/>
          </p:cNvSpPr>
          <p:nvPr>
            <p:ph type="ftr" sz="quarter" idx="12"/>
          </p:nvPr>
        </p:nvSpPr>
        <p:spPr/>
        <p:txBody>
          <a:bodyPr/>
          <a:lstStyle/>
          <a:p>
            <a:r>
              <a:rPr lang="en-US" smtClean="0"/>
              <a:t>CSS430 Operating Systems : OS Structures </a:t>
            </a:r>
            <a:endParaRPr lang="en-US" dirty="0"/>
          </a:p>
        </p:txBody>
      </p:sp>
    </p:spTree>
    <p:extLst>
      <p:ext uri="{BB962C8B-B14F-4D97-AF65-F5344CB8AC3E}">
        <p14:creationId xmlns:p14="http://schemas.microsoft.com/office/powerpoint/2010/main" val="528379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charset="2"/>
              <a:buChar char="u"/>
            </a:pPr>
            <a:r>
              <a:rPr lang="en-US" altLang="ja-JP" sz="2400" u="sng" dirty="0"/>
              <a:t>Memory</a:t>
            </a:r>
            <a:r>
              <a:rPr lang="en-US" altLang="ja-JP" sz="2400" dirty="0"/>
              <a:t> is a </a:t>
            </a:r>
            <a:r>
              <a:rPr lang="en-US" altLang="ja-JP" sz="2400" dirty="0">
                <a:solidFill>
                  <a:srgbClr val="FFFF00"/>
                </a:solidFill>
              </a:rPr>
              <a:t>large array of words or bytes</a:t>
            </a:r>
            <a:r>
              <a:rPr lang="en-US" altLang="ja-JP" sz="2400" dirty="0"/>
              <a:t>, each with its own address.</a:t>
            </a:r>
          </a:p>
          <a:p>
            <a:pPr>
              <a:buFont typeface="Wingdings" charset="2"/>
              <a:buChar char="u"/>
            </a:pPr>
            <a:r>
              <a:rPr lang="en-US" altLang="ja-JP" sz="2400" dirty="0"/>
              <a:t>Main memory is a </a:t>
            </a:r>
            <a:r>
              <a:rPr lang="en-US" altLang="ja-JP" sz="2400" dirty="0">
                <a:solidFill>
                  <a:srgbClr val="FFFF00"/>
                </a:solidFill>
              </a:rPr>
              <a:t>volatile data storage </a:t>
            </a:r>
            <a:r>
              <a:rPr lang="en-US" altLang="ja-JP" sz="2400" dirty="0"/>
              <a:t>shared by the CPU and I/O devices.</a:t>
            </a:r>
          </a:p>
          <a:p>
            <a:pPr>
              <a:buFont typeface="Wingdings" charset="2"/>
              <a:buChar char="u"/>
            </a:pPr>
            <a:r>
              <a:rPr lang="en-US" altLang="ja-JP" sz="2400" dirty="0"/>
              <a:t>The operating system is responsible for:</a:t>
            </a:r>
          </a:p>
          <a:p>
            <a:pPr marL="841248" lvl="1" indent="-457200">
              <a:buClr>
                <a:srgbClr val="FFFF00"/>
              </a:buClr>
              <a:buSzPct val="100000"/>
              <a:buFont typeface="+mj-ea"/>
              <a:buAutoNum type="circleNumDbPlain"/>
            </a:pPr>
            <a:r>
              <a:rPr lang="en-US" altLang="ja-JP" sz="2400" dirty="0" smtClean="0"/>
              <a:t>Keeping </a:t>
            </a:r>
            <a:r>
              <a:rPr lang="en-US" altLang="ja-JP" sz="2400" dirty="0"/>
              <a:t>track of which parts of memory are currently being </a:t>
            </a:r>
            <a:r>
              <a:rPr lang="en-US" altLang="ja-JP" sz="2400" u="sng" dirty="0"/>
              <a:t>used and by whom</a:t>
            </a:r>
            <a:r>
              <a:rPr lang="en-US" altLang="ja-JP" sz="2400" dirty="0"/>
              <a:t>.</a:t>
            </a:r>
          </a:p>
          <a:p>
            <a:pPr marL="841248" lvl="1" indent="-457200">
              <a:buClr>
                <a:srgbClr val="FFFF00"/>
              </a:buClr>
              <a:buSzPct val="100000"/>
              <a:buFont typeface="+mj-ea"/>
              <a:buAutoNum type="circleNumDbPlain"/>
            </a:pPr>
            <a:r>
              <a:rPr lang="en-US" altLang="ja-JP" sz="2400" dirty="0" smtClean="0"/>
              <a:t>Deciding </a:t>
            </a:r>
            <a:r>
              <a:rPr lang="en-US" altLang="ja-JP" sz="2400" dirty="0"/>
              <a:t>which </a:t>
            </a:r>
            <a:r>
              <a:rPr lang="en-US" altLang="ja-JP" sz="2400" u="sng" dirty="0"/>
              <a:t>processes to load </a:t>
            </a:r>
            <a:r>
              <a:rPr lang="en-US" altLang="ja-JP" sz="2400" dirty="0"/>
              <a:t>when memory space becomes available.</a:t>
            </a:r>
          </a:p>
          <a:p>
            <a:pPr marL="841248" lvl="1" indent="-457200">
              <a:buClr>
                <a:srgbClr val="FFFF00"/>
              </a:buClr>
              <a:buSzPct val="100000"/>
              <a:buFont typeface="+mj-ea"/>
              <a:buAutoNum type="circleNumDbPlain"/>
            </a:pPr>
            <a:r>
              <a:rPr lang="en-US" altLang="ja-JP" sz="2400" u="sng" dirty="0" smtClean="0"/>
              <a:t>Allocating </a:t>
            </a:r>
            <a:r>
              <a:rPr lang="en-US" altLang="ja-JP" sz="2400" u="sng" dirty="0"/>
              <a:t>and </a:t>
            </a:r>
            <a:r>
              <a:rPr lang="en-US" altLang="ja-JP" sz="2400" u="sng" dirty="0" smtClean="0"/>
              <a:t>deallocating</a:t>
            </a:r>
            <a:r>
              <a:rPr lang="en-US" altLang="ja-JP" sz="2400" dirty="0" smtClean="0"/>
              <a:t> </a:t>
            </a:r>
            <a:r>
              <a:rPr lang="en-US" altLang="ja-JP" sz="2400" dirty="0"/>
              <a:t>memory space as needed</a:t>
            </a:r>
            <a:r>
              <a:rPr lang="en-US" altLang="ja-JP" sz="2400" dirty="0" smtClean="0"/>
              <a:t>.</a:t>
            </a:r>
            <a:endParaRPr lang="en-US" altLang="ja-JP" sz="2400" dirty="0"/>
          </a:p>
        </p:txBody>
      </p:sp>
      <p:sp>
        <p:nvSpPr>
          <p:cNvPr id="3" name="Title 2"/>
          <p:cNvSpPr>
            <a:spLocks noGrp="1"/>
          </p:cNvSpPr>
          <p:nvPr>
            <p:ph type="title"/>
          </p:nvPr>
        </p:nvSpPr>
        <p:spPr/>
        <p:txBody>
          <a:bodyPr/>
          <a:lstStyle/>
          <a:p>
            <a:r>
              <a:rPr lang="en-US" altLang="ja-JP" dirty="0"/>
              <a:t>Memory Management</a:t>
            </a:r>
            <a:endParaRPr lang="en-US" dirty="0"/>
          </a:p>
        </p:txBody>
      </p:sp>
      <p:sp>
        <p:nvSpPr>
          <p:cNvPr id="4" name="Slide Number Placeholder 3"/>
          <p:cNvSpPr>
            <a:spLocks noGrp="1"/>
          </p:cNvSpPr>
          <p:nvPr>
            <p:ph type="sldNum" sz="quarter" idx="11"/>
          </p:nvPr>
        </p:nvSpPr>
        <p:spPr/>
        <p:txBody>
          <a:bodyPr/>
          <a:lstStyle/>
          <a:p>
            <a:fld id="{1789C0F2-17E0-497A-9BBE-0C73201AAFE3}" type="slidenum">
              <a:rPr lang="en-US" smtClean="0"/>
              <a:pPr/>
              <a:t>6</a:t>
            </a:fld>
            <a:endParaRPr lang="en-US" dirty="0"/>
          </a:p>
        </p:txBody>
      </p:sp>
      <p:sp>
        <p:nvSpPr>
          <p:cNvPr id="5" name="Footer Placeholder 4"/>
          <p:cNvSpPr>
            <a:spLocks noGrp="1"/>
          </p:cNvSpPr>
          <p:nvPr>
            <p:ph type="ftr" sz="quarter" idx="12"/>
          </p:nvPr>
        </p:nvSpPr>
        <p:spPr/>
        <p:txBody>
          <a:bodyPr/>
          <a:lstStyle/>
          <a:p>
            <a:r>
              <a:rPr lang="en-US" smtClean="0"/>
              <a:t>CSS430 Operating Systems : OS Structures </a:t>
            </a:r>
            <a:endParaRPr lang="en-US" dirty="0"/>
          </a:p>
        </p:txBody>
      </p:sp>
    </p:spTree>
    <p:extLst>
      <p:ext uri="{BB962C8B-B14F-4D97-AF65-F5344CB8AC3E}">
        <p14:creationId xmlns:p14="http://schemas.microsoft.com/office/powerpoint/2010/main" val="3116658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6075" indent="-346075">
              <a:lnSpc>
                <a:spcPct val="90000"/>
              </a:lnSpc>
              <a:buFont typeface="Wingdings" charset="2"/>
              <a:buChar char="u"/>
            </a:pPr>
            <a:r>
              <a:rPr lang="en-US" altLang="ja-JP" sz="2400" dirty="0"/>
              <a:t>Files represent programs </a:t>
            </a:r>
            <a:r>
              <a:rPr lang="en-US" altLang="ja-JP" sz="2400" dirty="0" smtClean="0"/>
              <a:t>and data.</a:t>
            </a:r>
            <a:endParaRPr lang="en-US" altLang="ja-JP" sz="2400" dirty="0"/>
          </a:p>
          <a:p>
            <a:pPr marL="346075" indent="-346075">
              <a:lnSpc>
                <a:spcPct val="90000"/>
              </a:lnSpc>
              <a:buFont typeface="Wingdings" charset="2"/>
              <a:buChar char="u"/>
            </a:pPr>
            <a:r>
              <a:rPr lang="en-US" altLang="ja-JP" sz="2400" dirty="0"/>
              <a:t>The operating system is responsible for:</a:t>
            </a:r>
          </a:p>
          <a:p>
            <a:pPr marL="841248" lvl="1" indent="-457200">
              <a:lnSpc>
                <a:spcPct val="90000"/>
              </a:lnSpc>
              <a:buClr>
                <a:srgbClr val="FFFF00"/>
              </a:buClr>
              <a:buSzPct val="100000"/>
              <a:buFont typeface="+mj-ea"/>
              <a:buAutoNum type="circleNumDbPlain"/>
            </a:pPr>
            <a:r>
              <a:rPr lang="en-US" altLang="ja-JP" sz="2400" dirty="0"/>
              <a:t>File creation and deletion.</a:t>
            </a:r>
          </a:p>
          <a:p>
            <a:pPr marL="841248" lvl="1" indent="-457200">
              <a:lnSpc>
                <a:spcPct val="90000"/>
              </a:lnSpc>
              <a:buClr>
                <a:srgbClr val="FFFF00"/>
              </a:buClr>
              <a:buSzPct val="100000"/>
              <a:buFont typeface="+mj-ea"/>
              <a:buAutoNum type="circleNumDbPlain"/>
            </a:pPr>
            <a:r>
              <a:rPr lang="en-US" altLang="ja-JP" sz="2400" dirty="0"/>
              <a:t>Directory creation and deletion.</a:t>
            </a:r>
          </a:p>
          <a:p>
            <a:pPr marL="841248" lvl="1" indent="-457200">
              <a:lnSpc>
                <a:spcPct val="90000"/>
              </a:lnSpc>
              <a:buClr>
                <a:srgbClr val="FFFF00"/>
              </a:buClr>
              <a:buSzPct val="100000"/>
              <a:buFont typeface="+mj-ea"/>
              <a:buAutoNum type="circleNumDbPlain"/>
            </a:pPr>
            <a:r>
              <a:rPr lang="en-US" altLang="ja-JP" sz="2400" dirty="0"/>
              <a:t>Support </a:t>
            </a:r>
            <a:r>
              <a:rPr lang="en-US" altLang="ja-JP" sz="2400" dirty="0" smtClean="0"/>
              <a:t>of </a:t>
            </a:r>
            <a:r>
              <a:rPr lang="en-US" altLang="ja-JP" sz="2400" u="sng" dirty="0" smtClean="0"/>
              <a:t>primitives</a:t>
            </a:r>
            <a:r>
              <a:rPr lang="en-US" altLang="ja-JP" sz="2400" dirty="0" smtClean="0"/>
              <a:t> for </a:t>
            </a:r>
            <a:r>
              <a:rPr lang="en-US" altLang="ja-JP" sz="2400" dirty="0"/>
              <a:t>manipulating files and directories </a:t>
            </a:r>
            <a:r>
              <a:rPr lang="en-US" altLang="ja-JP" sz="2400" dirty="0" smtClean="0"/>
              <a:t>(open</a:t>
            </a:r>
            <a:r>
              <a:rPr lang="en-US" altLang="ja-JP" sz="2400" dirty="0"/>
              <a:t>, read, write, seek, and close).</a:t>
            </a:r>
          </a:p>
          <a:p>
            <a:pPr marL="841248" lvl="1" indent="-457200">
              <a:lnSpc>
                <a:spcPct val="90000"/>
              </a:lnSpc>
              <a:buClr>
                <a:srgbClr val="FFFF00"/>
              </a:buClr>
              <a:buSzPct val="100000"/>
              <a:buFont typeface="+mj-ea"/>
              <a:buAutoNum type="circleNumDbPlain"/>
            </a:pPr>
            <a:r>
              <a:rPr lang="en-US" altLang="ja-JP" sz="2400" dirty="0"/>
              <a:t>Mapping files </a:t>
            </a:r>
            <a:r>
              <a:rPr lang="en-US" altLang="ja-JP" sz="2400" dirty="0" smtClean="0"/>
              <a:t>to </a:t>
            </a:r>
            <a:r>
              <a:rPr lang="en-US" altLang="ja-JP" sz="2400" dirty="0"/>
              <a:t>secondary storage </a:t>
            </a:r>
            <a:r>
              <a:rPr lang="en-US" altLang="ja-JP" sz="2400" dirty="0" smtClean="0"/>
              <a:t>(H</a:t>
            </a:r>
            <a:r>
              <a:rPr lang="en-US" altLang="ja-JP" sz="2400" dirty="0"/>
              <a:t>D</a:t>
            </a:r>
            <a:r>
              <a:rPr lang="en-US" altLang="ja-JP" sz="2400" dirty="0" smtClean="0"/>
              <a:t>rive) </a:t>
            </a:r>
          </a:p>
          <a:p>
            <a:pPr marL="860425" lvl="1" indent="0">
              <a:lnSpc>
                <a:spcPct val="90000"/>
              </a:lnSpc>
              <a:buClr>
                <a:srgbClr val="FFFF00"/>
              </a:buClr>
              <a:buSzPct val="100000"/>
              <a:buNone/>
            </a:pPr>
            <a:r>
              <a:rPr lang="en-US" altLang="ja-JP" sz="2400" dirty="0"/>
              <a:t>a</a:t>
            </a:r>
            <a:r>
              <a:rPr lang="en-US" altLang="ja-JP" sz="2400" dirty="0" smtClean="0"/>
              <a:t>nd tertiary storage (R/W CDs, tapes</a:t>
            </a:r>
            <a:r>
              <a:rPr lang="en-US" altLang="ja-JP" sz="2400" dirty="0"/>
              <a:t>, </a:t>
            </a:r>
            <a:r>
              <a:rPr lang="en-US" altLang="ja-JP" sz="2400" dirty="0" smtClean="0"/>
              <a:t>Flash Drv)</a:t>
            </a:r>
            <a:r>
              <a:rPr lang="en-US" altLang="ja-JP" sz="2400" dirty="0"/>
              <a:t>.</a:t>
            </a:r>
          </a:p>
          <a:p>
            <a:pPr marL="841248" lvl="1" indent="-457200">
              <a:lnSpc>
                <a:spcPct val="90000"/>
              </a:lnSpc>
              <a:buClr>
                <a:srgbClr val="FFFF00"/>
              </a:buClr>
              <a:buSzPct val="100000"/>
              <a:buFont typeface="+mj-ea"/>
              <a:buAutoNum type="circleNumDbPlain" startAt="5"/>
            </a:pPr>
            <a:r>
              <a:rPr lang="en-US" altLang="ja-JP" sz="2400" dirty="0"/>
              <a:t>File backup on stable (nonvolatile) storage media</a:t>
            </a:r>
            <a:r>
              <a:rPr lang="en-US" altLang="ja-JP" sz="2400" dirty="0" smtClean="0"/>
              <a:t>.</a:t>
            </a:r>
            <a:endParaRPr lang="en-US" altLang="ja-JP" sz="2400" dirty="0"/>
          </a:p>
        </p:txBody>
      </p:sp>
      <p:sp>
        <p:nvSpPr>
          <p:cNvPr id="3" name="Title 2"/>
          <p:cNvSpPr>
            <a:spLocks noGrp="1"/>
          </p:cNvSpPr>
          <p:nvPr>
            <p:ph type="title"/>
          </p:nvPr>
        </p:nvSpPr>
        <p:spPr/>
        <p:txBody>
          <a:bodyPr/>
          <a:lstStyle/>
          <a:p>
            <a:r>
              <a:rPr lang="en-US" altLang="ja-JP" dirty="0"/>
              <a:t>File Management</a:t>
            </a:r>
            <a:endParaRPr lang="en-US" dirty="0"/>
          </a:p>
        </p:txBody>
      </p:sp>
      <p:sp>
        <p:nvSpPr>
          <p:cNvPr id="4" name="Slide Number Placeholder 3"/>
          <p:cNvSpPr>
            <a:spLocks noGrp="1"/>
          </p:cNvSpPr>
          <p:nvPr>
            <p:ph type="sldNum" sz="quarter" idx="11"/>
          </p:nvPr>
        </p:nvSpPr>
        <p:spPr/>
        <p:txBody>
          <a:bodyPr/>
          <a:lstStyle/>
          <a:p>
            <a:fld id="{1789C0F2-17E0-497A-9BBE-0C73201AAFE3}" type="slidenum">
              <a:rPr lang="en-US" smtClean="0"/>
              <a:pPr/>
              <a:t>7</a:t>
            </a:fld>
            <a:endParaRPr lang="en-US" dirty="0"/>
          </a:p>
        </p:txBody>
      </p:sp>
      <p:sp>
        <p:nvSpPr>
          <p:cNvPr id="5" name="Footer Placeholder 4"/>
          <p:cNvSpPr>
            <a:spLocks noGrp="1"/>
          </p:cNvSpPr>
          <p:nvPr>
            <p:ph type="ftr" sz="quarter" idx="12"/>
          </p:nvPr>
        </p:nvSpPr>
        <p:spPr/>
        <p:txBody>
          <a:bodyPr/>
          <a:lstStyle/>
          <a:p>
            <a:r>
              <a:rPr lang="en-US" smtClean="0"/>
              <a:t>CSS430 Operating Systems : OS Structures </a:t>
            </a:r>
            <a:endParaRPr lang="en-US" dirty="0"/>
          </a:p>
        </p:txBody>
      </p:sp>
    </p:spTree>
    <p:extLst>
      <p:ext uri="{BB962C8B-B14F-4D97-AF65-F5344CB8AC3E}">
        <p14:creationId xmlns:p14="http://schemas.microsoft.com/office/powerpoint/2010/main" val="2592192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nSpc>
                <a:spcPct val="90000"/>
              </a:lnSpc>
              <a:buFont typeface="Wingdings" charset="2"/>
              <a:buChar char="u"/>
            </a:pPr>
            <a:r>
              <a:rPr lang="en-US" altLang="ja-JP" sz="2400" dirty="0"/>
              <a:t>I/O Systems:</a:t>
            </a:r>
          </a:p>
          <a:p>
            <a:pPr lvl="1">
              <a:lnSpc>
                <a:spcPct val="90000"/>
              </a:lnSpc>
              <a:buFont typeface="Wingdings" charset="2"/>
              <a:buChar char="ü"/>
            </a:pPr>
            <a:r>
              <a:rPr lang="en-US" altLang="ja-JP" sz="2000" dirty="0"/>
              <a:t>Buffering, caching, and spooling of I/O data (I/O devices </a:t>
            </a:r>
            <a:r>
              <a:rPr lang="en-US" altLang="ja-JP" sz="2000" dirty="0" smtClean="0"/>
              <a:t>are typically </a:t>
            </a:r>
            <a:r>
              <a:rPr lang="en-US" altLang="ja-JP" sz="2000" dirty="0"/>
              <a:t>slow.)</a:t>
            </a:r>
          </a:p>
          <a:p>
            <a:pPr lvl="1">
              <a:lnSpc>
                <a:spcPct val="90000"/>
              </a:lnSpc>
              <a:buFont typeface="Wingdings" charset="2"/>
              <a:buChar char="ü"/>
            </a:pPr>
            <a:r>
              <a:rPr lang="en-US" altLang="ja-JP" sz="2000" dirty="0"/>
              <a:t>Device drivers (</a:t>
            </a:r>
            <a:r>
              <a:rPr lang="en-US" altLang="ja-JP" sz="2000" dirty="0" smtClean="0"/>
              <a:t>program and control of peripheral </a:t>
            </a:r>
            <a:r>
              <a:rPr lang="en-US" altLang="ja-JP" sz="2000" dirty="0"/>
              <a:t>devices)</a:t>
            </a:r>
          </a:p>
          <a:p>
            <a:pPr>
              <a:lnSpc>
                <a:spcPct val="90000"/>
              </a:lnSpc>
              <a:buFont typeface="Wingdings" charset="2"/>
              <a:buChar char="u"/>
            </a:pPr>
            <a:r>
              <a:rPr lang="en-US" altLang="ja-JP" sz="2400" dirty="0"/>
              <a:t>Secondary/Mass-Storages:</a:t>
            </a:r>
          </a:p>
          <a:p>
            <a:pPr lvl="1">
              <a:lnSpc>
                <a:spcPct val="90000"/>
              </a:lnSpc>
              <a:buFont typeface="Wingdings" charset="2"/>
              <a:buChar char="ü"/>
            </a:pPr>
            <a:r>
              <a:rPr lang="en-US" altLang="ja-JP" sz="2000" dirty="0"/>
              <a:t>Disk management (for free and allocated spaces)</a:t>
            </a:r>
          </a:p>
          <a:p>
            <a:pPr lvl="1">
              <a:lnSpc>
                <a:spcPct val="90000"/>
              </a:lnSpc>
              <a:buFont typeface="Wingdings" charset="2"/>
              <a:buChar char="ü"/>
            </a:pPr>
            <a:r>
              <a:rPr lang="en-US" altLang="ja-JP" sz="2000" dirty="0"/>
              <a:t>Disk scheduling (for an optical sequence of disk accesses)</a:t>
            </a:r>
          </a:p>
          <a:p>
            <a:pPr lvl="1">
              <a:lnSpc>
                <a:spcPct val="90000"/>
              </a:lnSpc>
              <a:buFont typeface="Wingdings" charset="2"/>
              <a:buChar char="ü"/>
            </a:pPr>
            <a:r>
              <a:rPr lang="en-US" altLang="ja-JP" sz="2000" dirty="0"/>
              <a:t>Swap-space management </a:t>
            </a:r>
            <a:r>
              <a:rPr lang="en-US" altLang="ja-JP" sz="2000" dirty="0" smtClean="0"/>
              <a:t>(disk area </a:t>
            </a:r>
            <a:r>
              <a:rPr lang="en-US" altLang="ja-JP" sz="2000" dirty="0"/>
              <a:t>used as </a:t>
            </a:r>
            <a:r>
              <a:rPr lang="en-US" altLang="ja-JP" sz="2000" dirty="0" smtClean="0"/>
              <a:t>virtual memory</a:t>
            </a:r>
            <a:r>
              <a:rPr lang="en-US" altLang="ja-JP" sz="2000" dirty="0"/>
              <a:t>)</a:t>
            </a:r>
          </a:p>
          <a:p>
            <a:pPr>
              <a:lnSpc>
                <a:spcPct val="90000"/>
              </a:lnSpc>
              <a:buFont typeface="Wingdings" charset="2"/>
              <a:buChar char="u"/>
            </a:pPr>
            <a:r>
              <a:rPr lang="en-US" altLang="ja-JP" sz="2400" dirty="0"/>
              <a:t>Network:</a:t>
            </a:r>
          </a:p>
          <a:p>
            <a:pPr lvl="1">
              <a:lnSpc>
                <a:spcPct val="90000"/>
              </a:lnSpc>
              <a:buFont typeface="Wingdings" charset="2"/>
              <a:buChar char="ü"/>
            </a:pPr>
            <a:r>
              <a:rPr lang="en-US" altLang="ja-JP" sz="2000" dirty="0"/>
              <a:t>Supporting various network protocols: </a:t>
            </a:r>
            <a:r>
              <a:rPr lang="en-US" altLang="ja-JP" sz="2000" dirty="0" smtClean="0"/>
              <a:t>TCP/IP, FTP, </a:t>
            </a:r>
            <a:r>
              <a:rPr lang="en-US" altLang="ja-JP" sz="2000" dirty="0"/>
              <a:t>NFS, and </a:t>
            </a:r>
            <a:r>
              <a:rPr lang="en-US" altLang="ja-JP" sz="2000" dirty="0" smtClean="0"/>
              <a:t>HTTP, etc.</a:t>
            </a:r>
            <a:endParaRPr lang="en-US" altLang="ja-JP" sz="2000" dirty="0"/>
          </a:p>
          <a:p>
            <a:pPr>
              <a:lnSpc>
                <a:spcPct val="90000"/>
              </a:lnSpc>
              <a:buFont typeface="Wingdings" charset="2"/>
              <a:buChar char="u"/>
            </a:pPr>
            <a:r>
              <a:rPr lang="en-US" altLang="ja-JP" sz="2400" dirty="0"/>
              <a:t>Protection/Security:</a:t>
            </a:r>
          </a:p>
          <a:p>
            <a:pPr lvl="1">
              <a:lnSpc>
                <a:spcPct val="90000"/>
              </a:lnSpc>
              <a:buFont typeface="Wingdings" charset="2"/>
              <a:buChar char="ü"/>
            </a:pPr>
            <a:r>
              <a:rPr lang="en-US" altLang="ja-JP" sz="2000" dirty="0"/>
              <a:t>Authentication (password</a:t>
            </a:r>
            <a:r>
              <a:rPr lang="en-US" altLang="ja-JP" sz="2000" dirty="0" smtClean="0"/>
              <a:t>, defending ext. I/O, bytecode verifier )</a:t>
            </a:r>
          </a:p>
          <a:p>
            <a:pPr lvl="1">
              <a:lnSpc>
                <a:spcPct val="90000"/>
              </a:lnSpc>
              <a:buFont typeface="Wingdings" charset="2"/>
              <a:buChar char="ü"/>
            </a:pPr>
            <a:r>
              <a:rPr lang="en-US" altLang="ja-JP" sz="2000" dirty="0" smtClean="0"/>
              <a:t>Access authorization (access mode, </a:t>
            </a:r>
            <a:r>
              <a:rPr lang="en-US" altLang="ja-JP" sz="2000" dirty="0" smtClean="0">
                <a:hlinkClick r:id="rId2"/>
              </a:rPr>
              <a:t>java sandbox model</a:t>
            </a:r>
            <a:r>
              <a:rPr lang="en-US" altLang="ja-JP" sz="2000" dirty="0" smtClean="0"/>
              <a:t>)</a:t>
            </a:r>
          </a:p>
          <a:p>
            <a:pPr lvl="1">
              <a:lnSpc>
                <a:spcPct val="90000"/>
              </a:lnSpc>
              <a:buFont typeface="Wingdings" charset="2"/>
              <a:buChar char="ü"/>
            </a:pPr>
            <a:r>
              <a:rPr lang="en-US" altLang="ja-JP" sz="2000" dirty="0" smtClean="0"/>
              <a:t>Cryptography</a:t>
            </a:r>
            <a:endParaRPr lang="en-US" altLang="ja-JP" sz="2000" dirty="0"/>
          </a:p>
        </p:txBody>
      </p:sp>
      <p:sp>
        <p:nvSpPr>
          <p:cNvPr id="3" name="Title 2"/>
          <p:cNvSpPr>
            <a:spLocks noGrp="1"/>
          </p:cNvSpPr>
          <p:nvPr>
            <p:ph type="title"/>
          </p:nvPr>
        </p:nvSpPr>
        <p:spPr/>
        <p:txBody>
          <a:bodyPr/>
          <a:lstStyle/>
          <a:p>
            <a:r>
              <a:rPr lang="en-US" altLang="ja-JP" dirty="0" smtClean="0"/>
              <a:t>Other Management Functions</a:t>
            </a:r>
            <a:endParaRPr lang="en-US" dirty="0"/>
          </a:p>
        </p:txBody>
      </p:sp>
      <p:sp>
        <p:nvSpPr>
          <p:cNvPr id="4" name="Slide Number Placeholder 3"/>
          <p:cNvSpPr>
            <a:spLocks noGrp="1"/>
          </p:cNvSpPr>
          <p:nvPr>
            <p:ph type="sldNum" sz="quarter" idx="11"/>
          </p:nvPr>
        </p:nvSpPr>
        <p:spPr/>
        <p:txBody>
          <a:bodyPr/>
          <a:lstStyle/>
          <a:p>
            <a:fld id="{1789C0F2-17E0-497A-9BBE-0C73201AAFE3}" type="slidenum">
              <a:rPr lang="en-US" smtClean="0"/>
              <a:pPr/>
              <a:t>8</a:t>
            </a:fld>
            <a:endParaRPr lang="en-US" dirty="0"/>
          </a:p>
        </p:txBody>
      </p:sp>
      <p:sp>
        <p:nvSpPr>
          <p:cNvPr id="5" name="Footer Placeholder 4"/>
          <p:cNvSpPr>
            <a:spLocks noGrp="1"/>
          </p:cNvSpPr>
          <p:nvPr>
            <p:ph type="ftr" sz="quarter" idx="12"/>
          </p:nvPr>
        </p:nvSpPr>
        <p:spPr/>
        <p:txBody>
          <a:bodyPr/>
          <a:lstStyle/>
          <a:p>
            <a:r>
              <a:rPr lang="en-US" dirty="0" smtClean="0"/>
              <a:t>CSS430 Operating Systems : OS Structures </a:t>
            </a:r>
            <a:endParaRPr lang="en-US" dirty="0"/>
          </a:p>
        </p:txBody>
      </p:sp>
    </p:spTree>
    <p:extLst>
      <p:ext uri="{BB962C8B-B14F-4D97-AF65-F5344CB8AC3E}">
        <p14:creationId xmlns:p14="http://schemas.microsoft.com/office/powerpoint/2010/main" val="3710132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a:xfrm>
            <a:off x="3923514" y="1246562"/>
            <a:ext cx="4414341" cy="4280128"/>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0" name="Rectangle 9"/>
          <p:cNvSpPr/>
          <p:nvPr/>
        </p:nvSpPr>
        <p:spPr>
          <a:xfrm>
            <a:off x="735708" y="1246562"/>
            <a:ext cx="1471447" cy="4280128"/>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 name="Title 2"/>
          <p:cNvSpPr>
            <a:spLocks noGrp="1"/>
          </p:cNvSpPr>
          <p:nvPr>
            <p:ph type="title"/>
          </p:nvPr>
        </p:nvSpPr>
        <p:spPr/>
        <p:txBody>
          <a:bodyPr/>
          <a:lstStyle/>
          <a:p>
            <a:r>
              <a:rPr lang="en-US" altLang="ja-JP" dirty="0"/>
              <a:t>Virtualization</a:t>
            </a:r>
            <a:endParaRPr lang="en-US" dirty="0"/>
          </a:p>
        </p:txBody>
      </p:sp>
      <p:sp>
        <p:nvSpPr>
          <p:cNvPr id="4" name="Slide Number Placeholder 3"/>
          <p:cNvSpPr>
            <a:spLocks noGrp="1"/>
          </p:cNvSpPr>
          <p:nvPr>
            <p:ph type="sldNum" sz="quarter" idx="11"/>
          </p:nvPr>
        </p:nvSpPr>
        <p:spPr/>
        <p:txBody>
          <a:bodyPr/>
          <a:lstStyle/>
          <a:p>
            <a:fld id="{1789C0F2-17E0-497A-9BBE-0C73201AAFE3}" type="slidenum">
              <a:rPr lang="en-US" smtClean="0"/>
              <a:pPr/>
              <a:t>9</a:t>
            </a:fld>
            <a:endParaRPr lang="en-US" dirty="0"/>
          </a:p>
        </p:txBody>
      </p:sp>
      <p:sp>
        <p:nvSpPr>
          <p:cNvPr id="5" name="Footer Placeholder 4"/>
          <p:cNvSpPr>
            <a:spLocks noGrp="1"/>
          </p:cNvSpPr>
          <p:nvPr>
            <p:ph type="ftr" sz="quarter" idx="12"/>
          </p:nvPr>
        </p:nvSpPr>
        <p:spPr/>
        <p:txBody>
          <a:bodyPr/>
          <a:lstStyle/>
          <a:p>
            <a:r>
              <a:rPr lang="en-US" smtClean="0"/>
              <a:t>CSS430 Operating Systems : OS Structures </a:t>
            </a:r>
            <a:endParaRPr lang="en-US" dirty="0"/>
          </a:p>
        </p:txBody>
      </p:sp>
      <p:sp>
        <p:nvSpPr>
          <p:cNvPr id="6" name="Rectangle 5"/>
          <p:cNvSpPr/>
          <p:nvPr/>
        </p:nvSpPr>
        <p:spPr>
          <a:xfrm>
            <a:off x="735708" y="1246562"/>
            <a:ext cx="1471447" cy="3036404"/>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Processes</a:t>
            </a:r>
            <a:endParaRPr lang="en-US" dirty="0"/>
          </a:p>
        </p:txBody>
      </p:sp>
      <p:sp>
        <p:nvSpPr>
          <p:cNvPr id="7" name="Rectangle 6"/>
          <p:cNvSpPr/>
          <p:nvPr/>
        </p:nvSpPr>
        <p:spPr>
          <a:xfrm>
            <a:off x="735707" y="4282966"/>
            <a:ext cx="1471447" cy="712951"/>
          </a:xfrm>
          <a:prstGeom prst="rect">
            <a:avLst/>
          </a:prstGeom>
          <a:solidFill>
            <a:schemeClr val="bg2">
              <a:lumMod val="40000"/>
              <a:lumOff val="6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Kernel</a:t>
            </a:r>
          </a:p>
          <a:p>
            <a:pPr algn="ctr"/>
            <a:r>
              <a:rPr lang="en-US" dirty="0" smtClean="0"/>
              <a:t>(</a:t>
            </a:r>
            <a:r>
              <a:rPr lang="en-US" dirty="0" smtClean="0">
                <a:solidFill>
                  <a:srgbClr val="FFE066"/>
                </a:solidFill>
              </a:rPr>
              <a:t>ex. RedHat</a:t>
            </a:r>
            <a:r>
              <a:rPr lang="en-US" dirty="0" smtClean="0"/>
              <a:t>)</a:t>
            </a:r>
            <a:endParaRPr lang="en-US" dirty="0"/>
          </a:p>
        </p:txBody>
      </p:sp>
      <p:sp>
        <p:nvSpPr>
          <p:cNvPr id="8" name="Rectangle 7"/>
          <p:cNvSpPr/>
          <p:nvPr/>
        </p:nvSpPr>
        <p:spPr>
          <a:xfrm>
            <a:off x="735707" y="4995917"/>
            <a:ext cx="1471447" cy="530773"/>
          </a:xfrm>
          <a:prstGeom prst="rect">
            <a:avLst/>
          </a:prstGeom>
          <a:solidFill>
            <a:schemeClr val="tx1">
              <a:lumMod val="75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Hardware</a:t>
            </a:r>
            <a:endParaRPr lang="en-US" dirty="0"/>
          </a:p>
        </p:txBody>
      </p:sp>
      <p:sp>
        <p:nvSpPr>
          <p:cNvPr id="9" name="Down Arrow 8"/>
          <p:cNvSpPr/>
          <p:nvPr/>
        </p:nvSpPr>
        <p:spPr>
          <a:xfrm>
            <a:off x="1322537" y="3153110"/>
            <a:ext cx="297809" cy="1278759"/>
          </a:xfrm>
          <a:prstGeom prst="downArrow">
            <a:avLst>
              <a:gd name="adj1" fmla="val 30952"/>
              <a:gd name="adj2" fmla="val 102381"/>
            </a:avLst>
          </a:prstGeom>
          <a:solidFill>
            <a:schemeClr val="tx1">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 name="Rectangle 10"/>
          <p:cNvSpPr/>
          <p:nvPr/>
        </p:nvSpPr>
        <p:spPr>
          <a:xfrm>
            <a:off x="3923513" y="1246562"/>
            <a:ext cx="1471447" cy="4280128"/>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 name="Rectangle 11"/>
          <p:cNvSpPr/>
          <p:nvPr/>
        </p:nvSpPr>
        <p:spPr>
          <a:xfrm>
            <a:off x="3923512" y="1246562"/>
            <a:ext cx="1471447" cy="2256861"/>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Processes</a:t>
            </a:r>
            <a:endParaRPr lang="en-US" dirty="0"/>
          </a:p>
        </p:txBody>
      </p:sp>
      <p:sp>
        <p:nvSpPr>
          <p:cNvPr id="13" name="Rectangle 12"/>
          <p:cNvSpPr/>
          <p:nvPr/>
        </p:nvSpPr>
        <p:spPr>
          <a:xfrm>
            <a:off x="3923512" y="3503423"/>
            <a:ext cx="1471447" cy="578094"/>
          </a:xfrm>
          <a:prstGeom prst="rect">
            <a:avLst/>
          </a:prstGeom>
          <a:solidFill>
            <a:schemeClr val="bg2">
              <a:lumMod val="40000"/>
              <a:lumOff val="60000"/>
            </a:schemeClr>
          </a:solidFill>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Kernel</a:t>
            </a:r>
          </a:p>
          <a:p>
            <a:pPr algn="ctr"/>
            <a:r>
              <a:rPr lang="en-US" dirty="0" smtClean="0"/>
              <a:t>(</a:t>
            </a:r>
            <a:r>
              <a:rPr lang="en-US" dirty="0" smtClean="0">
                <a:solidFill>
                  <a:schemeClr val="accent1">
                    <a:lumMod val="60000"/>
                    <a:lumOff val="40000"/>
                  </a:schemeClr>
                </a:solidFill>
              </a:rPr>
              <a:t>ex. RedHat</a:t>
            </a:r>
            <a:r>
              <a:rPr lang="en-US" dirty="0" smtClean="0"/>
              <a:t>)</a:t>
            </a:r>
            <a:endParaRPr lang="en-US" dirty="0"/>
          </a:p>
        </p:txBody>
      </p:sp>
      <p:sp>
        <p:nvSpPr>
          <p:cNvPr id="15" name="Down Arrow 14"/>
          <p:cNvSpPr/>
          <p:nvPr/>
        </p:nvSpPr>
        <p:spPr>
          <a:xfrm>
            <a:off x="4536787" y="2653867"/>
            <a:ext cx="280625" cy="945932"/>
          </a:xfrm>
          <a:prstGeom prst="downArrow">
            <a:avLst>
              <a:gd name="adj1" fmla="val 30952"/>
              <a:gd name="adj2" fmla="val 97619"/>
            </a:avLst>
          </a:prstGeom>
          <a:solidFill>
            <a:schemeClr val="tx1">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Rectangle 15"/>
          <p:cNvSpPr/>
          <p:nvPr/>
        </p:nvSpPr>
        <p:spPr>
          <a:xfrm>
            <a:off x="5394960" y="1246562"/>
            <a:ext cx="1471447" cy="4280128"/>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 name="Rectangle 16"/>
          <p:cNvSpPr/>
          <p:nvPr/>
        </p:nvSpPr>
        <p:spPr>
          <a:xfrm>
            <a:off x="5394960" y="1246562"/>
            <a:ext cx="1471447" cy="2256861"/>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Processes</a:t>
            </a:r>
            <a:endParaRPr lang="en-US" dirty="0"/>
          </a:p>
        </p:txBody>
      </p:sp>
      <p:sp>
        <p:nvSpPr>
          <p:cNvPr id="18" name="Rectangle 17"/>
          <p:cNvSpPr/>
          <p:nvPr/>
        </p:nvSpPr>
        <p:spPr>
          <a:xfrm>
            <a:off x="5394959" y="3503423"/>
            <a:ext cx="1471447" cy="578094"/>
          </a:xfrm>
          <a:prstGeom prst="rect">
            <a:avLst/>
          </a:prstGeom>
          <a:solidFill>
            <a:schemeClr val="bg2">
              <a:lumMod val="40000"/>
              <a:lumOff val="60000"/>
            </a:schemeClr>
          </a:solidFill>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Kernel</a:t>
            </a:r>
          </a:p>
          <a:p>
            <a:pPr algn="ctr"/>
            <a:r>
              <a:rPr lang="en-US" dirty="0" smtClean="0"/>
              <a:t>(</a:t>
            </a:r>
            <a:r>
              <a:rPr lang="en-US" dirty="0" smtClean="0">
                <a:solidFill>
                  <a:srgbClr val="FFE066"/>
                </a:solidFill>
              </a:rPr>
              <a:t>ex. Win8</a:t>
            </a:r>
            <a:r>
              <a:rPr lang="en-US" dirty="0" smtClean="0"/>
              <a:t>)</a:t>
            </a:r>
            <a:endParaRPr lang="en-US" dirty="0"/>
          </a:p>
        </p:txBody>
      </p:sp>
      <p:sp>
        <p:nvSpPr>
          <p:cNvPr id="21" name="Rectangle 20"/>
          <p:cNvSpPr/>
          <p:nvPr/>
        </p:nvSpPr>
        <p:spPr>
          <a:xfrm>
            <a:off x="6866408" y="1246562"/>
            <a:ext cx="1471447" cy="4280128"/>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2" name="Rectangle 21"/>
          <p:cNvSpPr/>
          <p:nvPr/>
        </p:nvSpPr>
        <p:spPr>
          <a:xfrm>
            <a:off x="6866408" y="1246562"/>
            <a:ext cx="1471447" cy="2256861"/>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Processes</a:t>
            </a:r>
            <a:endParaRPr lang="en-US" dirty="0"/>
          </a:p>
        </p:txBody>
      </p:sp>
      <p:sp>
        <p:nvSpPr>
          <p:cNvPr id="23" name="Rectangle 22"/>
          <p:cNvSpPr/>
          <p:nvPr/>
        </p:nvSpPr>
        <p:spPr>
          <a:xfrm>
            <a:off x="6866407" y="3503423"/>
            <a:ext cx="1471447" cy="578094"/>
          </a:xfrm>
          <a:prstGeom prst="rect">
            <a:avLst/>
          </a:prstGeom>
          <a:solidFill>
            <a:schemeClr val="bg2">
              <a:lumMod val="40000"/>
              <a:lumOff val="60000"/>
            </a:schemeClr>
          </a:solidFill>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Kernel</a:t>
            </a:r>
          </a:p>
          <a:p>
            <a:pPr algn="ctr"/>
            <a:r>
              <a:rPr lang="en-US" dirty="0" smtClean="0"/>
              <a:t>(</a:t>
            </a:r>
            <a:r>
              <a:rPr lang="en-US" dirty="0" smtClean="0">
                <a:solidFill>
                  <a:srgbClr val="FFE066"/>
                </a:solidFill>
              </a:rPr>
              <a:t>ex. Ubuntu</a:t>
            </a:r>
            <a:r>
              <a:rPr lang="en-US" dirty="0" smtClean="0"/>
              <a:t>)</a:t>
            </a:r>
            <a:endParaRPr lang="en-US" dirty="0"/>
          </a:p>
        </p:txBody>
      </p:sp>
      <p:sp>
        <p:nvSpPr>
          <p:cNvPr id="24" name="Rectangle 23"/>
          <p:cNvSpPr/>
          <p:nvPr/>
        </p:nvSpPr>
        <p:spPr>
          <a:xfrm>
            <a:off x="3923513" y="4995917"/>
            <a:ext cx="4414341" cy="530773"/>
          </a:xfrm>
          <a:prstGeom prst="rect">
            <a:avLst/>
          </a:prstGeom>
          <a:solidFill>
            <a:schemeClr val="tx1">
              <a:lumMod val="75000"/>
            </a:schemeClr>
          </a:solidFill>
          <a:ln>
            <a:solidFill>
              <a:srgbClr val="000000"/>
            </a:solidFill>
          </a:ln>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Hardware</a:t>
            </a:r>
            <a:endParaRPr lang="en-US" dirty="0"/>
          </a:p>
        </p:txBody>
      </p:sp>
      <p:cxnSp>
        <p:nvCxnSpPr>
          <p:cNvPr id="27" name="Straight Arrow Connector 26"/>
          <p:cNvCxnSpPr/>
          <p:nvPr/>
        </p:nvCxnSpPr>
        <p:spPr>
          <a:xfrm flipH="1">
            <a:off x="2207154" y="4072757"/>
            <a:ext cx="359122" cy="210209"/>
          </a:xfrm>
          <a:prstGeom prst="straightConnector1">
            <a:avLst/>
          </a:prstGeom>
          <a:ln w="38100" cmpd="sng">
            <a:headEnd type="none"/>
            <a:tailEnd type="triangle"/>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2249032" y="3600941"/>
            <a:ext cx="1454946" cy="584776"/>
          </a:xfrm>
          <a:prstGeom prst="rect">
            <a:avLst/>
          </a:prstGeom>
          <a:noFill/>
        </p:spPr>
        <p:txBody>
          <a:bodyPr wrap="none" rtlCol="0">
            <a:spAutoFit/>
          </a:bodyPr>
          <a:lstStyle/>
          <a:p>
            <a:pPr algn="ctr"/>
            <a:r>
              <a:rPr lang="en-US" sz="1600" dirty="0" smtClean="0"/>
              <a:t>Programming</a:t>
            </a:r>
          </a:p>
          <a:p>
            <a:pPr algn="ctr"/>
            <a:r>
              <a:rPr lang="en-US" sz="1600" dirty="0" smtClean="0"/>
              <a:t>Interface</a:t>
            </a:r>
            <a:endParaRPr lang="en-US" sz="1600" dirty="0"/>
          </a:p>
        </p:txBody>
      </p:sp>
      <p:cxnSp>
        <p:nvCxnSpPr>
          <p:cNvPr id="30" name="Straight Arrow Connector 29"/>
          <p:cNvCxnSpPr/>
          <p:nvPr/>
        </p:nvCxnSpPr>
        <p:spPr>
          <a:xfrm flipV="1">
            <a:off x="3554513" y="3503423"/>
            <a:ext cx="368999" cy="201471"/>
          </a:xfrm>
          <a:prstGeom prst="straightConnector1">
            <a:avLst/>
          </a:prstGeom>
          <a:ln w="38100" cmpd="sng">
            <a:headEnd type="none"/>
            <a:tailEnd type="triangle"/>
          </a:ln>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3923514" y="4417823"/>
            <a:ext cx="4414341" cy="578094"/>
          </a:xfrm>
          <a:prstGeom prst="rect">
            <a:avLst/>
          </a:prstGeom>
          <a:ln>
            <a:solidFill>
              <a:srgbClr val="000000"/>
            </a:solidFill>
          </a:ln>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“Bare-metal” OS (e.g. Mac OSX)</a:t>
            </a:r>
            <a:endParaRPr lang="en-US" dirty="0"/>
          </a:p>
        </p:txBody>
      </p:sp>
      <p:sp>
        <p:nvSpPr>
          <p:cNvPr id="34" name="Rectangle 33"/>
          <p:cNvSpPr/>
          <p:nvPr/>
        </p:nvSpPr>
        <p:spPr>
          <a:xfrm>
            <a:off x="3923514" y="4072757"/>
            <a:ext cx="1471446" cy="345065"/>
          </a:xfrm>
          <a:prstGeom prst="rect">
            <a:avLst/>
          </a:prstGeom>
          <a:solidFill>
            <a:srgbClr val="FFE066"/>
          </a:solidFill>
          <a:ln>
            <a:solidFill>
              <a:schemeClr val="bg1"/>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VM1</a:t>
            </a:r>
            <a:endParaRPr lang="en-US" dirty="0"/>
          </a:p>
        </p:txBody>
      </p:sp>
      <p:sp>
        <p:nvSpPr>
          <p:cNvPr id="35" name="Rectangle 34"/>
          <p:cNvSpPr/>
          <p:nvPr/>
        </p:nvSpPr>
        <p:spPr>
          <a:xfrm>
            <a:off x="5394959" y="4072757"/>
            <a:ext cx="1471446" cy="345064"/>
          </a:xfrm>
          <a:prstGeom prst="rect">
            <a:avLst/>
          </a:prstGeom>
          <a:solidFill>
            <a:srgbClr val="FFE066"/>
          </a:solidFill>
          <a:ln>
            <a:solidFill>
              <a:schemeClr val="bg1"/>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VM2</a:t>
            </a:r>
            <a:endParaRPr lang="en-US" dirty="0"/>
          </a:p>
        </p:txBody>
      </p:sp>
      <p:sp>
        <p:nvSpPr>
          <p:cNvPr id="36" name="Rectangle 35"/>
          <p:cNvSpPr/>
          <p:nvPr/>
        </p:nvSpPr>
        <p:spPr>
          <a:xfrm>
            <a:off x="6866405" y="4072757"/>
            <a:ext cx="1471446" cy="345064"/>
          </a:xfrm>
          <a:prstGeom prst="rect">
            <a:avLst/>
          </a:prstGeom>
          <a:solidFill>
            <a:srgbClr val="FFE066"/>
          </a:solidFill>
          <a:ln>
            <a:solidFill>
              <a:schemeClr val="bg1"/>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VM3</a:t>
            </a:r>
            <a:endParaRPr lang="en-US" dirty="0"/>
          </a:p>
        </p:txBody>
      </p:sp>
      <p:sp>
        <p:nvSpPr>
          <p:cNvPr id="41" name="Down Arrow 40"/>
          <p:cNvSpPr/>
          <p:nvPr/>
        </p:nvSpPr>
        <p:spPr>
          <a:xfrm>
            <a:off x="6011739" y="2680144"/>
            <a:ext cx="280625" cy="945932"/>
          </a:xfrm>
          <a:prstGeom prst="downArrow">
            <a:avLst>
              <a:gd name="adj1" fmla="val 30952"/>
              <a:gd name="adj2" fmla="val 97619"/>
            </a:avLst>
          </a:prstGeom>
          <a:solidFill>
            <a:schemeClr val="tx1">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2" name="Down Arrow 41"/>
          <p:cNvSpPr/>
          <p:nvPr/>
        </p:nvSpPr>
        <p:spPr>
          <a:xfrm>
            <a:off x="7465670" y="2680144"/>
            <a:ext cx="280625" cy="945932"/>
          </a:xfrm>
          <a:prstGeom prst="downArrow">
            <a:avLst>
              <a:gd name="adj1" fmla="val 30952"/>
              <a:gd name="adj2" fmla="val 97619"/>
            </a:avLst>
          </a:prstGeom>
          <a:solidFill>
            <a:schemeClr val="tx1">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4" name="Right Brace 43"/>
          <p:cNvSpPr/>
          <p:nvPr/>
        </p:nvSpPr>
        <p:spPr>
          <a:xfrm rot="16200000">
            <a:off x="1355389" y="282475"/>
            <a:ext cx="245242" cy="1458293"/>
          </a:xfrm>
          <a:prstGeom prst="rightBrace">
            <a:avLst>
              <a:gd name="adj1" fmla="val 47619"/>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5" name="Rectangle 44"/>
          <p:cNvSpPr/>
          <p:nvPr/>
        </p:nvSpPr>
        <p:spPr>
          <a:xfrm>
            <a:off x="486393" y="541026"/>
            <a:ext cx="2267906" cy="369332"/>
          </a:xfrm>
          <a:prstGeom prst="rect">
            <a:avLst/>
          </a:prstGeom>
        </p:spPr>
        <p:txBody>
          <a:bodyPr wrap="none">
            <a:spAutoFit/>
          </a:bodyPr>
          <a:lstStyle/>
          <a:p>
            <a:r>
              <a:rPr lang="en-US" altLang="ja-JP" dirty="0" smtClean="0"/>
              <a:t>non-virtual machine </a:t>
            </a:r>
            <a:endParaRPr lang="en-US" dirty="0"/>
          </a:p>
        </p:txBody>
      </p:sp>
      <p:sp>
        <p:nvSpPr>
          <p:cNvPr id="46" name="Right Brace 45"/>
          <p:cNvSpPr/>
          <p:nvPr/>
        </p:nvSpPr>
        <p:spPr>
          <a:xfrm rot="16200000">
            <a:off x="6000051" y="-1091238"/>
            <a:ext cx="261264" cy="4414336"/>
          </a:xfrm>
          <a:prstGeom prst="rightBrace">
            <a:avLst>
              <a:gd name="adj1" fmla="val 47619"/>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7" name="Rectangle 46"/>
          <p:cNvSpPr/>
          <p:nvPr/>
        </p:nvSpPr>
        <p:spPr>
          <a:xfrm>
            <a:off x="3923512" y="637323"/>
            <a:ext cx="4414339" cy="369332"/>
          </a:xfrm>
          <a:prstGeom prst="rect">
            <a:avLst/>
          </a:prstGeom>
        </p:spPr>
        <p:txBody>
          <a:bodyPr wrap="square">
            <a:spAutoFit/>
          </a:bodyPr>
          <a:lstStyle/>
          <a:p>
            <a:pPr algn="ctr"/>
            <a:r>
              <a:rPr lang="en-US" altLang="ja-JP" dirty="0" smtClean="0"/>
              <a:t>virtual machine system </a:t>
            </a:r>
            <a:endParaRPr lang="en-US" dirty="0"/>
          </a:p>
        </p:txBody>
      </p:sp>
      <p:sp>
        <p:nvSpPr>
          <p:cNvPr id="48" name="Rectangle 47"/>
          <p:cNvSpPr/>
          <p:nvPr/>
        </p:nvSpPr>
        <p:spPr>
          <a:xfrm>
            <a:off x="3923512" y="5619798"/>
            <a:ext cx="4414336" cy="369332"/>
          </a:xfrm>
          <a:prstGeom prst="rect">
            <a:avLst/>
          </a:prstGeom>
        </p:spPr>
        <p:txBody>
          <a:bodyPr wrap="square">
            <a:spAutoFit/>
          </a:bodyPr>
          <a:lstStyle/>
          <a:p>
            <a:pPr algn="ctr"/>
            <a:r>
              <a:rPr lang="en-US" dirty="0" smtClean="0"/>
              <a:t>VM Ware, Virtual Box, Parallels, etc.</a:t>
            </a:r>
            <a:endParaRPr lang="en-US" dirty="0"/>
          </a:p>
        </p:txBody>
      </p:sp>
    </p:spTree>
    <p:extLst>
      <p:ext uri="{BB962C8B-B14F-4D97-AF65-F5344CB8AC3E}">
        <p14:creationId xmlns:p14="http://schemas.microsoft.com/office/powerpoint/2010/main" val="5527488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Custom 5">
      <a:dk1>
        <a:sysClr val="windowText" lastClr="000000"/>
      </a:dk1>
      <a:lt1>
        <a:sysClr val="window" lastClr="FFFFFF"/>
      </a:lt1>
      <a:dk2>
        <a:srgbClr val="263B86"/>
      </a:dk2>
      <a:lt2>
        <a:srgbClr val="76B6F2"/>
      </a:lt2>
      <a:accent1>
        <a:srgbClr val="FFCC00"/>
      </a:accent1>
      <a:accent2>
        <a:srgbClr val="EFE1A2"/>
      </a:accent2>
      <a:accent3>
        <a:srgbClr val="FA8716"/>
      </a:accent3>
      <a:accent4>
        <a:srgbClr val="BE0204"/>
      </a:accent4>
      <a:accent5>
        <a:srgbClr val="640F10"/>
      </a:accent5>
      <a:accent6>
        <a:srgbClr val="6600CC"/>
      </a:accent6>
      <a:hlink>
        <a:srgbClr val="D2D200"/>
      </a:hlink>
      <a:folHlink>
        <a:srgbClr val="D0B9F8"/>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Elemental.thmx</Template>
  <TotalTime>23974</TotalTime>
  <Words>2510</Words>
  <Application>Microsoft Macintosh PowerPoint</Application>
  <PresentationFormat>On-screen Show (4:3)</PresentationFormat>
  <Paragraphs>546</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Elemental</vt:lpstr>
      <vt:lpstr>CSS430  Operating-System Structures Textbook Chapter 2</vt:lpstr>
      <vt:lpstr>“People who are more than casually interested in computers should have at least some idea of what the underlying hardware is like.  Otherwise the programs they write will be pretty weird.” - D. Knuth</vt:lpstr>
      <vt:lpstr>A View of OS Services</vt:lpstr>
      <vt:lpstr>OS Features</vt:lpstr>
      <vt:lpstr>Process Management</vt:lpstr>
      <vt:lpstr>Memory Management</vt:lpstr>
      <vt:lpstr>File Management</vt:lpstr>
      <vt:lpstr>Other Management Functions</vt:lpstr>
      <vt:lpstr>Virtualization</vt:lpstr>
      <vt:lpstr>Discussion 1</vt:lpstr>
      <vt:lpstr>System Calls</vt:lpstr>
      <vt:lpstr>System Calls (Continued)</vt:lpstr>
      <vt:lpstr>Command Interpreters</vt:lpstr>
      <vt:lpstr>Bash Shell Command Interpreter</vt:lpstr>
      <vt:lpstr>Shell (bash)</vt:lpstr>
      <vt:lpstr>CSS430-Unique ThreadOS</vt:lpstr>
      <vt:lpstr>Discussion 2</vt:lpstr>
      <vt:lpstr>Java Technology</vt:lpstr>
      <vt:lpstr>Java Virtual Machine</vt:lpstr>
      <vt:lpstr>Java Development Environment</vt:lpstr>
      <vt:lpstr>Java Program</vt:lpstr>
      <vt:lpstr>Names and Packages</vt:lpstr>
      <vt:lpstr>Values, Objects, and Pointers</vt:lpstr>
      <vt:lpstr>Pointers (Continued…)</vt:lpstr>
      <vt:lpstr>Public, Protected, Private, Static, and Final</vt:lpstr>
      <vt:lpstr>Arrays and Strings</vt:lpstr>
      <vt:lpstr>Constructors and Overloading</vt:lpstr>
      <vt:lpstr>Inheritance, Interfaces, and Casts</vt:lpstr>
      <vt:lpstr>Exceptions</vt:lpstr>
      <vt:lpstr>Threads</vt:lpstr>
      <vt:lpstr>Vector</vt:lpstr>
      <vt:lpstr>Exercises:</vt:lpstr>
      <vt:lpstr>IDE Demonstration…</vt:lpstr>
      <vt:lpstr>IDE Build Sample</vt:lpstr>
      <vt:lpstr>SSH Keys</vt:lpstr>
      <vt:lpstr>Generate with ssh-keygen</vt:lpstr>
      <vt:lpstr>Copy public key to host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UW Bothell CSS430</dc:title>
  <dc:creator>Stephen Dame</dc:creator>
  <cp:lastModifiedBy>Stephen Dame</cp:lastModifiedBy>
  <cp:revision>80</cp:revision>
  <dcterms:created xsi:type="dcterms:W3CDTF">2014-02-16T23:16:53Z</dcterms:created>
  <dcterms:modified xsi:type="dcterms:W3CDTF">2014-04-04T01:43:14Z</dcterms:modified>
</cp:coreProperties>
</file>