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5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81" r:id="rId21"/>
    <p:sldId id="282" r:id="rId22"/>
    <p:sldId id="285" r:id="rId23"/>
    <p:sldId id="283" r:id="rId24"/>
    <p:sldId id="284" r:id="rId25"/>
    <p:sldId id="286" r:id="rId26"/>
    <p:sldId id="287" r:id="rId27"/>
    <p:sldId id="288" r:id="rId28"/>
    <p:sldId id="274" r:id="rId29"/>
    <p:sldId id="276" r:id="rId30"/>
    <p:sldId id="292" r:id="rId31"/>
    <p:sldId id="277" r:id="rId32"/>
    <p:sldId id="278" r:id="rId33"/>
    <p:sldId id="290" r:id="rId34"/>
    <p:sldId id="289" r:id="rId35"/>
    <p:sldId id="279" r:id="rId36"/>
    <p:sldId id="280" r:id="rId37"/>
    <p:sldId id="291" r:id="rId38"/>
    <p:sldId id="293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5"/>
    <p:restoredTop sz="92913"/>
  </p:normalViewPr>
  <p:slideViewPr>
    <p:cSldViewPr snapToGrid="0" snapToObjects="1">
      <p:cViewPr varScale="1">
        <p:scale>
          <a:sx n="58" d="100"/>
          <a:sy n="5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90E6-7420-3344-B9C6-BD60173D9EAA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401B9-2A81-DE45-87A0-9EB841EB0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8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365628F-378E-EF44-9EB2-A8A723C5A389}"/>
              </a:ext>
            </a:extLst>
          </p:cNvPr>
          <p:cNvGrpSpPr/>
          <p:nvPr userDrawn="1"/>
        </p:nvGrpSpPr>
        <p:grpSpPr>
          <a:xfrm>
            <a:off x="9982200" y="6221412"/>
            <a:ext cx="1833751" cy="317500"/>
            <a:chOff x="5414848" y="6350222"/>
            <a:chExt cx="1833751" cy="317500"/>
          </a:xfrm>
        </p:grpSpPr>
        <p:pic>
          <p:nvPicPr>
            <p:cNvPr id="8" name="Picture 4" descr="Cc.logo.circle.svg">
              <a:extLst>
                <a:ext uri="{FF2B5EF4-FFF2-40B4-BE49-F238E27FC236}">
                  <a16:creationId xmlns:a16="http://schemas.microsoft.com/office/drawing/2014/main" id="{D5E31EDE-CC2D-ED48-8881-1110D8CD3D4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848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c-by new.svg">
              <a:extLst>
                <a:ext uri="{FF2B5EF4-FFF2-40B4-BE49-F238E27FC236}">
                  <a16:creationId xmlns:a16="http://schemas.microsoft.com/office/drawing/2014/main" id="{74C96B78-ADA7-0E41-82F9-DF1A802C7B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265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c-nc.svg">
              <a:extLst>
                <a:ext uri="{FF2B5EF4-FFF2-40B4-BE49-F238E27FC236}">
                  <a16:creationId xmlns:a16="http://schemas.microsoft.com/office/drawing/2014/main" id="{88F6739E-07D8-D344-9914-48091444E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682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Cc-sa.svg">
              <a:extLst>
                <a:ext uri="{FF2B5EF4-FFF2-40B4-BE49-F238E27FC236}">
                  <a16:creationId xmlns:a16="http://schemas.microsoft.com/office/drawing/2014/main" id="{574A7F22-9DD7-BB44-A491-2734BDD87C4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99" y="635022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0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2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6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5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7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1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0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0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25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986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linux/kernel/syscall/part1/appendix.html" TargetMode="External"/><Relationship Id="rId2" Type="http://schemas.openxmlformats.org/officeDocument/2006/relationships/hyperlink" Target="http://man7.org/linux/man-pages/dir_section_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“hello”</a:t>
            </a:r>
            <a:r>
              <a:rPr lang="zh-TW" altLang="en-US" dirty="0"/>
              <a:t>背</a:t>
            </a:r>
            <a:r>
              <a:rPr lang="zh-TW" altLang="zh-TW" dirty="0"/>
              <a:t>後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83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08:01 1055790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000bf000 08:01 1055790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0078c000-007af000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-p 00000000 00:00 0                                  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7fa7beaba000-7fa7beabc000 </a:t>
            </a:r>
            <a:r>
              <a:rPr kumimoji="1" lang="de-DE" altLang="zh-TW" sz="1800" b="1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7ffeff05b000-7ffeff07c000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7ffeff1a2000-7ffeff1a4000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--p 00000000 00:00 0                          [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00000000 00:00 0                  [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708737" y="1223742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920"/>
              <a:gd name="adj6" fmla="val -5615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brk</a:t>
            </a:r>
            <a:r>
              <a:rPr kumimoji="1" lang="zh-TW" altLang="en-US" dirty="0"/>
              <a:t>增加的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7708737" y="2287343"/>
            <a:ext cx="2645780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7207"/>
              <a:gd name="adj6" fmla="val -40695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mmap</a:t>
            </a:r>
            <a:r>
              <a:rPr kumimoji="1" lang="zh-TW" altLang="en-US" dirty="0"/>
              <a:t>增加的</a:t>
            </a:r>
            <a:r>
              <a:rPr kumimoji="1" lang="en-US" altLang="zh-TW" dirty="0"/>
              <a:t>data section </a:t>
            </a:r>
            <a:endParaRPr kumimoji="1" lang="zh-TW" altLang="en-US" dirty="0"/>
          </a:p>
        </p:txBody>
      </p:sp>
      <p:sp>
        <p:nvSpPr>
          <p:cNvPr id="6" name="直線圖說文字 2 (加上框線和強調線) 5"/>
          <p:cNvSpPr/>
          <p:nvPr/>
        </p:nvSpPr>
        <p:spPr>
          <a:xfrm flipH="1">
            <a:off x="6573520" y="5110294"/>
            <a:ext cx="2608417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2581"/>
              <a:gd name="adj6" fmla="val -3200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vsyscall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vvar</a:t>
            </a:r>
            <a:r>
              <a:rPr kumimoji="1" lang="zh-TW" altLang="en-US" dirty="0"/>
              <a:t>的用途為何？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3DBD3C-0777-C245-BF51-D49B3594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A25C8A-1D10-6940-BE5E-9DDFCE4C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FEF71B-6C0B-AD45-8C75-078A9E5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722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 err="1"/>
              <a:t>proc</a:t>
            </a:r>
            <a:r>
              <a:rPr kumimoji="1" lang="zh-TW" altLang="en-US" dirty="0"/>
              <a:t>這個目錄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proc</a:t>
            </a:r>
            <a:r>
              <a:rPr kumimoji="1" lang="zh-TW" altLang="en-US" dirty="0"/>
              <a:t>這個目錄是一個虛擬目錄，硬碟上並沒有這個目錄</a:t>
            </a:r>
            <a:endParaRPr kumimoji="1" lang="en-US" altLang="zh-TW" dirty="0"/>
          </a:p>
          <a:p>
            <a:r>
              <a:rPr kumimoji="1" lang="zh-TW" altLang="en-US" dirty="0"/>
              <a:t>裡面的所有資料都是動態產生</a:t>
            </a:r>
            <a:endParaRPr kumimoji="1" lang="en-US" altLang="zh-TW" dirty="0"/>
          </a:p>
          <a:p>
            <a:r>
              <a:rPr kumimoji="1" lang="zh-TW" altLang="en-US" dirty="0"/>
              <a:t>所有的行程在這個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zh-TW" altLang="en-US" dirty="0"/>
              <a:t>裡面都有相對映的資料夾，該資料夾的名稱是該行程的行程編號（</a:t>
            </a:r>
            <a:r>
              <a:rPr kumimoji="1" lang="en-US" altLang="zh-TW" dirty="0"/>
              <a:t>process id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每個行程的資料夾內，有一個</a:t>
            </a:r>
            <a:r>
              <a:rPr kumimoji="1" lang="en-US" altLang="zh-TW" dirty="0"/>
              <a:t>maps</a:t>
            </a:r>
            <a:r>
              <a:rPr kumimoji="1" lang="zh-TW" altLang="en-US" dirty="0"/>
              <a:t>的檔案，打開這個檔案就可以看到這個行程的記憶體使用方式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6D742-39B9-6048-B640-E473775A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C0B5B-C806-9048-B9A2-2D279BDA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42F10-E9B1-6049-95B4-46B6EB4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551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題外話：</a:t>
            </a:r>
            <a:r>
              <a:rPr kumimoji="1" lang="en-US" altLang="zh-TW" dirty="0" err="1"/>
              <a:t>vsyscall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vvar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放置一些常用的核心變數，例如：</a:t>
            </a:r>
            <a:r>
              <a:rPr kumimoji="1" lang="en-US" altLang="zh-TW" dirty="0" err="1"/>
              <a:t>gettimeofday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 time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getcpu</a:t>
            </a:r>
            <a:r>
              <a:rPr kumimoji="1" lang="zh-TW" altLang="en-US" dirty="0"/>
              <a:t>，這些變數放在</a:t>
            </a:r>
            <a:r>
              <a:rPr kumimoji="1" lang="en-US" altLang="zh-TW" dirty="0" err="1"/>
              <a:t>vsyscall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vvar</a:t>
            </a:r>
            <a:r>
              <a:rPr kumimoji="1" lang="zh-TW" altLang="en-US" dirty="0"/>
              <a:t>，因此程式碼存取這些變數不需要進入系統核心，少了 模式切換（</a:t>
            </a:r>
            <a:r>
              <a:rPr kumimoji="1" lang="en-US" altLang="zh-TW" dirty="0"/>
              <a:t>mode change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en-US" altLang="zh-TW" dirty="0" err="1"/>
              <a:t>vsyscall</a:t>
            </a:r>
            <a:r>
              <a:rPr kumimoji="1" lang="zh-TW" altLang="en-US" dirty="0"/>
              <a:t>有安全上的疑慮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59BA4-4F63-EA44-833E-E7E458A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177E7C-7F79-AD4A-A45A-38767A0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46CA3-468D-DF4D-AFFB-E553C77A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59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malloc</a:t>
            </a:r>
            <a:r>
              <a:rPr kumimoji="1" lang="zh-TW" altLang="en-US" dirty="0"/>
              <a:t>是怎樣完成的？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dirty="0">
                <a:solidFill>
                  <a:srgbClr val="000000"/>
                </a:solidFill>
                <a:latin typeface="Menlo" charset="0"/>
              </a:rPr>
            </a:br>
            <a:endParaRPr lang="mr-IN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 p1;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 p2;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印出行程的</a:t>
            </a:r>
            <a:r>
              <a:rPr lang="mr-IN" altLang="zh-TW" dirty="0" err="1">
                <a:solidFill>
                  <a:srgbClr val="008400"/>
                </a:solidFill>
                <a:latin typeface="Menlo" charset="0"/>
              </a:rPr>
              <a:t>pid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，方便我們到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</a:t>
            </a:r>
            <a:r>
              <a:rPr lang="mr-IN" altLang="zh-TW" dirty="0" err="1">
                <a:solidFill>
                  <a:srgbClr val="008400"/>
                </a:solidFill>
                <a:latin typeface="Menlo" charset="0"/>
              </a:rPr>
              <a:t>proc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目錄裡面找到相對映的檔案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mr-IN" altLang="zh-TW" dirty="0">
              <a:solidFill>
                <a:srgbClr val="008400"/>
              </a:solidFill>
              <a:latin typeface="PingFang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(64)\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配置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64byte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p1 = (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"p1=%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p1);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 64*4K\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配置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256K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p2 = (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"p2=%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p2);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    p2[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]=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不要讓程式立即結束，因為我們還要觀察這個程式的記憶體行為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mr-IN" altLang="zh-TW" dirty="0">
              <a:solidFill>
                <a:srgbClr val="008400"/>
              </a:solidFill>
              <a:latin typeface="PingFang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E17970-E354-5142-B9CC-9CC7B927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66593-3F14-9344-B042-0696553C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47686-83C6-864C-9869-02C011D4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8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malloc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(0)                                  = 0x1eae000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(0x1eaf1c0)                          = 0x1eaf1c0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(ARCH_SET_FS, 0x1eae880)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(0x1ed01c0)                          = 0x1ed01c0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(0x1ed1000)                          = 0x1ed1000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()                                = 19029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(136, 27),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0x7fa430af6000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= 19029\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12pid = 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19029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(64)\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11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malloc(64)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"p1=0x1eb0bc0\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13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p1=0x1eb0bc0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64*4K\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13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malloc 64*4K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(NULL, 266240, PROT_READ|PROT_WRITE, MAP_PRIVATE|MAP_ANONYMOUS, -1, 0) = 0x7fa430ab5000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"p2=0x7fa430ab5010\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18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p2=0x7fa430ab5010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= 18</a:t>
            </a:r>
          </a:p>
        </p:txBody>
      </p:sp>
      <p:sp>
        <p:nvSpPr>
          <p:cNvPr id="4" name="矩形 3"/>
          <p:cNvSpPr/>
          <p:nvPr/>
        </p:nvSpPr>
        <p:spPr>
          <a:xfrm>
            <a:off x="7465671" y="1690688"/>
            <a:ext cx="4039564" cy="104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第一個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並未觸發任何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，第二個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觸發了</a:t>
            </a:r>
            <a:r>
              <a:rPr kumimoji="1" lang="en-US" altLang="zh-TW" dirty="0" err="1"/>
              <a:t>mmap</a:t>
            </a:r>
            <a:endParaRPr kumimoji="1"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7B7D60-A58E-3B41-8AEE-6FF1828A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496F3-E2BC-054F-9694-1A46F988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4C456-9815-9745-870E-EDB214A2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21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08:01 1048654                            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000bf000 08:01 1048654                            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01eae000-01ed1000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              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7fa430ab5000-7fa430af7000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7fff0cefc000-7fff0cf1d000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7fff0cf6e000-7fff0cf70000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--p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7fff0cf70000-7fff0cf72000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vdso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00:00 0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720312" y="1825625"/>
            <a:ext cx="3113592" cy="7786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403"/>
              <a:gd name="adj6" fmla="val -5545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TW" altLang="en-US" dirty="0"/>
              <a:t>第一個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分配的記憶體為</a:t>
            </a:r>
            <a:r>
              <a:rPr kumimoji="1" lang="fr-FR" altLang="zh-TW" dirty="0"/>
              <a:t>0x1eb0bc0</a:t>
            </a:r>
            <a:r>
              <a:rPr kumimoji="1" lang="zh-TW" altLang="en-US" dirty="0"/>
              <a:t>，落在此處</a:t>
            </a:r>
            <a:endParaRPr kumimoji="1" lang="fr-FR" altLang="zh-TW" dirty="0"/>
          </a:p>
        </p:txBody>
      </p:sp>
      <p:sp>
        <p:nvSpPr>
          <p:cNvPr id="6" name="直線圖說文字 2 (加上框線和強調線) 5"/>
          <p:cNvSpPr/>
          <p:nvPr/>
        </p:nvSpPr>
        <p:spPr>
          <a:xfrm>
            <a:off x="7720312" y="2869276"/>
            <a:ext cx="3113592" cy="7786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621"/>
              <a:gd name="adj6" fmla="val -5731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第二個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分配的記憶體為</a:t>
            </a:r>
            <a:r>
              <a:rPr kumimoji="1" lang="is-IS" altLang="zh-TW" dirty="0"/>
              <a:t>0x7fa430ab5010</a:t>
            </a:r>
            <a:r>
              <a:rPr kumimoji="1" lang="zh-TW" altLang="en-US" dirty="0"/>
              <a:t>，落在此處</a:t>
            </a:r>
            <a:endParaRPr kumimoji="1" lang="fr-FR" alt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4BEB56-4294-FD40-8DFD-29BDE4DA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C3F35070-CB1E-B941-AA7F-9184D1F7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FA37ED-8BF4-5448-AB73-EC210C5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59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malloc</a:t>
            </a:r>
            <a:r>
              <a:rPr kumimoji="1" lang="zh-TW" altLang="en-US" dirty="0"/>
              <a:t>的行為似乎是</a:t>
            </a:r>
            <a:r>
              <a:rPr kumimoji="1" lang="is-IS" altLang="zh-TW" dirty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看起來是比較小的記憶體分配使用</a:t>
            </a:r>
            <a:r>
              <a:rPr kumimoji="1" lang="en-US" altLang="zh-TW" dirty="0" err="1"/>
              <a:t>brk</a:t>
            </a:r>
            <a:r>
              <a:rPr kumimoji="1" lang="zh-TW" altLang="en-US" dirty="0"/>
              <a:t>增加</a:t>
            </a:r>
            <a:r>
              <a:rPr kumimoji="1" lang="en-US" altLang="zh-TW" dirty="0"/>
              <a:t>heap</a:t>
            </a:r>
          </a:p>
          <a:p>
            <a:r>
              <a:rPr kumimoji="1" lang="zh-TW" altLang="en-US" dirty="0"/>
              <a:t>比較大的分配使用</a:t>
            </a:r>
            <a:r>
              <a:rPr kumimoji="1" lang="en-US" altLang="zh-TW" dirty="0" err="1"/>
              <a:t>mmap</a:t>
            </a:r>
            <a:r>
              <a:rPr kumimoji="1" lang="zh-TW" altLang="en-US" dirty="0"/>
              <a:t>分配記憶體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malloc2</a:t>
            </a:r>
            <a:r>
              <a:rPr kumimoji="1" lang="zh-TW" altLang="en-US" dirty="0"/>
              <a:t>來看一下這個猜測是否正確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0CCD1-175A-A94A-BBA9-55A73A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7803CE-1900-0341-8A91-BD40CB8F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FA6C3-BA75-A54B-8CFA-476E1A0F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63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malloc2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sz="20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sz="2000" dirty="0">
                <a:solidFill>
                  <a:srgbClr val="000000"/>
                </a:solidFill>
                <a:latin typeface="Menlo" charset="0"/>
              </a:rPr>
            </a:br>
            <a:endParaRPr lang="mr-IN" altLang="zh-TW" sz="20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 64*4K\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sz="2000" dirty="0">
                <a:solidFill>
                  <a:srgbClr val="008400"/>
                </a:solidFill>
                <a:latin typeface="PingFang TC" charset="-120"/>
              </a:rPr>
              <a:t>不斷的跟系統要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1B</a:t>
            </a:r>
            <a:r>
              <a:rPr lang="zh-TW" altLang="mr-IN" sz="2000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=(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3C8EB-579C-2E44-8D27-8FBFA050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E2120-226B-8146-9914-418E1B9D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A8E06-34C8-4540-9C7A-95CE922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95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malloc2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write</a:t>
            </a:r>
            <a:r>
              <a:rPr kumimoji="1" lang="de-DE" altLang="zh-TW" dirty="0"/>
              <a:t>(1, "</a:t>
            </a:r>
            <a:r>
              <a:rPr kumimoji="1" lang="de-DE" altLang="zh-TW" dirty="0" err="1"/>
              <a:t>malloc</a:t>
            </a:r>
            <a:r>
              <a:rPr kumimoji="1" lang="de-DE" altLang="zh-TW" dirty="0"/>
              <a:t> 64*4K\</a:t>
            </a:r>
            <a:r>
              <a:rPr kumimoji="1" lang="de-DE" altLang="zh-TW" dirty="0" err="1"/>
              <a:t>n</a:t>
            </a:r>
            <a:r>
              <a:rPr kumimoji="1" lang="de-DE" altLang="zh-TW" dirty="0"/>
              <a:t>", 13</a:t>
            </a:r>
            <a:r>
              <a:rPr kumimoji="1" lang="de-DE" altLang="zh-TW" dirty="0">
                <a:solidFill>
                  <a:srgbClr val="FFFF00"/>
                </a:solidFill>
              </a:rPr>
              <a:t>malloc 64*4K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/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(0x10fd000)                          = 0x10fd000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(0x111e000)                          = 0x111e000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(0x113f000)                          = 0x113f000</a:t>
            </a:r>
            <a:r>
              <a:rPr kumimoji="1" lang="en-US" altLang="zh-TW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(0x1877000)                          = 0x1877000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(0x1898000)                          = 0x1898000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(0x18b9000)                          = 0x18b9000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(0x18da000)                          = 0x18da000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看起來我們的猜測是對的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  <a:endParaRPr kumimoji="1" lang="de-DE" altLang="zh-TW" dirty="0">
              <a:solidFill>
                <a:srgbClr val="FFFF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417CE-AB67-BD4D-A6F4-6BC6BE3F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29CD0-E1AD-4A40-98FE-A7194054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80774-7A2C-FF41-BEC3-53F4DAF6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96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08:01 1048654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000bf000 08:01 1048654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010b9000-018da000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7fd1b1d04000-7fd1b1d05000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7ffe0a0a2000-7ffe0a0c3000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7ffe0a11a000-7ffe0a11c000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7ffe0a11c000-7ffe0a11e000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vdso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00:00 0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8009679" y="1943301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129"/>
              <a:gd name="adj6" fmla="val -7032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zh-TW" dirty="0" err="1"/>
              <a:t>heap</a:t>
            </a:r>
            <a:r>
              <a:rPr kumimoji="1" lang="zh-TW" altLang="en-US" dirty="0"/>
              <a:t>大小為</a:t>
            </a:r>
            <a:r>
              <a:rPr kumimoji="1" lang="en-US" altLang="zh-TW" dirty="0"/>
              <a:t>8324K</a:t>
            </a:r>
            <a:r>
              <a:rPr kumimoji="1" lang="zh-TW" altLang="en-US" dirty="0"/>
              <a:t>，我們跟系統要了</a:t>
            </a:r>
            <a:r>
              <a:rPr kumimoji="1" lang="en-US" altLang="zh-TW" dirty="0"/>
              <a:t>256K</a:t>
            </a:r>
            <a:r>
              <a:rPr kumimoji="1" lang="zh-TW" altLang="en-US" dirty="0"/>
              <a:t>，看起來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給我們的比我們實際要的還要多</a:t>
            </a:r>
            <a:endParaRPr kumimoji="1" lang="fr-FR" alt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FE181-886B-844E-BB08-C173F05F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31D669-AD28-1849-80EA-9CD3846B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C6673-1545-C34B-9315-FA4C57FC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1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 err="1"/>
              <a:t>strace</a:t>
            </a:r>
            <a:r>
              <a:rPr lang="zh-TW" altLang="zh-TW" dirty="0"/>
              <a:t>瞭解</a:t>
            </a:r>
            <a:r>
              <a:rPr lang="en-US" altLang="zh-TW" dirty="0"/>
              <a:t>hello</a:t>
            </a:r>
            <a:r>
              <a:rPr lang="zh-TW" altLang="en-US" dirty="0"/>
              <a:t>用到的</a:t>
            </a:r>
            <a:r>
              <a:rPr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0481F8-2A6F-E94B-AFC4-24469D3A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65189-E0A4-0E46-832A-5E9CBE7C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793B3-5B56-6644-89E3-69E29C8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977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實例二：</a:t>
            </a:r>
            <a:br>
              <a:rPr kumimoji="1" lang="en-US" altLang="zh-TW" dirty="0"/>
            </a:br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Dropbox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AFF558-552C-6E41-B48F-AC50D8C3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D64443-031F-0D4D-9B28-46A7E756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23BE42-6F32-4A4A-9B76-19449360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546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介紹</a:t>
            </a:r>
            <a:r>
              <a:rPr kumimoji="1" lang="en-US" altLang="zh-TW" dirty="0"/>
              <a:t>Dropbox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丟到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的所有檔案都會</a:t>
            </a:r>
            <a:r>
              <a:rPr kumimoji="1" lang="en-US" altLang="zh-TW" dirty="0"/>
              <a:t>『</a:t>
            </a:r>
            <a:r>
              <a:rPr kumimoji="1" lang="zh-TW" altLang="en-US" dirty="0"/>
              <a:t>自動</a:t>
            </a:r>
            <a:r>
              <a:rPr kumimoji="1" lang="en-US" altLang="zh-TW" dirty="0"/>
              <a:t>』</a:t>
            </a:r>
            <a:r>
              <a:rPr kumimoji="1" lang="zh-TW" altLang="en-US" dirty="0"/>
              <a:t>上傳到伺服器（</a:t>
            </a:r>
            <a:r>
              <a:rPr kumimoji="1" lang="en-US" altLang="zh-TW" dirty="0"/>
              <a:t>server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伺服器如果偵測到新的檔案，會自動下載到所有的客戶端（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最簡單的實現方式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寫一個程式，不斷的檢查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相關的目錄是否變動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優點：簡單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缺點：沒辦法「立即」查知沒個檔案丟到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，其次常常檢查會造成</a:t>
            </a:r>
            <a:r>
              <a:rPr kumimoji="1" lang="en-US" altLang="zh-TW" dirty="0"/>
              <a:t>CPU</a:t>
            </a:r>
            <a:r>
              <a:rPr kumimoji="1" lang="zh-TW" altLang="en-US" dirty="0"/>
              <a:t>使用率過高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的行為</a:t>
            </a:r>
            <a:endParaRPr kumimoji="1" lang="en-US" altLang="zh-TW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43DB1A-7496-C94D-8BC2-8B04F18F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0DDF62-C27A-7D46-8268-4C167A8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6CCFB-7EA9-D642-A502-42CE34E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005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TW" altLang="en-US" dirty="0"/>
              <a:t>看看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的參數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status       get current status of the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throttle     set bandwidth limits for Dropbox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help         provide help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puburl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   get public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of a file in your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dropbox's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public folder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stop         stop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running      return whether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is running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start        start 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filestatus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get current sync status of one or more files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ls           list directory contents with current sync status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autostart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automatically start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at login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exclude      ignores/excludes a directory from syncing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lansync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  enables or disables LAN sync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sharelink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get a shared link for a file in your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proxy        set proxy settings for Dropbox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02B7FA-F0E0-5E42-BCA8-60E8F453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A12E1-A642-0247-94FA-DA30AFA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64ED5-34E2-EA44-A4A3-ADFAE036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40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-c </a:t>
            </a:r>
            <a:r>
              <a:rPr kumimoji="1" lang="en-US" altLang="zh-TW" dirty="0" err="1"/>
              <a:t>dropbox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因為我們只想看到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使用哪些特別的系統呼叫（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），因此我們在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後面加上了</a:t>
            </a:r>
            <a:r>
              <a:rPr kumimoji="1" lang="en-US" altLang="zh-TW" dirty="0"/>
              <a:t>-c</a:t>
            </a:r>
            <a:r>
              <a:rPr kumimoji="1" lang="zh-TW" altLang="en-US" dirty="0"/>
              <a:t>這個參數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strace</a:t>
            </a:r>
            <a:r>
              <a:rPr kumimoji="1" lang="en-US" altLang="zh-TW" dirty="0"/>
              <a:t> -c </a:t>
            </a:r>
            <a:r>
              <a:rPr kumimoji="1" lang="en-US" altLang="zh-TW" dirty="0" err="1"/>
              <a:t>dropbox</a:t>
            </a:r>
            <a:r>
              <a:rPr kumimoji="1" lang="en-US" altLang="zh-TW" dirty="0"/>
              <a:t> start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3067291"/>
            <a:ext cx="1023877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% time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48.91    0.000067           3        23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27.74    0.000038           0       160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23.36    0.000032           0       826       673 open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0.00    0.000000           0       306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is-IS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wait4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353F0-355D-7C45-A6FD-E0847430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3AEFF9-FD6A-5642-8561-7CD8B75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410FB8-43ED-F340-8A91-9B7390D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216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zh-TW" altLang="en-US" dirty="0"/>
              <a:t>似乎沒追蹤到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上使用</a:t>
            </a:r>
            <a:r>
              <a:rPr kumimoji="1" lang="en-US" altLang="zh-TW" dirty="0" err="1"/>
              <a:t>dropboox</a:t>
            </a:r>
            <a:r>
              <a:rPr kumimoji="1" lang="zh-TW" altLang="en-US" dirty="0"/>
              <a:t>程式，執行後立即結束，看來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不是主要的程式碼</a:t>
            </a:r>
            <a:endParaRPr kumimoji="1" lang="en-US" altLang="zh-TW" dirty="0"/>
          </a:p>
          <a:p>
            <a:r>
              <a:rPr kumimoji="1" lang="zh-TW" altLang="en-US" dirty="0"/>
              <a:t>發現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呼叫</a:t>
            </a:r>
            <a:r>
              <a:rPr kumimoji="1" lang="en-US" altLang="zh-TW" dirty="0" err="1"/>
              <a:t>execv</a:t>
            </a:r>
            <a:r>
              <a:rPr kumimoji="1" lang="zh-TW" altLang="en-US" dirty="0"/>
              <a:t>及</a:t>
            </a:r>
            <a:r>
              <a:rPr kumimoji="1" lang="en-US" altLang="zh-TW" dirty="0"/>
              <a:t>clone</a:t>
            </a:r>
            <a:r>
              <a:rPr kumimoji="1" lang="zh-TW" altLang="en-US" dirty="0"/>
              <a:t>，這表示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呼叫外部程式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en-US" altLang="zh-TW" dirty="0"/>
              <a:t> -c -f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parent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child</a:t>
            </a:r>
            <a:r>
              <a:rPr kumimoji="1" lang="zh-TW" altLang="en-US" dirty="0"/>
              <a:t>一網打盡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strace</a:t>
            </a:r>
            <a:r>
              <a:rPr kumimoji="1" lang="en-US" altLang="zh-TW" dirty="0"/>
              <a:t> -c -f </a:t>
            </a:r>
            <a:r>
              <a:rPr kumimoji="1" lang="en-US" altLang="zh-TW" dirty="0" err="1"/>
              <a:t>dropbox</a:t>
            </a:r>
            <a:r>
              <a:rPr kumimoji="1" lang="en-US" altLang="zh-TW" dirty="0"/>
              <a:t> start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D9BB7-7F83-7A43-A334-54F6D217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3A52F-D240-A64B-B7E5-B38E7C60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BD759-6DD8-6B47-B238-F256769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96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發現</a:t>
            </a:r>
            <a:r>
              <a:rPr kumimoji="1" lang="en-US" altLang="zh-TW" dirty="0" err="1"/>
              <a:t>inotify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78.28   19.699726         453     43442      9619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13.58    3.417005        4049       844         1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poll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4.64    1.168000        9733       120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select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2.86    0.720000      720000         1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epoll_wait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0.00    0.000000           0        11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epoll_ctl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0.00    0.000000           0         5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inotify_add_watch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0.00    0.000000           0        35         2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openat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發現一個函數很可疑，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因為在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unix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中檔案都是用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表示，而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代表「通知」，因此這個函數很可能是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用來偵測檔案系統變動的函數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18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B931E-6F2A-5447-98AB-02B15891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AA7DE-34CA-2E49-8A17-AA2B9F00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1EA21-63AD-E049-B247-786A313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10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 </a:t>
            </a:r>
            <a:r>
              <a:rPr kumimoji="1" lang="en-US" altLang="zh-TW" dirty="0" err="1"/>
              <a:t>inotify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, inotify_init1 - initialize an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instance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SYNOPSIS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#include &lt;sys/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inotify.h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(void);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inotify_init1(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flags);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DESCRIPTION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()  initializes  a  new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instance and returns a file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descriptor associated with a new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event queue.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用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man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查一下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，發現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真的是用來偵測檔案系統變動的函數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18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82D89B-40B8-334F-95C9-AC81DDE1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AA20-D829-724E-99C1-D606D73D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FBF50-F949-B84F-8461-E0B1CAD3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31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strace</a:t>
            </a:r>
            <a:r>
              <a:rPr kumimoji="1" lang="zh-TW" altLang="en-US" dirty="0"/>
              <a:t>可以用來瞭解自己的程式如何和作業系統核心互動</a:t>
            </a:r>
            <a:endParaRPr kumimoji="1" lang="en-US" altLang="zh-TW" dirty="0"/>
          </a:p>
          <a:p>
            <a:r>
              <a:rPr kumimoji="1" lang="zh-TW" altLang="en-US" dirty="0"/>
              <a:t>藉由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可以瞭解別人的程式如何達到神奇的功能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D909BB-4B21-1F49-84E7-47D04883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CAAF7-48AD-0341-8D75-4E11E1E9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8223D1-1C1A-7845-A934-C5EDC7C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88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瞭解程式與函數庫的互動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9F1A13-BFF5-114C-8923-F106A263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5C8D4F-A771-B14E-A556-AEAF75BC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E3453-08F9-7845-8AE0-CFACAC30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40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malloc3.c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sz="18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sz="1800" dirty="0">
                <a:solidFill>
                  <a:srgbClr val="000000"/>
                </a:solidFill>
                <a:latin typeface="Menlo" charset="0"/>
              </a:rPr>
            </a:br>
            <a:endParaRPr lang="mr-IN" altLang="zh-TW" sz="18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p1;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p2;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p3;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 256K\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sz="18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p1=(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(1)\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p2=(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(1)\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p3=(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kumimoji="1" lang="zh-TW" altLang="en-US" sz="18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D6635A-50A2-984A-8791-9D887F7E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1C1A54-BBBA-6145-86FD-B6EFD283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B8E3C-A483-7143-B8B5-FFC57F9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9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hello.c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dirty="0">
                <a:solidFill>
                  <a:srgbClr val="000000"/>
                </a:solidFill>
                <a:latin typeface="Menlo" charset="0"/>
              </a:rPr>
            </a:br>
            <a:endParaRPr lang="mr-IN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hello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exit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B1CD33-DDFF-4D4D-A0DA-12F083B7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50A683-66E7-A84A-A2D8-30BB4515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7896A-A003-534A-A07C-BF611EBE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791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先使用</a:t>
            </a:r>
            <a:r>
              <a:rPr kumimoji="1" lang="en-US" altLang="zh-TW" dirty="0" err="1"/>
              <a:t>objdump</a:t>
            </a:r>
            <a:r>
              <a:rPr kumimoji="1" lang="zh-TW" altLang="en-US" dirty="0"/>
              <a:t>觀察連結了哪些函數庫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/ch03$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objdump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-R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:    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format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elf64-x86-64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DYNAMIC RELOCATION RECORDS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OFFSET           TYPE              VALUE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0000000000600ff8 R_X86_64_GLOB_DAT  __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gmon_start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__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0000000000601018 R_X86_64_JUMP_SLOT  puts@GLIBC_2.2.5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0000000000601020 R_X86_64_JUMP_SLOT  getpid@GLIBC_2.2.5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0000000000601028 R_X86_64_JUMP_SLOT  printf@GLIBC_2.2.5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0000000000601030 R_X86_64_JUMP_SLOT  __libc_start_main@GLIBC_2.2.5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0000000000601038 R_X86_64_JUMP_SLOT  malloc@GLIBC_2.2.5</a:t>
            </a: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429DC6-4D7B-2F48-8689-CE152687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C5AF9-F618-AD4E-ACB1-40CEB39C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CDBD5-C3CB-D04D-879B-C4BB9574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383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malloc3</a:t>
            </a:r>
            <a:r>
              <a:rPr kumimoji="1" lang="zh-TW" altLang="en-US" dirty="0"/>
              <a:t>與函數庫的動態行為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(0x40060d, 1, 0x7ffd1b4f6098, 0x400680 &lt;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...&gt;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()                                                                     = 20431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= %d\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", 20431pid = 20431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256K"malloc 256K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(262144)                                                               = 0x7fa224d6a010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  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                                                                    = 0x1957010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  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                                                                    = 0x1957030</a:t>
            </a:r>
            <a:endParaRPr kumimoji="1" lang="zh-TW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29883-BD84-6F48-A692-C39C08CA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E6CAF-CBC7-ED4B-8130-8BC48736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EDC97-5991-D843-BD81-6EE3855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0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+mj-ea"/>
                <a:cs typeface="Consolas" charset="0"/>
              </a:rPr>
              <a:t>第一個執行的不是</a:t>
            </a:r>
            <a:r>
              <a:rPr kumimoji="1" lang="en-US" altLang="zh-TW" dirty="0" err="1">
                <a:latin typeface="+mj-ea"/>
                <a:cs typeface="Consolas" charset="0"/>
              </a:rPr>
              <a:t>mian</a:t>
            </a:r>
            <a:r>
              <a:rPr kumimoji="1" lang="en-US" altLang="zh-TW" dirty="0">
                <a:latin typeface="+mj-ea"/>
                <a:cs typeface="Consolas" charset="0"/>
              </a:rPr>
              <a:t>()!!!</a:t>
            </a:r>
            <a:br>
              <a:rPr kumimoji="1" lang="en-US" altLang="zh-TW" dirty="0">
                <a:latin typeface="+mj-ea"/>
                <a:cs typeface="Consolas" charset="0"/>
              </a:rPr>
            </a:br>
            <a:r>
              <a:rPr kumimoji="1" lang="zh-TW" altLang="en-US" dirty="0">
                <a:latin typeface="+mj-ea"/>
                <a:cs typeface="Consolas" charset="0"/>
              </a:rPr>
              <a:t>好像是</a:t>
            </a:r>
            <a:r>
              <a:rPr kumimoji="1" lang="de-DE" altLang="zh-TW" dirty="0">
                <a:latin typeface="+mj-ea"/>
                <a:cs typeface="Consolas" charset="0"/>
              </a:rPr>
              <a:t>__</a:t>
            </a:r>
            <a:r>
              <a:rPr kumimoji="1" lang="de-DE" altLang="zh-TW" dirty="0" err="1">
                <a:latin typeface="+mj-ea"/>
                <a:cs typeface="Consolas" charset="0"/>
              </a:rPr>
              <a:t>libc_start_main</a:t>
            </a:r>
            <a:r>
              <a:rPr kumimoji="1" lang="zh-TW" altLang="en-US" dirty="0">
                <a:latin typeface="+mj-ea"/>
                <a:cs typeface="Consolas" charset="0"/>
              </a:rPr>
              <a:t>？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會做初始化所有用以呼叫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函數的動作</a:t>
            </a:r>
            <a:endParaRPr kumimoji="1" lang="en-US" altLang="zh-TW" dirty="0"/>
          </a:p>
          <a:p>
            <a:r>
              <a:rPr kumimoji="1" lang="zh-TW" altLang="en-US" dirty="0"/>
              <a:t>呼叫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</a:t>
            </a:r>
            <a:endParaRPr kumimoji="1" lang="en-US" altLang="zh-TW" dirty="0"/>
          </a:p>
          <a:p>
            <a:r>
              <a:rPr kumimoji="1" lang="zh-TW" altLang="en-US" dirty="0"/>
              <a:t>如果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函數回傳（</a:t>
            </a:r>
            <a:r>
              <a:rPr kumimoji="1" lang="en-US" altLang="zh-TW" dirty="0"/>
              <a:t>return</a:t>
            </a:r>
            <a:r>
              <a:rPr kumimoji="1" lang="zh-TW" altLang="en-US" dirty="0"/>
              <a:t>），控制權會再回到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，而這個函數會緊接著呼叫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exit()</a:t>
            </a:r>
          </a:p>
          <a:p>
            <a:pPr lvl="1"/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因此在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中直接回傳（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）會間接的執行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exit()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91002-2608-FD42-BB22-85A04614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55C8F8-900B-084A-9FB6-7D5A6B55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947D6-34BF-8A42-98E0-BBAF02E9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2397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/>
              <a:t>使用</a:t>
            </a:r>
            <a:r>
              <a:rPr kumimoji="1" lang="en-US" altLang="zh-TW" sz="4000" dirty="0" err="1"/>
              <a:t>gdb</a:t>
            </a:r>
            <a:r>
              <a:rPr kumimoji="1" lang="zh-TW" altLang="en-US" sz="4000" dirty="0"/>
              <a:t>設定中斷點在</a:t>
            </a:r>
            <a:r>
              <a:rPr kumimoji="1" lang="en-US" altLang="zh-TW" sz="4000" dirty="0"/>
              <a:t> 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“__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”</a:t>
            </a:r>
            <a:endParaRPr kumimoji="1" lang="zh-TW" alt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sz="20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2000" dirty="0">
                <a:latin typeface="Consolas" charset="0"/>
                <a:ea typeface="Consolas" charset="0"/>
                <a:cs typeface="Consolas" charset="0"/>
              </a:rPr>
              <a:t>) b __</a:t>
            </a:r>
            <a:r>
              <a:rPr kumimoji="1" lang="en-US" altLang="zh-TW" sz="2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bt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#0  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=0x4005f6 &lt;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=0x7fffffffddf8, 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=0x400670 &lt;__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libc_csu_init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=0x4006e0 &lt;__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libc_csu_fini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rtld_fini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=0x7ffff7de78e0 &lt;_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dl_fini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stack_end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=0x7fffffffdde8)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../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csu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/libc-start.c:134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#1  0x0000000000400529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()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表示作業系統先呼叫</a:t>
            </a:r>
            <a:r>
              <a:rPr kumimoji="1" lang="en-US" altLang="zh-TW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_start*/</a:t>
            </a:r>
          </a:p>
          <a:p>
            <a:pPr marL="0" indent="0">
              <a:buNone/>
            </a:pP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CEFD8-9E20-7E42-86E0-131A0564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1697C-D973-5E42-94C6-195DC7BA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57BD0-1A59-6A4D-B2EE-5DF447B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61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之前</a:t>
            </a:r>
          </a:p>
        </p:txBody>
      </p:sp>
      <p:sp>
        <p:nvSpPr>
          <p:cNvPr id="4" name="矩形 3"/>
          <p:cNvSpPr/>
          <p:nvPr/>
        </p:nvSpPr>
        <p:spPr>
          <a:xfrm>
            <a:off x="1860467" y="6311900"/>
            <a:ext cx="847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http://dbp-consulting.com/tutorials/debugging/linuxProgramStartup.html</a:t>
            </a:r>
          </a:p>
        </p:txBody>
      </p:sp>
      <p:pic>
        <p:nvPicPr>
          <p:cNvPr id="1026" name="Picture 2" descr="mage of the callgraph for all the routines involved in program startup on lin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48" y="1825625"/>
            <a:ext cx="50777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95D9E1-A4B4-C440-9DCF-156D8BA7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18377-9F39-CC4E-89C7-723801B9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56DD3-36D2-F645-9CC1-6094F3CC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60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呼叫的函數可能和原始的不同</a:t>
            </a:r>
            <a:r>
              <a:rPr kumimoji="1" lang="en-US" altLang="zh-TW" dirty="0"/>
              <a:t>	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可以發現，如果是簡單的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動作，編譯器會使用</a:t>
            </a:r>
            <a:r>
              <a:rPr kumimoji="1" lang="en-US" altLang="zh-TW" dirty="0"/>
              <a:t>puts</a:t>
            </a:r>
            <a:r>
              <a:rPr kumimoji="1" lang="zh-TW" altLang="en-US" dirty="0"/>
              <a:t>來實現</a:t>
            </a:r>
            <a:endParaRPr kumimoji="1" lang="en-US" altLang="zh-TW" dirty="0"/>
          </a:p>
          <a:p>
            <a:r>
              <a:rPr kumimoji="1" lang="zh-TW" altLang="en-US" dirty="0"/>
              <a:t>跟系統要一個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，但實際上系統給了</a:t>
            </a:r>
            <a:r>
              <a:rPr kumimoji="1" lang="en-US" altLang="zh-TW" dirty="0"/>
              <a:t>32byte</a:t>
            </a:r>
            <a:r>
              <a:rPr kumimoji="1" lang="zh-TW" altLang="en-US" dirty="0"/>
              <a:t>，這應該是編譯器的最佳化動作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7170A-DBF6-A841-AFC9-BF796678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1E5216-E21D-5649-88B8-8BD10743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2A95F-AF59-4C4F-B9AF-E1D4522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10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 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–static malloc3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-g --static malloc3.c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a.out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lh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-</a:t>
            </a:r>
            <a:r>
              <a:rPr kumimoji="1" lang="en-US" altLang="zh-TW" dirty="0" err="1"/>
              <a:t>rwxrwxr</a:t>
            </a:r>
            <a:r>
              <a:rPr kumimoji="1" lang="en-US" altLang="zh-TW" dirty="0"/>
              <a:t>-x 1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857K Jan 11 11:50 </a:t>
            </a:r>
            <a:r>
              <a:rPr kumimoji="1" lang="en-US" altLang="zh-TW" dirty="0" err="1"/>
              <a:t>a.out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ltrace</a:t>
            </a:r>
            <a:r>
              <a:rPr kumimoji="1" lang="en-US" altLang="zh-TW" dirty="0"/>
              <a:t> ./</a:t>
            </a:r>
            <a:r>
              <a:rPr kumimoji="1" lang="en-US" altLang="zh-TW" dirty="0" err="1"/>
              <a:t>a.out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Couldn't find .</a:t>
            </a:r>
            <a:r>
              <a:rPr kumimoji="1" lang="en-US" altLang="zh-TW" dirty="0" err="1"/>
              <a:t>dynsym</a:t>
            </a:r>
            <a:r>
              <a:rPr kumimoji="1" lang="en-US" altLang="zh-TW" dirty="0"/>
              <a:t> or .</a:t>
            </a:r>
            <a:r>
              <a:rPr kumimoji="1" lang="en-US" altLang="zh-TW" dirty="0" err="1"/>
              <a:t>dynstr</a:t>
            </a:r>
            <a:r>
              <a:rPr kumimoji="1" lang="en-US" altLang="zh-TW" dirty="0"/>
              <a:t> in "/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/3596/exe"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pid</a:t>
            </a:r>
            <a:r>
              <a:rPr kumimoji="1" lang="en-US" altLang="zh-TW" dirty="0"/>
              <a:t> = 3596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 256K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(1)</a:t>
            </a: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8681010" y="1155651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537"/>
              <a:gd name="adj6" fmla="val -9486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檔案變得蠻大的</a:t>
            </a:r>
            <a:endParaRPr kumimoji="1" lang="fr-FR" altLang="zh-TW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8681010" y="3151189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537"/>
              <a:gd name="adj6" fmla="val -9486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除了</a:t>
            </a:r>
            <a:r>
              <a:rPr kumimoji="1" lang="en-US" altLang="zh-TW" dirty="0" err="1"/>
              <a:t>a.out</a:t>
            </a:r>
            <a:r>
              <a:rPr kumimoji="1" lang="zh-TW" altLang="en-US" dirty="0"/>
              <a:t>以外，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並沒有印出任何東西，因為</a:t>
            </a:r>
            <a:r>
              <a:rPr kumimoji="1" lang="en-US" altLang="zh-TW" dirty="0"/>
              <a:t>—static</a:t>
            </a:r>
            <a:r>
              <a:rPr kumimoji="1" lang="zh-TW" altLang="en-US" dirty="0"/>
              <a:t>告訴</a:t>
            </a:r>
            <a:r>
              <a:rPr kumimoji="1" lang="en-US" altLang="zh-TW" dirty="0" err="1"/>
              <a:t>gcc</a:t>
            </a:r>
            <a:r>
              <a:rPr kumimoji="1" lang="zh-TW" altLang="en-US" dirty="0"/>
              <a:t>將所有的函數庫複製到</a:t>
            </a:r>
            <a:r>
              <a:rPr kumimoji="1" lang="en-US" altLang="zh-TW" dirty="0" err="1"/>
              <a:t>a.out</a:t>
            </a:r>
            <a:r>
              <a:rPr kumimoji="1" lang="zh-TW" altLang="en-US" dirty="0"/>
              <a:t>中</a:t>
            </a:r>
            <a:endParaRPr kumimoji="1" lang="fr-FR" altLang="zh-TW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545EFEE2-91A8-824D-90F0-CB0F961A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F1F74314-C445-D545-9ADC-4F38FDF9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6E92313-6BC9-5A49-93DF-43D9BCFA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3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strip</a:t>
            </a:r>
            <a:br>
              <a:rPr kumimoji="1" lang="en-US" altLang="zh-TW" dirty="0"/>
            </a:br>
            <a:r>
              <a:rPr kumimoji="1" lang="zh-TW" altLang="en-US" dirty="0"/>
              <a:t>（捨棄掉所有的</a:t>
            </a:r>
            <a:r>
              <a:rPr kumimoji="1" lang="en-US" altLang="zh-TW" dirty="0"/>
              <a:t>symbol</a:t>
            </a:r>
            <a:r>
              <a:rPr kumimoji="1" lang="zh-TW" altLang="en-US" dirty="0"/>
              <a:t>，在嵌入式系統常用）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ls -al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rwxrwxr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-x 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9904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二 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17 09:39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strip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ls -al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rwxrwxr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-x 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6336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二 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17 10:31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A7AB80-6C1D-D74A-805C-F940288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CBF6A-CC8B-0C40-9AB2-627A2EB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5D8CB-F695-9842-898D-C38C41CE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46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介紹了各式各樣的工具分析執行檔案</a:t>
            </a:r>
            <a:endParaRPr kumimoji="1" lang="en-US" altLang="zh-TW" dirty="0"/>
          </a:p>
          <a:p>
            <a:r>
              <a:rPr kumimoji="1" lang="zh-TW" altLang="en-US" dirty="0"/>
              <a:t>了解執行檔如何與函數庫進行溝通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B9A93-858F-514A-AC82-CC26A8C4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25D33-0D2B-824E-AFF8-502DE2F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2766C-8519-4242-9197-CD0CD31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398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統計</a:t>
            </a:r>
            <a:r>
              <a:rPr kumimoji="1" lang="en-US" altLang="zh-TW" dirty="0"/>
              <a:t>ls</a:t>
            </a:r>
            <a:r>
              <a:rPr kumimoji="1" lang="zh-TW" altLang="en-US" dirty="0"/>
              <a:t>究竟呼叫了哪些</a:t>
            </a:r>
            <a:r>
              <a:rPr kumimoji="1" lang="en-US" altLang="zh-TW" dirty="0"/>
              <a:t>system call</a:t>
            </a:r>
          </a:p>
          <a:p>
            <a:r>
              <a:rPr kumimoji="1" lang="zh-TW" altLang="en-US" dirty="0"/>
              <a:t>拿掉系統中</a:t>
            </a:r>
            <a:r>
              <a:rPr kumimoji="1" lang="en-US" altLang="zh-TW" dirty="0"/>
              <a:t>ls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symbol table</a:t>
            </a:r>
            <a:r>
              <a:rPr kumimoji="1" lang="zh-TW" altLang="en-US" dirty="0"/>
              <a:t>，觀察檔案大小的變化</a:t>
            </a:r>
            <a:endParaRPr kumimoji="1" lang="en-US" altLang="zh-TW" dirty="0"/>
          </a:p>
          <a:p>
            <a:r>
              <a:rPr kumimoji="1" lang="zh-TW" altLang="en-US" dirty="0"/>
              <a:t>試試看</a:t>
            </a:r>
            <a:r>
              <a:rPr kumimoji="1" lang="en-US" altLang="zh-TW" dirty="0"/>
              <a:t>ls</a:t>
            </a:r>
            <a:r>
              <a:rPr kumimoji="1" lang="zh-TW" altLang="en-US" dirty="0"/>
              <a:t>是否還可以用</a:t>
            </a:r>
            <a:endParaRPr kumimoji="1" lang="en-US" altLang="zh-TW" dirty="0"/>
          </a:p>
          <a:p>
            <a:r>
              <a:rPr kumimoji="1" lang="zh-TW" altLang="en-US" dirty="0"/>
              <a:t>現在還可以使用</a:t>
            </a:r>
            <a:r>
              <a:rPr kumimoji="1" lang="en-US" altLang="zh-TW" dirty="0" err="1"/>
              <a:t>objdump</a:t>
            </a:r>
            <a:r>
              <a:rPr kumimoji="1" lang="en-US" altLang="zh-TW" dirty="0"/>
              <a:t> -R</a:t>
            </a:r>
            <a:r>
              <a:rPr kumimoji="1" lang="zh-TW" altLang="en-US" dirty="0"/>
              <a:t>觀察</a:t>
            </a:r>
            <a:r>
              <a:rPr kumimoji="1" lang="en-US" altLang="zh-TW" dirty="0"/>
              <a:t>ls</a:t>
            </a:r>
            <a:r>
              <a:rPr kumimoji="1" lang="zh-TW" altLang="en-US" dirty="0"/>
              <a:t>連結哪些函數庫嗎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43794-1253-F04C-A36C-140F8AE7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D58A2C-56BA-8347-9082-9B5C4F59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17AD48-0CAB-A748-9519-D625E774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3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新的編譯指令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編譯指令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hello.c</a:t>
            </a:r>
            <a:r>
              <a:rPr kumimoji="1" lang="en-US" altLang="zh-TW" dirty="0"/>
              <a:t> -o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alh</a:t>
            </a:r>
            <a:r>
              <a:rPr kumimoji="1" lang="en-US" altLang="zh-TW" dirty="0"/>
              <a:t>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is-IS" altLang="zh-TW" dirty="0">
                <a:solidFill>
                  <a:srgbClr val="FF0000"/>
                </a:solidFill>
              </a:rPr>
              <a:t>…</a:t>
            </a:r>
            <a:r>
              <a:rPr kumimoji="1" lang="is-IS" altLang="zh-TW" dirty="0"/>
              <a:t> </a:t>
            </a:r>
            <a:r>
              <a:rPr kumimoji="1" lang="en-US" altLang="zh-TW" dirty="0"/>
              <a:t>8.4K Jan  6 10:09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hello.c</a:t>
            </a:r>
            <a:r>
              <a:rPr kumimoji="1" lang="en-US" altLang="zh-TW" dirty="0"/>
              <a:t> </a:t>
            </a:r>
            <a:r>
              <a:rPr kumimoji="1" lang="uk-UA" altLang="zh-TW" dirty="0"/>
              <a:t>--</a:t>
            </a:r>
            <a:r>
              <a:rPr kumimoji="1" lang="en-US" altLang="zh-TW" dirty="0"/>
              <a:t>static -o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alh</a:t>
            </a:r>
            <a:r>
              <a:rPr kumimoji="1" lang="en-US" altLang="zh-TW" dirty="0"/>
              <a:t>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is-IS" altLang="zh-TW" dirty="0">
                <a:solidFill>
                  <a:srgbClr val="FF0000"/>
                </a:solidFill>
              </a:rPr>
              <a:t>…</a:t>
            </a:r>
            <a:r>
              <a:rPr kumimoji="1" lang="is-IS" altLang="zh-TW" dirty="0"/>
              <a:t> </a:t>
            </a:r>
            <a:r>
              <a:rPr kumimoji="1" lang="en-US" altLang="zh-TW" dirty="0"/>
              <a:t>857K Jan  6 10:04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--static</a:t>
            </a:r>
            <a:r>
              <a:rPr kumimoji="1" lang="zh-TW" altLang="en-US" dirty="0"/>
              <a:t>的含義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TW" altLang="en-US" dirty="0"/>
              <a:t>我們編譯的程式碼一般而言都會「動態連結」到函數庫（如：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），</a:t>
            </a:r>
            <a:r>
              <a:rPr kumimoji="1" lang="en-US" altLang="zh-TW" dirty="0"/>
              <a:t>--static</a:t>
            </a:r>
            <a:r>
              <a:rPr kumimoji="1" lang="zh-TW" altLang="en-US" dirty="0"/>
              <a:t>代表不要連結到函數庫</a:t>
            </a:r>
            <a:endParaRPr kumimoji="1" lang="en-US" altLang="zh-TW" dirty="0"/>
          </a:p>
          <a:p>
            <a:r>
              <a:rPr kumimoji="1" lang="en-US" altLang="zh-TW" dirty="0"/>
              <a:t>--static</a:t>
            </a:r>
            <a:r>
              <a:rPr kumimoji="1" lang="zh-TW" altLang="en-US" dirty="0"/>
              <a:t>會將該程式（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）所要用到的程式碼（如：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），使用</a:t>
            </a:r>
            <a:r>
              <a:rPr kumimoji="1" lang="en-US" altLang="zh-TW" dirty="0"/>
              <a:t>copy &amp; paste</a:t>
            </a:r>
            <a:r>
              <a:rPr kumimoji="1" lang="zh-TW" altLang="en-US" dirty="0"/>
              <a:t>的方式，將這些程式碼置入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，因此執行檔案比較大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14A761-A5ED-4E43-AD29-83FBCE3A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0FD21-1751-C74B-A917-1188682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15D8C8-FE58-724F-B51B-80AEF5BC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/>
              <a:t>strace</a:t>
            </a:r>
            <a:r>
              <a:rPr kumimoji="1" lang="zh-TW" altLang="en-US" dirty="0"/>
              <a:t>後面接上執行檔案的名稱，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會執行該執行檔案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/>
              <a:t>strace</a:t>
            </a:r>
            <a:r>
              <a:rPr kumimoji="1" lang="zh-TW" altLang="en-US" dirty="0"/>
              <a:t>會攔截該執行擋所發出的所有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和</a:t>
            </a:r>
            <a:r>
              <a:rPr kumimoji="1" lang="en-US" altLang="zh-TW" dirty="0"/>
              <a:t>signal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對於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而言，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會列出該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的名稱，及參數和回傳值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為了確保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可以「立即」印出這些訊息，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使用</a:t>
            </a:r>
            <a:r>
              <a:rPr kumimoji="1" lang="en-US" altLang="zh-TW" dirty="0" err="1"/>
              <a:t>stderr</a:t>
            </a:r>
            <a:r>
              <a:rPr kumimoji="1" lang="zh-TW" altLang="en-US" dirty="0"/>
              <a:t>印出訊息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特別注意，以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為例，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和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會將訊息印到同一個</a:t>
            </a:r>
            <a:r>
              <a:rPr kumimoji="1" lang="en-US" altLang="zh-TW" dirty="0"/>
              <a:t>console</a:t>
            </a:r>
            <a:r>
              <a:rPr kumimoji="1" lang="zh-TW" altLang="en-US" dirty="0"/>
              <a:t>上，不要混淆了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0A7FD-8760-FC44-9EE4-93E156B8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FFEC7-C974-8345-AFC3-BAD238C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8155B-E244-164D-9D09-8744C0BC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20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hello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./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(0)                                  = 0x78c000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(0x78d1c0)                           = 0x78d1c0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(ARCH_SET_FS, 0x78c880) 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(0x7ae1c0)                           = 0x7ae1c0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(0x7af000)                           = 0x7af000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                              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0x7fa7beabb000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1689\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11pid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6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  = 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7666" y="4317357"/>
            <a:ext cx="2951544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黃色字的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，是執行檔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印出的</a:t>
            </a:r>
          </a:p>
        </p:txBody>
      </p:sp>
      <p:sp>
        <p:nvSpPr>
          <p:cNvPr id="10" name="矩形 9"/>
          <p:cNvSpPr/>
          <p:nvPr/>
        </p:nvSpPr>
        <p:spPr>
          <a:xfrm>
            <a:off x="7455060" y="1227670"/>
            <a:ext cx="3794568" cy="7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這一頁所有的色彩都是，「事後用</a:t>
            </a:r>
            <a:r>
              <a:rPr kumimoji="1" lang="en-US" altLang="zh-TW" dirty="0" err="1"/>
              <a:t>powerpoint</a:t>
            </a:r>
            <a:r>
              <a:rPr kumimoji="1" lang="zh-TW" altLang="en-US" dirty="0"/>
              <a:t>加上顏色」</a:t>
            </a:r>
          </a:p>
        </p:txBody>
      </p:sp>
      <p:sp>
        <p:nvSpPr>
          <p:cNvPr id="11" name="矩形 10"/>
          <p:cNvSpPr/>
          <p:nvPr/>
        </p:nvSpPr>
        <p:spPr>
          <a:xfrm>
            <a:off x="7455060" y="2090215"/>
            <a:ext cx="3794568" cy="7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執行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後面加上執行擋名稱，不要忘了，執行檔前要加上「</a:t>
            </a:r>
            <a:r>
              <a:rPr kumimoji="1" lang="en-US" altLang="zh-TW" dirty="0"/>
              <a:t>./</a:t>
            </a:r>
            <a:r>
              <a:rPr kumimoji="1" lang="zh-TW" altLang="en-US" dirty="0"/>
              <a:t>」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8BEE5E-8957-9F42-8614-BEF22C69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DB7C57-9C2B-6545-B0B3-CE8E544B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C30D6-486B-4940-BF61-DEC1025C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5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那些奇怪的函數在哪裡？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所有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可以在底下網址取得名稱及說明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http://man7.org/linux/man-pages/dir_section_2.html</a:t>
            </a:r>
            <a:endParaRPr kumimoji="1" lang="en-US" altLang="zh-TW" dirty="0"/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Linux system calls</a:t>
            </a:r>
            <a:r>
              <a:rPr kumimoji="1" lang="zh-TW" altLang="en-US" dirty="0"/>
              <a:t>進行分類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3"/>
              </a:rPr>
              <a:t>http://www.ibm.com/developerworks/cn/linux/kernel/syscall/part1/appendix.html</a:t>
            </a:r>
            <a:endParaRPr kumimoji="1" lang="en-US" altLang="zh-TW" dirty="0"/>
          </a:p>
          <a:p>
            <a:r>
              <a:rPr kumimoji="1" lang="zh-TW" altLang="en-US" dirty="0"/>
              <a:t>或者直接</a:t>
            </a:r>
            <a:r>
              <a:rPr kumimoji="1" lang="en-US" altLang="zh-TW" dirty="0"/>
              <a:t>man</a:t>
            </a:r>
            <a:r>
              <a:rPr kumimoji="1" lang="zh-TW" altLang="en-US" dirty="0"/>
              <a:t>該函數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/>
              <a:t>man 2 </a:t>
            </a:r>
            <a:r>
              <a:rPr kumimoji="1" lang="en-US" altLang="zh-TW" dirty="0" err="1"/>
              <a:t>brk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「</a:t>
            </a:r>
            <a:r>
              <a:rPr kumimoji="1" lang="en-US" altLang="zh-TW" dirty="0"/>
              <a:t>2</a:t>
            </a:r>
            <a:r>
              <a:rPr kumimoji="1" lang="zh-TW" altLang="en-US" dirty="0"/>
              <a:t>」指定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內建的「第二本說明書」，第二本說明書詳列所有的</a:t>
            </a:r>
            <a:r>
              <a:rPr kumimoji="1"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8F174-2269-7B4A-BD86-256A56CB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5A0FA1-D751-9946-8954-EEED12AB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CA77E-AF1A-7548-BF05-A34AF8D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454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實例一：</a:t>
            </a:r>
            <a:br>
              <a:rPr kumimoji="1" lang="en-US" altLang="zh-TW" dirty="0"/>
            </a:br>
            <a:r>
              <a:rPr kumimoji="1" lang="zh-TW" altLang="en-US" dirty="0"/>
              <a:t>藉由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的動作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5B0AF4-DF9D-A646-91DD-E0F0A1A9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C1D21F-C586-FF42-BC11-AD917089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F38F9-9F12-0A46-A8CC-AE26FE1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37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重看</a:t>
            </a:r>
            <a:r>
              <a:rPr kumimoji="1" lang="en-US" altLang="zh-TW" dirty="0"/>
              <a:t>hello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./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(0)                                  = 0x78c000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(0x78d1c0)                           = 0x78d1c0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(ARCH_SET_FS, 0x78c880) 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(0x7ae1c0)                           = 0x7ae1c0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(0x7af000)                           = 0x7af000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                              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0x7fa7beabb000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1689\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11pid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6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  = 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500392" y="365125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089"/>
              <a:gd name="adj6" fmla="val -4666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這一行表示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執行了</a:t>
            </a:r>
            <a:r>
              <a:rPr kumimoji="1" lang="en-US" altLang="zh-TW" dirty="0"/>
              <a:t>hello</a:t>
            </a:r>
            <a:endParaRPr kumimoji="1" lang="zh-TW" altLang="en-US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7500392" y="1432086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9266"/>
              <a:gd name="adj6" fmla="val -50254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這幾行的</a:t>
            </a:r>
            <a:r>
              <a:rPr kumimoji="1" lang="en-US" altLang="zh-TW" dirty="0" err="1"/>
              <a:t>brk</a:t>
            </a:r>
            <a:r>
              <a:rPr kumimoji="1" lang="zh-TW" altLang="en-US" dirty="0"/>
              <a:t>擴增了這個程式的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6" name="直線圖說文字 2 (加上框線和強調線) 5"/>
          <p:cNvSpPr/>
          <p:nvPr/>
        </p:nvSpPr>
        <p:spPr>
          <a:xfrm>
            <a:off x="7500392" y="2499047"/>
            <a:ext cx="2645780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736"/>
              <a:gd name="adj6" fmla="val -4200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這裡使用</a:t>
            </a:r>
            <a:r>
              <a:rPr kumimoji="1" lang="en-US" altLang="zh-TW" dirty="0" err="1"/>
              <a:t>mmap</a:t>
            </a:r>
            <a:r>
              <a:rPr kumimoji="1" lang="zh-TW" altLang="en-US" dirty="0"/>
              <a:t>擴充了這個程式的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7FA64B-9CB4-8346-BBB6-1AAC041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B3A2BD-FE9E-4742-A273-FDCA5AB4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C52262-5515-124A-B01F-5B23205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54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3909</Words>
  <Application>Microsoft Macintosh PowerPoint</Application>
  <PresentationFormat>寬螢幕</PresentationFormat>
  <Paragraphs>493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微軟正黑體</vt:lpstr>
      <vt:lpstr>新細明體</vt:lpstr>
      <vt:lpstr>PingFang TC</vt:lpstr>
      <vt:lpstr>黑体</vt:lpstr>
      <vt:lpstr>Arial</vt:lpstr>
      <vt:lpstr>Calibri</vt:lpstr>
      <vt:lpstr>Consolas</vt:lpstr>
      <vt:lpstr>Mangal</vt:lpstr>
      <vt:lpstr>Menlo</vt:lpstr>
      <vt:lpstr>Office 佈景主題</vt:lpstr>
      <vt:lpstr>在“hello”背後</vt:lpstr>
      <vt:lpstr>使用strace瞭解hello用到的system call</vt:lpstr>
      <vt:lpstr>hello.c</vt:lpstr>
      <vt:lpstr>新的編譯指令</vt:lpstr>
      <vt:lpstr>strace</vt:lpstr>
      <vt:lpstr>strace hello</vt:lpstr>
      <vt:lpstr>那些奇怪的函數在哪裡？</vt:lpstr>
      <vt:lpstr>實例一： 藉由strace分析malloc的動作</vt:lpstr>
      <vt:lpstr>重看hello</vt:lpstr>
      <vt:lpstr>觀察記憶體分配情況/proc/pid</vt:lpstr>
      <vt:lpstr>關於proc這個目錄</vt:lpstr>
      <vt:lpstr>題外話：vsyscall和vvar</vt:lpstr>
      <vt:lpstr>malloc是怎樣完成的？</vt:lpstr>
      <vt:lpstr>strace malloc</vt:lpstr>
      <vt:lpstr>觀察記憶體分配情況/proc/pid</vt:lpstr>
      <vt:lpstr>malloc的行為似乎是…</vt:lpstr>
      <vt:lpstr>malloc2</vt:lpstr>
      <vt:lpstr>strace malloc2</vt:lpstr>
      <vt:lpstr>觀察記憶體分配情況/proc/pid</vt:lpstr>
      <vt:lpstr>實例二： 使用strace分析Dropbox</vt:lpstr>
      <vt:lpstr>介紹Dropbox</vt:lpstr>
      <vt:lpstr>看看dropbox的參數</vt:lpstr>
      <vt:lpstr>strace -c dropbox</vt:lpstr>
      <vt:lpstr>strace似乎沒追蹤到</vt:lpstr>
      <vt:lpstr>發現inotify</vt:lpstr>
      <vt:lpstr>man inotify</vt:lpstr>
      <vt:lpstr>小結</vt:lpstr>
      <vt:lpstr>使用ltrace瞭解程式與函數庫的互動</vt:lpstr>
      <vt:lpstr>malloc3.c</vt:lpstr>
      <vt:lpstr>先使用objdump觀察連結了哪些函數庫</vt:lpstr>
      <vt:lpstr>用ltrace分析malloc3與函數庫的動態行為</vt:lpstr>
      <vt:lpstr>第一個執行的不是mian()!!! 好像是__libc_start_main？</vt:lpstr>
      <vt:lpstr>使用gdb設定中斷點在 “__libc_start_main”</vt:lpstr>
      <vt:lpstr>在main之前</vt:lpstr>
      <vt:lpstr>呼叫的函數可能和原始的不同 </vt:lpstr>
      <vt:lpstr>測試 gcc –static malloc3</vt:lpstr>
      <vt:lpstr>strip （捨棄掉所有的symbol，在嵌入式系統常用）</vt:lpstr>
      <vt:lpstr>小節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在printf之後</dc:title>
  <dc:creator>shiwu Lo</dc:creator>
  <cp:lastModifiedBy>習五 羅</cp:lastModifiedBy>
  <cp:revision>40</cp:revision>
  <dcterms:created xsi:type="dcterms:W3CDTF">2016-01-06T01:59:37Z</dcterms:created>
  <dcterms:modified xsi:type="dcterms:W3CDTF">2018-06-15T15:18:35Z</dcterms:modified>
</cp:coreProperties>
</file>