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92" r:id="rId5"/>
    <p:sldId id="261" r:id="rId6"/>
    <p:sldId id="257" r:id="rId7"/>
    <p:sldId id="286" r:id="rId8"/>
    <p:sldId id="258" r:id="rId9"/>
    <p:sldId id="262" r:id="rId10"/>
    <p:sldId id="263" r:id="rId11"/>
    <p:sldId id="265" r:id="rId12"/>
    <p:sldId id="287" r:id="rId13"/>
    <p:sldId id="268" r:id="rId14"/>
    <p:sldId id="266" r:id="rId15"/>
    <p:sldId id="284" r:id="rId16"/>
    <p:sldId id="267" r:id="rId17"/>
    <p:sldId id="285" r:id="rId18"/>
    <p:sldId id="269" r:id="rId19"/>
    <p:sldId id="270" r:id="rId20"/>
    <p:sldId id="271" r:id="rId21"/>
    <p:sldId id="272" r:id="rId22"/>
    <p:sldId id="283" r:id="rId23"/>
    <p:sldId id="288" r:id="rId24"/>
    <p:sldId id="289" r:id="rId25"/>
    <p:sldId id="273" r:id="rId26"/>
    <p:sldId id="274" r:id="rId27"/>
    <p:sldId id="275" r:id="rId28"/>
    <p:sldId id="276" r:id="rId29"/>
    <p:sldId id="282" r:id="rId30"/>
    <p:sldId id="290" r:id="rId31"/>
    <p:sldId id="277" r:id="rId32"/>
    <p:sldId id="280" r:id="rId33"/>
    <p:sldId id="278" r:id="rId34"/>
    <p:sldId id="279" r:id="rId35"/>
    <p:sldId id="281" r:id="rId36"/>
    <p:sldId id="291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fld id="{CA6AF3D5-BC59-BE47-9495-BCB1D56AEF42}" type="datetimeFigureOut">
              <a:rPr kumimoji="1" lang="zh-TW" altLang="en-US" smtClean="0"/>
              <a:pPr/>
              <a:t>2018/6/15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fld id="{9D8197D5-7CEE-F544-A629-D0D438554048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49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Mono" panose="020B0609030804020204" pitchFamily="49" charset="0"/>
        <a:ea typeface="Noto Sans CJK TC Light" panose="020B0300000000000000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Mono" panose="020B0609030804020204" pitchFamily="49" charset="0"/>
        <a:ea typeface="Noto Sans CJK TC Light" panose="020B0300000000000000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Mono" panose="020B0609030804020204" pitchFamily="49" charset="0"/>
        <a:ea typeface="Noto Sans CJK TC Light" panose="020B0300000000000000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Mono" panose="020B0609030804020204" pitchFamily="49" charset="0"/>
        <a:ea typeface="Noto Sans CJK TC Light" panose="020B0300000000000000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Mono" panose="020B0609030804020204" pitchFamily="49" charset="0"/>
        <a:ea typeface="Noto Sans CJK TC Light" panose="020B03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24DE896-ED30-B449-B08B-EC6F6A01432E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7FE95677-601A-B844-B130-CB98875A86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F77A0550-BAAA-C041-A963-E36EF8B350F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4A6274A7-0745-1A49-AE59-17036963555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D4D23A1B-B88C-2A42-BA94-1184DB6C14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0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9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6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38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278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9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79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7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8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3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r>
              <a:rPr kumimoji="1" lang="zh-TW" altLang="en-US" dirty="0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Mono" panose="020B0609030804020204" pitchFamily="49" charset="0"/>
                <a:ea typeface="Noto Sans CJK TC Light" panose="020B0300000000000000" pitchFamily="34" charset="-120"/>
              </a:defRPr>
            </a:lvl1pPr>
          </a:lstStyle>
          <a:p>
            <a:fld id="{0888F700-A9BE-B546-9B9A-6C2E288FCDA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8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oto Mono" panose="020B0609030804020204" pitchFamily="49" charset="0"/>
          <a:ea typeface="Noto Sans CJK TC Light" panose="020B03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行程（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0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command</a:t>
            </a:r>
            <a:r>
              <a:rPr kumimoji="1" lang="zh-TW" altLang="en-US" dirty="0"/>
              <a:t>模式的設定法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 err="1"/>
              <a:t>myname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shiwulo</a:t>
            </a:r>
            <a:endParaRPr kumimoji="1" lang="en-US" altLang="zh-TW" dirty="0"/>
          </a:p>
          <a:p>
            <a:r>
              <a:rPr kumimoji="1" lang="zh-TW" altLang="en-US" dirty="0"/>
              <a:t>注意，等號的二邊不可以加上空白字元</a:t>
            </a:r>
            <a:endParaRPr kumimoji="1" lang="en-US" altLang="zh-TW" dirty="0"/>
          </a:p>
          <a:p>
            <a:r>
              <a:rPr kumimoji="1" lang="zh-TW" altLang="en-US" dirty="0"/>
              <a:t>變數的開頭不可以是數字，變數名稱不可以是英數以外的東西，例如：</a:t>
            </a:r>
            <a:r>
              <a:rPr kumimoji="1" lang="en-US" altLang="zh-TW" dirty="0"/>
              <a:t>@mail</a:t>
            </a:r>
            <a:r>
              <a:rPr kumimoji="1" lang="zh-TW" altLang="en-US" dirty="0"/>
              <a:t>是不可以的</a:t>
            </a:r>
            <a:endParaRPr kumimoji="1" lang="en-US" altLang="zh-TW" dirty="0"/>
          </a:p>
          <a:p>
            <a:r>
              <a:rPr kumimoji="1" lang="zh-TW" altLang="en-US" dirty="0"/>
              <a:t>變數的內容如果有空白，可以用單引號「</a:t>
            </a:r>
            <a:r>
              <a:rPr kumimoji="1" lang="en-US" altLang="zh-TW" dirty="0"/>
              <a:t>’</a:t>
            </a:r>
            <a:r>
              <a:rPr kumimoji="1" lang="zh-TW" altLang="en-US" dirty="0"/>
              <a:t>」或雙引號「</a:t>
            </a:r>
            <a:r>
              <a:rPr kumimoji="1" lang="en-US" altLang="zh-TW" dirty="0"/>
              <a:t>“</a:t>
            </a:r>
            <a:r>
              <a:rPr kumimoji="1" lang="zh-TW" altLang="en-US" dirty="0"/>
              <a:t>」包起來</a:t>
            </a:r>
            <a:endParaRPr kumimoji="1" lang="en-US" altLang="zh-TW" dirty="0"/>
          </a:p>
          <a:p>
            <a:r>
              <a:rPr kumimoji="1" lang="zh-TW" altLang="en-US" dirty="0"/>
              <a:t>可以使用跳脫字元「</a:t>
            </a:r>
            <a:r>
              <a:rPr kumimoji="1" lang="en-US" altLang="zh-TW" dirty="0"/>
              <a:t>\</a:t>
            </a:r>
            <a:r>
              <a:rPr kumimoji="1" lang="zh-TW" altLang="en-US" dirty="0"/>
              <a:t>」將特殊的字元（空白、</a:t>
            </a:r>
            <a:r>
              <a:rPr kumimoji="1" lang="en-US" altLang="zh-TW" dirty="0"/>
              <a:t>@</a:t>
            </a:r>
            <a:r>
              <a:rPr kumimoji="1" lang="zh-TW" altLang="en-US" dirty="0"/>
              <a:t>等）加入變數</a:t>
            </a:r>
            <a:endParaRPr kumimoji="1" lang="en-US" altLang="zh-TW" dirty="0"/>
          </a:p>
          <a:p>
            <a:r>
              <a:rPr kumimoji="1" lang="zh-TW" altLang="en-US" dirty="0"/>
              <a:t>如果要附加（</a:t>
            </a:r>
            <a:r>
              <a:rPr kumimoji="1" lang="en-US" altLang="zh-TW" dirty="0"/>
              <a:t>append</a:t>
            </a:r>
            <a:r>
              <a:rPr kumimoji="1" lang="zh-TW" altLang="en-US" dirty="0"/>
              <a:t>）到一個變數，可以用下列形式：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例：</a:t>
            </a:r>
            <a:r>
              <a:rPr kumimoji="1" lang="en-US" altLang="zh-TW" dirty="0"/>
              <a:t>PATH=“PATH”:</a:t>
            </a:r>
            <a:r>
              <a:rPr kumimoji="1" lang="en-US" altLang="zh-TW" dirty="0" err="1"/>
              <a:t>myname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shiwulo</a:t>
            </a:r>
            <a:endParaRPr kumimoji="1" lang="en-US" altLang="zh-TW" dirty="0"/>
          </a:p>
          <a:p>
            <a:r>
              <a:rPr kumimoji="1" lang="zh-TW" altLang="en-US" dirty="0"/>
              <a:t>取消用</a:t>
            </a:r>
            <a:r>
              <a:rPr kumimoji="1" lang="en-US" altLang="zh-TW" dirty="0"/>
              <a:t>unset</a:t>
            </a:r>
            <a:r>
              <a:rPr kumimoji="1" lang="zh-TW" altLang="en-US" dirty="0"/>
              <a:t>，例如：</a:t>
            </a:r>
            <a:r>
              <a:rPr kumimoji="1" lang="en-US" altLang="zh-TW" dirty="0"/>
              <a:t>unset </a:t>
            </a:r>
            <a:r>
              <a:rPr kumimoji="1" lang="en-US" altLang="zh-TW" dirty="0" err="1"/>
              <a:t>myname</a:t>
            </a:r>
            <a:endParaRPr kumimoji="1" lang="en-US" altLang="zh-TW" dirty="0"/>
          </a:p>
          <a:p>
            <a:r>
              <a:rPr kumimoji="1" lang="zh-TW" altLang="en-US" dirty="0"/>
              <a:t>如果要將該變數傳給子行程，要加上</a:t>
            </a:r>
            <a:r>
              <a:rPr kumimoji="1" lang="en-US" altLang="zh-TW" dirty="0"/>
              <a:t>export</a:t>
            </a:r>
            <a:r>
              <a:rPr kumimoji="1" lang="zh-TW" altLang="en-US" dirty="0"/>
              <a:t>，例如：</a:t>
            </a:r>
            <a:r>
              <a:rPr kumimoji="1" lang="en-US" altLang="zh-TW" dirty="0"/>
              <a:t>export </a:t>
            </a:r>
            <a:r>
              <a:rPr kumimoji="1" lang="en-US" altLang="zh-TW" dirty="0" err="1"/>
              <a:t>myname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04432A-0CE4-0D4F-B321-953CB0FE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1D78C8-FF12-5D4A-BBE9-A6059334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2072A-A76D-494A-BF01-0D6F213C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93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將你的英文名字</a:t>
            </a:r>
            <a:r>
              <a:rPr kumimoji="1" lang="en-US" altLang="zh-TW" dirty="0"/>
              <a:t>export</a:t>
            </a:r>
            <a:r>
              <a:rPr kumimoji="1" lang="zh-TW" altLang="en-US" dirty="0"/>
              <a:t>成環境變數</a:t>
            </a:r>
            <a:endParaRPr kumimoji="1" lang="en-US" altLang="zh-TW" dirty="0"/>
          </a:p>
          <a:p>
            <a:r>
              <a:rPr kumimoji="1" lang="zh-TW" altLang="en-US" dirty="0"/>
              <a:t>將「</a:t>
            </a:r>
            <a:r>
              <a:rPr kumimoji="1" lang="en-US" altLang="zh-TW" dirty="0"/>
              <a:t>./</a:t>
            </a:r>
            <a:r>
              <a:rPr kumimoji="1" lang="zh-TW" altLang="en-US" dirty="0"/>
              <a:t>」加到</a:t>
            </a:r>
            <a:r>
              <a:rPr kumimoji="1" lang="en-US" altLang="zh-TW" dirty="0"/>
              <a:t>PATH</a:t>
            </a:r>
            <a:r>
              <a:rPr kumimoji="1" lang="zh-TW" altLang="en-US" dirty="0"/>
              <a:t>內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試試看，如果執行目前目錄的執行檔，還需要加上「</a:t>
            </a:r>
            <a:r>
              <a:rPr kumimoji="1" lang="en-US" altLang="zh-TW" dirty="0"/>
              <a:t>./</a:t>
            </a:r>
            <a:r>
              <a:rPr kumimoji="1" lang="en-US" altLang="zh-TW" dirty="0" err="1"/>
              <a:t>myexe</a:t>
            </a:r>
            <a:r>
              <a:rPr kumimoji="1" lang="zh-TW" altLang="en-US" dirty="0"/>
              <a:t>」或者「</a:t>
            </a:r>
            <a:r>
              <a:rPr kumimoji="1" lang="en-US" altLang="zh-TW" dirty="0" err="1"/>
              <a:t>myexe</a:t>
            </a:r>
            <a:r>
              <a:rPr kumimoji="1" lang="zh-TW" altLang="en-US" dirty="0"/>
              <a:t>」就好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這可能會造成安全性的漏洞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84376C-5B55-254F-AC7E-0EAFB05A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254E2-6895-5243-9509-90C81AAC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78D78-CE7E-6A4E-BA1D-DE7AD37C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89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shiwu=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echo $shiwu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bash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echo $shiwu</a:t>
            </a:r>
            <a:r>
              <a:rPr kumimoji="1" lang="en-US" altLang="zh-TW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 /*</a:t>
            </a:r>
            <a:r>
              <a:rPr kumimoji="1" lang="zh-TW" altLang="en-US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子行程看不到環境變數</a:t>
            </a:r>
            <a:r>
              <a:rPr kumimoji="1" lang="en-US" altLang="zh-TW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shiwu*/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export shiwu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bash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:~$ echo $shiwu </a:t>
            </a:r>
            <a:r>
              <a:rPr kumimoji="1" lang="en-US" altLang="zh-TW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子行程看得到環境變數</a:t>
            </a:r>
            <a:r>
              <a:rPr kumimoji="1" lang="en-US" altLang="zh-TW" dirty="0">
                <a:solidFill>
                  <a:srgbClr val="FFFF00"/>
                </a:solidFill>
                <a:latin typeface="Noto Mono" panose="020B0609030804020204" pitchFamily="49" charset="0"/>
                <a:ea typeface="Noto Sans CJK TC Light" panose="020B0300000000000000" pitchFamily="34" charset="-120"/>
              </a:rPr>
              <a:t>shiwu*/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indent="0">
              <a:buNone/>
            </a:pPr>
            <a:endParaRPr kumimoji="1" lang="zh-TW" altLang="en-US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BC572-EE05-8144-9E02-6462D05D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98C41-4CEE-6445-948F-18ABB9D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B0780-CE9D-BC41-BC33-E1EEC1BB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587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user environment</a:t>
            </a:r>
            <a:r>
              <a:rPr kumimoji="1" lang="zh-TW" altLang="en-US" dirty="0"/>
              <a:t>相關的函數及變數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getenv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*name);</a:t>
            </a:r>
          </a:p>
          <a:p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putenv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*string);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extern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**environ;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F91825-2D08-134F-91DF-534F593A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942C-6A12-9C41-90C5-8F035FD3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C8425-29B6-6343-A1A1-AFBEC41F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844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listEnv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extern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**environ;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(environ[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] !=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"%s\n"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 environ[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++]);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29CEE-955F-764E-ACD3-2BF5888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5F08D-EDDD-F340-90E1-FC03723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ED707-FD90-8840-BE19-06125F4D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711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$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listEnv</a:t>
            </a:r>
            <a:endParaRPr kumimoji="1" lang="en-US" altLang="zh-TW" sz="1800" dirty="0">
              <a:latin typeface="Noto Sans Mono Light" panose="020B0409040504020204" pitchFamily="49" charset="0"/>
              <a:ea typeface="Noto Sans Mono Light" panose="020B0409040504020204" pitchFamily="49" charset="0"/>
              <a:cs typeface="Noto Sans Mono Light" panose="020B04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XDG_VTNR=7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XDG_SESSION_ID=c2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XDG_RUNTIME_DIR=/run/user/1000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DISPLAY=:0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XDG_CURRENT_DESKTOP=Unity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GTK_IM_MODULE=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ibus</a:t>
            </a:r>
            <a:endParaRPr kumimoji="1" lang="en-US" altLang="zh-TW" sz="1800" dirty="0">
              <a:latin typeface="Noto Sans Mono Light" panose="020B0409040504020204" pitchFamily="49" charset="0"/>
              <a:ea typeface="Noto Sans Mono Light" panose="020B0409040504020204" pitchFamily="49" charset="0"/>
              <a:cs typeface="Noto Sans Mono Light" panose="020B04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LESSCLOSE=/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usr</a:t>
            </a: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/bin/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lesspipe</a:t>
            </a: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 %s %s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TEXTDOMAINDIR=/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usr</a:t>
            </a: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/share/locale/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COLORTERM=gnome-terminal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XAUTHORITY=/home/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shiwulo</a:t>
            </a: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/.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Xauthority</a:t>
            </a:r>
            <a:endParaRPr kumimoji="1" lang="en-US" altLang="zh-TW" sz="1800" dirty="0">
              <a:latin typeface="Noto Sans Mono Light" panose="020B0409040504020204" pitchFamily="49" charset="0"/>
              <a:ea typeface="Noto Sans Mono Light" panose="020B0409040504020204" pitchFamily="49" charset="0"/>
              <a:cs typeface="Noto Sans Mono Light" panose="020B040904050402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_=./</a:t>
            </a:r>
            <a:r>
              <a:rPr kumimoji="1" lang="en-US" altLang="zh-TW" sz="1800" dirty="0" err="1">
                <a:latin typeface="Noto Sans Mono Light" panose="020B0409040504020204" pitchFamily="49" charset="0"/>
                <a:ea typeface="Noto Sans Mono Light" panose="020B0409040504020204" pitchFamily="49" charset="0"/>
                <a:cs typeface="Noto Sans Mono Light" panose="020B0409040504020204" pitchFamily="49" charset="0"/>
              </a:rPr>
              <a:t>listEnv</a:t>
            </a:r>
            <a:endParaRPr kumimoji="1" lang="zh-TW" altLang="en-US" sz="1800" dirty="0">
              <a:latin typeface="Noto Sans Mono Light" panose="020B0409040504020204" pitchFamily="49" charset="0"/>
              <a:ea typeface="Noto Sans CJK TC Light" panose="020B0300000000000000" pitchFamily="34" charset="-120"/>
              <a:cs typeface="Noto Sans Mono Light" panose="020B04090405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DABFD-4D24-E04F-8E41-F8F712FB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07461-3C12-704B-87BB-D4225BDE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A2A42A-FC2F-924A-911C-6B96D53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5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getenv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* value;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=</a:t>
            </a:r>
            <a:r>
              <a:rPr lang="en-US" altLang="zh-TW" dirty="0">
                <a:solidFill>
                  <a:srgbClr val="1C00CF"/>
                </a:solidFill>
                <a:latin typeface="Noto Mon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]!=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    </a:t>
            </a:r>
            <a:r>
              <a:rPr lang="de-DE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value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= </a:t>
            </a:r>
            <a:r>
              <a:rPr lang="de-DE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getenv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[i]);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"%s=%s\n"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[i], </a:t>
            </a:r>
            <a:r>
              <a:rPr lang="ro-RO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value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Noto Mon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929DC-3E0C-7F40-90E1-AF062F5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22A6D-37E4-084E-8D3B-7D08B13F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56017-86FE-E747-8ADA-27AEC36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54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getEnv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PATH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PATH=/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/local/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sbin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/local/bin:/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sbin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/bin:/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sbin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:/bin:/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/games:/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usr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/local/games</a:t>
            </a:r>
          </a:p>
          <a:p>
            <a:endParaRPr kumimoji="1" lang="zh-TW" altLang="en-US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08DAD-65CE-EB4E-A017-2153FF78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588C8-34F2-BF4B-9450-AE5F2EC1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D892A-0F6E-DA44-BC11-E2BEB855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32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程式碼的結束呼叫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93D7D8-14F7-AF44-BDAD-A6FDC9AF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5FEA73-C942-5F41-8EF3-434D6CB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56102-418F-0647-968A-F865147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196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程式的結束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程式結束時，作業系統會回收幾乎所有的資源，並且讓這個程式進入殭屍模式（</a:t>
            </a:r>
            <a:r>
              <a:rPr kumimoji="1" lang="en-US" altLang="zh-TW" dirty="0"/>
              <a:t>zombie</a:t>
            </a:r>
            <a:r>
              <a:rPr kumimoji="1" lang="zh-TW" altLang="en-US" dirty="0"/>
              <a:t>，下一個章節會介紹）。</a:t>
            </a:r>
            <a:endParaRPr kumimoji="1" lang="en-US" altLang="zh-TW" dirty="0"/>
          </a:p>
          <a:p>
            <a:r>
              <a:rPr kumimoji="1" lang="zh-TW" altLang="en-US" dirty="0"/>
              <a:t>我們可以「註冊」一些函數，讓程式碼「正確的結束時」，將執行這些函數。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例如：釋放</a:t>
            </a:r>
            <a:r>
              <a:rPr kumimoji="1" lang="en-US" altLang="zh-TW" dirty="0"/>
              <a:t>shared memory</a:t>
            </a:r>
          </a:p>
          <a:p>
            <a:pPr lvl="1"/>
            <a:r>
              <a:rPr kumimoji="1" lang="zh-TW" altLang="en-US" dirty="0"/>
              <a:t>例如：釋放網路的</a:t>
            </a:r>
            <a:r>
              <a:rPr kumimoji="1" lang="en-US" altLang="zh-TW" dirty="0"/>
              <a:t>socket</a:t>
            </a:r>
          </a:p>
          <a:p>
            <a:pPr lvl="1"/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B87D79-543E-FF4A-A222-9F136F2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CF84B6-6AAF-E146-8812-FBDAA1F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ADF82-72C2-FE45-AEA5-E5710382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714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什麼是行程</a:t>
            </a:r>
          </a:p>
        </p:txBody>
      </p:sp>
      <p:pic>
        <p:nvPicPr>
          <p:cNvPr id="1026" name="Picture 2" descr="https://upload.wikimedia.org/wikipedia/commons/thumb/7/77/Elf-layout--en.svg/74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29951" cy="5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4.bp.blogspot.com/-DvOr9ktS_C0/Ur08xfgIxbI/AAAAAAAAAdA/yBjQDvyRVdc/s640/memory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34" y="1027906"/>
            <a:ext cx="6096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箭頭接點 4"/>
          <p:cNvCxnSpPr/>
          <p:nvPr/>
        </p:nvCxnSpPr>
        <p:spPr>
          <a:xfrm flipV="1">
            <a:off x="4348976" y="6066263"/>
            <a:ext cx="3769112" cy="4237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4348976" y="3075709"/>
            <a:ext cx="3769112" cy="2517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E2F38D-4E9D-EB4A-B40A-36677CB1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565111-A239-CD43-9F78-C71D0286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741B0-C79A-C748-AD22-F5FB1B5F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12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atexit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r>
              <a:rPr lang="en-US" altLang="zh-TW" sz="24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Noto Mono" panose="020B0609030804020204" pitchFamily="49" charset="0"/>
              </a:rPr>
              <a:t>atexit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sz="24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(*function)(</a:t>
            </a:r>
            <a:r>
              <a:rPr lang="en-US" altLang="zh-TW" sz="24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));</a:t>
            </a:r>
          </a:p>
          <a:p>
            <a:r>
              <a:rPr lang="en-US" altLang="zh-TW" sz="24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Noto Mono" panose="020B0609030804020204" pitchFamily="49" charset="0"/>
              </a:rPr>
              <a:t>on_exit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sz="24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(*function)(</a:t>
            </a:r>
            <a:r>
              <a:rPr lang="en-US" altLang="zh-TW" sz="24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, </a:t>
            </a:r>
            <a:r>
              <a:rPr lang="en-US" altLang="zh-TW" sz="24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*), </a:t>
            </a:r>
            <a:r>
              <a:rPr lang="en-US" altLang="zh-TW" sz="24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Noto Mono" panose="020B0609030804020204" pitchFamily="49" charset="0"/>
              </a:rPr>
              <a:t>arg</a:t>
            </a:r>
            <a:r>
              <a:rPr lang="en-US" altLang="zh-TW" sz="2400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  <a:endParaRPr kumimoji="1" lang="zh-TW" altLang="en-US" sz="2400" dirty="0"/>
          </a:p>
          <a:p>
            <a:endParaRPr kumimoji="1"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r>
              <a:rPr kumimoji="1"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atexit</a:t>
            </a:r>
            <a:r>
              <a:rPr kumimoji="1"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kumimoji="1"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在程式正常結束時，作業系統（</a:t>
            </a:r>
            <a:r>
              <a:rPr kumimoji="1"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OR compiler</a:t>
            </a:r>
            <a:r>
              <a:rPr kumimoji="1"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）會幫我們呼叫函數：</a:t>
            </a:r>
            <a:r>
              <a:rPr kumimoji="1"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function</a:t>
            </a:r>
          </a:p>
          <a:p>
            <a:r>
              <a:rPr kumimoji="1"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on_exit</a:t>
            </a:r>
            <a:r>
              <a:rPr kumimoji="1"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在程式正常結束時，將呼叫所註冊的函數，該函數的第一個參數是「該程式的回傳值」，第二個變數則是一個指標（使用者可以自行應用）</a:t>
            </a:r>
            <a:endParaRPr kumimoji="1"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r>
              <a:rPr kumimoji="1"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on_exit</a:t>
            </a:r>
            <a:r>
              <a:rPr kumimoji="1"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目前只能在</a:t>
            </a:r>
            <a:r>
              <a:rPr kumimoji="1"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Linux</a:t>
            </a:r>
            <a:r>
              <a:rPr kumimoji="1"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上使用</a:t>
            </a:r>
            <a:endParaRPr kumimoji="1"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BF423-1645-0A49-B59A-AA913B7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07667-6F23-2F4F-B22C-015751F2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F030D-546B-E940-BDF1-12AF601F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5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atexit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myName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shiwulo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\n"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atexit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myName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Noto Mon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B01E6-8723-5C4B-85DE-ED3F0B4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16674E-819E-3549-A62D-B1ABA70F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7489-9D31-D140-85F6-3E6DC58D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05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$ 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atexit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A9BF7-7C15-1A4B-A0A8-4A7A6A80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023E5-D8A2-9543-AE4F-6D6661D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570C6-EA91-E74D-AFEE-D700D0CF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10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on_exit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Noto Mono" panose="020B0609030804020204" pitchFamily="49" charset="0"/>
              </a:rPr>
              <a:t>#include </a:t>
            </a:r>
            <a:r>
              <a:rPr lang="is-IS" altLang="zh-TW" dirty="0">
                <a:solidFill>
                  <a:srgbClr val="D12F1B"/>
                </a:solidFill>
                <a:latin typeface="Noto Mono" panose="020B0609030804020204" pitchFamily="49" charset="0"/>
              </a:rPr>
              <a:t>&lt;stdio.h&gt;</a:t>
            </a:r>
            <a:endParaRPr lang="is-IS" altLang="zh-TW" dirty="0">
              <a:solidFill>
                <a:srgbClr val="78492A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Noto Mono" panose="020B0609030804020204" pitchFamily="49" charset="0"/>
              </a:rPr>
              <a:t>#include </a:t>
            </a:r>
            <a:r>
              <a:rPr lang="is-IS" altLang="zh-TW" dirty="0">
                <a:solidFill>
                  <a:srgbClr val="D12F1B"/>
                </a:solidFill>
                <a:latin typeface="Noto Mono" panose="020B0609030804020204" pitchFamily="49" charset="0"/>
              </a:rPr>
              <a:t>&lt;stdlib.h&gt;</a:t>
            </a:r>
            <a:b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</a:br>
            <a:endParaRPr lang="is-I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myName(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ret, 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*arg) 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       printf(</a:t>
            </a:r>
            <a:r>
              <a:rPr lang="is-IS" altLang="zh-TW" dirty="0">
                <a:solidFill>
                  <a:srgbClr val="D12F1B"/>
                </a:solidFill>
                <a:latin typeface="Noto Mono" panose="020B0609030804020204" pitchFamily="49" charset="0"/>
              </a:rPr>
              <a:t>"%s shiwulo\n"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, (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char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*)arg);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b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</a:br>
            <a:endParaRPr lang="is-I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main(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argc, 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char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**argv) 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       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char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* p = </a:t>
            </a:r>
            <a:r>
              <a:rPr lang="is-IS" altLang="zh-TW" dirty="0">
                <a:solidFill>
                  <a:srgbClr val="D12F1B"/>
                </a:solidFill>
                <a:latin typeface="Noto Mono" panose="020B0609030804020204" pitchFamily="49" charset="0"/>
              </a:rPr>
              <a:t>"professor"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       on_exit(myName, p);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       </a:t>
            </a:r>
            <a:r>
              <a:rPr lang="is-IS" altLang="zh-TW" dirty="0">
                <a:solidFill>
                  <a:srgbClr val="BA2DA2"/>
                </a:solidFill>
                <a:latin typeface="Noto Mono" panose="020B0609030804020204" pitchFamily="49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 </a:t>
            </a:r>
            <a:r>
              <a:rPr lang="is-IS" altLang="zh-TW" dirty="0">
                <a:solidFill>
                  <a:srgbClr val="272AD8"/>
                </a:solidFill>
                <a:latin typeface="Noto Mono" panose="020B0609030804020204" pitchFamily="49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  <a:br>
              <a:rPr lang="sk-SK" altLang="zh-TW" dirty="0">
                <a:solidFill>
                  <a:srgbClr val="D4D4D4"/>
                </a:solidFill>
                <a:latin typeface="Noto Mono" panose="020B0609030804020204" pitchFamily="49" charset="0"/>
              </a:rPr>
            </a:br>
            <a:endParaRPr lang="sk-SK" altLang="zh-TW" dirty="0">
              <a:solidFill>
                <a:srgbClr val="D4D4D4"/>
              </a:solidFill>
              <a:latin typeface="Noto Mono" panose="020B060903080402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BE0A0-BDD5-3D49-80E7-A52576BD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9890C-360D-804F-AC05-3FE3506F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9CC4D-24C0-154B-8D6A-AD35B83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14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sp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/ch08$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gcc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on_exit.c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shiwulo@vm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sp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/ch08$ 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a.out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professor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</a:t>
            </a:r>
            <a:endParaRPr kumimoji="1" lang="en-US" altLang="zh-TW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250F4-C621-444C-8AFB-B8652560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B1BD4-D44A-8845-9D88-783DB757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88023-806C-824B-8C20-0D3AD523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038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控制行程的</a:t>
            </a:r>
            <a:br>
              <a:rPr kumimoji="1" lang="en-US" altLang="zh-TW" dirty="0"/>
            </a:br>
            <a:r>
              <a:rPr kumimoji="1" lang="zh-TW" altLang="en-US" dirty="0"/>
              <a:t>優先權及多核心排程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A068FF-7DFC-ED4E-A682-5B93C429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88A19-A316-C940-9784-E3A3FB40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FF4F0B-D1E9-4449-BB93-46CA5DE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536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改變行程的優先權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對大部分的系統而言（包含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）優先權越小，就能拿到更高的優先權（或者是提升優先權）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</a:t>
            </a:r>
            <a:r>
              <a:rPr kumimoji="1" lang="zh-TW" altLang="en-US" dirty="0">
                <a:sym typeface="Wingdings"/>
              </a:rPr>
              <a:t>：（絕對）優</a:t>
            </a:r>
            <a:r>
              <a:rPr kumimoji="1" lang="zh-TW" altLang="en-US" dirty="0"/>
              <a:t>先權</a:t>
            </a:r>
            <a:r>
              <a:rPr kumimoji="1" lang="en-US" altLang="zh-TW" dirty="0"/>
              <a:t>0</a:t>
            </a:r>
            <a:r>
              <a:rPr kumimoji="1" lang="zh-TW" altLang="en-US" dirty="0"/>
              <a:t>是系統中最高的優先權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zh-TW" altLang="en-US" dirty="0">
                <a:sym typeface="Wingdings"/>
              </a:rPr>
              <a:t>（絕對）</a:t>
            </a:r>
            <a:r>
              <a:rPr kumimoji="1" lang="zh-TW" altLang="en-US" dirty="0"/>
              <a:t>優先權</a:t>
            </a:r>
            <a:r>
              <a:rPr kumimoji="1" lang="en-US" altLang="zh-TW" dirty="0"/>
              <a:t>139</a:t>
            </a:r>
            <a:r>
              <a:rPr kumimoji="1" lang="zh-TW" altLang="en-US" dirty="0"/>
              <a:t>是系統最低的優先權</a:t>
            </a:r>
            <a:endParaRPr kumimoji="1" lang="en-US" altLang="zh-TW" dirty="0"/>
          </a:p>
          <a:p>
            <a:r>
              <a:rPr kumimoji="1" lang="zh-TW" altLang="en-US" dirty="0"/>
              <a:t>通常只有</a:t>
            </a:r>
            <a:r>
              <a:rPr kumimoji="1" lang="en-US" altLang="zh-TW" dirty="0"/>
              <a:t>root</a:t>
            </a:r>
            <a:r>
              <a:rPr kumimoji="1" lang="zh-TW" altLang="en-US" dirty="0"/>
              <a:t>可以提升優先權，其他使用者只能降低優先權</a:t>
            </a:r>
            <a:endParaRPr kumimoji="1" lang="en-US" altLang="zh-TW" dirty="0"/>
          </a:p>
          <a:p>
            <a:r>
              <a:rPr kumimoji="1" lang="zh-TW" altLang="en-US" dirty="0"/>
              <a:t>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中，撰寫程式時不可以假設底層的優先權處理機制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例如：為了避免競賽問題（</a:t>
            </a:r>
            <a:r>
              <a:rPr kumimoji="1" lang="en-US" altLang="zh-TW" dirty="0"/>
              <a:t>race condition</a:t>
            </a:r>
            <a:r>
              <a:rPr kumimoji="1" lang="zh-TW" altLang="en-US" dirty="0"/>
              <a:t>），假設高優先權的工作做完以後，才執行低優先權的工作。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F65E1A-98B6-0A48-94A0-4F07085A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905039-79BC-604F-A12E-6344E8C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1D765-E2E7-5B4A-BB9B-493952D7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61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變更優先權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指令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nice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函數呼叫</a:t>
            </a:r>
            <a:endParaRPr kumimoji="1" lang="en-US" altLang="zh-TW" dirty="0"/>
          </a:p>
          <a:p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nice(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</a:rPr>
              <a:t>inc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</a:rPr>
              <a:t>);	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</a:rPr>
              <a:t>/*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回傳值為先的優先權，只有超級使用者可以設定</a:t>
            </a:r>
            <a:r>
              <a:rPr lang="en-US" altLang="zh-TW" dirty="0" err="1">
                <a:solidFill>
                  <a:srgbClr val="007400"/>
                </a:solidFill>
                <a:latin typeface="Noto Sans Mono Light" panose="020B0409040504020204" pitchFamily="50"/>
                <a:ea typeface="Noto Sans Mono Light" panose="020B0409040504020204" pitchFamily="50"/>
              </a:rPr>
              <a:t>inc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為負數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*/</a:t>
            </a: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EB45C-31F5-5D42-A6E4-D3E704DD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499B0-6AA4-BB41-B9C7-755B8F4C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D47A3-5D38-CC45-A23A-F455C874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05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myNice.c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5612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ret=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sz="1600" dirty="0">
                <a:solidFill>
                  <a:srgbClr val="A31515"/>
                </a:solidFill>
                <a:latin typeface="Menlo" panose="020B0609030804020204" pitchFamily="49" charset="0"/>
              </a:rPr>
              <a:t>"%d"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errno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dirty="0">
                <a:solidFill>
                  <a:srgbClr val="795E26"/>
                </a:solidFill>
                <a:latin typeface="Menlo" panose="020B0609030804020204" pitchFamily="49" charset="0"/>
              </a:rPr>
              <a:t>nice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== -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errno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!=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perror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Menlo" panose="020B0609030804020204" pitchFamily="49" charset="0"/>
              </a:rPr>
              <a:t>"Error: nice"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Menlo" panose="020B0609030804020204" pitchFamily="49" charset="0"/>
              </a:rPr>
              <a:t>"new </a:t>
            </a:r>
            <a:r>
              <a:rPr lang="en-US" altLang="zh-TW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-US" altLang="zh-TW" sz="1600" dirty="0">
                <a:solidFill>
                  <a:srgbClr val="A31515"/>
                </a:solidFill>
                <a:latin typeface="Menlo" panose="020B0609030804020204" pitchFamily="49" charset="0"/>
              </a:rPr>
              <a:t> = %d\n"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newNiceVal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967F2-13B0-DD4A-8E81-CB73C504FAC2}"/>
              </a:ext>
            </a:extLst>
          </p:cNvPr>
          <p:cNvSpPr/>
          <p:nvPr/>
        </p:nvSpPr>
        <p:spPr>
          <a:xfrm>
            <a:off x="6504039" y="1825625"/>
            <a:ext cx="5397909" cy="43686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&lt;=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500000000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US" altLang="zh-TW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(i%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50000000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sz="1600" dirty="0">
                <a:solidFill>
                  <a:srgbClr val="09885A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US" altLang="zh-TW" sz="1600" dirty="0">
                <a:solidFill>
                  <a:srgbClr val="A31515"/>
                </a:solidFill>
                <a:latin typeface="Menlo" panose="020B0609030804020204" pitchFamily="49" charset="0"/>
              </a:rPr>
              <a:t>"*"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ret+=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US" altLang="zh-TW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ret;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43BC3-3E30-6A48-8D8C-78304D63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EED78C-5B78-594D-854E-D431E25A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72E92-E1E9-5B46-B06B-9D96617B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39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myNice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10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new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val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= 10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shiwulo@ubuntu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:~/Desktop/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sp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/ch9$ 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myNice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-10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nice: Operation not permitted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shiwulo@ubuntu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:~/Desktop/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sp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/ch9$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sudo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./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myNice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-10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new </a:t>
            </a:r>
            <a:r>
              <a:rPr kumimoji="1" lang="en-US" altLang="zh-TW" dirty="0" err="1">
                <a:latin typeface="Noto Mono" panose="020B0609030804020204" pitchFamily="49" charset="0"/>
                <a:ea typeface="Noto Sans CJK TC Light" panose="020B0300000000000000" pitchFamily="34" charset="-120"/>
              </a:rPr>
              <a:t>val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 = -10</a:t>
            </a:r>
            <a:endParaRPr kumimoji="1" lang="zh-TW" altLang="en-US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D8F05-A760-3948-8430-437816D6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D9579-396C-1E41-9942-5700CE57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8C443-4285-8945-A250-DC4E7BB5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9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什麼是行程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作業系統先用一對一的「對應」將一個</a:t>
            </a:r>
            <a:r>
              <a:rPr kumimoji="1" lang="en-US" altLang="zh-TW" dirty="0"/>
              <a:t>ELF</a:t>
            </a:r>
            <a:r>
              <a:rPr kumimoji="1" lang="zh-TW" altLang="en-US" dirty="0"/>
              <a:t>（</a:t>
            </a:r>
            <a:r>
              <a:rPr kumimoji="1" lang="en-US" altLang="zh-TW" dirty="0"/>
              <a:t>Extensible Linking Format</a:t>
            </a:r>
            <a:r>
              <a:rPr kumimoji="1" lang="zh-TW" altLang="en-US" dirty="0"/>
              <a:t>，一種執行檔格式）映射到記憶體中</a:t>
            </a:r>
            <a:endParaRPr kumimoji="1" lang="en-US" altLang="zh-TW" dirty="0"/>
          </a:p>
          <a:p>
            <a:r>
              <a:rPr kumimoji="1" lang="zh-TW" altLang="en-US" dirty="0"/>
              <a:t>再由作業系統依照實際的需求，擴增</a:t>
            </a:r>
            <a:r>
              <a:rPr kumimoji="1" lang="en-US" altLang="zh-TW" dirty="0"/>
              <a:t>data session</a:t>
            </a:r>
            <a:r>
              <a:rPr kumimoji="1" lang="zh-TW" altLang="en-US" dirty="0"/>
              <a:t>（透過</a:t>
            </a:r>
            <a:r>
              <a:rPr kumimoji="1" lang="en-US" altLang="zh-TW" dirty="0" err="1"/>
              <a:t>brk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mmap</a:t>
            </a:r>
            <a:r>
              <a:rPr kumimoji="1" lang="zh-TW" altLang="en-US" dirty="0"/>
              <a:t>等系統呼叫）及</a:t>
            </a:r>
            <a:r>
              <a:rPr kumimoji="1" lang="en-US" altLang="zh-TW" dirty="0"/>
              <a:t>stack</a:t>
            </a:r>
            <a:r>
              <a:rPr kumimoji="1" lang="zh-TW" altLang="en-US" dirty="0"/>
              <a:t>（自動長大，預設值最大為</a:t>
            </a:r>
            <a:r>
              <a:rPr kumimoji="1" lang="en-US" altLang="zh-TW" dirty="0"/>
              <a:t>8MB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動態連結庫（</a:t>
            </a:r>
            <a:r>
              <a:rPr kumimoji="1" lang="en-US" altLang="zh-TW" dirty="0"/>
              <a:t>shared object, so</a:t>
            </a:r>
            <a:r>
              <a:rPr kumimoji="1" lang="zh-TW" altLang="en-US" dirty="0"/>
              <a:t>）則由作業系統依照當時是否已經把</a:t>
            </a:r>
            <a:r>
              <a:rPr kumimoji="1" lang="en-US" altLang="zh-TW" dirty="0"/>
              <a:t>shared object</a:t>
            </a:r>
            <a:r>
              <a:rPr kumimoji="1" lang="zh-TW" altLang="en-US" dirty="0"/>
              <a:t>（</a:t>
            </a:r>
            <a:r>
              <a:rPr kumimoji="1" lang="en-US" altLang="zh-TW" dirty="0"/>
              <a:t>so</a:t>
            </a:r>
            <a:r>
              <a:rPr kumimoji="1" lang="zh-TW" altLang="en-US" dirty="0"/>
              <a:t>）已經載入到記憶體，決定是否要載入該</a:t>
            </a:r>
            <a:r>
              <a:rPr kumimoji="1" lang="en-US" altLang="zh-TW" dirty="0"/>
              <a:t>so</a:t>
            </a:r>
            <a:r>
              <a:rPr kumimoji="1" lang="zh-TW" altLang="en-US" dirty="0"/>
              <a:t>或只要將該</a:t>
            </a:r>
            <a:r>
              <a:rPr kumimoji="1" lang="en-US" altLang="zh-TW" dirty="0"/>
              <a:t>so</a:t>
            </a:r>
            <a:r>
              <a:rPr kumimoji="1" lang="zh-TW" altLang="en-US" dirty="0"/>
              <a:t>映射到這個行程的記憶體空間</a:t>
            </a:r>
            <a:endParaRPr kumimoji="1" lang="en-US" altLang="zh-TW" dirty="0"/>
          </a:p>
          <a:p>
            <a:r>
              <a:rPr kumimoji="1" lang="en-US" altLang="zh-TW" dirty="0"/>
              <a:t>so</a:t>
            </a:r>
            <a:r>
              <a:rPr kumimoji="1" lang="zh-TW" altLang="en-US" dirty="0"/>
              <a:t>通常位於</a:t>
            </a:r>
            <a:r>
              <a:rPr kumimoji="1" lang="en-US" altLang="zh-TW" dirty="0"/>
              <a:t>stack</a:t>
            </a:r>
            <a:r>
              <a:rPr kumimoji="1" lang="zh-TW" altLang="en-US" dirty="0"/>
              <a:t>與</a:t>
            </a:r>
            <a:r>
              <a:rPr kumimoji="1" lang="en-US" altLang="zh-TW" dirty="0"/>
              <a:t>heap</a:t>
            </a:r>
            <a:r>
              <a:rPr kumimoji="1" lang="zh-TW" altLang="en-US" dirty="0"/>
              <a:t>之間</a:t>
            </a:r>
            <a:endParaRPr kumimoji="1"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985158" y="5988734"/>
            <a:ext cx="8221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Linux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和多數的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OS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都使用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ASLR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（</a:t>
            </a:r>
            <a:r>
              <a:rPr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Address space layout randomization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），隨機配置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so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和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data section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的位置，因此程式執行，每次的</a:t>
            </a: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memory layout</a:t>
            </a:r>
            <a:r>
              <a: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會有所不同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A782B-EAB4-E841-B6B1-AF4949E9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4E9383-3EE3-BF42-9CCF-89037420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66353-1FF5-0E43-B1FD-61D2DDF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452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設定</a:t>
            </a:r>
            <a:r>
              <a:rPr kumimoji="1" lang="en-US" altLang="zh-TW" dirty="0"/>
              <a:t>task</a:t>
            </a:r>
            <a:r>
              <a:rPr kumimoji="1" lang="zh-TW" altLang="en-US" dirty="0"/>
              <a:t>可以在</a:t>
            </a:r>
            <a:br>
              <a:rPr kumimoji="1" lang="en-US" altLang="zh-TW" dirty="0"/>
            </a:br>
            <a:r>
              <a:rPr kumimoji="1" lang="zh-TW" altLang="en-US" dirty="0"/>
              <a:t>哪些</a:t>
            </a:r>
            <a:r>
              <a:rPr kumimoji="1" lang="en-US" altLang="zh-TW" dirty="0"/>
              <a:t>CPU</a:t>
            </a:r>
            <a:r>
              <a:rPr kumimoji="1" lang="zh-TW" altLang="en-US" dirty="0"/>
              <a:t>上執行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88D228-FC3C-2246-8BA0-52E02FB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8987EA-166D-9043-9EC0-85AF03D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437CF-16F6-5F4B-AB49-1E4F5EF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42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相關的巨集指令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643820"/>
                </a:solidFill>
                <a:latin typeface="Noto Mono" panose="020B0609030804020204" pitchFamily="49" charset="0"/>
              </a:rPr>
              <a:t>#define _GNU_SOURCE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C41A16"/>
                </a:solidFill>
                <a:latin typeface="Noto Mono" panose="020B0609030804020204" pitchFamily="49" charset="0"/>
              </a:rPr>
              <a:t>sched.h</a:t>
            </a:r>
            <a:r>
              <a:rPr lang="en-US" altLang="zh-TW" sz="2000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sz="2000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CPU_ZERO(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*set);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CPU_SET(</a:t>
            </a: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*set);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AA0D91"/>
                </a:solidFill>
                <a:latin typeface="Noto Mon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CPU_CLR(</a:t>
            </a: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*set);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 CPU_ISSET(</a:t>
            </a: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*set);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 CPU_COUNT(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*set);</a:t>
            </a:r>
            <a:endParaRPr kumimoji="1"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0003E2-9749-7246-81E0-AFB135F7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7B438-C605-D44F-9A03-32F0C2F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18327-1788-D247-9BBE-431A1D87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61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相關巨集的意義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CPU_ZERO()       Clears set, so that it contains no CPUs.</a:t>
            </a:r>
          </a:p>
          <a:p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CPU_SET()        Add CPU </a:t>
            </a:r>
            <a:r>
              <a:rPr lang="en-US" altLang="zh-TW" sz="2400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</a:t>
            </a:r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to set.</a:t>
            </a:r>
          </a:p>
          <a:p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CPU_CLR()        Remove CPU </a:t>
            </a:r>
            <a:r>
              <a:rPr lang="en-US" altLang="zh-TW" sz="2400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</a:t>
            </a:r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from set.</a:t>
            </a:r>
          </a:p>
          <a:p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CPU_ISSET()      Test to see if CPU </a:t>
            </a:r>
            <a:r>
              <a:rPr lang="en-US" altLang="zh-TW" sz="2400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</a:t>
            </a:r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is a member of set.</a:t>
            </a:r>
          </a:p>
          <a:p>
            <a:r>
              <a:rPr lang="en-US" altLang="zh-TW" sz="24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CPU_COUNT()      Return the number of CPUs in set.</a:t>
            </a:r>
            <a:endParaRPr kumimoji="1" lang="zh-TW" altLang="en-US" sz="2400" dirty="0">
              <a:latin typeface="Noto Mono" panose="020B0609030804020204" pitchFamily="49" charset="0"/>
              <a:ea typeface="Consolas" charset="0"/>
              <a:cs typeface="Noto Mon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94D79-97EE-9B44-B358-4E140C1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19EE0-79F7-B144-BB17-010C854F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15909-471F-E346-AFBA-C5AFD783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70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相關的函數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643820"/>
                </a:solidFill>
                <a:latin typeface="Noto Mono" panose="020B0609030804020204" pitchFamily="49" charset="0"/>
              </a:rPr>
              <a:t>#define _GNU_SOURCE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C41A16"/>
                </a:solidFill>
                <a:latin typeface="Noto Mono" panose="020B0609030804020204" pitchFamily="49" charset="0"/>
              </a:rPr>
              <a:t>sched.h</a:t>
            </a:r>
            <a:r>
              <a:rPr lang="en-US" altLang="zh-TW" sz="2000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sz="2000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sched_setaffinity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pid_t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pid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cpusetsize</a:t>
            </a:r>
            <a:r>
              <a:rPr lang="en-US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                    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mask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如果</a:t>
            </a:r>
            <a:r>
              <a:rPr kumimoji="1" lang="en-US" altLang="zh-TW" sz="2000" dirty="0" err="1">
                <a:solidFill>
                  <a:schemeClr val="accent6">
                    <a:lumMod val="50000"/>
                  </a:schemeClr>
                </a:solidFill>
              </a:rPr>
              <a:t>pid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為</a:t>
            </a: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，表示設定目前的</a:t>
            </a: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process*/</a:t>
            </a:r>
            <a:endParaRPr lang="ro-RO" altLang="zh-TW" sz="2000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ro-RO" altLang="zh-TW" sz="2000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altLang="zh-TW" sz="2000" dirty="0" err="1">
                <a:solidFill>
                  <a:srgbClr val="AA0D91"/>
                </a:solidFill>
                <a:latin typeface="Noto Mono" panose="020B0609030804020204" pitchFamily="49" charset="0"/>
              </a:rPr>
              <a:t>int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sched_getaffinity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(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pid_t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pid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size_t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cpusetsize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                     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cpu_set_t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 *</a:t>
            </a:r>
            <a:r>
              <a:rPr lang="ro-RO" altLang="zh-TW" sz="2000" dirty="0" err="1">
                <a:solidFill>
                  <a:srgbClr val="000000"/>
                </a:solidFill>
                <a:latin typeface="Noto Mono" panose="020B0609030804020204" pitchFamily="49" charset="0"/>
              </a:rPr>
              <a:t>mask</a:t>
            </a:r>
            <a:r>
              <a:rPr lang="ro-RO" altLang="zh-TW" sz="2000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/*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如果</a:t>
            </a:r>
            <a:r>
              <a:rPr kumimoji="1" lang="en-US" altLang="zh-TW" sz="2000" dirty="0" err="1">
                <a:solidFill>
                  <a:schemeClr val="accent6">
                    <a:lumMod val="50000"/>
                  </a:schemeClr>
                </a:solidFill>
              </a:rPr>
              <a:t>pid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為</a:t>
            </a: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kumimoji="1" lang="zh-TW" altLang="en-US" sz="2000" dirty="0">
                <a:solidFill>
                  <a:schemeClr val="accent6">
                    <a:lumMod val="50000"/>
                  </a:schemeClr>
                </a:solidFill>
              </a:rPr>
              <a:t>，表示設定目前的</a:t>
            </a:r>
            <a:r>
              <a:rPr kumimoji="1" lang="en-US" altLang="zh-TW" sz="2000" dirty="0">
                <a:solidFill>
                  <a:schemeClr val="accent6">
                    <a:lumMod val="50000"/>
                  </a:schemeClr>
                </a:solidFill>
              </a:rPr>
              <a:t>process*/</a:t>
            </a:r>
            <a:endParaRPr kumimoji="1" lang="zh-TW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E5864-D8E3-DD49-8F5C-1BA1D2EC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011D2-70DB-8443-AC97-86137AE6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70694-002F-7640-983F-E0D4B48C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9596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747"/>
          </a:xfrm>
        </p:spPr>
        <p:txBody>
          <a:bodyPr/>
          <a:lstStyle/>
          <a:p>
            <a:r>
              <a:rPr kumimoji="1" lang="en-US" altLang="zh-TW" dirty="0" err="1"/>
              <a:t>cpu_set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2872"/>
            <a:ext cx="10515600" cy="5635127"/>
          </a:xfrm>
        </p:spPr>
        <p:txBody>
          <a:bodyPr numCol="1">
            <a:normAutofit/>
          </a:bodyPr>
          <a:lstStyle/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main(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argc,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char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**argv) {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cpu_set_t set;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CPU_ZERO(&amp;set);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i,j,ret;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CPU_ZERO(&amp;set);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CPU_SET(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3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, &amp;set);</a:t>
            </a:r>
          </a:p>
          <a:p>
            <a:pPr>
              <a:buFont typeface="+mj-lt"/>
              <a:buAutoNum type="arabicPeriod"/>
            </a:pPr>
            <a:r>
              <a:rPr lang="is-IS" altLang="zh-TW" sz="1600" b="1" dirty="0">
                <a:solidFill>
                  <a:srgbClr val="000000"/>
                </a:solidFill>
                <a:latin typeface="Noto Mono" panose="020B0609030804020204" pitchFamily="49" charset="0"/>
              </a:rPr>
              <a:t>    ret=sched_setaffinity(</a:t>
            </a:r>
            <a:r>
              <a:rPr lang="is-IS" altLang="zh-TW" sz="1600" b="1" dirty="0">
                <a:solidFill>
                  <a:srgbClr val="272AD8"/>
                </a:solidFill>
                <a:latin typeface="Noto Mono" panose="020B0609030804020204" pitchFamily="49" charset="0"/>
              </a:rPr>
              <a:t>0</a:t>
            </a:r>
            <a:r>
              <a:rPr lang="is-IS" altLang="zh-TW" sz="1600" b="1" dirty="0">
                <a:solidFill>
                  <a:srgbClr val="000000"/>
                </a:solidFill>
                <a:latin typeface="Noto Mono" panose="020B0609030804020204" pitchFamily="49" charset="0"/>
              </a:rPr>
              <a:t>, </a:t>
            </a:r>
            <a:r>
              <a:rPr lang="is-IS" altLang="zh-TW" sz="1600" b="1" dirty="0">
                <a:solidFill>
                  <a:srgbClr val="BA2DA2"/>
                </a:solidFill>
                <a:latin typeface="Noto Mono" panose="020B0609030804020204" pitchFamily="49" charset="0"/>
              </a:rPr>
              <a:t>sizeof</a:t>
            </a:r>
            <a:r>
              <a:rPr lang="is-IS" altLang="zh-TW" sz="1600" b="1" dirty="0">
                <a:solidFill>
                  <a:srgbClr val="000000"/>
                </a:solidFill>
                <a:latin typeface="Noto Mono" panose="020B0609030804020204" pitchFamily="49" charset="0"/>
              </a:rPr>
              <a:t>(cpu_set_t), &amp;set);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if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(ret==-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1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    perror(</a:t>
            </a:r>
            <a:r>
              <a:rPr lang="is-IS" altLang="zh-TW" sz="1600" dirty="0">
                <a:solidFill>
                  <a:srgbClr val="D12F1B"/>
                </a:solidFill>
                <a:latin typeface="Noto Mono" panose="020B0609030804020204" pitchFamily="49" charset="0"/>
              </a:rPr>
              <a:t>"sched_setaffinity"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);</a:t>
            </a:r>
            <a:endParaRPr lang="is-IS" altLang="zh-TW" sz="1600" dirty="0">
              <a:solidFill>
                <a:srgbClr val="D12F1B"/>
              </a:solidFill>
              <a:latin typeface="Noto Mono" panose="020B0609030804020204" pitchFamily="49" charset="0"/>
            </a:endParaRP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for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(i=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; i&lt;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1000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; i++) { </a:t>
            </a:r>
            <a:r>
              <a:rPr lang="is-IS" altLang="zh-TW" sz="1600" dirty="0">
                <a:solidFill>
                  <a:schemeClr val="accent6">
                    <a:lumMod val="50000"/>
                  </a:schemeClr>
                </a:solidFill>
                <a:latin typeface="Noto Mono" panose="020B0609030804020204" pitchFamily="49" charset="0"/>
              </a:rPr>
              <a:t>/*busy loop*/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   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for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(j=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; j&lt;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10000000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; j++) {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        j=j+</a:t>
            </a:r>
            <a:r>
              <a:rPr lang="is-IS" altLang="zh-TW" sz="1600" dirty="0">
                <a:solidFill>
                  <a:srgbClr val="272AD8"/>
                </a:solidFill>
                <a:latin typeface="Noto Mono" panose="020B0609030804020204" pitchFamily="49" charset="0"/>
              </a:rPr>
              <a:t>1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    }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}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Noto Mono" panose="020B0609030804020204" pitchFamily="49" charset="0"/>
              </a:rPr>
              <a:t>return</a:t>
            </a: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 j;</a:t>
            </a:r>
          </a:p>
          <a:p>
            <a:pPr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Noto Mono" panose="020B0609030804020204" pitchFamily="49" charset="0"/>
              </a:rPr>
              <a:t>}</a:t>
            </a:r>
            <a:endParaRPr lang="is-IS" altLang="zh-TW" sz="1600" dirty="0">
              <a:solidFill>
                <a:srgbClr val="000000"/>
              </a:solidFill>
              <a:effectLst/>
              <a:latin typeface="Noto Mon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7A81D-F7AC-8546-81F9-A39B4D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159D64-1D00-D747-8247-ED5EDA06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852BBA-D1EB-3A42-9760-356DB2CF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71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執行結果（</a:t>
            </a:r>
            <a:r>
              <a:rPr kumimoji="1" lang="en-US" altLang="zh-TW" dirty="0"/>
              <a:t>system monitor</a:t>
            </a:r>
            <a:r>
              <a:rPr kumimoji="1" lang="zh-TW" altLang="en-US" dirty="0"/>
              <a:t>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134394"/>
            <a:ext cx="8204200" cy="3733800"/>
          </a:xfr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18539-491E-2141-AD9F-4CFD7A20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4BC9A-2FAE-5B49-BB70-7F39FC2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EE221-802E-BE43-BB32-8BF3AB0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495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BC66-1705-EE42-9C06-C6AFFF35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78555-750B-1C45-88C9-40D4763A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瞭解什麼是環境變數，如何獲得環境變數</a:t>
            </a:r>
            <a:endParaRPr kumimoji="1" lang="en-US" altLang="zh-TW" dirty="0"/>
          </a:p>
          <a:p>
            <a:r>
              <a:rPr kumimoji="1" lang="zh-TW" altLang="en-US" dirty="0"/>
              <a:t>暸解如何設定優先權，設定優先權的原則</a:t>
            </a:r>
            <a:endParaRPr kumimoji="1" lang="en-US" altLang="zh-TW" dirty="0"/>
          </a:p>
          <a:p>
            <a:r>
              <a:rPr kumimoji="1" lang="zh-TW" altLang="en-US"/>
              <a:t>設定程式「正常」結束執行時，「自動」執行的函數</a:t>
            </a:r>
            <a:endParaRPr kumimoji="1" lang="en-US" altLang="zh-TW" dirty="0"/>
          </a:p>
          <a:p>
            <a:r>
              <a:rPr kumimoji="1" lang="zh-TW" altLang="en-US" dirty="0"/>
              <a:t>在多核心、多處理器環境中，如何設定程式在哪一顆處理器上執行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F6260D-D637-1349-9425-11B40A1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C266E-E905-9240-A5B8-B67DDCCE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2E8DF-1FC4-7C4E-A352-BC2DEE4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60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54E0C-4C58-BC4E-AD74-53A8C63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Stack size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7D970-2E64-784E-AAD9-A65BF08C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7141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$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ulimit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core file size          (blocks, -c) 0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data 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seg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 size           (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kbytes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, -d) unlimited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scheduling priority             (-e) 0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file size               (blocks, -f) unlimited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pending signals                 (-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i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) 128067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max locked memory       (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kbytes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, -l) 64</a:t>
            </a:r>
          </a:p>
          <a:p>
            <a:pPr marL="0" indent="0">
              <a:buNone/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max memory size         (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kbytes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, -m) unlimited</a:t>
            </a:r>
          </a:p>
          <a:p>
            <a:pPr marL="0" indent="0">
              <a:buNone/>
            </a:pPr>
            <a:endParaRPr kumimoji="1" lang="zh-TW" altLang="en-US" sz="1200" dirty="0">
              <a:latin typeface="Noto Sans Mono Medium" panose="020B0509040504020204" pitchFamily="49" charset="0"/>
              <a:ea typeface="Noto Sans CJK TC" panose="020B0500000000000000" pitchFamily="34" charset="-128"/>
              <a:cs typeface="Noto Sans Mono Medium" panose="020B05090405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526EF-0D7C-3E4E-BAF7-DAB75D21B0B1}"/>
              </a:ext>
            </a:extLst>
          </p:cNvPr>
          <p:cNvSpPr/>
          <p:nvPr/>
        </p:nvSpPr>
        <p:spPr>
          <a:xfrm>
            <a:off x="6317129" y="1825625"/>
            <a:ext cx="4936565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open files                      (-n) 1024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pipe size            (512 bytes, -p) 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POSIX message queues     (bytes, -q) 819200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real-time priority              (-r) 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solidFill>
                  <a:srgbClr val="FFFF00"/>
                </a:solidFill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stack size              (</a:t>
            </a:r>
            <a:r>
              <a:rPr lang="en-US" altLang="zh-TW" sz="1200" dirty="0" err="1">
                <a:solidFill>
                  <a:srgbClr val="FFFF00"/>
                </a:solidFill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kbytes</a:t>
            </a:r>
            <a:r>
              <a:rPr lang="en-US" altLang="zh-TW" sz="1200" dirty="0">
                <a:solidFill>
                  <a:srgbClr val="FFFF00"/>
                </a:solidFill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, -s) 8192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cpu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 time               (seconds, -t) unlimited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max user processes              (-u) 128067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virtual memory          (</a:t>
            </a:r>
            <a:r>
              <a:rPr lang="en-US" altLang="zh-TW" sz="1200" dirty="0" err="1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kbytes</a:t>
            </a: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, -v) unlimited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Noto Sans Mono Medium" panose="020B0509040504020204" pitchFamily="49" charset="0"/>
                <a:ea typeface="Noto Sans Mono Medium" panose="020B0509040504020204" pitchFamily="49" charset="0"/>
                <a:cs typeface="Noto Sans Mono Medium" panose="020B0509040504020204" pitchFamily="49" charset="0"/>
              </a:rPr>
              <a:t>file locks                      (-x) unlimited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B1DDC-2AA4-5043-8533-52BA87CE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581F3-3222-7A4C-99D3-89DBD6E6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D61700-6332-3349-AAA5-C339F9AD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31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程式的參數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啟動行程時，可以帶上參數，這些參數如下一頁投影片所示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63082-34D5-5949-B20C-46863B9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10D8C-DDD9-5E41-842D-069796D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C97AF-DDB2-BF47-9B8D-48E9EEBB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43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echo.c</a:t>
            </a:r>
            <a:r>
              <a:rPr kumimoji="1" lang="en-US" altLang="zh-TW" dirty="0"/>
              <a:t> </a:t>
            </a:r>
            <a:r>
              <a:rPr kumimoji="1" lang="zh-TW" altLang="en-US" dirty="0"/>
              <a:t>程式的參數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一個標準的</a:t>
            </a:r>
            <a:r>
              <a:rPr kumimoji="1" lang="en-US" altLang="zh-TW" dirty="0"/>
              <a:t>GNU C</a:t>
            </a:r>
            <a:r>
              <a:rPr kumimoji="1" lang="zh-TW" altLang="en-US" dirty="0"/>
              <a:t>的主程式應該下底下這樣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Noto Mon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Noto Mon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Noto Mono" panose="020B0609030804020204" pitchFamily="49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</a:rPr>
              <a:t>/*</a:t>
            </a:r>
            <a:r>
              <a:rPr lang="en-US" altLang="zh-TW" dirty="0" err="1">
                <a:solidFill>
                  <a:srgbClr val="007400"/>
                </a:solidFill>
                <a:latin typeface="Noto Mono" panose="020B0609030804020204" pitchFamily="49" charset="0"/>
              </a:rPr>
              <a:t>argc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，代表在呼叫這個執行檔的時候，總共有幾個參數</a:t>
            </a:r>
            <a:r>
              <a:rPr lang="zh-TW" altLang="en-US" dirty="0">
                <a:solidFill>
                  <a:srgbClr val="007400"/>
                </a:solidFill>
                <a:latin typeface="Noto Mono" panose="020B0609030804020204" pitchFamily="49" charset="0"/>
              </a:rPr>
              <a:t>*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/</a:t>
            </a:r>
            <a:endParaRPr lang="zh-TW" altLang="en-US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/*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請注意，第一個參數一定是執行檔的檔名，這樣的設計，有助於除錯</a:t>
            </a:r>
            <a:r>
              <a:rPr lang="zh-TW" altLang="en-US" dirty="0">
                <a:solidFill>
                  <a:srgbClr val="007400"/>
                </a:solidFill>
                <a:latin typeface="Noto Mono" panose="020B0609030804020204" pitchFamily="49" charset="0"/>
              </a:rPr>
              <a:t>*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/</a:t>
            </a:r>
            <a:endParaRPr lang="zh-TW" altLang="en-US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/*</a:t>
            </a:r>
            <a:r>
              <a:rPr lang="en-US" altLang="zh-TW" dirty="0" err="1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argv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則是字串陣列，最後一個字串是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NULL*/</a:t>
            </a:r>
            <a:endParaRPr lang="zh-TW" altLang="en-US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i=</a:t>
            </a:r>
            <a:r>
              <a:rPr lang="hu-HU" altLang="zh-TW" dirty="0">
                <a:solidFill>
                  <a:srgbClr val="1C00CF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0</a:t>
            </a:r>
            <a:r>
              <a:rPr lang="hu-HU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</a:t>
            </a:r>
            <a:r>
              <a:rPr lang="de-DE" altLang="zh-TW" dirty="0" err="1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while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argv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[i]!=</a:t>
            </a:r>
            <a:r>
              <a:rPr lang="de-DE" altLang="zh-TW" dirty="0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NULL</a:t>
            </a: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"%s\n"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argv</a:t>
            </a:r>
            <a:r>
              <a:rPr lang="ro-RO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[i]);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    i++;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    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Noto Mono" panose="020B0609030804020204" pitchFamily="49" charset="0"/>
              </a:rPr>
              <a:t>    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/*</a:t>
            </a:r>
            <a:r>
              <a:rPr lang="zh-TW" altLang="en-US" dirty="0">
                <a:solidFill>
                  <a:srgbClr val="007400"/>
                </a:solidFill>
                <a:latin typeface="Noto Sans Mono Light" panose="020B0409040504020204" pitchFamily="50"/>
              </a:rPr>
              <a:t>依照程式的屬性，設定適當的</a:t>
            </a:r>
            <a:r>
              <a:rPr lang="en-US" altLang="zh-TW" dirty="0">
                <a:solidFill>
                  <a:srgbClr val="0074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return value*/</a:t>
            </a:r>
            <a:endParaRPr lang="zh-TW" altLang="en-US" dirty="0">
              <a:solidFill>
                <a:srgbClr val="000000"/>
              </a:solidFill>
              <a:latin typeface="Noto Mon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Noto Mono" panose="020B0609030804020204" pitchFamily="49" charset="0"/>
                <a:ea typeface="Noto Sans Mono Light" panose="020B0409040504020204" pitchFamily="50"/>
              </a:rPr>
              <a:t>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8CFCC-5B42-CF49-855D-476060CC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65EAD-0C77-2741-AD8F-09DA3E9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4948DA-62D3-3347-9D35-3E7F491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40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argv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5343896" y="2422117"/>
            <a:ext cx="1508166" cy="2827225"/>
            <a:chOff x="5130140" y="2422117"/>
            <a:chExt cx="1508166" cy="2827225"/>
          </a:xfrm>
        </p:grpSpPr>
        <p:sp>
          <p:nvSpPr>
            <p:cNvPr id="4" name="矩形 3"/>
            <p:cNvSpPr/>
            <p:nvPr/>
          </p:nvSpPr>
          <p:spPr>
            <a:xfrm>
              <a:off x="5130140" y="2422117"/>
              <a:ext cx="1508166" cy="57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Noto Mono" panose="020B0609030804020204" pitchFamily="49" charset="0"/>
                  <a:ea typeface="Noto Sans CJK TC Light" panose="020B0300000000000000" pitchFamily="34" charset="-120"/>
                </a:rPr>
                <a:t>./echo</a:t>
              </a:r>
              <a:endPara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130140" y="2992133"/>
              <a:ext cx="1508166" cy="57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Noto Mono" panose="020B0609030804020204" pitchFamily="49" charset="0"/>
                  <a:ea typeface="Noto Sans CJK TC Light" panose="020B0300000000000000" pitchFamily="34" charset="-120"/>
                </a:rPr>
                <a:t>para1</a:t>
              </a:r>
              <a:endPara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30140" y="3539294"/>
              <a:ext cx="1508166" cy="57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Noto Mono" panose="020B0609030804020204" pitchFamily="49" charset="0"/>
                  <a:ea typeface="Noto Sans CJK TC Light" panose="020B0300000000000000" pitchFamily="34" charset="-120"/>
                </a:rPr>
                <a:t>para2</a:t>
              </a:r>
              <a:endPara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40" y="4109310"/>
              <a:ext cx="1508166" cy="57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Noto Mono" panose="020B0609030804020204" pitchFamily="49" charset="0"/>
                  <a:ea typeface="Noto Sans CJK TC Light" panose="020B0300000000000000" pitchFamily="34" charset="-120"/>
                </a:rPr>
                <a:t>para3</a:t>
              </a:r>
              <a:endPara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30140" y="4679326"/>
              <a:ext cx="1508166" cy="57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Noto Mono" panose="020B0609030804020204" pitchFamily="49" charset="0"/>
                  <a:ea typeface="Noto Sans CJK TC Light" panose="020B0300000000000000" pitchFamily="34" charset="-120"/>
                </a:rPr>
                <a:t>null</a:t>
              </a:r>
              <a:endParaRPr kumimoji="1" lang="zh-TW" altLang="en-US" dirty="0">
                <a:latin typeface="Noto Mono" panose="020B0609030804020204" pitchFamily="49" charset="0"/>
                <a:ea typeface="Noto Sans CJK TC Light" panose="020B0300000000000000" pitchFamily="34" charset="-120"/>
              </a:endParaRPr>
            </a:p>
          </p:txBody>
        </p:sp>
      </p:grp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1033EEF-D71F-6546-8339-16BFA337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F6C10C9-B30D-4646-8B7F-87F1B9FE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74CB2634-B6FD-C54A-877E-07267B93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968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$ ./echo para1 para2 para3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./echo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para1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para2</a:t>
            </a:r>
          </a:p>
          <a:p>
            <a:pPr marL="0" indent="0">
              <a:buNone/>
            </a:pPr>
            <a:r>
              <a:rPr kumimoji="1" lang="en-US" altLang="zh-TW" dirty="0">
                <a:latin typeface="Noto Mono" panose="020B0609030804020204" pitchFamily="49" charset="0"/>
                <a:ea typeface="Noto Sans CJK TC Light" panose="020B0300000000000000" pitchFamily="34" charset="-120"/>
              </a:rPr>
              <a:t>para3</a:t>
            </a:r>
            <a:endParaRPr kumimoji="1" lang="zh-TW" altLang="en-US" dirty="0">
              <a:latin typeface="Noto Mono" panose="020B0609030804020204" pitchFamily="49" charset="0"/>
              <a:ea typeface="Noto Sans CJK TC Light" panose="020B0300000000000000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DFB753-EA55-9347-A219-14E0B146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D15A3-71BE-FD48-A9C6-A04C2751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EF078-E60C-F54F-8459-4905C49E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76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程式的執行環境：</a:t>
            </a:r>
            <a:br>
              <a:rPr kumimoji="1" lang="en-US" altLang="zh-TW" dirty="0"/>
            </a:br>
            <a:r>
              <a:rPr kumimoji="1" lang="zh-TW" altLang="en-US" dirty="0"/>
              <a:t>環境變數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93A61-1E2F-7A45-8A62-17B8CD3F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1454C-D3FB-D248-82B3-A14E516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734DC-94D1-5549-A168-BC333CF3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F700-A9BE-B546-9B9A-6C2E288FCDA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728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2358</Words>
  <Application>Microsoft Macintosh PowerPoint</Application>
  <PresentationFormat>寬螢幕</PresentationFormat>
  <Paragraphs>385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微軟正黑體</vt:lpstr>
      <vt:lpstr>Noto Mono</vt:lpstr>
      <vt:lpstr>Noto Sans CJK TC</vt:lpstr>
      <vt:lpstr>Noto Sans CJK TC Light</vt:lpstr>
      <vt:lpstr>Noto Sans Mono Light</vt:lpstr>
      <vt:lpstr>Noto Sans Mono Medium</vt:lpstr>
      <vt:lpstr>Arial</vt:lpstr>
      <vt:lpstr>Consolas</vt:lpstr>
      <vt:lpstr>Menlo</vt:lpstr>
      <vt:lpstr>Wingdings</vt:lpstr>
      <vt:lpstr>Office 佈景主題</vt:lpstr>
      <vt:lpstr>行程（process）</vt:lpstr>
      <vt:lpstr>什麼是行程</vt:lpstr>
      <vt:lpstr>什麼是行程</vt:lpstr>
      <vt:lpstr>Stack size</vt:lpstr>
      <vt:lpstr>程式的參數</vt:lpstr>
      <vt:lpstr>echo.c 程式的參數</vt:lpstr>
      <vt:lpstr>argv</vt:lpstr>
      <vt:lpstr>執行結果</vt:lpstr>
      <vt:lpstr>程式的執行環境： 環境變數</vt:lpstr>
      <vt:lpstr>在command模式的設定法</vt:lpstr>
      <vt:lpstr>課堂作業</vt:lpstr>
      <vt:lpstr>範例</vt:lpstr>
      <vt:lpstr>user environment相關的函數及變數</vt:lpstr>
      <vt:lpstr>listEnv</vt:lpstr>
      <vt:lpstr>執行結果</vt:lpstr>
      <vt:lpstr>getenv</vt:lpstr>
      <vt:lpstr>執行結果</vt:lpstr>
      <vt:lpstr>程式碼的結束呼叫</vt:lpstr>
      <vt:lpstr>程式的結束</vt:lpstr>
      <vt:lpstr>atexit</vt:lpstr>
      <vt:lpstr>atexit()</vt:lpstr>
      <vt:lpstr>執行結果</vt:lpstr>
      <vt:lpstr>on_exit()</vt:lpstr>
      <vt:lpstr>執行結果</vt:lpstr>
      <vt:lpstr>控制行程的 優先權及多核心排程</vt:lpstr>
      <vt:lpstr>改變行程的優先權</vt:lpstr>
      <vt:lpstr>變更優先權</vt:lpstr>
      <vt:lpstr>myNice.c</vt:lpstr>
      <vt:lpstr>執行結果</vt:lpstr>
      <vt:lpstr>設定task可以在 哪些CPU上執行</vt:lpstr>
      <vt:lpstr>相關的巨集指令</vt:lpstr>
      <vt:lpstr>相關巨集的意義</vt:lpstr>
      <vt:lpstr>相關的函數</vt:lpstr>
      <vt:lpstr>cpu_set</vt:lpstr>
      <vt:lpstr>執行結果（system monitor）</vt:lpstr>
      <vt:lpstr>小結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程序（process）</dc:title>
  <dc:creator>shiwu Lo</dc:creator>
  <cp:lastModifiedBy>習五 羅</cp:lastModifiedBy>
  <cp:revision>41</cp:revision>
  <dcterms:created xsi:type="dcterms:W3CDTF">2016-03-25T23:34:22Z</dcterms:created>
  <dcterms:modified xsi:type="dcterms:W3CDTF">2018-06-15T15:19:58Z</dcterms:modified>
</cp:coreProperties>
</file>