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2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28" r:id="rId17"/>
    <p:sldId id="329" r:id="rId18"/>
    <p:sldId id="330" r:id="rId19"/>
    <p:sldId id="308" r:id="rId20"/>
    <p:sldId id="309" r:id="rId21"/>
    <p:sldId id="301" r:id="rId22"/>
    <p:sldId id="302" r:id="rId23"/>
    <p:sldId id="304" r:id="rId24"/>
    <p:sldId id="306" r:id="rId25"/>
    <p:sldId id="310" r:id="rId26"/>
    <p:sldId id="331" r:id="rId27"/>
    <p:sldId id="332" r:id="rId28"/>
    <p:sldId id="333" r:id="rId29"/>
    <p:sldId id="334" r:id="rId30"/>
    <p:sldId id="336" r:id="rId31"/>
    <p:sldId id="372" r:id="rId32"/>
    <p:sldId id="337" r:id="rId33"/>
    <p:sldId id="338" r:id="rId34"/>
    <p:sldId id="339" r:id="rId35"/>
    <p:sldId id="374" r:id="rId36"/>
    <p:sldId id="340" r:id="rId37"/>
    <p:sldId id="341" r:id="rId38"/>
    <p:sldId id="344" r:id="rId39"/>
    <p:sldId id="345" r:id="rId40"/>
    <p:sldId id="346" r:id="rId41"/>
    <p:sldId id="347" r:id="rId42"/>
    <p:sldId id="348" r:id="rId43"/>
    <p:sldId id="349" r:id="rId44"/>
    <p:sldId id="351" r:id="rId45"/>
    <p:sldId id="352" r:id="rId46"/>
    <p:sldId id="350" r:id="rId47"/>
    <p:sldId id="377" r:id="rId48"/>
    <p:sldId id="379" r:id="rId49"/>
    <p:sldId id="380" r:id="rId50"/>
    <p:sldId id="353" r:id="rId51"/>
    <p:sldId id="354" r:id="rId52"/>
    <p:sldId id="355" r:id="rId53"/>
    <p:sldId id="357" r:id="rId54"/>
    <p:sldId id="356" r:id="rId55"/>
    <p:sldId id="358" r:id="rId56"/>
    <p:sldId id="359" r:id="rId57"/>
    <p:sldId id="360" r:id="rId58"/>
    <p:sldId id="361" r:id="rId59"/>
    <p:sldId id="362" r:id="rId60"/>
    <p:sldId id="363" r:id="rId61"/>
    <p:sldId id="365" r:id="rId62"/>
    <p:sldId id="366" r:id="rId63"/>
    <p:sldId id="371" r:id="rId64"/>
    <p:sldId id="367" r:id="rId65"/>
    <p:sldId id="368" r:id="rId66"/>
    <p:sldId id="369" r:id="rId67"/>
    <p:sldId id="370" r:id="rId68"/>
    <p:sldId id="376" r:id="rId69"/>
    <p:sldId id="311" r:id="rId70"/>
    <p:sldId id="373" r:id="rId7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5FF8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 autoAdjust="0"/>
    <p:restoredTop sz="92913"/>
  </p:normalViewPr>
  <p:slideViewPr>
    <p:cSldViewPr snapToGrid="0">
      <p:cViewPr varScale="1">
        <p:scale>
          <a:sx n="58" d="100"/>
          <a:sy n="5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1" d="100"/>
          <a:sy n="161" d="100"/>
        </p:scale>
        <p:origin x="67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2F726-B46C-4364-8DF8-7829E004135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8A871-9AA9-4C6A-813D-9B9CA6438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6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1AF375A-98FA-9840-B1B9-DEADE542A71C}"/>
              </a:ext>
            </a:extLst>
          </p:cNvPr>
          <p:cNvGrpSpPr/>
          <p:nvPr userDrawn="1"/>
        </p:nvGrpSpPr>
        <p:grpSpPr>
          <a:xfrm>
            <a:off x="9982200" y="6221412"/>
            <a:ext cx="1833751" cy="317500"/>
            <a:chOff x="5414848" y="6350222"/>
            <a:chExt cx="1833751" cy="317500"/>
          </a:xfrm>
        </p:grpSpPr>
        <p:pic>
          <p:nvPicPr>
            <p:cNvPr id="8" name="Picture 4" descr="Cc.logo.circle.svg">
              <a:extLst>
                <a:ext uri="{FF2B5EF4-FFF2-40B4-BE49-F238E27FC236}">
                  <a16:creationId xmlns:a16="http://schemas.microsoft.com/office/drawing/2014/main" id="{BDD0C664-C410-0B4A-A088-19B7FCCB487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848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c-by new.svg">
              <a:extLst>
                <a:ext uri="{FF2B5EF4-FFF2-40B4-BE49-F238E27FC236}">
                  <a16:creationId xmlns:a16="http://schemas.microsoft.com/office/drawing/2014/main" id="{D3FA690D-501C-8142-99EC-AA7264B5EAF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265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Cc-nc.svg">
              <a:extLst>
                <a:ext uri="{FF2B5EF4-FFF2-40B4-BE49-F238E27FC236}">
                  <a16:creationId xmlns:a16="http://schemas.microsoft.com/office/drawing/2014/main" id="{E3A4CED9-B15A-6C44-BFFD-F50E04D6F5B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682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Cc-sa.svg">
              <a:extLst>
                <a:ext uri="{FF2B5EF4-FFF2-40B4-BE49-F238E27FC236}">
                  <a16:creationId xmlns:a16="http://schemas.microsoft.com/office/drawing/2014/main" id="{B220590B-65CC-9F4F-BB95-EBB028AD335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099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35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2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79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46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82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9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0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1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6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6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7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kumimoji="1"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E8F2-C8C0-4341-9710-F79D26D217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21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iti TC Medium" pitchFamily="2" charset="-128"/>
          <a:ea typeface="Heiti TC Medium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vignette.wikia.nocookie.net/plantsvszombies/images/b/bc/Newspaper_Zombie.png/revision/latest?cb=20120311221149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10E9AA2-2A2C-EF46-87D0-9C01A2322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Process control</a:t>
            </a:r>
            <a:endParaRPr kumimoji="1"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EA7D6F7-B529-604F-9862-DD3128936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 dirty="0" err="1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67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FCD8A-81C1-1540-AEC8-E1CDBB4F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/proc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F4AF4-8869-9B45-80A7-DE7E8AA1BF5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$less /proc/</a:t>
            </a:r>
            <a:r>
              <a:rPr kumimoji="1"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cpuinfo</a:t>
            </a:r>
            <a:endParaRPr kumimoji="1" lang="en-US" altLang="zh-TW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processor       : 0</a:t>
            </a: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vendor_id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      :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GenuineIntel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family      : 6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model           : 94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model name      : Intel(R) Core(TM) i7-6770HQ CPU @ 2.60GHz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stepping        : 3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microcode       : 0x8a</a:t>
            </a: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MHz         : 934.251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cache size      : 6144 KB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ADF36-53FE-2642-A351-D8B6376C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3696A1-DBDB-BD4B-AA2E-9EEED370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32751-F7BD-9F4B-A586-CA96AA7D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77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E45E7-D6BD-3542-9BD8-DE122E40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/proc/</a:t>
            </a:r>
            <a:r>
              <a:rPr kumimoji="1" lang="en-US" altLang="zh-TW" dirty="0" err="1"/>
              <a:t>irq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478808-441A-5B41-AB36-B61D681873A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05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/proc</a:t>
            </a:r>
            <a:r>
              <a:rPr lang="en-US" altLang="zh-TW" sz="10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less interrupts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CPU0       CPU1       CPU2       CPU3       CPU4       CPU5       CPU6       CPU7       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  0:         39          0          0          0          0          0          0          0  IR-IO-APIC    2-edge      timer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  3:          0          0          0          0          0          0          0          0  IR-IO-APIC    3-edge      </a:t>
            </a:r>
            <a:r>
              <a:rPr lang="en-US" altLang="zh-TW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nuvoton-cir</a:t>
            </a:r>
            <a:endParaRPr lang="en-US" altLang="zh-TW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  8:          0          0          0          1          0          0          0          0  IR-IO-APIC    8-edge      rtc0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  9:          0          5          0          0          0          0          0          0  IR-IO-APIC    9-fasteoi   </a:t>
            </a:r>
            <a:r>
              <a:rPr lang="en-US" altLang="zh-TW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acpi</a:t>
            </a:r>
            <a:endParaRPr lang="en-US" altLang="zh-TW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 17:          0          0          0          0          0          0          0          0  IR-IO-APIC   17-fasteoi   mmc0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120:          0          0          0          0          0          0          0          0  DMAR-MSI    0-edge      dmar0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121:          0          0          0          0          0          0          0          0  DMAR-MSI    1-edge      dmar1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122:          0          0        653          0          0       2698          0          0  IR-PCI-MSI 327680-edge      </a:t>
            </a:r>
            <a:r>
              <a:rPr lang="en-US" altLang="zh-TW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xhci_hcd</a:t>
            </a:r>
            <a:endParaRPr lang="en-US" altLang="zh-TW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123:          0          0          0          0     184113          0          0          0  IR-PCI-MSI 376832-edge      </a:t>
            </a:r>
            <a:r>
              <a:rPr lang="en-US" altLang="zh-TW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ahci</a:t>
            </a: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[0000:00:17.0]</a:t>
            </a:r>
          </a:p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 124:          0          0          0          0          0      43161        427          0  IR-PCI-MSI 520192-edge      eno1</a:t>
            </a:r>
          </a:p>
          <a:p>
            <a:pPr marL="0" indent="0">
              <a:buNone/>
            </a:pPr>
            <a:endParaRPr kumimoji="1" lang="en-US" altLang="zh-TW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8AAA56-7DB7-0B4C-A663-D96DCCE6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F06960-41B5-9F4E-9091-26270347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B8733-7D31-944B-95A1-5ACCD989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24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70513E5-2869-4946-AA70-23405E25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0CBE20-87EA-C44A-84DB-2955171FD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3075" name="Picture 3" descr="File:Twins.png">
            <a:extLst>
              <a:ext uri="{FF2B5EF4-FFF2-40B4-BE49-F238E27FC236}">
                <a16:creationId xmlns:a16="http://schemas.microsoft.com/office/drawing/2014/main" id="{159DF15C-41FA-454E-8A2B-EA1116C7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2616200"/>
            <a:ext cx="4572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D24D72-76DA-2042-A085-8A2AEB55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2AF1FF-60EA-0E49-BE79-0871A602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172E9-0BB7-7244-9A0E-81DB5DA7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99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A5DCEC6-FB40-924F-93DB-68C3825D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fork()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ED29CCA-C6BC-4D49-A573-3160F26A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fork(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just">
              <a:spcBef>
                <a:spcPts val="500"/>
              </a:spcBef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Verdana" panose="020B0604030504040204" pitchFamily="34" charset="0"/>
            </a:endParaRPr>
          </a:p>
          <a:p>
            <a:pPr algn="just">
              <a:spcBef>
                <a:spcPts val="5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POSIX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作業系統的標準中，新的程序均需藉由呼叫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fork()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函數而產生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父程序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(parent process)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：呼叫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fork()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函數的程序。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子程序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(child process)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fork()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回傳後，新產生的程序。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CN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回傳值：</a:t>
            </a: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</a:t>
            </a:r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child’s </a:t>
            </a:r>
            <a:r>
              <a:rPr lang="en-US" altLang="zh-CN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endParaRPr lang="en-US" altLang="zh-CN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Child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lvl="1" algn="just"/>
            <a:r>
              <a:rPr lang="zh-CN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失敗：</a:t>
            </a:r>
            <a:r>
              <a:rPr lang="en-US" altLang="zh-CN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spcBef>
                <a:spcPts val="500"/>
              </a:spcBef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fork()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分工合作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：父程序與一個以上的子程序，共同分工合作完成任務。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執行新程式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：由子程序執行新的程式，父程序可選擇等待或不等子程序完成執行程式。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4C3FAE-96FB-3D48-B4C6-9D767439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B7B080-E2DE-A047-A074-8743BA1D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EC6C2-0DBF-3C41-B344-1D65B85B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9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0E4F-ECE2-A340-866F-6D5F5D1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fork()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A49325CB-4FB5-AE4D-A2D4-E90C10C99130}"/>
              </a:ext>
            </a:extLst>
          </p:cNvPr>
          <p:cNvCxnSpPr>
            <a:cxnSpLocks/>
          </p:cNvCxnSpPr>
          <p:nvPr/>
        </p:nvCxnSpPr>
        <p:spPr>
          <a:xfrm>
            <a:off x="4419600" y="1690688"/>
            <a:ext cx="0" cy="478631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876E0D-B8A2-4844-ABAA-298678E1C5B9}"/>
              </a:ext>
            </a:extLst>
          </p:cNvPr>
          <p:cNvSpPr txBox="1"/>
          <p:nvPr/>
        </p:nvSpPr>
        <p:spPr>
          <a:xfrm>
            <a:off x="3951361" y="1025991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parent</a:t>
            </a:r>
          </a:p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= 78</a:t>
            </a:r>
            <a:endParaRPr kumimoji="1"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D092A5-4265-BD4E-96A0-53C1C9F57012}"/>
              </a:ext>
            </a:extLst>
          </p:cNvPr>
          <p:cNvSpPr/>
          <p:nvPr/>
        </p:nvSpPr>
        <p:spPr>
          <a:xfrm>
            <a:off x="4275361" y="2872012"/>
            <a:ext cx="288477" cy="28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D87430-8923-064B-BE6E-6BFA0D532313}"/>
              </a:ext>
            </a:extLst>
          </p:cNvPr>
          <p:cNvSpPr txBox="1"/>
          <p:nvPr/>
        </p:nvSpPr>
        <p:spPr>
          <a:xfrm>
            <a:off x="3056512" y="2824719"/>
            <a:ext cx="10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ret=fork()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2637D35-FAF2-0A4A-9965-B3CEE0E474AD}"/>
              </a:ext>
            </a:extLst>
          </p:cNvPr>
          <p:cNvCxnSpPr>
            <a:stCxn id="8" idx="6"/>
          </p:cNvCxnSpPr>
          <p:nvPr/>
        </p:nvCxnSpPr>
        <p:spPr>
          <a:xfrm flipV="1">
            <a:off x="4563838" y="3016250"/>
            <a:ext cx="1595662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259BEC7-B0B4-7D40-ADBD-F38D634D6BC7}"/>
              </a:ext>
            </a:extLst>
          </p:cNvPr>
          <p:cNvCxnSpPr>
            <a:cxnSpLocks/>
          </p:cNvCxnSpPr>
          <p:nvPr/>
        </p:nvCxnSpPr>
        <p:spPr>
          <a:xfrm>
            <a:off x="6159500" y="3009385"/>
            <a:ext cx="0" cy="346761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EFA59D-1231-604A-A75F-21C345F167AB}"/>
              </a:ext>
            </a:extLst>
          </p:cNvPr>
          <p:cNvSpPr txBox="1"/>
          <p:nvPr/>
        </p:nvSpPr>
        <p:spPr>
          <a:xfrm>
            <a:off x="3056512" y="3803650"/>
            <a:ext cx="1023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 &gt; 0</a:t>
            </a:r>
          </a:p>
          <a:p>
            <a:r>
              <a:rPr kumimoji="1" lang="en-US" altLang="zh-TW" dirty="0"/>
              <a:t>ret == 98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43E01C-F7B8-8C45-8DF0-FFC31C3CC24B}"/>
              </a:ext>
            </a:extLst>
          </p:cNvPr>
          <p:cNvSpPr txBox="1"/>
          <p:nvPr/>
        </p:nvSpPr>
        <p:spPr>
          <a:xfrm>
            <a:off x="6402962" y="3803650"/>
            <a:ext cx="90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 == 0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F19BA9-CDE1-F841-A195-75519CB0CF83}"/>
              </a:ext>
            </a:extLst>
          </p:cNvPr>
          <p:cNvSpPr txBox="1"/>
          <p:nvPr/>
        </p:nvSpPr>
        <p:spPr>
          <a:xfrm>
            <a:off x="5691262" y="2178388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child</a:t>
            </a:r>
          </a:p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= 98</a:t>
            </a:r>
            <a:endParaRPr kumimoji="1" lang="zh-TW" altLang="en-US" dirty="0"/>
          </a:p>
        </p:txBody>
      </p:sp>
      <p:pic>
        <p:nvPicPr>
          <p:cNvPr id="13" name="Picture 3" descr="File:Twins.png">
            <a:extLst>
              <a:ext uri="{FF2B5EF4-FFF2-40B4-BE49-F238E27FC236}">
                <a16:creationId xmlns:a16="http://schemas.microsoft.com/office/drawing/2014/main" id="{6FCC8EEC-4DAE-E54A-9E0A-43DC0248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2616200"/>
            <a:ext cx="4572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DA2466-4459-564A-833B-77C2CF95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7005E9-8847-B14B-B242-DED41318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35EE3C-19B2-5748-A7AF-10D326FE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9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2E45944-A9E6-7D45-AAA4-A901A6270214}"/>
              </a:ext>
            </a:extLst>
          </p:cNvPr>
          <p:cNvSpPr/>
          <p:nvPr/>
        </p:nvSpPr>
        <p:spPr>
          <a:xfrm>
            <a:off x="5446637" y="1586602"/>
            <a:ext cx="1422400" cy="5172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</a:rPr>
              <a:t>a.out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862D9F-BEFF-B447-83E1-3CF99EDE813D}"/>
              </a:ext>
            </a:extLst>
          </p:cNvPr>
          <p:cNvSpPr/>
          <p:nvPr/>
        </p:nvSpPr>
        <p:spPr>
          <a:xfrm>
            <a:off x="3708398" y="1586602"/>
            <a:ext cx="1422400" cy="5172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</a:rPr>
              <a:t>a.out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970E4F-ECE2-A340-866F-6D5F5D1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fork()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A49325CB-4FB5-AE4D-A2D4-E90C10C99130}"/>
              </a:ext>
            </a:extLst>
          </p:cNvPr>
          <p:cNvCxnSpPr>
            <a:cxnSpLocks/>
          </p:cNvCxnSpPr>
          <p:nvPr/>
        </p:nvCxnSpPr>
        <p:spPr>
          <a:xfrm>
            <a:off x="4419600" y="1690688"/>
            <a:ext cx="0" cy="478631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876E0D-B8A2-4844-ABAA-298678E1C5B9}"/>
              </a:ext>
            </a:extLst>
          </p:cNvPr>
          <p:cNvSpPr txBox="1"/>
          <p:nvPr/>
        </p:nvSpPr>
        <p:spPr>
          <a:xfrm>
            <a:off x="3951361" y="1025991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parent</a:t>
            </a:r>
          </a:p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= 78</a:t>
            </a:r>
            <a:endParaRPr kumimoji="1"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D092A5-4265-BD4E-96A0-53C1C9F57012}"/>
              </a:ext>
            </a:extLst>
          </p:cNvPr>
          <p:cNvSpPr/>
          <p:nvPr/>
        </p:nvSpPr>
        <p:spPr>
          <a:xfrm>
            <a:off x="4275361" y="2872012"/>
            <a:ext cx="288477" cy="28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D87430-8923-064B-BE6E-6BFA0D532313}"/>
              </a:ext>
            </a:extLst>
          </p:cNvPr>
          <p:cNvSpPr txBox="1"/>
          <p:nvPr/>
        </p:nvSpPr>
        <p:spPr>
          <a:xfrm>
            <a:off x="3056512" y="2824719"/>
            <a:ext cx="10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ret=fork()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2637D35-FAF2-0A4A-9965-B3CEE0E474AD}"/>
              </a:ext>
            </a:extLst>
          </p:cNvPr>
          <p:cNvCxnSpPr>
            <a:stCxn id="8" idx="6"/>
          </p:cNvCxnSpPr>
          <p:nvPr/>
        </p:nvCxnSpPr>
        <p:spPr>
          <a:xfrm flipV="1">
            <a:off x="4563838" y="3016250"/>
            <a:ext cx="1595662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259BEC7-B0B4-7D40-ADBD-F38D634D6BC7}"/>
              </a:ext>
            </a:extLst>
          </p:cNvPr>
          <p:cNvCxnSpPr>
            <a:cxnSpLocks/>
          </p:cNvCxnSpPr>
          <p:nvPr/>
        </p:nvCxnSpPr>
        <p:spPr>
          <a:xfrm>
            <a:off x="6159500" y="3009385"/>
            <a:ext cx="0" cy="346761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EFA59D-1231-604A-A75F-21C345F167AB}"/>
              </a:ext>
            </a:extLst>
          </p:cNvPr>
          <p:cNvSpPr txBox="1"/>
          <p:nvPr/>
        </p:nvSpPr>
        <p:spPr>
          <a:xfrm>
            <a:off x="3056512" y="3803650"/>
            <a:ext cx="1023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 &gt; 0</a:t>
            </a:r>
          </a:p>
          <a:p>
            <a:r>
              <a:rPr kumimoji="1" lang="en-US" altLang="zh-TW" dirty="0"/>
              <a:t>ret == 98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43E01C-F7B8-8C45-8DF0-FFC31C3CC24B}"/>
              </a:ext>
            </a:extLst>
          </p:cNvPr>
          <p:cNvSpPr txBox="1"/>
          <p:nvPr/>
        </p:nvSpPr>
        <p:spPr>
          <a:xfrm>
            <a:off x="6402962" y="3803650"/>
            <a:ext cx="90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ret == 0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F19BA9-CDE1-F841-A195-75519CB0CF83}"/>
              </a:ext>
            </a:extLst>
          </p:cNvPr>
          <p:cNvSpPr txBox="1"/>
          <p:nvPr/>
        </p:nvSpPr>
        <p:spPr>
          <a:xfrm>
            <a:off x="5691262" y="2178388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child</a:t>
            </a:r>
          </a:p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= 98</a:t>
            </a:r>
            <a:endParaRPr kumimoji="1" lang="zh-TW" altLang="en-US" dirty="0"/>
          </a:p>
        </p:txBody>
      </p:sp>
      <p:pic>
        <p:nvPicPr>
          <p:cNvPr id="17" name="Picture 3" descr="File:Twins.png">
            <a:extLst>
              <a:ext uri="{FF2B5EF4-FFF2-40B4-BE49-F238E27FC236}">
                <a16:creationId xmlns:a16="http://schemas.microsoft.com/office/drawing/2014/main" id="{FB646C44-596A-7342-8C55-6F7D9AAAA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2616200"/>
            <a:ext cx="4572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FD06D6-AAB2-C04C-B119-0634001D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A5BB45-D4A8-A842-A1F5-55DEAE92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46DDA8F-F8AC-0A4E-B3E4-C8F8C5D2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41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5F87D9-840B-2946-8FCB-55A8881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fork1.c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1679BF-E73A-5344-860C-979B4C17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&lt;stdio.h&gt;</a:t>
            </a:r>
            <a:endParaRPr lang="is-IS" altLang="zh-TW" sz="1800" dirty="0">
              <a:solidFill>
                <a:srgbClr val="78492A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800" dirty="0">
                <a:solidFill>
                  <a:srgbClr val="D12F1B"/>
                </a:solidFill>
                <a:latin typeface="Menlo" charset="0"/>
              </a:rPr>
              <a:t>&lt;unistd.h&gt;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main()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 var = 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pid_t pid;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pid = fork();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printf(“%d”, var);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(pid == 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) { </a:t>
            </a:r>
            <a:r>
              <a:rPr lang="is-IS" altLang="zh-TW" sz="1800" dirty="0">
                <a:solidFill>
                  <a:srgbClr val="008400"/>
                </a:solidFill>
                <a:latin typeface="Menlo" charset="0"/>
              </a:rPr>
              <a:t>/* child </a:t>
            </a:r>
            <a:r>
              <a:rPr lang="zh-TW" altLang="is-IS" sz="1800" dirty="0">
                <a:solidFill>
                  <a:srgbClr val="008400"/>
                </a:solidFill>
                <a:latin typeface="PingFang TC" charset="-120"/>
              </a:rPr>
              <a:t>執行</a:t>
            </a:r>
            <a:r>
              <a:rPr lang="is-IS" altLang="zh-TW" sz="1800" dirty="0">
                <a:solidFill>
                  <a:srgbClr val="008400"/>
                </a:solidFill>
                <a:latin typeface="Menlo" charset="0"/>
              </a:rPr>
              <a:t> */</a:t>
            </a:r>
            <a:endParaRPr lang="is-IS" altLang="zh-TW" sz="1800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    var = </a:t>
            </a:r>
            <a:r>
              <a:rPr lang="is-IS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sz="1800" dirty="0">
                <a:solidFill>
                  <a:srgbClr val="000000"/>
                </a:solidFill>
                <a:latin typeface="Menlo" charset="0"/>
              </a:rPr>
              <a:t>    }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49BFE0-A0BA-9540-9982-ECB4519F03A9}"/>
              </a:ext>
            </a:extLst>
          </p:cNvPr>
          <p:cNvSpPr/>
          <p:nvPr/>
        </p:nvSpPr>
        <p:spPr>
          <a:xfrm>
            <a:off x="5791200" y="1935887"/>
            <a:ext cx="6267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    else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(pid &gt;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parent 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執行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var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printf(“%d”, var)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5E9E29-230F-C647-8E38-98942B3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AC9DFB-B1AE-D945-99AA-44058AC5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738C4D-ECEA-5F4F-8155-C819E1E6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49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6CDFA-1F0D-9748-9FFF-F3FB6181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fork1.c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C8D6EA-FF83-A04D-977F-09799A01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fork()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的回傳值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亦即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進行父程序與子程序各自需要完成任務的程式碼區分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各程序的執行結果：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父程序：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子程序：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</a:p>
          <a:p>
            <a:pPr algn="just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然而，系統並沒有限制兩個程序的執行順序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成功，執行結果可能為：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失敗，執行結果為：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</a:p>
          <a:p>
            <a:pPr algn="just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你的實際結果是？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的執行順序其實是固定的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/proc/sys/kernel/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sched_child_runs_first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C7F49D-BA3C-5740-8EB9-4851F605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2BE6A-C704-6746-A5A8-802841CE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594CB2-DA1F-3448-8608-382C74E0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98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FC51C-A2FC-604A-B01F-65DB4133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調換</a:t>
            </a:r>
            <a:r>
              <a:rPr kumimoji="1" lang="en-US" altLang="zh-TW" dirty="0"/>
              <a:t>fork</a:t>
            </a:r>
            <a:r>
              <a:rPr kumimoji="1" lang="zh-TW" altLang="en-US" dirty="0"/>
              <a:t>與</a:t>
            </a:r>
            <a:r>
              <a:rPr kumimoji="1" lang="en-US" altLang="zh-TW" dirty="0" err="1"/>
              <a:t>printf</a:t>
            </a:r>
            <a:r>
              <a:rPr kumimoji="1" lang="en-US" altLang="zh-TW" dirty="0"/>
              <a:t>(frok2.c)</a:t>
            </a:r>
            <a:r>
              <a:rPr kumimoji="1" lang="zh-TW" altLang="en-US" dirty="0"/>
              <a:t>，其輸出結果為？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33301-58E7-EB4D-8C17-6F6F84A2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&lt;stdio.h&gt;</a:t>
            </a:r>
            <a:endParaRPr lang="is-IS" altLang="zh-TW" dirty="0">
              <a:solidFill>
                <a:srgbClr val="78492A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&lt;unistd.h&gt;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main()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var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pid_t pid;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b="1" dirty="0">
                <a:solidFill>
                  <a:srgbClr val="FF0000"/>
                </a:solidFill>
                <a:latin typeface="Menlo" charset="0"/>
              </a:rPr>
              <a:t>    printf(“%d”, var);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b="1" dirty="0">
                <a:solidFill>
                  <a:srgbClr val="FF0000"/>
                </a:solidFill>
                <a:latin typeface="Menlo" charset="0"/>
              </a:rPr>
              <a:t>    pid = fork();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(pid ==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   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child 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執行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var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(pid &gt;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parent 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執行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var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printf(“%d”, var)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A5E620-5D26-4145-9BC0-DDA4A5FF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6BE91-1CFB-FA42-B4B3-1589F02E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1FF60-62B7-C543-A473-EF60A97C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11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printf</a:t>
            </a:r>
            <a:r>
              <a:rPr kumimoji="1" lang="zh-TW" altLang="en-US" dirty="0"/>
              <a:t>是</a:t>
            </a:r>
            <a:r>
              <a:rPr kumimoji="1" lang="en-US" altLang="zh-TW" dirty="0"/>
              <a:t>line buffer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dirty="0">
                <a:latin typeface="Menlo" charset="0"/>
              </a:rPr>
              <a:t>『</a:t>
            </a:r>
            <a:r>
              <a:rPr lang="is-IS" altLang="zh-TW" dirty="0">
                <a:latin typeface="Menlo" charset="0"/>
              </a:rPr>
              <a:t>printf(“%d”, var);</a:t>
            </a:r>
            <a:r>
              <a:rPr lang="en-US" altLang="zh-TW" dirty="0">
                <a:latin typeface="Menlo" charset="0"/>
              </a:rPr>
              <a:t>』</a:t>
            </a:r>
            <a:r>
              <a:rPr lang="zh-TW" altLang="en-US" dirty="0">
                <a:latin typeface="Menlo" charset="0"/>
              </a:rPr>
              <a:t>會被</a:t>
            </a:r>
            <a:r>
              <a:rPr lang="en-US" altLang="zh-TW" dirty="0">
                <a:latin typeface="Menlo" charset="0"/>
              </a:rPr>
              <a:t>queue</a:t>
            </a:r>
            <a:r>
              <a:rPr lang="zh-TW" altLang="en-US" dirty="0">
                <a:latin typeface="Menlo" charset="0"/>
              </a:rPr>
              <a:t>起來，放在</a:t>
            </a:r>
            <a:r>
              <a:rPr lang="en-US" altLang="zh-TW" dirty="0">
                <a:latin typeface="Menlo" charset="0"/>
              </a:rPr>
              <a:t>buffer</a:t>
            </a:r>
            <a:r>
              <a:rPr lang="zh-TW" altLang="en-US" dirty="0">
                <a:latin typeface="Menlo" charset="0"/>
              </a:rPr>
              <a:t>中</a:t>
            </a:r>
            <a:endParaRPr lang="en-US" altLang="zh-TW" dirty="0">
              <a:latin typeface="Menlo" charset="0"/>
            </a:endParaRPr>
          </a:p>
          <a:p>
            <a:r>
              <a:rPr lang="en-US" altLang="zh-TW" dirty="0">
                <a:latin typeface="Menlo" charset="0"/>
              </a:rPr>
              <a:t>fork</a:t>
            </a:r>
            <a:r>
              <a:rPr lang="zh-TW" altLang="en-US" dirty="0">
                <a:latin typeface="Menlo" charset="0"/>
              </a:rPr>
              <a:t>時，會將所有記憶體，包含</a:t>
            </a:r>
            <a:r>
              <a:rPr lang="en-US" altLang="zh-TW" dirty="0">
                <a:latin typeface="Menlo" charset="0"/>
              </a:rPr>
              <a:t>buffer</a:t>
            </a:r>
            <a:r>
              <a:rPr lang="zh-TW" altLang="en-US" dirty="0">
                <a:latin typeface="Menlo" charset="0"/>
              </a:rPr>
              <a:t>複製出一份</a:t>
            </a:r>
            <a:endParaRPr lang="is-IS" altLang="zh-TW" dirty="0">
              <a:latin typeface="Menlo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08E1C-8A2C-174D-9123-85DF8D54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F59B2-5792-1645-8C5A-083F8885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2EF12-BB35-C848-AA0B-E5BAA9B7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C8C44-7252-6F47-AAC9-A38DA50A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大綱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5E03A-5BB8-744F-A0C2-D49AEDDA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3600" dirty="0"/>
              <a:t>programs &amp; processes</a:t>
            </a:r>
          </a:p>
          <a:p>
            <a:pPr>
              <a:lnSpc>
                <a:spcPct val="150000"/>
              </a:lnSpc>
            </a:pPr>
            <a:r>
              <a:rPr kumimoji="1" lang="en-US" altLang="zh-TW" sz="3600" dirty="0"/>
              <a:t>fork()</a:t>
            </a:r>
          </a:p>
          <a:p>
            <a:pPr>
              <a:lnSpc>
                <a:spcPct val="150000"/>
              </a:lnSpc>
            </a:pPr>
            <a:r>
              <a:rPr kumimoji="1" lang="en-US" altLang="zh-TW" sz="3600" dirty="0"/>
              <a:t>wait()</a:t>
            </a:r>
          </a:p>
          <a:p>
            <a:pPr>
              <a:lnSpc>
                <a:spcPct val="150000"/>
              </a:lnSpc>
            </a:pPr>
            <a:r>
              <a:rPr kumimoji="1" lang="en-US" altLang="zh-TW" sz="3600" dirty="0"/>
              <a:t>zombie process</a:t>
            </a:r>
          </a:p>
          <a:p>
            <a:pPr>
              <a:lnSpc>
                <a:spcPct val="150000"/>
              </a:lnSpc>
            </a:pPr>
            <a:r>
              <a:rPr kumimoji="1" lang="en-US" altLang="zh-TW" sz="3600" dirty="0" err="1"/>
              <a:t>execve</a:t>
            </a:r>
            <a:r>
              <a:rPr kumimoji="1" lang="en-US" altLang="zh-TW" sz="3600" dirty="0"/>
              <a:t>() functions</a:t>
            </a:r>
          </a:p>
          <a:p>
            <a:pPr>
              <a:lnSpc>
                <a:spcPct val="150000"/>
              </a:lnSpc>
            </a:pPr>
            <a:r>
              <a:rPr kumimoji="1" lang="en-US" altLang="zh-TW" sz="3600" dirty="0" err="1"/>
              <a:t>vfork</a:t>
            </a:r>
            <a:r>
              <a:rPr kumimoji="1" lang="en-US" altLang="zh-TW" sz="3600" dirty="0"/>
              <a:t>() &amp; </a:t>
            </a:r>
            <a:r>
              <a:rPr kumimoji="1" lang="en-US" altLang="zh-TW" sz="3600" dirty="0" err="1"/>
              <a:t>execv</a:t>
            </a:r>
            <a:r>
              <a:rPr kumimoji="1" lang="en-US" altLang="zh-TW" sz="3600" dirty="0"/>
              <a:t>()</a:t>
            </a:r>
            <a:endParaRPr kumimoji="1" lang="zh-TW" altLang="en-US" sz="36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91D14-7497-6F4E-A570-E7C2C7EE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E51B3-AA3E-2C4D-8791-BDDA0B2B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E5BD4E-E031-B048-B498-FB508A92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5" name="Picture 1" descr="Bug">
            <a:extLst>
              <a:ext uri="{FF2B5EF4-FFF2-40B4-BE49-F238E27FC236}">
                <a16:creationId xmlns:a16="http://schemas.microsoft.com/office/drawing/2014/main" id="{4CC686E7-0984-F047-9F28-6C1B4CB9E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0" y="643467"/>
            <a:ext cx="624209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TW" altLang="en-US" kern="1200" dirty="0">
                <a:solidFill>
                  <a:srgbClr val="FFFFFF"/>
                </a:solidFill>
              </a:rPr>
              <a:t>對</a:t>
            </a:r>
            <a:r>
              <a:rPr kumimoji="1" lang="en-US" altLang="zh-TW" kern="1200" dirty="0">
                <a:solidFill>
                  <a:srgbClr val="FFFFFF"/>
                </a:solidFill>
              </a:rPr>
              <a:t>fork</a:t>
            </a:r>
            <a:br>
              <a:rPr kumimoji="1" lang="en-US" altLang="zh-TW" kern="1200" dirty="0">
                <a:solidFill>
                  <a:srgbClr val="FFFFFF"/>
                </a:solidFill>
              </a:rPr>
            </a:br>
            <a:r>
              <a:rPr kumimoji="1" lang="zh-TW" altLang="en-US" kern="1200" dirty="0">
                <a:solidFill>
                  <a:srgbClr val="FFFFFF"/>
                </a:solidFill>
              </a:rPr>
              <a:t>除錯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222549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kumimoji="1" lang="en-US" altLang="zh-TW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D289CA-B2AA-6046-AD5B-E9C66F44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B1C067-B017-F546-8F57-7360BCF6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D07717-82DC-514B-8A3E-6F8C0C5B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43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latin typeface="Tahoma" charset="0"/>
                <a:ea typeface="新細明體" charset="0"/>
              </a:rPr>
              <a:t>debug fork()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 program forks, </a:t>
            </a:r>
            <a:r>
              <a:rPr lang="en-US" altLang="zh-TW" dirty="0" err="1"/>
              <a:t>gdb</a:t>
            </a:r>
            <a:r>
              <a:rPr lang="en-US" altLang="zh-TW" dirty="0"/>
              <a:t> will continue to debug the parent process and the child process will run unimpeded. </a:t>
            </a:r>
          </a:p>
          <a:p>
            <a:pPr lvl="1"/>
            <a:r>
              <a:rPr lang="en-US" altLang="zh-TW" strike="sngStrike" dirty="0">
                <a:solidFill>
                  <a:srgbClr val="FF0000"/>
                </a:solidFill>
              </a:rPr>
              <a:t>If you have set a breakpoint in any code which the child then executes, the child will get a SIGTRAP signal which (unless it catches the signal) will cause it to terminate. </a:t>
            </a:r>
            <a:r>
              <a:rPr lang="en-US" altLang="zh-TW" dirty="0">
                <a:solidFill>
                  <a:srgbClr val="FF0000"/>
                </a:solidFill>
              </a:rPr>
              <a:t>???</a:t>
            </a:r>
          </a:p>
          <a:p>
            <a:pPr lvl="1"/>
            <a:r>
              <a:rPr lang="en-US" altLang="zh-TW" dirty="0" err="1"/>
              <a:t>testDebug.c</a:t>
            </a:r>
            <a:endParaRPr lang="en-US" altLang="zh-TW" dirty="0"/>
          </a:p>
          <a:p>
            <a:r>
              <a:rPr lang="en-US" altLang="zh-TW" dirty="0"/>
              <a:t>debugging the child process</a:t>
            </a:r>
          </a:p>
          <a:p>
            <a:pPr lvl="1"/>
            <a:r>
              <a:rPr lang="en-US" altLang="zh-TW" dirty="0"/>
              <a:t>using touch commend (hint: put sleep after fork)</a:t>
            </a:r>
          </a:p>
          <a:p>
            <a:pPr lvl="1"/>
            <a:r>
              <a:rPr lang="en-US" altLang="zh-TW" dirty="0"/>
              <a:t>debug child process instead of parent process (using “</a:t>
            </a:r>
            <a:r>
              <a:rPr lang="en-US" altLang="zh-TW" b="1" dirty="0"/>
              <a:t>set follow-fork-mode child</a:t>
            </a:r>
            <a:r>
              <a:rPr lang="en-US" altLang="zh-TW" dirty="0"/>
              <a:t>”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1991544" y="6093296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http://</a:t>
            </a:r>
            <a:r>
              <a:rPr lang="en-US" altLang="zh-TW" sz="2000" dirty="0" err="1"/>
              <a:t>sourceware.org</a:t>
            </a:r>
            <a:r>
              <a:rPr lang="en-US" altLang="zh-TW" sz="2000" dirty="0"/>
              <a:t>/</a:t>
            </a:r>
            <a:r>
              <a:rPr lang="en-US" altLang="zh-TW" sz="2000" dirty="0" err="1"/>
              <a:t>gdb</a:t>
            </a:r>
            <a:r>
              <a:rPr lang="en-US" altLang="zh-TW" sz="2000" dirty="0"/>
              <a:t>/</a:t>
            </a:r>
            <a:r>
              <a:rPr lang="en-US" altLang="zh-TW" sz="2000" dirty="0" err="1"/>
              <a:t>onlinedocs</a:t>
            </a:r>
            <a:r>
              <a:rPr lang="en-US" altLang="zh-TW" sz="2000" dirty="0"/>
              <a:t>/</a:t>
            </a:r>
            <a:r>
              <a:rPr lang="en-US" altLang="zh-TW" sz="2000" dirty="0" err="1"/>
              <a:t>gdb</a:t>
            </a:r>
            <a:r>
              <a:rPr lang="en-US" altLang="zh-TW" sz="2000" dirty="0"/>
              <a:t>/</a:t>
            </a:r>
            <a:r>
              <a:rPr lang="en-US" altLang="zh-TW" sz="2000" dirty="0" err="1"/>
              <a:t>Forks.html</a:t>
            </a:r>
            <a:endParaRPr lang="en-US" altLang="zh-TW" sz="2000" dirty="0"/>
          </a:p>
          <a:p>
            <a:r>
              <a:rPr lang="en-US" altLang="zh-TW" sz="2000" dirty="0"/>
              <a:t>http://</a:t>
            </a:r>
            <a:r>
              <a:rPr lang="en-US" altLang="zh-TW" sz="2000" dirty="0" err="1"/>
              <a:t>www.cnblogs.com</a:t>
            </a:r>
            <a:r>
              <a:rPr lang="en-US" altLang="zh-TW" sz="2000" dirty="0"/>
              <a:t>/</a:t>
            </a:r>
            <a:r>
              <a:rPr lang="en-US" altLang="zh-TW" sz="2000" dirty="0" err="1"/>
              <a:t>zhenjing</a:t>
            </a:r>
            <a:r>
              <a:rPr lang="en-US" altLang="zh-TW" sz="2000" dirty="0"/>
              <a:t>/archive/2011/06/01/</a:t>
            </a:r>
            <a:r>
              <a:rPr lang="en-US" altLang="zh-TW" sz="2000" dirty="0" err="1"/>
              <a:t>gdb_fork.html</a:t>
            </a:r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7EB85E-E397-B748-BA9D-362C3AD6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F4CEE11-3659-DD4D-ADDC-96533665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91017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TW" dirty="0"/>
              <a:t>debug fork()</a:t>
            </a:r>
            <a:r>
              <a:rPr lang="en-US" altLang="zh-TW" dirty="0">
                <a:latin typeface="Tahoma" charset="0"/>
                <a:ea typeface="新細明體" charset="0"/>
              </a:rPr>
              <a:t> – debugFork1.c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$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 debugFork1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)b main 	/*set a breakpoint*/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)r		/*run*/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)n		/*next*/</a:t>
            </a:r>
            <a:br>
              <a:rPr kumimoji="1" lang="en-US" altLang="zh-TW" dirty="0">
                <a:latin typeface="Consolas"/>
                <a:cs typeface="Consolas"/>
              </a:rPr>
            </a:b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show follow-fork-mode</a:t>
            </a:r>
          </a:p>
          <a:p>
            <a:pPr marL="0" indent="0">
              <a:buNone/>
            </a:pPr>
            <a:r>
              <a:rPr lang="en-US" altLang="zh-TW" dirty="0"/>
              <a:t>Debugger </a:t>
            </a:r>
            <a:r>
              <a:rPr lang="en-US" altLang="zh-TW" dirty="0" err="1"/>
              <a:t>reponse</a:t>
            </a:r>
            <a:r>
              <a:rPr lang="en-US" altLang="zh-TW" dirty="0"/>
              <a:t> to a program call of fork or </a:t>
            </a:r>
            <a:r>
              <a:rPr lang="en-US" altLang="zh-TW" dirty="0" err="1"/>
              <a:t>vfork</a:t>
            </a:r>
            <a:r>
              <a:rPr lang="en-US" altLang="zh-TW" dirty="0"/>
              <a:t> is “</a:t>
            </a:r>
            <a:r>
              <a:rPr lang="en-US" altLang="zh-TW" dirty="0">
                <a:solidFill>
                  <a:srgbClr val="FFFF00"/>
                </a:solidFill>
              </a:rPr>
              <a:t>parent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)c		/*continue*/</a:t>
            </a:r>
            <a:endParaRPr kumimoji="1" lang="zh-TW" altLang="en-US" dirty="0">
              <a:latin typeface="Consolas"/>
              <a:cs typeface="Consola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641D497E-7428-134B-85AD-84C3232D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</p:spTree>
    <p:extLst>
      <p:ext uri="{BB962C8B-B14F-4D97-AF65-F5344CB8AC3E}">
        <p14:creationId xmlns:p14="http://schemas.microsoft.com/office/powerpoint/2010/main" val="80989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TW" dirty="0"/>
              <a:t>debug fork()</a:t>
            </a:r>
            <a:r>
              <a:rPr lang="en-US" altLang="zh-TW" dirty="0">
                <a:latin typeface="Tahoma" charset="0"/>
                <a:ea typeface="新細明體" charset="0"/>
              </a:rPr>
              <a:t> – debugFork1.c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</a:t>
            </a: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set </a:t>
            </a:r>
            <a:r>
              <a:rPr lang="en-US" altLang="zh-TW" dirty="0">
                <a:solidFill>
                  <a:srgbClr val="FFFF00"/>
                </a:solidFill>
              </a:rPr>
              <a:t>follow-fork-mode child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p </a:t>
            </a:r>
            <a:r>
              <a:rPr kumimoji="1" lang="en-US" altLang="zh-TW" dirty="0" err="1">
                <a:latin typeface="Consolas"/>
                <a:cs typeface="Consolas"/>
              </a:rPr>
              <a:t>pid</a:t>
            </a:r>
            <a:r>
              <a:rPr kumimoji="1" lang="en-US" altLang="zh-TW" dirty="0">
                <a:latin typeface="Consolas"/>
                <a:cs typeface="Consolas"/>
              </a:rPr>
              <a:t> /*child OR parent?*/</a:t>
            </a:r>
          </a:p>
          <a:p>
            <a:pPr marL="0" indent="0">
              <a:buNone/>
            </a:pPr>
            <a:endParaRPr kumimoji="1" lang="zh-TW" altLang="en-US" dirty="0">
              <a:latin typeface="Consolas"/>
              <a:cs typeface="Consola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A45EEC-8C0B-D744-BB85-522B6295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C65386-BB9F-DF44-8376-9535958B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24284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TW" dirty="0"/>
              <a:t>debug fork()</a:t>
            </a:r>
            <a:r>
              <a:rPr lang="en-US" altLang="zh-TW" dirty="0">
                <a:latin typeface="Tahoma" charset="0"/>
                <a:ea typeface="新細明體" charset="0"/>
              </a:rPr>
              <a:t> – debugFork2.c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$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 debugFork2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b 9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r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p </a:t>
            </a:r>
            <a:r>
              <a:rPr kumimoji="1" lang="en-US" altLang="zh-TW" dirty="0" err="1">
                <a:latin typeface="Consolas"/>
                <a:cs typeface="Consolas"/>
              </a:rPr>
              <a:t>pid</a:t>
            </a:r>
            <a:r>
              <a:rPr kumimoji="1" lang="en-US" altLang="zh-TW" dirty="0">
                <a:latin typeface="Consolas"/>
                <a:cs typeface="Consolas"/>
              </a:rPr>
              <a:t> </a:t>
            </a:r>
            <a:r>
              <a:rPr kumimoji="1" lang="en-US" altLang="zh-TW" u="sng" dirty="0">
                <a:solidFill>
                  <a:srgbClr val="FFFF00"/>
                </a:solidFill>
                <a:latin typeface="Consolas"/>
                <a:cs typeface="Consolas"/>
              </a:rPr>
              <a:t>29979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77C181-8B0B-A54F-AED0-2A82ABE05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/*</a:t>
            </a:r>
          </a:p>
          <a:p>
            <a:pPr marL="0" indent="0">
              <a:buNone/>
            </a:pPr>
            <a:r>
              <a:rPr kumimoji="1" lang="zh-CN" altLang="en-US" dirty="0">
                <a:latin typeface="Consolas"/>
                <a:cs typeface="Consolas"/>
              </a:rPr>
              <a:t>開第二個</a:t>
            </a:r>
            <a:r>
              <a:rPr kumimoji="1" lang="en-US" altLang="zh-CN" dirty="0">
                <a:latin typeface="Consolas"/>
                <a:cs typeface="Consolas"/>
              </a:rPr>
              <a:t>terminal</a:t>
            </a:r>
            <a:endParaRPr kumimoji="1" lang="en-US" altLang="zh-TW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*/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$</a:t>
            </a:r>
            <a:r>
              <a:rPr kumimoji="1" lang="en-US" altLang="zh-TW" dirty="0" err="1">
                <a:solidFill>
                  <a:srgbClr val="FFFF00"/>
                </a:solidFill>
                <a:latin typeface="Consolas"/>
                <a:cs typeface="Consolas"/>
              </a:rPr>
              <a:t>sudo</a:t>
            </a: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kumimoji="1" lang="en-US" altLang="zh-TW" dirty="0" err="1">
                <a:solidFill>
                  <a:srgbClr val="FFFF00"/>
                </a:solidFill>
                <a:latin typeface="Consolas"/>
                <a:cs typeface="Consolas"/>
              </a:rPr>
              <a:t>gdb</a:t>
            </a: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 debugFrok2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</a:t>
            </a: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attach </a:t>
            </a:r>
            <a:r>
              <a:rPr kumimoji="1" lang="en-US" altLang="zh-TW" u="sng" dirty="0">
                <a:solidFill>
                  <a:srgbClr val="FFFF00"/>
                </a:solidFill>
                <a:latin typeface="Consolas"/>
                <a:cs typeface="Consolas"/>
              </a:rPr>
              <a:t>29979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(</a:t>
            </a:r>
            <a:r>
              <a:rPr kumimoji="1" lang="en-US" altLang="zh-TW" dirty="0" err="1">
                <a:latin typeface="Consolas"/>
                <a:cs typeface="Consolas"/>
              </a:rPr>
              <a:t>gdb</a:t>
            </a:r>
            <a:r>
              <a:rPr kumimoji="1" lang="en-US" altLang="zh-TW" dirty="0">
                <a:latin typeface="Consolas"/>
                <a:cs typeface="Consolas"/>
              </a:rPr>
              <a:t>) </a:t>
            </a: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set waiting=0 </a:t>
            </a:r>
            <a:r>
              <a:rPr kumimoji="1" lang="en-US" altLang="zh-TW" dirty="0">
                <a:latin typeface="Consolas"/>
                <a:cs typeface="Consolas"/>
              </a:rPr>
              <a:t>/*continue*/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A573550-C110-2446-806B-B6E0FDC7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8F8380FB-E32B-7F49-9EC5-1C2713F1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</p:spTree>
    <p:extLst>
      <p:ext uri="{BB962C8B-B14F-4D97-AF65-F5344CB8AC3E}">
        <p14:creationId xmlns:p14="http://schemas.microsoft.com/office/powerpoint/2010/main" val="203300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debugFork2.c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33925" cy="4351338"/>
          </a:xfrm>
        </p:spPr>
        <p:txBody>
          <a:bodyPr numCol="1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600" dirty="0">
                <a:solidFill>
                  <a:srgbClr val="D12F1B"/>
                </a:solidFill>
                <a:latin typeface="Menlo" charset="0"/>
              </a:rPr>
              <a:t>&lt;stdio.h&gt;</a:t>
            </a:r>
            <a:endParaRPr lang="is-IS" altLang="zh-TW" sz="1600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sz="1600" dirty="0">
                <a:solidFill>
                  <a:srgbClr val="D12F1B"/>
                </a:solidFill>
                <a:latin typeface="Menlo" charset="0"/>
              </a:rPr>
              <a:t>&lt;unistd.h&gt;</a:t>
            </a:r>
          </a:p>
          <a:p>
            <a:pPr marL="514350" indent="-514350">
              <a:buFont typeface="+mj-lt"/>
              <a:buAutoNum type="arabicPeriod"/>
            </a:pPr>
            <a:br>
              <a:rPr lang="is-IS" altLang="zh-TW" sz="1600" dirty="0">
                <a:solidFill>
                  <a:srgbClr val="000000"/>
                </a:solidFill>
                <a:latin typeface="Menlo" charset="0"/>
              </a:rPr>
            </a:br>
            <a:endParaRPr lang="is-IS" altLang="zh-TW" sz="1600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pid_t   pid;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800" b="1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800" b="1" dirty="0">
                <a:solidFill>
                  <a:srgbClr val="000000"/>
                </a:solidFill>
                <a:latin typeface="Menlo" charset="0"/>
              </a:rPr>
              <a:t> waiting = </a:t>
            </a:r>
            <a:r>
              <a:rPr lang="is-IS" altLang="zh-TW" sz="1800" b="1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sz="1800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( (pid = fork()) == 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TW" sz="1800" b="1" dirty="0">
                <a:solidFill>
                  <a:srgbClr val="BA2DA2"/>
                </a:solidFill>
                <a:latin typeface="Menlo" charset="0"/>
              </a:rPr>
              <a:t>while</a:t>
            </a:r>
            <a:r>
              <a:rPr lang="is-IS" altLang="zh-TW" sz="1800" b="1" dirty="0">
                <a:solidFill>
                  <a:srgbClr val="000000"/>
                </a:solidFill>
                <a:latin typeface="Menlo" charset="0"/>
              </a:rPr>
              <a:t>(waiting)</a:t>
            </a:r>
            <a:endParaRPr lang="is-IS" altLang="zh-TW" sz="1600" b="1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    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sz="1600" dirty="0">
                <a:solidFill>
                  <a:srgbClr val="D12F1B"/>
                </a:solidFill>
                <a:latin typeface="Menlo" charset="0"/>
              </a:rPr>
              <a:t>"child"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zh-TW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E2FE7A-2BFD-B54D-AC56-E270614A4321}"/>
              </a:ext>
            </a:extLst>
          </p:cNvPr>
          <p:cNvSpPr/>
          <p:nvPr/>
        </p:nvSpPr>
        <p:spPr>
          <a:xfrm>
            <a:off x="5572125" y="18256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"child's pid = %d\n"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           pid);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"parent"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4295FF-3F6A-FC43-B8A5-695677CA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53603A-5FDD-964E-AF1E-44CC1D70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DD6640-DE64-9C4D-95F8-C64AE07F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73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1" name="Picture 1" descr="time, hour, interface, sand, Clock, waiting, Wait Icon">
            <a:extLst>
              <a:ext uri="{FF2B5EF4-FFF2-40B4-BE49-F238E27FC236}">
                <a16:creationId xmlns:a16="http://schemas.microsoft.com/office/drawing/2014/main" id="{43803459-2666-9749-9C4F-710E8ECE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0F2BF010-B551-4B4A-A182-4EBD89C8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wait()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E18ED1-FAAB-2142-BD50-4C09915F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2549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kumimoji="1" lang="en-US" altLang="zh-TW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D7FB4B-BCA3-224D-8205-DD84E4E7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E18171-280C-9041-B693-5C1533E7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6C5519-EA5F-6E47-B0CF-269FEB98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2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4E23D4A-D283-6747-9E2E-92808BC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等待子程序狀態轉換：</a:t>
            </a:r>
            <a:r>
              <a:rPr kumimoji="1" lang="en-US" altLang="zh-TW" dirty="0"/>
              <a:t>wait()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725F5C-B206-3B4D-B140-A989261A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sz="2200" dirty="0"/>
              <a:t>當子程序狀態轉換時，</a:t>
            </a:r>
            <a:r>
              <a:rPr lang="zh-TW" altLang="en-US" sz="2200" dirty="0">
                <a:solidFill>
                  <a:srgbClr val="FF0000"/>
                </a:solidFill>
              </a:rPr>
              <a:t>父程序負責處理</a:t>
            </a:r>
            <a:r>
              <a:rPr lang="zh-TW" altLang="en-US" sz="2200" dirty="0"/>
              <a:t>其狀態。</a:t>
            </a:r>
            <a:endParaRPr lang="en-US" altLang="zh-TW" sz="2200" dirty="0"/>
          </a:p>
          <a:p>
            <a:pPr lvl="1" algn="just">
              <a:lnSpc>
                <a:spcPct val="150000"/>
              </a:lnSpc>
            </a:pPr>
            <a:r>
              <a:rPr lang="zh-TW" altLang="en-US" sz="2000" dirty="0"/>
              <a:t>子程序</a:t>
            </a:r>
            <a:r>
              <a:rPr lang="zh-TW" altLang="en-US" sz="2000" b="1" dirty="0">
                <a:solidFill>
                  <a:srgbClr val="FF0000"/>
                </a:solidFill>
              </a:rPr>
              <a:t>結束</a:t>
            </a:r>
            <a:r>
              <a:rPr lang="zh-TW" altLang="en-US" sz="2000" dirty="0"/>
              <a:t>：父程序等待後，可使子程序所佔用的資源釋放還給系統。</a:t>
            </a:r>
            <a:endParaRPr lang="en-US" altLang="zh-TW" sz="2000" dirty="0"/>
          </a:p>
          <a:p>
            <a:pPr lvl="2" algn="just">
              <a:lnSpc>
                <a:spcPct val="150000"/>
              </a:lnSpc>
            </a:pPr>
            <a:r>
              <a:rPr lang="zh-TW" altLang="en-US" sz="2200" dirty="0"/>
              <a:t>若父程序沒有等帶子程序，子程序會變成殭屍程序</a:t>
            </a:r>
            <a:r>
              <a:rPr lang="en-US" altLang="zh-TW" sz="2200" dirty="0"/>
              <a:t>(</a:t>
            </a:r>
            <a:r>
              <a:rPr lang="en-US" altLang="zh-TW" sz="2200" b="1" dirty="0">
                <a:solidFill>
                  <a:srgbClr val="FF0000"/>
                </a:solidFill>
              </a:rPr>
              <a:t>zombie process</a:t>
            </a:r>
            <a:r>
              <a:rPr lang="en-US" altLang="zh-TW" sz="2200" dirty="0"/>
              <a:t>)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pPr lvl="1" algn="just">
              <a:lnSpc>
                <a:spcPct val="150000"/>
              </a:lnSpc>
            </a:pPr>
            <a:r>
              <a:rPr lang="zh-TW" altLang="en-US" sz="2000" dirty="0"/>
              <a:t>子程序收到號誌後</a:t>
            </a:r>
            <a:r>
              <a:rPr lang="zh-TW" altLang="en-US" sz="2000" b="1" dirty="0">
                <a:solidFill>
                  <a:srgbClr val="FF0000"/>
                </a:solidFill>
              </a:rPr>
              <a:t>暫停</a:t>
            </a:r>
            <a:r>
              <a:rPr lang="zh-TW" altLang="en-US" sz="2000" dirty="0"/>
              <a:t>運行 </a:t>
            </a:r>
            <a:r>
              <a:rPr lang="en-US" altLang="zh-TW" sz="2000" dirty="0"/>
              <a:t>(stopped)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 algn="just">
              <a:lnSpc>
                <a:spcPct val="150000"/>
              </a:lnSpc>
            </a:pPr>
            <a:r>
              <a:rPr lang="zh-TW" altLang="en-US" sz="2000" dirty="0"/>
              <a:t>子程序收到號誌後</a:t>
            </a:r>
            <a:r>
              <a:rPr lang="zh-TW" altLang="en-US" sz="2000" b="1" dirty="0">
                <a:solidFill>
                  <a:srgbClr val="FF0000"/>
                </a:solidFill>
              </a:rPr>
              <a:t>恢復</a:t>
            </a:r>
            <a:r>
              <a:rPr lang="zh-TW" altLang="en-US" sz="2000" dirty="0"/>
              <a:t>運行 </a:t>
            </a:r>
            <a:r>
              <a:rPr lang="en-US" altLang="zh-TW" sz="2000" dirty="0"/>
              <a:t>(resumed)</a:t>
            </a:r>
            <a:r>
              <a:rPr lang="zh-TW" altLang="en-US" sz="2000" dirty="0"/>
              <a:t>。</a:t>
            </a:r>
            <a:endParaRPr kumimoji="1" lang="en-US" altLang="zh-TW" sz="2000" dirty="0"/>
          </a:p>
          <a:p>
            <a:pPr lvl="1" algn="just">
              <a:lnSpc>
                <a:spcPct val="150000"/>
              </a:lnSpc>
            </a:pPr>
            <a:endParaRPr kumimoji="1" lang="en-US" altLang="zh-TW" sz="2000" dirty="0"/>
          </a:p>
          <a:p>
            <a:pPr lvl="1" algn="just">
              <a:lnSpc>
                <a:spcPct val="150000"/>
              </a:lnSpc>
            </a:pPr>
            <a:r>
              <a:rPr kumimoji="1" lang="zh-CN" altLang="en-US" sz="2000" dirty="0"/>
              <a:t>號誌（</a:t>
            </a:r>
            <a:r>
              <a:rPr kumimoji="1" lang="en-US" altLang="zh-CN" sz="2000" dirty="0" err="1"/>
              <a:t>singnal</a:t>
            </a:r>
            <a:r>
              <a:rPr kumimoji="1" lang="zh-CN" altLang="en-US" sz="2000" dirty="0"/>
              <a:t>）將在下個章節介紹</a:t>
            </a:r>
            <a:endParaRPr lang="en-US" altLang="zh-TW" sz="20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9124C2-6422-0945-84B9-9294AA20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57AE02-3383-8145-B567-F6C0EF08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3709FC-E290-1246-908F-E041A782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08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24A84-8D32-C84F-A511-AB404ABE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wait &amp; </a:t>
            </a:r>
            <a:r>
              <a:rPr kumimoji="1" lang="en-US" altLang="zh-TW" dirty="0" err="1"/>
              <a:t>waitpid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F7057C-154C-074C-B6DC-522996CD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sz="2400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-US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sz="2400" dirty="0" err="1">
                <a:solidFill>
                  <a:srgbClr val="D12F1B"/>
                </a:solidFill>
                <a:latin typeface="Menlo" panose="020B0609030804020204" pitchFamily="49" charset="0"/>
              </a:rPr>
              <a:t>wait.h</a:t>
            </a:r>
            <a:r>
              <a:rPr lang="en-US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wait(</a:t>
            </a:r>
            <a:r>
              <a:rPr lang="en-US" altLang="zh-TW" sz="2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waitpid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options);</a:t>
            </a:r>
          </a:p>
          <a:p>
            <a:endParaRPr lang="en-US" altLang="zh-TW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回傳值：</a:t>
            </a:r>
            <a:endParaRPr lang="en-US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zh-CN" altLang="en-US" dirty="0"/>
              <a:t>「大致上」成功傳回該</a:t>
            </a:r>
            <a:r>
              <a:rPr lang="en-US" altLang="zh-CN" dirty="0"/>
              <a:t>child</a:t>
            </a:r>
            <a:r>
              <a:rPr lang="zh-CN" altLang="en-US" dirty="0"/>
              <a:t>的</a:t>
            </a:r>
            <a:r>
              <a:rPr lang="en-US" altLang="zh-CN" dirty="0" err="1"/>
              <a:t>pid</a:t>
            </a:r>
            <a:r>
              <a:rPr lang="zh-CN" altLang="en-US" dirty="0"/>
              <a:t>，失敗的話回傳</a:t>
            </a:r>
            <a:r>
              <a:rPr lang="en-US" altLang="zh-CN" dirty="0"/>
              <a:t>-1</a:t>
            </a:r>
          </a:p>
          <a:p>
            <a:pPr lvl="1"/>
            <a:r>
              <a:rPr lang="zh-CN" altLang="en-US" dirty="0"/>
              <a:t>詳細的部分請看</a:t>
            </a:r>
            <a:r>
              <a:rPr lang="en-US" altLang="zh-CN" dirty="0"/>
              <a:t>man 2 wait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21287-B118-5447-A803-6511E5E4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C4E869-E82E-F34E-8FD0-D362869C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06CE36-6A97-B246-9FC0-9F07B789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808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C5994-27F0-3C4D-966A-C1B3E98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wait(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4800" b="1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TW" sz="4800" b="1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B0B30-83ED-F442-AC60-72EF145D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檢查子程序狀態可使用表中的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macro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。號誌（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）下一節介紹。</a:t>
            </a:r>
          </a:p>
          <a:p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BF593FC-DE67-7740-90B8-3C5450293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873876"/>
              </p:ext>
            </p:extLst>
          </p:nvPr>
        </p:nvGraphicFramePr>
        <p:xfrm>
          <a:off x="1127954" y="2459718"/>
          <a:ext cx="9508295" cy="415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MACRO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WIF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EXITED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，若子程序正常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WEXIT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子程序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結束狀態 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(exit 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WIF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SIGNALED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，若子程序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被號誌終止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TERMSIG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子程序被號誌終止的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號誌編號 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(signal number)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COREDUMP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，若子程序有產生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WIF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STOPPED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，若子程序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被號誌暫停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7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STOPSIG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子程序被號誌暫停的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號誌編號 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(signal number)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2836"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WIF</a:t>
                      </a:r>
                      <a:r>
                        <a:rPr lang="en-US" altLang="zh-TW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CONTINUED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(status)</a:t>
                      </a:r>
                      <a:endParaRPr lang="zh-TW" altLang="en-US" sz="2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0005" marR="100005" marT="50003" marB="50003" anchor="ctr"/>
                </a:tc>
                <a:tc>
                  <a:txBody>
                    <a:bodyPr/>
                    <a:lstStyle/>
                    <a:p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，若子程序收到</a:t>
                      </a:r>
                      <a:r>
                        <a:rPr lang="en-US" altLang="zh-TW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SIGCONT</a:t>
                      </a:r>
                      <a:r>
                        <a:rPr lang="zh-TW" altLang="en-US" sz="2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號誌而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恢復運行</a:t>
                      </a:r>
                    </a:p>
                  </a:txBody>
                  <a:tcPr marL="100005" marR="100005" marT="50003" marB="5000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735849-9760-EA4F-88B6-6D310D66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2B1D5A-34D4-7646-9D5E-3D01EAC3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E64DF8-E51B-7841-9910-93FA4A43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2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F47ABC8-C968-E64C-89C5-A05BB36E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Program &amp; process</a:t>
            </a:r>
            <a:endParaRPr kumimoji="1" lang="zh-TW" altLang="en-US" dirty="0"/>
          </a:p>
        </p:txBody>
      </p:sp>
      <p:sp>
        <p:nvSpPr>
          <p:cNvPr id="7" name="文字預留位置 6">
            <a:extLst>
              <a:ext uri="{FF2B5EF4-FFF2-40B4-BE49-F238E27FC236}">
                <a16:creationId xmlns:a16="http://schemas.microsoft.com/office/drawing/2014/main" id="{A4DA0D5A-3BC5-0348-86EE-B43DED471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4BBEB7-4F9D-5646-B3CD-B5AE94B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94443D-4E9B-094F-8A0F-A2A65ACA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5F8F14-DE11-BC48-98FA-3B2F141B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86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5B0B5-0152-8949-9ADD-9827BD7C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waitpid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opt)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D00CB7-334A-CC44-B549-E25F203C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TW" dirty="0"/>
              <a:t>The value of 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 can be</a:t>
            </a:r>
            <a:r>
              <a:rPr kumimoji="1" lang="zh-TW" altLang="en-US" dirty="0"/>
              <a:t>：</a:t>
            </a: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C4BFF105-E294-334D-83F1-10E3F4FB7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090380"/>
              </p:ext>
            </p:extLst>
          </p:nvPr>
        </p:nvGraphicFramePr>
        <p:xfrm>
          <a:off x="870284" y="2490537"/>
          <a:ext cx="10515600" cy="39102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1988111450"/>
                    </a:ext>
                  </a:extLst>
                </a:gridCol>
                <a:gridCol w="9671050">
                  <a:extLst>
                    <a:ext uri="{9D8B030D-6E8A-4147-A177-3AD203B41FA5}">
                      <a16:colId xmlns:a16="http://schemas.microsoft.com/office/drawing/2014/main" val="3981596772"/>
                    </a:ext>
                  </a:extLst>
                </a:gridCol>
              </a:tblGrid>
              <a:tr h="1101983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&lt; -1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任意一個</a:t>
                      </a:r>
                      <a:r>
                        <a:rPr lang="en-US" altLang="zh-CN" sz="2800" dirty="0"/>
                        <a:t>group id</a:t>
                      </a:r>
                      <a:r>
                        <a:rPr lang="zh-CN" altLang="en-US" sz="2800" dirty="0"/>
                        <a:t>為</a:t>
                      </a:r>
                      <a:r>
                        <a:rPr lang="en-US" altLang="zh-CN" sz="2800" dirty="0"/>
                        <a:t>|</a:t>
                      </a:r>
                      <a:r>
                        <a:rPr lang="en-US" altLang="zh-CN" sz="2800" dirty="0" err="1"/>
                        <a:t>pid</a:t>
                      </a:r>
                      <a:r>
                        <a:rPr lang="en-US" altLang="zh-CN" sz="2800" dirty="0"/>
                        <a:t>|</a:t>
                      </a:r>
                      <a:r>
                        <a:rPr lang="zh-CN" altLang="en-US" sz="2800" dirty="0"/>
                        <a:t>的</a:t>
                      </a:r>
                      <a:r>
                        <a:rPr lang="en-US" altLang="zh-CN" sz="2800" dirty="0"/>
                        <a:t>child</a:t>
                      </a:r>
                      <a:r>
                        <a:rPr lang="zh-CN" altLang="en-US" sz="2800" dirty="0"/>
                        <a:t>結束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01103"/>
                  </a:ext>
                </a:extLst>
              </a:tr>
              <a:tr h="604314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任意的一個</a:t>
                      </a:r>
                      <a:r>
                        <a:rPr lang="en-US" altLang="zh-CN" sz="2800" dirty="0"/>
                        <a:t>child</a:t>
                      </a:r>
                      <a:endParaRPr lang="en-US" altLang="zh-TW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165876"/>
                  </a:ext>
                </a:extLst>
              </a:tr>
              <a:tr h="1101983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任意一個跟自己的</a:t>
                      </a:r>
                      <a:r>
                        <a:rPr lang="en-US" altLang="zh-CN" sz="2800" dirty="0"/>
                        <a:t>group id</a:t>
                      </a:r>
                      <a:r>
                        <a:rPr lang="zh-CN" altLang="en-US" sz="2800" dirty="0"/>
                        <a:t>一樣的</a:t>
                      </a:r>
                      <a:r>
                        <a:rPr lang="en-US" altLang="zh-CN" sz="2800" dirty="0"/>
                        <a:t>child</a:t>
                      </a:r>
                      <a:r>
                        <a:rPr lang="zh-CN" altLang="en-US" sz="2800" dirty="0"/>
                        <a:t>結束</a:t>
                      </a:r>
                      <a:endParaRPr lang="en-US" altLang="zh-TW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220482"/>
                  </a:ext>
                </a:extLst>
              </a:tr>
              <a:tr h="1101983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&gt; 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等</a:t>
                      </a:r>
                      <a:r>
                        <a:rPr lang="en-US" altLang="zh-CN" sz="2800" dirty="0"/>
                        <a:t>process ID</a:t>
                      </a:r>
                      <a:r>
                        <a:rPr lang="zh-CN" altLang="en-US" sz="2800" dirty="0"/>
                        <a:t>為</a:t>
                      </a:r>
                      <a:r>
                        <a:rPr lang="en-US" altLang="zh-CN" sz="2800" dirty="0" err="1"/>
                        <a:t>pid</a:t>
                      </a:r>
                      <a:r>
                        <a:rPr lang="zh-CN" altLang="en-US" sz="2800" dirty="0"/>
                        <a:t>的</a:t>
                      </a:r>
                      <a:r>
                        <a:rPr lang="en-US" altLang="zh-CN" sz="2800" dirty="0"/>
                        <a:t>child</a:t>
                      </a:r>
                      <a:r>
                        <a:rPr lang="zh-CN" altLang="en-US" sz="2800" dirty="0"/>
                        <a:t>結束</a:t>
                      </a:r>
                      <a:endParaRPr lang="en-US" altLang="zh-TW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404029"/>
                  </a:ext>
                </a:extLst>
              </a:tr>
            </a:tbl>
          </a:graphicData>
        </a:graphic>
      </p:graphicFrame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0F678E-2B84-B748-8F35-FCA637F6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8A9A40-7054-1C45-87FB-4F15F9CF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11EF16-06EB-394B-AB2E-15E49AB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46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0FD04-3263-004D-BF7B-1AC184AA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Process group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33FBB-72AA-6A44-ABD8-05F91FFA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6649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ls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-R |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egrep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"\\.c$" |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pPr marL="0" indent="0">
              <a:buNone/>
            </a:pP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335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kumimoji="1" lang="zh-CN" alt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共有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ls, </a:t>
            </a:r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egrep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1" lang="zh-CN" alt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三個程式一起完成工作，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1" lang="zh-CN" alt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將這三個程式設成同一個</a:t>
            </a:r>
            <a:r>
              <a:rPr kumimoji="1" lang="en-US" altLang="zh-CN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group*/</a:t>
            </a:r>
            <a:endParaRPr kumimoji="1" lang="en" altLang="zh-TW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B86C69-A9F1-0648-82B9-00D0823C30B8}"/>
              </a:ext>
            </a:extLst>
          </p:cNvPr>
          <p:cNvSpPr txBox="1"/>
          <p:nvPr/>
        </p:nvSpPr>
        <p:spPr>
          <a:xfrm>
            <a:off x="838200" y="4661941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4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" altLang="zh-TW" sz="2400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TW" sz="24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400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" altLang="zh-TW" sz="24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TW" sz="2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setpgid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pgid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getpgid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" altLang="zh-TW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TW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/*</a:t>
            </a:r>
            <a:r>
              <a:rPr lang="zh-TW" altLang="en-US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設定</a:t>
            </a:r>
            <a:r>
              <a:rPr lang="en" altLang="zh-TW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process group</a:t>
            </a:r>
            <a:r>
              <a:rPr lang="zh-TW" altLang="en-US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的</a:t>
            </a:r>
            <a:r>
              <a:rPr lang="en" altLang="zh-TW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function</a:t>
            </a:r>
            <a:r>
              <a:rPr lang="zh-TW" altLang="en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，</a:t>
            </a:r>
            <a:r>
              <a:rPr lang="zh-TW" altLang="en-US" sz="2400" b="1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請自行查閱</a:t>
            </a:r>
            <a:r>
              <a:rPr lang="zh-TW" altLang="en-US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*</a:t>
            </a:r>
            <a:r>
              <a:rPr lang="en-US" altLang="zh-TW" sz="2400" dirty="0">
                <a:solidFill>
                  <a:srgbClr val="008400"/>
                </a:solidFill>
                <a:latin typeface="Heiti TC Medium" pitchFamily="2" charset="-128"/>
                <a:ea typeface="Heiti TC Medium" pitchFamily="2" charset="-128"/>
              </a:rPr>
              <a:t>/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3EBA9-7A5E-B24E-ACC1-240DBF8C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6C84AD-43FB-7A40-9F8B-442E1D6B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BEA78-3786-364F-B2A1-0FE61AD9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92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9FA2A-5E6C-DA4B-8E79-0A5ED59F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waitpid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opt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ABD45-A28A-9E4E-A4E7-4D6CCCDC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zh-TW" dirty="0"/>
              <a:t>The value of options is an OR of zero or more of the following constants:</a:t>
            </a:r>
          </a:p>
          <a:p>
            <a:pPr marL="0" indent="0">
              <a:buNone/>
            </a:pPr>
            <a:r>
              <a:rPr kumimoji="1" lang="zh-CN" altLang="en-US" dirty="0"/>
              <a:t>簡單來說，就是當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還未結束時，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想要知道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的狀態</a:t>
            </a:r>
            <a:endParaRPr kumimoji="1"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AE4B7D-0841-684B-A95D-F9BB89523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399"/>
              </p:ext>
            </p:extLst>
          </p:nvPr>
        </p:nvGraphicFramePr>
        <p:xfrm>
          <a:off x="950495" y="3486149"/>
          <a:ext cx="10403305" cy="2948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4473">
                  <a:extLst>
                    <a:ext uri="{9D8B030D-6E8A-4147-A177-3AD203B41FA5}">
                      <a16:colId xmlns:a16="http://schemas.microsoft.com/office/drawing/2014/main" val="802163160"/>
                    </a:ext>
                  </a:extLst>
                </a:gridCol>
                <a:gridCol w="7918832">
                  <a:extLst>
                    <a:ext uri="{9D8B030D-6E8A-4147-A177-3AD203B41FA5}">
                      <a16:colId xmlns:a16="http://schemas.microsoft.com/office/drawing/2014/main" val="2287440472"/>
                    </a:ext>
                  </a:extLst>
                </a:gridCol>
              </a:tblGrid>
              <a:tr h="879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/>
                          <a:latin typeface="Heiti TC Medium" pitchFamily="2" charset="-128"/>
                          <a:ea typeface="Heiti TC Medium" pitchFamily="2" charset="-128"/>
                          <a:cs typeface="+mn-cs"/>
                        </a:rPr>
                        <a:t>WNOHANG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effectLst/>
                        <a:latin typeface="Heiti TC Medium" pitchFamily="2" charset="-128"/>
                        <a:ea typeface="Heiti TC Medium" pitchFamily="2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return immediately if no child has exited.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557153"/>
                  </a:ext>
                </a:extLst>
              </a:tr>
              <a:tr h="879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/>
                          <a:latin typeface="Heiti TC Medium" pitchFamily="2" charset="-128"/>
                          <a:ea typeface="Heiti TC Medium" pitchFamily="2" charset="-128"/>
                          <a:cs typeface="+mn-cs"/>
                        </a:rPr>
                        <a:t>WUNTRACED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effectLst/>
                        <a:latin typeface="Heiti TC Medium" pitchFamily="2" charset="-128"/>
                        <a:ea typeface="Heiti TC Medium" pitchFamily="2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also  return  if a child has stopped (but not traced via </a:t>
                      </a:r>
                      <a:r>
                        <a:rPr lang="en-US" altLang="zh-TW" sz="2400" dirty="0" err="1">
                          <a:latin typeface="Heiti TC Medium" pitchFamily="2" charset="-128"/>
                          <a:ea typeface="Heiti TC Medium" pitchFamily="2" charset="-128"/>
                        </a:rPr>
                        <a:t>ptrace</a:t>
                      </a:r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(2)</a:t>
                      </a:r>
                      <a:r>
                        <a:rPr lang="zh-TW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，簡單來說</a:t>
                      </a:r>
                      <a:r>
                        <a:rPr lang="zh-CN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被</a:t>
                      </a:r>
                      <a:r>
                        <a:rPr lang="en-US" altLang="zh-TW" sz="2400" dirty="0" err="1">
                          <a:latin typeface="Heiti TC Medium" pitchFamily="2" charset="-128"/>
                          <a:ea typeface="Heiti TC Medium" pitchFamily="2" charset="-128"/>
                        </a:rPr>
                        <a:t>ptrace</a:t>
                      </a:r>
                      <a:r>
                        <a:rPr lang="zh-CN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就是被</a:t>
                      </a:r>
                      <a:r>
                        <a:rPr lang="en-US" altLang="zh-CN" sz="2400" dirty="0">
                          <a:latin typeface="Heiti TC Medium" pitchFamily="2" charset="-128"/>
                          <a:ea typeface="Heiti TC Medium" pitchFamily="2" charset="-128"/>
                        </a:rPr>
                        <a:t>debug</a:t>
                      </a:r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895951"/>
                  </a:ext>
                </a:extLst>
              </a:tr>
              <a:tr h="1008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dirty="0">
                          <a:solidFill>
                            <a:schemeClr val="dk1"/>
                          </a:solidFill>
                          <a:effectLst/>
                          <a:latin typeface="Heiti TC Medium" pitchFamily="2" charset="-128"/>
                          <a:ea typeface="Heiti TC Medium" pitchFamily="2" charset="-128"/>
                          <a:cs typeface="+mn-cs"/>
                        </a:rPr>
                        <a:t>WCONTINUED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effectLst/>
                        <a:latin typeface="Heiti TC Medium" pitchFamily="2" charset="-128"/>
                        <a:ea typeface="Heiti TC Medium" pitchFamily="2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also return if a stopped child has been resumed by delivery of SIGCONT.</a:t>
                      </a:r>
                      <a:r>
                        <a:rPr lang="zh-TW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 </a:t>
                      </a:r>
                      <a:endParaRPr lang="en-US" altLang="zh-TW" sz="2400" dirty="0">
                        <a:latin typeface="Heiti TC Medium" pitchFamily="2" charset="-128"/>
                        <a:ea typeface="Heiti TC Medium" pitchFamily="2" charset="-128"/>
                      </a:endParaRPr>
                    </a:p>
                    <a:p>
                      <a:r>
                        <a:rPr lang="zh-TW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（</a:t>
                      </a:r>
                      <a:r>
                        <a:rPr lang="en-US" altLang="zh-TW" sz="2400" dirty="0">
                          <a:latin typeface="Heiti TC Medium" pitchFamily="2" charset="-128"/>
                          <a:ea typeface="Heiti TC Medium" pitchFamily="2" charset="-128"/>
                        </a:rPr>
                        <a:t>SIGCONT</a:t>
                      </a:r>
                      <a:r>
                        <a:rPr lang="zh-CN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是</a:t>
                      </a:r>
                      <a:r>
                        <a:rPr lang="en-US" altLang="zh-CN" sz="2400" dirty="0">
                          <a:latin typeface="Heiti TC Medium" pitchFamily="2" charset="-128"/>
                          <a:ea typeface="Heiti TC Medium" pitchFamily="2" charset="-128"/>
                        </a:rPr>
                        <a:t>signal</a:t>
                      </a:r>
                      <a:r>
                        <a:rPr lang="zh-CN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，下個章節介紹</a:t>
                      </a:r>
                      <a:r>
                        <a:rPr lang="zh-TW" altLang="en-US" sz="2400" dirty="0">
                          <a:latin typeface="Heiti TC Medium" pitchFamily="2" charset="-128"/>
                          <a:ea typeface="Heiti TC Medium" pitchFamily="2" charset="-128"/>
                        </a:rPr>
                        <a:t>）</a:t>
                      </a:r>
                      <a:endParaRPr lang="en-US" altLang="zh-TW" sz="2400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760608"/>
                  </a:ext>
                </a:extLst>
              </a:tr>
            </a:tbl>
          </a:graphicData>
        </a:graphic>
      </p:graphicFrame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FA5ED3-2F21-B94D-85CA-4DA48097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74D883-F1A5-AE40-9FA3-AF962735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4EF6E9-11BF-CA44-9F21-31BCCA97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270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85582-68B1-2B42-8C0D-8CAF1726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wait.c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94637-6D37-3C46-9292-227642FB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w;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 {           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 Code executed by child */</a:t>
            </a:r>
            <a:endParaRPr lang="en-US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"Child PID is %</a:t>
            </a:r>
            <a:r>
              <a:rPr lang="en-US" altLang="zh-TW" sz="2000" dirty="0" err="1">
                <a:solidFill>
                  <a:srgbClr val="D12F1B"/>
                </a:solidFill>
                <a:latin typeface="Menlo" panose="020B0609030804020204" pitchFamily="49" charset="0"/>
              </a:rPr>
              <a:t>ld</a:t>
            </a:r>
            <a:r>
              <a:rPr lang="en-US" altLang="zh-TW" sz="2000" dirty="0">
                <a:solidFill>
                  <a:srgbClr val="D12F1B"/>
                </a:solidFill>
                <a:latin typeface="Menlo" panose="020B0609030804020204" pitchFamily="49" charset="0"/>
              </a:rPr>
              <a:t>\n"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 (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getpid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pause();                   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 Wait for signals */</a:t>
            </a:r>
            <a:endParaRPr lang="en-US" altLang="zh-TW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2702FE-6375-5249-8B99-B285BF41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8DBDB6-79D5-9248-BE0C-ED768648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1C36C-9914-824C-B505-F93B8A2B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207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E723B-3CE3-1047-862D-34D0C1EF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365125"/>
            <a:ext cx="11766884" cy="6288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{                 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/* Code executed by parent */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do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 =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waitpid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WUNTRACED | WCONTINUED);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(WIFEXITED(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"Parent: child is exited, status=%d\n"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WEXITSTATUS(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(WIFSIGNALED(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"Parent: child is killed by signal %d\n"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WTERMSIG(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(WIFSTOPPED(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"Parent: child is stopped by signal %d\n"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WSTOPSIG(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(WIFCONTINUED(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"Parent: child is continued\n"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8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}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(!WIFEXITED(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&amp;&amp; !WIFSIGNALED(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當子行程沒有結束並且沒有被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終止*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>
                <a:solidFill>
                  <a:srgbClr val="D12F1B"/>
                </a:solidFill>
                <a:latin typeface="Menlo" panose="020B0609030804020204" pitchFamily="49" charset="0"/>
              </a:rPr>
              <a:t>"Parent: bye bye\n"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8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exit(EXIT_SUCCESS);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78D869-FB5F-074C-B1D2-2AFD4E7B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EA4611-8A14-2347-A2B0-B035954F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526D9E-1BA1-A94C-B236-1A65D6CE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187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E3BCA-D042-4B49-9D20-E3C5A824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pause()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CBB658-28CC-444C-A8EE-EFD0DC4E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pause(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用途：讓行程一直睡覺，直到遇到終止號誌（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signal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），或者遇到可以處理的號誌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0F608F-D830-3A42-951C-9B7594B2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E10594-5C46-CD4E-8FE4-0924F6DC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BBC82E-11FA-124E-805B-B57F6D0C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68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E8EEB-8ED2-E943-B645-A9ABB4C9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1CBDEF-AB2B-E04E-BD0F-6C2B2CD287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$ ./wait </a:t>
            </a:r>
          </a:p>
          <a:p>
            <a:pPr marL="0" indent="0">
              <a:buNone/>
            </a:pPr>
            <a:r>
              <a:rPr lang="en-US" altLang="zh-TW" dirty="0"/>
              <a:t>Child PID is 9006</a:t>
            </a:r>
          </a:p>
          <a:p>
            <a:pPr marL="0" indent="0">
              <a:buNone/>
            </a:pPr>
            <a:r>
              <a:rPr lang="en-US" altLang="zh-TW" dirty="0"/>
              <a:t>Parent: child is stopped by signal 19</a:t>
            </a:r>
          </a:p>
          <a:p>
            <a:pPr marL="0" indent="0">
              <a:buNone/>
            </a:pPr>
            <a:r>
              <a:rPr lang="en-US" altLang="zh-TW" dirty="0"/>
              <a:t>Parent: child is continued</a:t>
            </a:r>
          </a:p>
          <a:p>
            <a:pPr marL="0" indent="0">
              <a:buNone/>
            </a:pPr>
            <a:r>
              <a:rPr lang="en-US" altLang="zh-TW" dirty="0"/>
              <a:t>Parent: child is killed by signal 15</a:t>
            </a:r>
          </a:p>
          <a:p>
            <a:pPr marL="0" indent="0">
              <a:buNone/>
            </a:pPr>
            <a:r>
              <a:rPr lang="en-US" altLang="zh-TW" dirty="0"/>
              <a:t>Parent: bye bye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9D8E868-F0FB-434E-B875-69EEE3BC49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/>
              <a:t>$ kill -STOP 9006</a:t>
            </a:r>
          </a:p>
          <a:p>
            <a:pPr marL="0" indent="0">
              <a:buNone/>
            </a:pPr>
            <a:r>
              <a:rPr kumimoji="1" lang="en-US" altLang="zh-TW" dirty="0"/>
              <a:t>$ kill -STOP 9006</a:t>
            </a:r>
          </a:p>
          <a:p>
            <a:pPr marL="0" indent="0">
              <a:buNone/>
            </a:pPr>
            <a:r>
              <a:rPr kumimoji="1" lang="en-US" altLang="zh-TW" dirty="0"/>
              <a:t>$ kill -CONT 9006</a:t>
            </a:r>
          </a:p>
          <a:p>
            <a:pPr marL="0" indent="0">
              <a:buNone/>
            </a:pPr>
            <a:r>
              <a:rPr kumimoji="1" lang="en-US" altLang="zh-TW" dirty="0"/>
              <a:t>$ kill -TERM 9006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E2F7CC-F3EB-834B-A38A-36FB4E9C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31C317-1070-C840-8F0E-25899CBA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4F527D-1FAB-F444-AC24-2819F91B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257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http://www.clker.com/cliparts/Q/X/I/I/L/o/twin-boys-hi.png">
            <a:extLst>
              <a:ext uri="{FF2B5EF4-FFF2-40B4-BE49-F238E27FC236}">
                <a16:creationId xmlns:a16="http://schemas.microsoft.com/office/drawing/2014/main" id="{C747FD52-61C7-6940-87E0-9D399823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88" y="307731"/>
            <a:ext cx="407922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clker.com/cliparts/O/R/3/y/7/4/twin2-hi.png">
            <a:extLst>
              <a:ext uri="{FF2B5EF4-FFF2-40B4-BE49-F238E27FC236}">
                <a16:creationId xmlns:a16="http://schemas.microsoft.com/office/drawing/2014/main" id="{F7F955AB-7BF8-B44A-B01B-9CE877A2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391" y="307731"/>
            <a:ext cx="407922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D6CF2A2C-B572-0D44-9D29-7F711CBE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TW" sz="5400" dirty="0" err="1">
                <a:solidFill>
                  <a:srgbClr val="FFFFFF"/>
                </a:solidFill>
                <a:latin typeface="+mj-lt"/>
                <a:ea typeface="+mj-ea"/>
              </a:rPr>
              <a:t>execve</a:t>
            </a:r>
            <a:r>
              <a:rPr kumimoji="1" lang="en-US" altLang="zh-TW" sz="5400" dirty="0">
                <a:solidFill>
                  <a:srgbClr val="FFFFFF"/>
                </a:solidFill>
                <a:latin typeface="+mj-lt"/>
                <a:ea typeface="+mj-ea"/>
              </a:rPr>
              <a:t>() functions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A6ADAB-8AD5-5942-B3F9-0DF43DB2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kumimoji="1" lang="en-US" altLang="zh-TW" sz="2000">
              <a:solidFill>
                <a:srgbClr val="FFB14E"/>
              </a:solidFill>
              <a:latin typeface="+mn-lt"/>
              <a:ea typeface="+mn-ea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3482EE-9756-644B-90F6-1C0A83F6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A92DBF-4EAB-2043-91DB-42420B19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0F4C1B-AE0A-C443-A79B-2D688AB4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24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ACD2833-E215-084F-9519-920F77DAA361}"/>
              </a:ext>
            </a:extLst>
          </p:cNvPr>
          <p:cNvSpPr/>
          <p:nvPr/>
        </p:nvSpPr>
        <p:spPr>
          <a:xfrm>
            <a:off x="8045456" y="3496478"/>
            <a:ext cx="1422400" cy="2566281"/>
          </a:xfrm>
          <a:prstGeom prst="rect">
            <a:avLst/>
          </a:prstGeom>
          <a:solidFill>
            <a:srgbClr val="95FF8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TW" dirty="0">
                <a:solidFill>
                  <a:schemeClr val="tx1"/>
                </a:solidFill>
              </a:rPr>
              <a:t>ls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E45944-A9E6-7D45-AAA4-A901A6270214}"/>
              </a:ext>
            </a:extLst>
          </p:cNvPr>
          <p:cNvSpPr/>
          <p:nvPr/>
        </p:nvSpPr>
        <p:spPr>
          <a:xfrm>
            <a:off x="8045456" y="1690687"/>
            <a:ext cx="1422400" cy="148564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TW" dirty="0">
                <a:solidFill>
                  <a:schemeClr val="tx1"/>
                </a:solidFill>
              </a:rPr>
              <a:t>bash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862D9F-BEFF-B447-83E1-3CF99EDE813D}"/>
              </a:ext>
            </a:extLst>
          </p:cNvPr>
          <p:cNvSpPr/>
          <p:nvPr/>
        </p:nvSpPr>
        <p:spPr>
          <a:xfrm>
            <a:off x="6030493" y="1165497"/>
            <a:ext cx="1422400" cy="51727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bash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2637D35-FAF2-0A4A-9965-B3CEE0E474AD}"/>
              </a:ext>
            </a:extLst>
          </p:cNvPr>
          <p:cNvCxnSpPr>
            <a:stCxn id="8" idx="6"/>
          </p:cNvCxnSpPr>
          <p:nvPr/>
        </p:nvCxnSpPr>
        <p:spPr>
          <a:xfrm flipV="1">
            <a:off x="6885933" y="2595145"/>
            <a:ext cx="1595662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259BEC7-B0B4-7D40-ADBD-F38D634D6BC7}"/>
              </a:ext>
            </a:extLst>
          </p:cNvPr>
          <p:cNvCxnSpPr>
            <a:cxnSpLocks/>
          </p:cNvCxnSpPr>
          <p:nvPr/>
        </p:nvCxnSpPr>
        <p:spPr>
          <a:xfrm>
            <a:off x="8481595" y="2588280"/>
            <a:ext cx="0" cy="346761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40970E4F-ECE2-A340-866F-6D5F5D1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fork() + </a:t>
            </a:r>
            <a:r>
              <a:rPr kumimoji="1" lang="en-US" altLang="zh-TW" dirty="0" err="1"/>
              <a:t>execve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A49325CB-4FB5-AE4D-A2D4-E90C10C99130}"/>
              </a:ext>
            </a:extLst>
          </p:cNvPr>
          <p:cNvCxnSpPr>
            <a:cxnSpLocks/>
          </p:cNvCxnSpPr>
          <p:nvPr/>
        </p:nvCxnSpPr>
        <p:spPr>
          <a:xfrm>
            <a:off x="6741695" y="1269583"/>
            <a:ext cx="0" cy="190675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876E0D-B8A2-4844-ABAA-298678E1C5B9}"/>
              </a:ext>
            </a:extLst>
          </p:cNvPr>
          <p:cNvSpPr txBox="1"/>
          <p:nvPr/>
        </p:nvSpPr>
        <p:spPr>
          <a:xfrm>
            <a:off x="6273456" y="604886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parent</a:t>
            </a:r>
          </a:p>
          <a:p>
            <a:pPr algn="ctr"/>
            <a:r>
              <a:rPr kumimoji="1" lang="en-US" altLang="zh-TW" dirty="0" err="1"/>
              <a:t>pid</a:t>
            </a:r>
            <a:r>
              <a:rPr kumimoji="1" lang="en-US" altLang="zh-TW" dirty="0"/>
              <a:t> = 78</a:t>
            </a:r>
            <a:endParaRPr kumimoji="1"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D092A5-4265-BD4E-96A0-53C1C9F57012}"/>
              </a:ext>
            </a:extLst>
          </p:cNvPr>
          <p:cNvSpPr/>
          <p:nvPr/>
        </p:nvSpPr>
        <p:spPr>
          <a:xfrm>
            <a:off x="6597456" y="2450907"/>
            <a:ext cx="288477" cy="28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F19BA9-CDE1-F841-A195-75519CB0CF83}"/>
              </a:ext>
            </a:extLst>
          </p:cNvPr>
          <p:cNvSpPr txBox="1"/>
          <p:nvPr/>
        </p:nvSpPr>
        <p:spPr>
          <a:xfrm>
            <a:off x="8045456" y="1757283"/>
            <a:ext cx="138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 dirty="0"/>
              <a:t>child</a:t>
            </a:r>
          </a:p>
          <a:p>
            <a:pPr algn="r"/>
            <a:r>
              <a:rPr kumimoji="1" lang="en-US" altLang="zh-TW" dirty="0" err="1"/>
              <a:t>pid</a:t>
            </a:r>
            <a:r>
              <a:rPr kumimoji="1" lang="en-US" altLang="zh-TW" dirty="0"/>
              <a:t> = 98</a:t>
            </a:r>
            <a:endParaRPr kumimoji="1"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D16EB6F-A92B-E941-89A0-C2DBB4BB5019}"/>
              </a:ext>
            </a:extLst>
          </p:cNvPr>
          <p:cNvSpPr/>
          <p:nvPr/>
        </p:nvSpPr>
        <p:spPr>
          <a:xfrm>
            <a:off x="8335693" y="3157956"/>
            <a:ext cx="288477" cy="28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D87430-8923-064B-BE6E-6BFA0D532313}"/>
              </a:ext>
            </a:extLst>
          </p:cNvPr>
          <p:cNvSpPr txBox="1"/>
          <p:nvPr/>
        </p:nvSpPr>
        <p:spPr>
          <a:xfrm>
            <a:off x="4889533" y="2268019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ret=fork()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if (ret!=0)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wait()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E8727B-81AD-A24A-9400-41ECCB129A11}"/>
              </a:ext>
            </a:extLst>
          </p:cNvPr>
          <p:cNvSpPr txBox="1"/>
          <p:nvPr/>
        </p:nvSpPr>
        <p:spPr>
          <a:xfrm>
            <a:off x="8016713" y="3539231"/>
            <a:ext cx="138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 dirty="0"/>
              <a:t>child</a:t>
            </a:r>
          </a:p>
          <a:p>
            <a:pPr algn="r"/>
            <a:r>
              <a:rPr kumimoji="1" lang="en-US" altLang="zh-TW" dirty="0" err="1"/>
              <a:t>pid</a:t>
            </a:r>
            <a:r>
              <a:rPr kumimoji="1" lang="en-US" altLang="zh-TW" dirty="0"/>
              <a:t> = 98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5349D0-683A-9C42-AF69-6535B1404827}"/>
              </a:ext>
            </a:extLst>
          </p:cNvPr>
          <p:cNvSpPr txBox="1"/>
          <p:nvPr/>
        </p:nvSpPr>
        <p:spPr>
          <a:xfrm>
            <a:off x="9652872" y="2979028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if(ret == 0)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execv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(“ls”);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4BBC44E2-DF04-4D49-8E0E-274CE42EA44B}"/>
              </a:ext>
            </a:extLst>
          </p:cNvPr>
          <p:cNvCxnSpPr>
            <a:stCxn id="4" idx="1"/>
            <a:endCxn id="17" idx="6"/>
          </p:cNvCxnSpPr>
          <p:nvPr/>
        </p:nvCxnSpPr>
        <p:spPr>
          <a:xfrm flipH="1">
            <a:off x="8624170" y="3302194"/>
            <a:ext cx="1028702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979D48C-1BF1-1D49-B61D-27FA21D5E677}"/>
              </a:ext>
            </a:extLst>
          </p:cNvPr>
          <p:cNvCxnSpPr/>
          <p:nvPr/>
        </p:nvCxnSpPr>
        <p:spPr>
          <a:xfrm>
            <a:off x="6741693" y="3157956"/>
            <a:ext cx="0" cy="2809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3E9A7164-E035-D743-84CD-5F07851D7030}"/>
              </a:ext>
            </a:extLst>
          </p:cNvPr>
          <p:cNvCxnSpPr>
            <a:cxnSpLocks/>
          </p:cNvCxnSpPr>
          <p:nvPr/>
        </p:nvCxnSpPr>
        <p:spPr>
          <a:xfrm>
            <a:off x="6741693" y="6051887"/>
            <a:ext cx="13212" cy="78916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8DB6253-8181-C149-A966-523D19EE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751D8444-FC75-134A-8A81-B28A7DFB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0AB2A794-AFC2-2642-AC55-413B361D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92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9DFBA74-1DEB-6A41-A316-141143A5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execve</a:t>
            </a:r>
            <a:r>
              <a:rPr kumimoji="1" lang="en-US" altLang="zh-TW" dirty="0"/>
              <a:t>-family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F24122-9625-5B45-AF9C-267370C5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altLang="zh-TW" sz="16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extern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**environ;</a:t>
            </a:r>
            <a:endParaRPr lang="en-US" altLang="zh-TW" sz="16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execl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*path, 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...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 (char  *) NULL */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execlp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*file, 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...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 (char  *) NULL */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execle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*path, 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...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/*, (char *) NULL, char * 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envp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[] */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*path,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execvp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*file,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execvpe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*file,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envp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[]);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5B2ABC-60B2-134F-90E6-C42016D6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8D0C62-3266-B34F-AFAC-08D0A14C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3615A-109F-8E40-A1E2-69472168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1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02EC040-021F-674E-BCB3-1F526A50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單元簡介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CC5B2C4-DA2D-1F4E-B8DF-D1D1F4D8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本單元主要介紹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作業系統中最基本執行單元，程序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或者任務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的概念並且回覆以下的問題：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如何產生</a:t>
            </a: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新的程序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原父程序與新子程序之間的</a:t>
            </a: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關係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為何？有無先後執行順序？如何控制先後順序？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如何載入</a:t>
            </a: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新的程式執行檔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12658A-6B73-114C-81DC-87879D5E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84A712-9CB5-8E48-90C9-0B74E145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37DCD1-8812-694D-ABC1-28F5BA1F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60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AC8CD-9469-E84E-B8AD-199AF09B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execve</a:t>
            </a:r>
            <a:r>
              <a:rPr kumimoji="1" lang="en-US" altLang="zh-TW" dirty="0"/>
              <a:t>-family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1C443-65C0-FA43-8242-219582A0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execl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execlp</a:t>
            </a:r>
            <a:r>
              <a:rPr kumimoji="1" lang="en-US" altLang="zh-CN" dirty="0"/>
              <a:t>, and </a:t>
            </a:r>
            <a:r>
              <a:rPr kumimoji="1" lang="en-US" altLang="zh-CN" dirty="0" err="1"/>
              <a:t>execle</a:t>
            </a:r>
            <a:r>
              <a:rPr kumimoji="1" lang="zh-CN" altLang="en-US" dirty="0"/>
              <a:t>的第二個以後的參數是一群字串，</a:t>
            </a:r>
            <a:r>
              <a:rPr kumimoji="1" lang="zh-CN" altLang="en-US" b="1" dirty="0"/>
              <a:t>「習慣上」</a:t>
            </a:r>
            <a:r>
              <a:rPr kumimoji="1" lang="zh-CN" altLang="en-US" dirty="0"/>
              <a:t>第一個字串是執行檔本身，最後一個參數必須是</a:t>
            </a:r>
            <a:r>
              <a:rPr kumimoji="1" lang="en-US" altLang="zh-CN" dirty="0"/>
              <a:t>(char*)NULL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execv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execvp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execvpe</a:t>
            </a:r>
            <a:r>
              <a:rPr kumimoji="1" lang="zh-CN" altLang="en-US" dirty="0"/>
              <a:t>的第二個參數是：字串陣列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execle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execvpe</a:t>
            </a:r>
            <a:r>
              <a:rPr kumimoji="1" lang="zh-CN" altLang="en-US" dirty="0"/>
              <a:t>環境變數放在</a:t>
            </a:r>
            <a:r>
              <a:rPr kumimoji="1" lang="en-US" altLang="zh-CN" dirty="0" err="1"/>
              <a:t>envp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失敗回傳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，錯誤訊息放在</a:t>
            </a:r>
            <a:r>
              <a:rPr kumimoji="1" lang="en-US" altLang="zh-CN" dirty="0" err="1"/>
              <a:t>errno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56167E-2267-A84F-8217-50F95B48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A7AD74-1B80-A14A-B303-F80E7899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BB32B7-50C4-1D42-BECE-CC0C4928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13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7B3B0-1213-7C47-8FDF-A5BEFEFD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execve</a:t>
            </a:r>
            <a:r>
              <a:rPr kumimoji="1" lang="en-US" altLang="zh-TW" dirty="0"/>
              <a:t>-family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84BBDC-FC06-D942-933A-3C33DC967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The </a:t>
            </a:r>
            <a:r>
              <a:rPr lang="en-US" altLang="zh-TW" b="1" dirty="0" err="1"/>
              <a:t>execlp</a:t>
            </a:r>
            <a:r>
              <a:rPr lang="en-US" altLang="zh-TW" dirty="0"/>
              <a:t>(), </a:t>
            </a:r>
            <a:r>
              <a:rPr lang="en-US" altLang="zh-TW" b="1" dirty="0" err="1"/>
              <a:t>execvp</a:t>
            </a:r>
            <a:r>
              <a:rPr lang="en-US" altLang="zh-TW" dirty="0"/>
              <a:t>(), and </a:t>
            </a:r>
            <a:r>
              <a:rPr lang="en-US" altLang="zh-TW" b="1" dirty="0" err="1"/>
              <a:t>execvpe</a:t>
            </a:r>
            <a:r>
              <a:rPr lang="en-US" altLang="zh-TW" dirty="0"/>
              <a:t>() </a:t>
            </a:r>
            <a:r>
              <a:rPr lang="zh-CN" altLang="en-US" dirty="0"/>
              <a:t>如果執行檔的</a:t>
            </a:r>
            <a:r>
              <a:rPr lang="en-US" altLang="zh-CN" dirty="0"/>
              <a:t>path-name</a:t>
            </a:r>
            <a:r>
              <a:rPr lang="zh-CN" altLang="en-US" dirty="0"/>
              <a:t>沒有</a:t>
            </a:r>
            <a:r>
              <a:rPr lang="en-US" altLang="zh-CN" dirty="0"/>
              <a:t>“/”</a:t>
            </a:r>
            <a:r>
              <a:rPr lang="zh-CN" altLang="en-US" dirty="0"/>
              <a:t>那麼這幾個函數會依照</a:t>
            </a:r>
            <a:r>
              <a:rPr lang="en-US" altLang="zh-CN" dirty="0"/>
              <a:t>PATH</a:t>
            </a:r>
            <a:r>
              <a:rPr lang="zh-CN" altLang="en-US" dirty="0"/>
              <a:t>搜尋執行檔。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BF19D2-E3AA-4D45-8722-5F578C2515C2}"/>
              </a:ext>
            </a:extLst>
          </p:cNvPr>
          <p:cNvSpPr/>
          <p:nvPr/>
        </p:nvSpPr>
        <p:spPr>
          <a:xfrm>
            <a:off x="1155032" y="4367463"/>
            <a:ext cx="9974179" cy="1809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/>
              <a:t>$ echo $PATH</a:t>
            </a:r>
          </a:p>
          <a:p>
            <a:r>
              <a:rPr lang="en-US" altLang="zh-TW" sz="2800" dirty="0"/>
              <a:t>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/local/</a:t>
            </a:r>
            <a:r>
              <a:rPr lang="en-US" altLang="zh-TW" sz="2800" dirty="0" err="1"/>
              <a:t>sbin</a:t>
            </a:r>
            <a:r>
              <a:rPr lang="en-US" altLang="zh-TW" sz="2800" dirty="0"/>
              <a:t>:/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/local/bin:/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</a:t>
            </a:r>
            <a:r>
              <a:rPr lang="en-US" altLang="zh-TW" sz="2800" dirty="0" err="1"/>
              <a:t>sbin</a:t>
            </a:r>
            <a:r>
              <a:rPr lang="en-US" altLang="zh-TW" sz="2800" dirty="0"/>
              <a:t>:/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/bin:/</a:t>
            </a:r>
            <a:r>
              <a:rPr lang="en-US" altLang="zh-TW" sz="2800" dirty="0" err="1"/>
              <a:t>sbin</a:t>
            </a:r>
            <a:r>
              <a:rPr lang="en-US" altLang="zh-TW" sz="2800" dirty="0"/>
              <a:t>:/bin:/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/games:/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/local/games:/snap/bin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08C3DE-7721-4947-A40B-39140206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54F030-F5F3-8C47-A5FC-6504F0F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A38072-ADCE-E444-919F-F963830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16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F3A4F-B715-6B44-94B7-788C8E18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execve</a:t>
            </a:r>
            <a:r>
              <a:rPr kumimoji="1" lang="en-US" altLang="zh-TW" dirty="0"/>
              <a:t>-family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6C1EC-B605-1E46-8BC9-3458A17C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TW" altLang="en-US" dirty="0"/>
              <a:t>表格整理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269A6C0-FAC8-024E-BC0A-891817CA8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426175"/>
              </p:ext>
            </p:extLst>
          </p:nvPr>
        </p:nvGraphicFramePr>
        <p:xfrm>
          <a:off x="1442745" y="2635420"/>
          <a:ext cx="9638338" cy="33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6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6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2085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list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vector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85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參考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PATH?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085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參考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environ?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085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函數</a:t>
                      </a: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execl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execlp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execle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execv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execvp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execvpe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322" marR="96322" marT="48162" marB="4816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95A2A-7FD8-2B4A-9E8C-E55C3A18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F7BB0-69D6-A142-90F9-A5C6153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5FBB92-77E8-8540-92CC-A0D811C3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99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85B5-679B-114E-8550-D8CC2694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84"/>
            <a:ext cx="10515600" cy="890338"/>
          </a:xfrm>
        </p:spPr>
        <p:txBody>
          <a:bodyPr/>
          <a:lstStyle/>
          <a:p>
            <a:r>
              <a:rPr kumimoji="1" lang="en-US" altLang="zh-TW" dirty="0" err="1"/>
              <a:t>myShell.c</a:t>
            </a:r>
            <a:r>
              <a:rPr kumimoji="1" lang="zh-TW" altLang="en-US" dirty="0"/>
              <a:t>（完整程式碼請直接看</a:t>
            </a:r>
            <a:r>
              <a:rPr kumimoji="1" lang="en-US" altLang="zh-TW" dirty="0"/>
              <a:t>.c</a:t>
            </a:r>
            <a:r>
              <a:rPr kumimoji="1" lang="zh-CN" altLang="en-US" dirty="0"/>
              <a:t>檔</a:t>
            </a:r>
            <a:r>
              <a:rPr kumimoji="1"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5B0B1-0B59-F94C-AE75-3647C1E2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936"/>
            <a:ext cx="10515600" cy="55104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256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myShell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$ 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fgets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4096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stdin);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parseString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strcmp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"exit"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==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execvp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wait(&amp;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F4B0A6-59E9-6C40-9F31-53703BB1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DDB53C-A13F-914D-8406-FA71974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D551D-A6C1-654C-9FA5-9B4DDA16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343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39A38-7983-084A-8B1C-008FA70B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330"/>
            <a:ext cx="10515600" cy="59724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parseString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cmd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2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2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strtok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200" dirty="0">
                <a:solidFill>
                  <a:srgbClr val="D12F1B"/>
                </a:solidFill>
                <a:latin typeface="Menlo" panose="020B0609030804020204" pitchFamily="49" charset="0"/>
              </a:rPr>
              <a:t>" \n"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++] =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sz="22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*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cmd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retPtr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strtok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2200" dirty="0">
                <a:solidFill>
                  <a:srgbClr val="D12F1B"/>
                </a:solidFill>
                <a:latin typeface="Menlo" panose="020B0609030804020204" pitchFamily="49" charset="0"/>
              </a:rPr>
              <a:t>" \n"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2200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]=</a:t>
            </a:r>
            <a:r>
              <a:rPr lang="en-US" altLang="zh-TW" sz="22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US" altLang="zh-TW" sz="2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AD3B0B-492D-154C-9673-B9F20770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D3C852-8AE0-E04D-91C3-EF171460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418DD3-D699-B04F-B70B-82563895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928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58DAC-32A7-034E-BD6D-EAAC4CA4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4091D4-6366-3544-98CE-07F48FB218D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~/Dropbox/course/2018-sp/ch09&gt;&gt;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*.c</a:t>
            </a:r>
            <a:endParaRPr lang="en-US" altLang="zh-TW" sz="2000" dirty="0">
              <a:solidFill>
                <a:srgbClr val="5230E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ls: cannot access '*.c': No such file or directory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value of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~/Dropbox/course/2018-sp/ch09&gt;&gt;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myShell.c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endParaRPr lang="en-US" altLang="zh-TW" sz="2000" dirty="0">
              <a:solidFill>
                <a:srgbClr val="5230E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1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17K May 17 13:08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4.1K May 17 13:08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myShell.c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value of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zh-TW" sz="2000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~/Dropbox/course/2018-sp/ch09&gt;&gt;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myShell.c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--color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1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17K May 17 13:08 </a:t>
            </a: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4.1K May 17 13:08 </a:t>
            </a:r>
            <a:r>
              <a:rPr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myShell.c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value of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altLang="zh-TW" sz="2000" dirty="0">
                <a:solidFill>
                  <a:srgbClr val="C337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zh-TW" sz="2000" b="1" dirty="0">
                <a:solidFill>
                  <a:srgbClr val="AFAD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zh-TW" sz="2000" dirty="0">
              <a:solidFill>
                <a:srgbClr val="C337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~/Dropbox/course/2018-sp/ch09&gt;&gt; 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  <a:endParaRPr lang="en-US" altLang="zh-TW" sz="2000" dirty="0">
              <a:solidFill>
                <a:srgbClr val="5230E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Menlo" panose="020B06090308040202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Menlo" panose="020B0609030804020204" pitchFamily="49" charset="0"/>
              </a:rPr>
              <a:t>~&gt;&gt;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ggg</a:t>
            </a:r>
            <a:endParaRPr lang="en-US" altLang="zh-TW" sz="2000" dirty="0">
              <a:solidFill>
                <a:srgbClr val="34BC2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myShell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: No such file or directory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C33720"/>
                </a:solidFill>
                <a:latin typeface="Menlo" panose="020B0609030804020204" pitchFamily="49" charset="0"/>
              </a:rPr>
              <a:t>return value of </a:t>
            </a:r>
            <a:r>
              <a:rPr lang="en-US" altLang="zh-TW" sz="2000" b="1" dirty="0" err="1">
                <a:solidFill>
                  <a:srgbClr val="AFAD24"/>
                </a:solidFill>
                <a:latin typeface="Menlo" panose="020B0609030804020204" pitchFamily="49" charset="0"/>
              </a:rPr>
              <a:t>ggg</a:t>
            </a:r>
            <a:r>
              <a:rPr lang="en-US" altLang="zh-TW" sz="2000" dirty="0">
                <a:solidFill>
                  <a:srgbClr val="C33720"/>
                </a:solidFill>
                <a:latin typeface="Menlo" panose="020B0609030804020204" pitchFamily="49" charset="0"/>
              </a:rPr>
              <a:t> is </a:t>
            </a:r>
            <a:r>
              <a:rPr lang="en-US" altLang="zh-TW" sz="2000" b="1" dirty="0">
                <a:solidFill>
                  <a:srgbClr val="AFAD24"/>
                </a:solidFill>
                <a:latin typeface="Menlo" panose="020B0609030804020204" pitchFamily="49" charset="0"/>
              </a:rPr>
              <a:t>254</a:t>
            </a:r>
            <a:endParaRPr lang="en-US" altLang="zh-TW" sz="2000" dirty="0">
              <a:solidFill>
                <a:srgbClr val="C33720"/>
              </a:solidFill>
              <a:latin typeface="Menlo" panose="020B060903080402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14137F-1A29-0449-9443-A86FD6A9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800133-81AA-9243-8904-D65BA668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42D31D-C91F-4C49-A8EA-F2AA2F5F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328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B5B91-19A0-2143-988F-D8E10519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System call - </a:t>
            </a:r>
            <a:r>
              <a:rPr kumimoji="1" lang="en-US" altLang="zh-TW" dirty="0" err="1"/>
              <a:t>execve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08E26-E40A-374D-AFEE-7232F712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latin typeface="Helvetica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execve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*filename,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envp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[]);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214DEA-0D8B-D042-A0ED-CC7E49F2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84B42F-FAC0-B948-A0C9-56E4EAB2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FE0DC-A0E4-2F49-AE3A-2C02A3D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0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6B26E66-58BA-BD40-9629-90DEDE0E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install </a:t>
            </a:r>
            <a:r>
              <a:rPr kumimoji="1" lang="en-US" altLang="zh-TW" dirty="0" err="1"/>
              <a:t>kdbg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253202-C7A4-3243-8DE9-34182549C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8A6253-A5A8-F64C-8400-B3B53404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3E3A31-9760-4349-AF77-78EFD6FF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DF796-4F9B-A84A-AA28-72E1D888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391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7C62B-5165-1D46-BA0D-64658F73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使用校內網路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38503-36F6-1147-B4E8-22CDBAAFD1B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-O /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/apt/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source.list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http://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lonux.cs.ccu.edu.tw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/source.list.17.10</a:t>
            </a:r>
          </a:p>
          <a:p>
            <a:pPr marL="0" indent="0">
              <a:buNone/>
            </a:pPr>
            <a:endParaRPr kumimoji="1" lang="en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apt install </a:t>
            </a:r>
            <a:r>
              <a:rPr kumimoji="1"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kdbg</a:t>
            </a:r>
            <a:endParaRPr kumimoji="1" lang="en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8C2AA4-F5A1-0545-9B9D-C693906E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4B06F-8CD3-F640-9511-F23D2692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02B51F-1158-F746-B1BE-E073E53F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359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FA8E8-0AFD-4848-845B-28AE8BB3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關於期末考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E7DCF-0F75-744C-9148-B7B2E8F2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期末考會有二題基本題（共</a:t>
            </a:r>
            <a:r>
              <a:rPr lang="en-US" altLang="zh-TW" dirty="0"/>
              <a:t>60</a:t>
            </a:r>
            <a:r>
              <a:rPr lang="en" altLang="zh-TW" dirty="0" err="1"/>
              <a:t>pt</a:t>
            </a:r>
            <a:r>
              <a:rPr lang="zh-TW" altLang="en" dirty="0"/>
              <a:t>），</a:t>
            </a:r>
            <a:r>
              <a:rPr lang="zh-TW" altLang="en-US" dirty="0"/>
              <a:t>只要熟讀我給的範例，加上一點點變化就可以得分，預計就是某一個程式加以修改，修改的字數應該不會超過</a:t>
            </a:r>
            <a:r>
              <a:rPr lang="en-US" altLang="zh-TW" dirty="0"/>
              <a:t>6</a:t>
            </a:r>
            <a:r>
              <a:rPr lang="zh-TW" altLang="en-US" dirty="0"/>
              <a:t>個字（</a:t>
            </a:r>
            <a:r>
              <a:rPr lang="en" altLang="zh-TW" dirty="0"/>
              <a:t>word</a:t>
            </a:r>
            <a:r>
              <a:rPr lang="zh-TW" altLang="en" dirty="0"/>
              <a:t>）。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期中考成績取 </a:t>
            </a:r>
            <a:r>
              <a:rPr lang="en" altLang="zh-TW" dirty="0"/>
              <a:t>max(</a:t>
            </a:r>
            <a:r>
              <a:rPr lang="zh-TW" altLang="en-US" dirty="0"/>
              <a:t>期中考原始成績，（期中＋期末</a:t>
            </a:r>
            <a:r>
              <a:rPr lang="en-US" altLang="zh-TW" dirty="0"/>
              <a:t>)*49.9%)</a:t>
            </a:r>
            <a:r>
              <a:rPr lang="zh-TW" altLang="en-US" dirty="0"/>
              <a:t>，因此期中考考不好的同學還是有機會補救。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0AAB3F-8FB7-B04B-99AA-CD758EFE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EAF162-C3D3-5042-845C-31169F2D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FDA3C-92DB-4949-BCD3-4241FCB8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72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FCB25-8FEE-3045-9149-A737CE35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何謂程序？程序</a:t>
            </a:r>
            <a:r>
              <a:rPr kumimoji="1" lang="en-US" altLang="zh-TW" dirty="0"/>
              <a:t>(1/4)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A2739-2ED2-724D-B75D-7722A489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電腦中的任何應用，例如遊戲、編輯器、瀏覽器等均需要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先將程式原始碼撰寫完成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Source Program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編譯成電腦可以看得懂得執行檔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Executable Binary Program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 algn="just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存放於電腦的硬碟中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需要執行任務時，啟動執行檔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Start Execution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 algn="just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例如：將一個系統畫面上的圖示，用滑鼠點兩下即可啟動程式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作業系統中任何工作均以</a:t>
            </a:r>
            <a:r>
              <a:rPr lang="zh-TW" altLang="en-US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  <a:r>
              <a:rPr lang="en-US" altLang="zh-TW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Process</a:t>
            </a:r>
            <a:r>
              <a:rPr lang="en-US" altLang="zh-TW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方式存在系統中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Program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靜態存放於儲存媒體的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 algn="just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程序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Process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動態可完成計算與資料傳輸任務的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基本執行單元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327CAA-1126-BF4A-9EFF-C1979B77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5FB051-56B4-5248-91CA-7651D1F7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23687E-0AC3-4646-B52F-CE856427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432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489A6F3-A229-0046-A087-0F8517F4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vfork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execve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376342-E845-FC4E-A4BE-8E4F773D6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2518FA-465A-F747-8C0E-DF5ED576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CB2E7B-43A1-3A4C-8D00-9F500054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DF0634-721E-B946-9861-FD5DD777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4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4EBC3B-5894-7240-BA65-28B53A3F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Windows</a:t>
            </a:r>
            <a:r>
              <a:rPr kumimoji="1" lang="zh-CN" altLang="en-US" dirty="0"/>
              <a:t>建立行程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FFAA6BF-7A88-0E44-AB26-9C3D7CFC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BOOL WINAPI </a:t>
            </a:r>
            <a:r>
              <a:rPr lang="en-US" altLang="zh-TW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CreateProcess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In_opt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    LPCTSTR       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lpApplicationName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TW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Inout_opt</a:t>
            </a:r>
            <a:r>
              <a:rPr lang="en-US" altLang="zh-TW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 LPTSTR                </a:t>
            </a:r>
            <a:r>
              <a:rPr lang="en-US" altLang="zh-TW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lpCommandLine</a:t>
            </a:r>
            <a:r>
              <a:rPr lang="en-US" altLang="zh-TW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In_opt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    LPSECURITY_ATTRIBUTES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lpProcessAttributes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In_opt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    LPSECURITY_ATTRIBUTES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lpThreadAttributes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_In_        BOOL          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bInheritHandles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_In_        DWORD         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dwCreationFlags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In_opt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    LPVOID        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lpEnvironment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In_opt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_    LPCTSTR       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lpCurrentDirectory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_In_        LPSTARTUPINFO         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lpStartupInfo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, _Out_       LPPROCESS_INFORMATION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lpProcessInformation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E6BA93-EC8F-5945-8DCD-01A4E178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E6CFC8-7250-4A49-9705-BB8F0B8C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E9827-3F22-174C-9CB6-3AC2640C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551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AC40-88A0-8845-BABC-733A7F91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Linux vs. Windows</a:t>
            </a:r>
            <a:r>
              <a:rPr kumimoji="1" lang="zh-TW" altLang="en-US" dirty="0"/>
              <a:t>：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TW" altLang="en-US" dirty="0"/>
              <a:t>於執行新的</a:t>
            </a:r>
            <a:r>
              <a:rPr kumimoji="1" lang="en-US" altLang="zh-TW" dirty="0"/>
              <a:t>program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397268-E9F8-7E40-B41B-ACC578BB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CN" altLang="en-US" dirty="0"/>
              <a:t>要二個</a:t>
            </a:r>
            <a:r>
              <a:rPr kumimoji="1" lang="en-US" altLang="zh-CN" dirty="0"/>
              <a:t>system call</a:t>
            </a:r>
          </a:p>
          <a:p>
            <a:pPr lvl="1"/>
            <a:r>
              <a:rPr kumimoji="1" lang="en-US" altLang="zh-TW" dirty="0"/>
              <a:t>fork</a:t>
            </a:r>
            <a:r>
              <a:rPr kumimoji="1" lang="zh-CN" altLang="en-US" dirty="0"/>
              <a:t>產生行程</a:t>
            </a:r>
            <a:endParaRPr kumimoji="1" lang="en-US" altLang="zh-CN" dirty="0"/>
          </a:p>
          <a:p>
            <a:pPr lvl="1"/>
            <a:r>
              <a:rPr kumimoji="1" lang="en-US" altLang="zh-TW" dirty="0" err="1"/>
              <a:t>execve</a:t>
            </a:r>
            <a:r>
              <a:rPr kumimoji="1" lang="zh-CN" altLang="en-US" dirty="0"/>
              <a:t>將新的執行檔放到這個新的行程的記憶體空間</a:t>
            </a:r>
            <a:endParaRPr kumimoji="1" lang="en-US" altLang="zh-CN" dirty="0"/>
          </a:p>
          <a:p>
            <a:r>
              <a:rPr kumimoji="1" lang="en-US" altLang="zh-TW" dirty="0"/>
              <a:t>Windows</a:t>
            </a:r>
            <a:r>
              <a:rPr kumimoji="1" lang="zh-CN" altLang="en-US" dirty="0"/>
              <a:t>只需要一個</a:t>
            </a:r>
            <a:r>
              <a:rPr kumimoji="1" lang="en-US" altLang="zh-CN" dirty="0"/>
              <a:t>system call</a:t>
            </a:r>
          </a:p>
          <a:p>
            <a:pPr lvl="1"/>
            <a:r>
              <a:rPr kumimoji="1" lang="zh-CN" altLang="en-US" dirty="0"/>
              <a:t>即</a:t>
            </a:r>
            <a:r>
              <a:rPr kumimoji="1" lang="en-US" altLang="zh-CN" dirty="0" err="1"/>
              <a:t>CreateProcess</a:t>
            </a:r>
            <a:r>
              <a:rPr kumimoji="1" lang="en-US" altLang="zh-CN" dirty="0"/>
              <a:t>(..., filename,...)</a:t>
            </a:r>
          </a:p>
          <a:p>
            <a:r>
              <a:rPr kumimoji="1" lang="en-US" altLang="zh-TW" dirty="0"/>
              <a:t>Linux</a:t>
            </a:r>
            <a:r>
              <a:rPr kumimoji="1" lang="zh-CN" altLang="en-US" dirty="0"/>
              <a:t>的設計較適合用來設計</a:t>
            </a:r>
            <a:r>
              <a:rPr kumimoji="1" lang="en-US" altLang="zh-CN" dirty="0"/>
              <a:t>server</a:t>
            </a:r>
          </a:p>
          <a:p>
            <a:pPr lvl="1"/>
            <a:r>
              <a:rPr kumimoji="1" lang="en-US" altLang="zh-TW" dirty="0"/>
              <a:t>http, ftp, BBS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上述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在每一個使用者連線以後，都執行相同的執行檔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換言之，只要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就可以服務一個</a:t>
            </a:r>
            <a:r>
              <a:rPr kumimoji="1" lang="en-US" altLang="zh-CN" dirty="0"/>
              <a:t>client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FABE9-0489-1247-AE1E-5300E1D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A59527-23D5-D04E-8800-779AD63A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5DC41F-07F2-A84D-8A64-31EA5760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082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CE248-A05B-9445-A9DB-5D597CA5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 vs. </a:t>
            </a:r>
            <a:r>
              <a:rPr kumimoji="1" lang="en-US" altLang="zh-TW" dirty="0" err="1"/>
              <a:t>vfork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52231F-4CB2-7646-BF09-3582EB6A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stdlib.h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sscanf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exit(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427300-C44D-CC47-8F0F-C23382D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5B0B0C-52B0-0641-A9E5-C269297C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513301-3262-B340-AACA-4AAF1A28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6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CE248-A05B-9445-A9DB-5D597CA5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fork vs. </a:t>
            </a:r>
            <a:r>
              <a:rPr kumimoji="1" lang="en-US" altLang="zh-TW" dirty="0" err="1"/>
              <a:t>vfork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52231F-4CB2-7646-BF09-3582EB6A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&lt;sys/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types.h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stdlib.h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stdio.h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sscanf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vfork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exit(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4E362E-4F00-CD4D-952D-82030370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AD6E0C-7FA4-3F41-9487-1447827B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B151F3-C0B5-BB46-8333-2EF46513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9513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85947-FC22-934E-9AB5-2CCE5F5D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比較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BA8621-6406-7746-AC44-A2BCC1E19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manyFork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EB5B20E-111D-6945-ADB2-DB91B23FF0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time ./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manyFork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100000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real 0m1.810s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user 0m0.073s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0m1.612s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C67646F-E7A4-FB49-9570-67413A15D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manyVFork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16056E8-E17A-2544-A7B9-FE46E78DCE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$time ./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manyVFork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100000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real 0m0.534s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user 0m0.005s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 0m0.404s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6BBFCF-EFC5-A949-BCDF-BA7FF4EA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E49AF3-110C-4849-A8E7-F3C5AEFF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63D1E5-4B71-C24F-8C89-EA0A9E07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433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6E3C58B3-C9F8-894C-B4DC-C7F9E444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vfork</a:t>
            </a:r>
            <a:r>
              <a:rPr kumimoji="1" lang="zh-CN" altLang="en-US" dirty="0"/>
              <a:t>替代</a:t>
            </a:r>
            <a:r>
              <a:rPr kumimoji="1" lang="en-US" altLang="zh-CN" dirty="0"/>
              <a:t>fork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C91B9B1-F31B-4541-A621-DDF0BBD9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TW" altLang="en-US" sz="5400" dirty="0"/>
              <a:t>“只有在</a:t>
            </a:r>
            <a:r>
              <a:rPr kumimoji="1" lang="en-US" altLang="zh-TW" sz="5400" dirty="0"/>
              <a:t>fork</a:t>
            </a:r>
            <a:r>
              <a:rPr kumimoji="1" lang="zh-CN" altLang="en-US" sz="5400" dirty="0"/>
              <a:t>後</a:t>
            </a:r>
            <a:r>
              <a:rPr kumimoji="1" lang="zh-CN" altLang="en-US" sz="5400" dirty="0">
                <a:solidFill>
                  <a:srgbClr val="C00000"/>
                </a:solidFill>
              </a:rPr>
              <a:t>馬上跟著</a:t>
            </a:r>
            <a:endParaRPr kumimoji="1" lang="en-US" altLang="zh-CN" sz="54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kumimoji="1" lang="en-US" altLang="zh-CN" sz="5400" dirty="0" err="1"/>
              <a:t>execve</a:t>
            </a:r>
            <a:r>
              <a:rPr kumimoji="1" lang="zh-CN" altLang="en-US" sz="5400" dirty="0"/>
              <a:t>時才用</a:t>
            </a:r>
            <a:r>
              <a:rPr kumimoji="1" lang="en-US" altLang="zh-CN" sz="5400" dirty="0" err="1"/>
              <a:t>vfork</a:t>
            </a:r>
            <a:r>
              <a:rPr kumimoji="1" lang="zh-TW" altLang="en-US" sz="5400" dirty="0"/>
              <a:t>”</a:t>
            </a:r>
            <a:endParaRPr kumimoji="1" lang="en-US" altLang="zh-TW" sz="5400" dirty="0"/>
          </a:p>
          <a:p>
            <a:pPr marL="0" indent="0" algn="ctr">
              <a:buNone/>
            </a:pPr>
            <a:r>
              <a:rPr kumimoji="1" lang="zh-CN" altLang="en-US" dirty="0"/>
              <a:t>否則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會改到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的資料，這通常是我們不樂見的</a:t>
            </a:r>
            <a:endParaRPr kumimoji="1"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774E4F-F489-5A41-95CB-0715A2D2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F4092F-6F55-604D-AC0F-8F148FCE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BC817B-E41F-494E-AA1F-131673E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4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C8820-DB8E-464C-B842-F0108BCA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vfork</a:t>
            </a:r>
            <a:r>
              <a:rPr kumimoji="1" lang="zh-CN" altLang="en-US" dirty="0"/>
              <a:t>替代</a:t>
            </a:r>
            <a:r>
              <a:rPr kumimoji="1" lang="en-US" altLang="zh-CN" dirty="0"/>
              <a:t>fork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64375-9700-BC49-9FBE-28708B1D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TW" sz="5400" dirty="0" err="1"/>
              <a:t>vfork</a:t>
            </a:r>
            <a:r>
              <a:rPr kumimoji="1" lang="zh-CN" altLang="en-US" sz="5400" dirty="0"/>
              <a:t>並不能完全取代</a:t>
            </a:r>
            <a:r>
              <a:rPr kumimoji="1" lang="en-US" altLang="zh-CN" sz="5400" dirty="0"/>
              <a:t>fork</a:t>
            </a:r>
          </a:p>
          <a:p>
            <a:pPr marL="0" indent="0" algn="ctr">
              <a:buNone/>
            </a:pPr>
            <a:r>
              <a:rPr kumimoji="1" lang="zh-CN" altLang="en-US" dirty="0"/>
              <a:t>因為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會暫停執行，直到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執行</a:t>
            </a:r>
            <a:r>
              <a:rPr kumimoji="1" lang="en-US" altLang="zh-CN" dirty="0" err="1"/>
              <a:t>execve</a:t>
            </a:r>
            <a:r>
              <a:rPr kumimoji="1" lang="zh-CN" altLang="en-US" dirty="0"/>
              <a:t>或結束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6AB85-1779-6048-B895-06646BEC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04BB04-BB72-E645-8964-93ED16CE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F39EA-8069-F440-A63F-2B8BE793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2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C48E1-2093-CA47-89A5-73B9B0CA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vfork</a:t>
            </a:r>
            <a:r>
              <a:rPr kumimoji="1" lang="zh-CN" altLang="en-US" dirty="0"/>
              <a:t>替代</a:t>
            </a:r>
            <a:r>
              <a:rPr kumimoji="1" lang="en-US" altLang="zh-CN" dirty="0"/>
              <a:t>fork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1AC1E1-F9B4-574B-90B8-59CD5E3E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在上述前提下，可以直接將</a:t>
            </a:r>
            <a:r>
              <a:rPr kumimoji="1" lang="en-US" altLang="zh-TW" dirty="0"/>
              <a:t>fork</a:t>
            </a:r>
            <a:r>
              <a:rPr kumimoji="1" lang="zh-CN" altLang="en-US" dirty="0"/>
              <a:t>改成</a:t>
            </a:r>
            <a:r>
              <a:rPr kumimoji="1" lang="en-US" altLang="zh-CN" dirty="0" err="1"/>
              <a:t>vfork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課堂作業：</a:t>
            </a:r>
            <a:endParaRPr kumimoji="1"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sz="2800" dirty="0"/>
              <a:t>將</a:t>
            </a:r>
            <a:r>
              <a:rPr kumimoji="1" lang="en-US" altLang="zh-CN" sz="2800" dirty="0" err="1"/>
              <a:t>myShell</a:t>
            </a:r>
            <a:r>
              <a:rPr kumimoji="1" lang="zh-CN" altLang="en-US" sz="2800" dirty="0"/>
              <a:t>改用</a:t>
            </a:r>
            <a:r>
              <a:rPr kumimoji="1" lang="en-US" altLang="zh-CN" sz="2800" dirty="0" err="1"/>
              <a:t>vfork</a:t>
            </a:r>
            <a:endParaRPr kumimoji="1" lang="zh-TW" altLang="en-US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805547-640B-B041-A18C-0FE2C9D4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BA376-4D84-3649-810E-668ED016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31E4A-1CD9-B348-9285-055EBD12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51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A17766-2E40-AF41-A120-725FB5AB3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1029" name="Picture 5" descr="File:Newspaper Zombie.png">
            <a:hlinkClick r:id="rId2"/>
            <a:extLst>
              <a:ext uri="{FF2B5EF4-FFF2-40B4-BE49-F238E27FC236}">
                <a16:creationId xmlns:a16="http://schemas.microsoft.com/office/drawing/2014/main" id="{7A758E3A-5047-BF4B-98E5-76C3F1D5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85775"/>
            <a:ext cx="44958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C61D7DD-1B28-E247-B055-CE7B437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43301"/>
            <a:ext cx="10515600" cy="1019174"/>
          </a:xfr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kumimoji="1" lang="zh-TW" altLang="en-US" dirty="0"/>
              <a:t>殭屍問題（</a:t>
            </a:r>
            <a:r>
              <a:rPr kumimoji="1" lang="en-US" altLang="zh-TW" dirty="0"/>
              <a:t>zombie process</a:t>
            </a:r>
            <a:r>
              <a:rPr kumimoji="1" lang="zh-TW" altLang="en-US" dirty="0"/>
              <a:t>）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233F33-06D5-8846-A4CC-1B831DB6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73BB96-6285-9149-B14D-E51A20A3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E7CCA-373C-4841-9062-9B6F997A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1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FB25C-632E-F446-A750-C0EBDBE7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程序</a:t>
            </a:r>
            <a:r>
              <a:rPr kumimoji="1" lang="en" altLang="zh-TW" dirty="0"/>
              <a:t>ID (Process ID, PID) </a:t>
            </a:r>
            <a:r>
              <a:rPr kumimoji="1" lang="zh-TW" altLang="en-US" dirty="0"/>
              <a:t>程序</a:t>
            </a:r>
            <a:r>
              <a:rPr kumimoji="1" lang="en-US" altLang="zh-TW" dirty="0"/>
              <a:t>(2/4)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C49FD-86BF-3848-96DD-001CA4B1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當一個新的程序誕生時，系統會給予這個程序一個身份辨識碼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(ID)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 程序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(Process ID, PID)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數值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PID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為一正整數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(1, 2, 3, …)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唯一性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：每個程序的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均為系統中唯一的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(unique)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生活例子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：每位國家公民都會有一組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唯一的身分證字號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依據啟發程序的使用者與相關屬性關係，給予程序一組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有效的權限設定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24A82-F8CA-374F-996A-1C9A78D1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A4514F-DCBB-BC4F-AE10-AA38B424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E8026E-DF07-D24D-8249-271A642A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5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82F8F4B-03D7-2147-AA93-8BEDA6C0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zombie.c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75CD79-CCB0-9D46-8DA3-6C867462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sscanf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vfork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exit(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E2F1B3-0075-9E40-ABFE-738127A1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01C17F-D425-AA4B-A39C-BC56DFFB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6922DA-F245-F14E-951C-05CC6ED8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6725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5BF20F-6B4D-E044-88C2-49FC65D9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F96EF0-0D66-6A41-B326-87D274972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產生</a:t>
            </a:r>
            <a:r>
              <a:rPr kumimoji="1" lang="en-US" altLang="zh-TW" dirty="0"/>
              <a:t>zombie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19A25E-B780-4841-8A9C-383B045BF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sz="4000" dirty="0"/>
              <a:t>./zombie 10000</a:t>
            </a:r>
            <a:endParaRPr kumimoji="1" lang="zh-TW" altLang="en-US" sz="40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2F370DC-26C5-FB4C-A5DB-D5E593C5E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TW" altLang="en-US" dirty="0"/>
              <a:t>觀察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29BBD7-27D8-5544-A559-8E09A5FA6A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32753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32754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32755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32756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32757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32758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32759 pts/0    00:00:00 zombie &lt;defunct&gt;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32760 pts/0    00:00:00 zombie &lt;defunct&gt;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B91124-0485-314A-BB3E-4522DB5E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A9324A-E66E-4742-AB1F-716D684B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0F6F22-EB6E-BB4B-B53A-9EB8BB69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589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2FA1C-9F4E-F346-AF21-FB03FA65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  <a:r>
              <a:rPr kumimoji="1" lang="en-US" altLang="zh-TW" dirty="0"/>
              <a:t> – </a:t>
            </a:r>
            <a:r>
              <a:rPr kumimoji="1" lang="zh-CN" altLang="en-US" dirty="0"/>
              <a:t>造成的影響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11020-D43B-BD4C-AD52-71712C1CD0E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less /proc/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slabinfo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# name 		&lt;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active_objs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&gt; 	&lt;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num_objs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&gt; 	&lt;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objsize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10257  		10280   		6016</a:t>
            </a:r>
          </a:p>
          <a:p>
            <a:pPr marL="0" indent="0">
              <a:buNone/>
            </a:pP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總共浪費掉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10257*6016 = 58.84MB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核心記憶體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ulimit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-a | grep process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max user </a:t>
            </a:r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es              (-u) 127320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每個使用者可以開啟的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數量有限，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zombie process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也算在內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/*zombie process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沒辦法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kill</a:t>
            </a:r>
            <a:r>
              <a:rPr lang="zh-CN" alt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掉</a:t>
            </a:r>
            <a:r>
              <a:rPr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altLang="zh-TW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3ABF33-C42F-AF47-AC91-99D8F5CD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9FF84A-0406-2148-A870-2C5A2251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3960A3-C244-C144-977F-28CE6604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82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8ED9B3-9358-BE41-8EF8-BB54C916E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2" r="1" b="1809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8449D0-AD73-FF49-92DD-7B9B158A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TW">
                <a:solidFill>
                  <a:srgbClr val="FFFFFF"/>
                </a:solidFill>
              </a:rPr>
              <a:t>Zombie process</a:t>
            </a: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04E98-27DB-C54A-ADC2-A9E7151C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</a:rPr>
              <a:t>因此</a:t>
            </a:r>
            <a:r>
              <a:rPr kumimoji="1" lang="en-US" altLang="zh-CN" sz="3200" dirty="0">
                <a:solidFill>
                  <a:srgbClr val="FFFFFF"/>
                </a:solidFill>
              </a:rPr>
              <a:t>parent</a:t>
            </a:r>
            <a:r>
              <a:rPr kumimoji="1" lang="zh-CN" altLang="en-US" sz="3200" dirty="0">
                <a:solidFill>
                  <a:srgbClr val="FFFFFF"/>
                </a:solidFill>
              </a:rPr>
              <a:t>一定要執行</a:t>
            </a:r>
            <a:r>
              <a:rPr kumimoji="1" lang="en-US" altLang="zh-CN" sz="3200" dirty="0">
                <a:solidFill>
                  <a:srgbClr val="FFFFFF"/>
                </a:solidFill>
              </a:rPr>
              <a:t>wait()</a:t>
            </a:r>
            <a:r>
              <a:rPr kumimoji="1" lang="zh-CN" altLang="en-US" sz="3200" dirty="0">
                <a:solidFill>
                  <a:srgbClr val="FFFFFF"/>
                </a:solidFill>
              </a:rPr>
              <a:t>，將</a:t>
            </a:r>
            <a:r>
              <a:rPr kumimoji="1" lang="en-US" altLang="zh-CN" sz="3200" dirty="0">
                <a:solidFill>
                  <a:srgbClr val="FFFFFF"/>
                </a:solidFill>
              </a:rPr>
              <a:t>child</a:t>
            </a:r>
            <a:r>
              <a:rPr kumimoji="1" lang="zh-CN" altLang="en-US" sz="3200" dirty="0">
                <a:solidFill>
                  <a:srgbClr val="FFFFFF"/>
                </a:solidFill>
              </a:rPr>
              <a:t>回收</a:t>
            </a:r>
            <a:endParaRPr kumimoji="1" lang="en-US" altLang="zh-CN" sz="3200" dirty="0">
              <a:solidFill>
                <a:srgbClr val="FFFFFF"/>
              </a:solidFill>
            </a:endParaRPr>
          </a:p>
          <a:p>
            <a:r>
              <a:rPr kumimoji="1" lang="zh-CN" altLang="en-US" sz="3200" dirty="0">
                <a:solidFill>
                  <a:srgbClr val="FFFFFF"/>
                </a:solidFill>
              </a:rPr>
              <a:t>但如果忘記，怎麼辦！？</a:t>
            </a:r>
            <a:endParaRPr kumimoji="1" lang="zh-TW" altLang="en-US" sz="3200" dirty="0">
              <a:solidFill>
                <a:srgbClr val="FFFFFF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42F6D2-072D-5C41-A783-199AA089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05AB1E-F770-4E44-89D2-96A3F5FA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3819DB-4F8E-704A-9F3E-5980F067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328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D3851-F896-1549-9847-7392FCF0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解決方法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NoZombie.c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9CF15-9770-C246-B3BB-998AE799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12925"/>
            <a:ext cx="50482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manyChild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vfork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exit(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388AA-CD94-E34C-AAA9-272C8135B0A5}"/>
              </a:ext>
            </a:extLst>
          </p:cNvPr>
          <p:cNvSpPr/>
          <p:nvPr/>
        </p:nvSpPr>
        <p:spPr>
          <a:xfrm>
            <a:off x="6096000" y="23597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sscanf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"%d"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 fork();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manyChild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exit(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/*main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處理其他工作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D558E-BE16-B342-84B4-703A3B2C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3CA04-FBB6-7E4C-8BE5-CB675B09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975E3F-B985-A541-9B32-A88521D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5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3F6D0-EA26-694E-807F-AA56FB3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NoZombie</a:t>
            </a:r>
            <a:r>
              <a:rPr kumimoji="1" lang="zh-CN" altLang="en-US" dirty="0"/>
              <a:t>概念圖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666AB6C-DE36-6147-8300-E1EF406BC4F5}"/>
              </a:ext>
            </a:extLst>
          </p:cNvPr>
          <p:cNvSpPr/>
          <p:nvPr/>
        </p:nvSpPr>
        <p:spPr>
          <a:xfrm>
            <a:off x="4927600" y="1619250"/>
            <a:ext cx="9779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main</a:t>
            </a:r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E100DD4-4CB9-B94D-B427-ABC1A841F7C4}"/>
              </a:ext>
            </a:extLst>
          </p:cNvPr>
          <p:cNvSpPr/>
          <p:nvPr/>
        </p:nvSpPr>
        <p:spPr>
          <a:xfrm>
            <a:off x="4927600" y="2692400"/>
            <a:ext cx="9779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D08007-AAE0-374A-8EB2-A4BC7936D7BE}"/>
              </a:ext>
            </a:extLst>
          </p:cNvPr>
          <p:cNvSpPr/>
          <p:nvPr/>
        </p:nvSpPr>
        <p:spPr>
          <a:xfrm>
            <a:off x="4743450" y="3854450"/>
            <a:ext cx="135255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manyChild</a:t>
            </a:r>
            <a:endParaRPr kumimoji="1"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54A099F-849B-CC42-9AD6-8AAFF09B5E07}"/>
              </a:ext>
            </a:extLst>
          </p:cNvPr>
          <p:cNvSpPr/>
          <p:nvPr/>
        </p:nvSpPr>
        <p:spPr>
          <a:xfrm>
            <a:off x="1866900" y="514985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6634C1-1FA9-9E4A-ADD4-5DF526B7DCA6}"/>
              </a:ext>
            </a:extLst>
          </p:cNvPr>
          <p:cNvSpPr/>
          <p:nvPr/>
        </p:nvSpPr>
        <p:spPr>
          <a:xfrm>
            <a:off x="83439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2EA9EE9-2F7F-A14F-A7F4-2A72CC010ED7}"/>
              </a:ext>
            </a:extLst>
          </p:cNvPr>
          <p:cNvSpPr/>
          <p:nvPr/>
        </p:nvSpPr>
        <p:spPr>
          <a:xfrm>
            <a:off x="34861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42019E4-86A7-0E4C-ACD2-59E2422F105E}"/>
              </a:ext>
            </a:extLst>
          </p:cNvPr>
          <p:cNvSpPr/>
          <p:nvPr/>
        </p:nvSpPr>
        <p:spPr>
          <a:xfrm>
            <a:off x="51054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A14C3AE-13CF-4A4B-8839-A82358460629}"/>
              </a:ext>
            </a:extLst>
          </p:cNvPr>
          <p:cNvSpPr/>
          <p:nvPr/>
        </p:nvSpPr>
        <p:spPr>
          <a:xfrm>
            <a:off x="67246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A95C194C-2823-8845-B8E4-B8428DB041E6}"/>
              </a:ext>
            </a:extLst>
          </p:cNvPr>
          <p:cNvCxnSpPr>
            <a:endCxn id="7" idx="7"/>
          </p:cNvCxnSpPr>
          <p:nvPr/>
        </p:nvCxnSpPr>
        <p:spPr>
          <a:xfrm flipH="1">
            <a:off x="2988853" y="4559300"/>
            <a:ext cx="2427697" cy="7040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2FACFDDB-2123-6E4F-A5EA-A5EBF2BE0C7D}"/>
              </a:ext>
            </a:extLst>
          </p:cNvPr>
          <p:cNvCxnSpPr>
            <a:cxnSpLocks/>
            <a:stCxn id="6" idx="2"/>
            <a:endCxn id="11" idx="7"/>
          </p:cNvCxnSpPr>
          <p:nvPr/>
        </p:nvCxnSpPr>
        <p:spPr>
          <a:xfrm flipH="1">
            <a:off x="4608103" y="4559300"/>
            <a:ext cx="81162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824D6ED-D328-E844-BE00-5746948AAE2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419725" y="4559300"/>
            <a:ext cx="342900" cy="6477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AB58E67-F1AA-8F49-A2DB-AEFDA32C3D54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>
            <a:off x="5419725" y="4559300"/>
            <a:ext cx="149742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8055B857-EFA4-FE4D-9F75-4E8D86EFD8C9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5419725" y="4559300"/>
            <a:ext cx="311667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8DD1F58B-2206-F140-B41B-3F778EEB24F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416550" y="3467100"/>
            <a:ext cx="3175" cy="3873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08F7C41B-E6D6-5E40-9A54-2377014AD9DE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416550" y="2393950"/>
            <a:ext cx="0" cy="2984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B65102-A118-9F4A-BBD3-90787CAF318A}"/>
              </a:ext>
            </a:extLst>
          </p:cNvPr>
          <p:cNvSpPr/>
          <p:nvPr/>
        </p:nvSpPr>
        <p:spPr>
          <a:xfrm>
            <a:off x="8870950" y="419100"/>
            <a:ext cx="1962150" cy="145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== 1*/</a:t>
            </a:r>
            <a:b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while(1)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wait();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3C18B3-1205-5B4A-BB70-82CB2D7D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0520B2-5382-5047-BAC3-154912CD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F7BB2A-3D95-1E49-AD44-29303923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5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3F6D0-EA26-694E-807F-AA56FB3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NoZombie</a:t>
            </a:r>
            <a:r>
              <a:rPr kumimoji="1" lang="zh-CN" altLang="en-US" dirty="0"/>
              <a:t>概念圖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666AB6C-DE36-6147-8300-E1EF406BC4F5}"/>
              </a:ext>
            </a:extLst>
          </p:cNvPr>
          <p:cNvSpPr/>
          <p:nvPr/>
        </p:nvSpPr>
        <p:spPr>
          <a:xfrm>
            <a:off x="4927600" y="1619250"/>
            <a:ext cx="9779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main</a:t>
            </a:r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E100DD4-4CB9-B94D-B427-ABC1A841F7C4}"/>
              </a:ext>
            </a:extLst>
          </p:cNvPr>
          <p:cNvSpPr/>
          <p:nvPr/>
        </p:nvSpPr>
        <p:spPr>
          <a:xfrm>
            <a:off x="4927600" y="2692400"/>
            <a:ext cx="9779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D08007-AAE0-374A-8EB2-A4BC7936D7BE}"/>
              </a:ext>
            </a:extLst>
          </p:cNvPr>
          <p:cNvSpPr/>
          <p:nvPr/>
        </p:nvSpPr>
        <p:spPr>
          <a:xfrm>
            <a:off x="4743450" y="3854450"/>
            <a:ext cx="135255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manyChild</a:t>
            </a:r>
            <a:endParaRPr kumimoji="1"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54A099F-849B-CC42-9AD6-8AAFF09B5E07}"/>
              </a:ext>
            </a:extLst>
          </p:cNvPr>
          <p:cNvSpPr/>
          <p:nvPr/>
        </p:nvSpPr>
        <p:spPr>
          <a:xfrm>
            <a:off x="1866900" y="514985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6634C1-1FA9-9E4A-ADD4-5DF526B7DCA6}"/>
              </a:ext>
            </a:extLst>
          </p:cNvPr>
          <p:cNvSpPr/>
          <p:nvPr/>
        </p:nvSpPr>
        <p:spPr>
          <a:xfrm>
            <a:off x="83439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2EA9EE9-2F7F-A14F-A7F4-2A72CC010ED7}"/>
              </a:ext>
            </a:extLst>
          </p:cNvPr>
          <p:cNvSpPr/>
          <p:nvPr/>
        </p:nvSpPr>
        <p:spPr>
          <a:xfrm>
            <a:off x="34861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42019E4-86A7-0E4C-ACD2-59E2422F105E}"/>
              </a:ext>
            </a:extLst>
          </p:cNvPr>
          <p:cNvSpPr/>
          <p:nvPr/>
        </p:nvSpPr>
        <p:spPr>
          <a:xfrm>
            <a:off x="51054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A14C3AE-13CF-4A4B-8839-A82358460629}"/>
              </a:ext>
            </a:extLst>
          </p:cNvPr>
          <p:cNvSpPr/>
          <p:nvPr/>
        </p:nvSpPr>
        <p:spPr>
          <a:xfrm>
            <a:off x="67246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A95C194C-2823-8845-B8E4-B8428DB041E6}"/>
              </a:ext>
            </a:extLst>
          </p:cNvPr>
          <p:cNvCxnSpPr>
            <a:endCxn id="7" idx="7"/>
          </p:cNvCxnSpPr>
          <p:nvPr/>
        </p:nvCxnSpPr>
        <p:spPr>
          <a:xfrm flipH="1">
            <a:off x="2988853" y="4559300"/>
            <a:ext cx="2427697" cy="7040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2FACFDDB-2123-6E4F-A5EA-A5EBF2BE0C7D}"/>
              </a:ext>
            </a:extLst>
          </p:cNvPr>
          <p:cNvCxnSpPr>
            <a:cxnSpLocks/>
            <a:stCxn id="6" idx="2"/>
            <a:endCxn id="11" idx="7"/>
          </p:cNvCxnSpPr>
          <p:nvPr/>
        </p:nvCxnSpPr>
        <p:spPr>
          <a:xfrm flipH="1">
            <a:off x="4608103" y="4559300"/>
            <a:ext cx="81162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824D6ED-D328-E844-BE00-5746948AAE2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419725" y="4559300"/>
            <a:ext cx="342900" cy="6477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AB58E67-F1AA-8F49-A2DB-AEFDA32C3D54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>
            <a:off x="5419725" y="4559300"/>
            <a:ext cx="149742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8055B857-EFA4-FE4D-9F75-4E8D86EFD8C9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5419725" y="4559300"/>
            <a:ext cx="3116672" cy="7611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8DD1F58B-2206-F140-B41B-3F778EEB24F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416550" y="3467100"/>
            <a:ext cx="3175" cy="3873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08F7C41B-E6D6-5E40-9A54-2377014AD9DE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416550" y="2393950"/>
            <a:ext cx="0" cy="2984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B65102-A118-9F4A-BBD3-90787CAF318A}"/>
              </a:ext>
            </a:extLst>
          </p:cNvPr>
          <p:cNvSpPr/>
          <p:nvPr/>
        </p:nvSpPr>
        <p:spPr>
          <a:xfrm>
            <a:off x="8870950" y="419100"/>
            <a:ext cx="1962150" cy="145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== 1*/</a:t>
            </a:r>
            <a:b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while(1)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wait();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A519D9-217F-4946-B0A4-1D4F61B9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5" y="2466975"/>
            <a:ext cx="882650" cy="88265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FD69CC-5AEF-F044-8189-9D30EF1ED4AD}"/>
              </a:ext>
            </a:extLst>
          </p:cNvPr>
          <p:cNvSpPr txBox="1"/>
          <p:nvPr/>
        </p:nvSpPr>
        <p:spPr>
          <a:xfrm>
            <a:off x="2741024" y="2692400"/>
            <a:ext cx="156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 sz="2800" dirty="0"/>
              <a:t>dead</a:t>
            </a:r>
            <a:endParaRPr kumimoji="1" lang="zh-TW" altLang="en-US" sz="2800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135BE9-68CB-D34E-942C-8F783F0B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B66C6-127C-B94F-916F-D54EB272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39F7AD30-DB86-4E43-947A-C16626C2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738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3F6D0-EA26-694E-807F-AA56FB3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NoZombie</a:t>
            </a:r>
            <a:r>
              <a:rPr kumimoji="1" lang="zh-CN" altLang="en-US" dirty="0"/>
              <a:t>概念圖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666AB6C-DE36-6147-8300-E1EF406BC4F5}"/>
              </a:ext>
            </a:extLst>
          </p:cNvPr>
          <p:cNvSpPr/>
          <p:nvPr/>
        </p:nvSpPr>
        <p:spPr>
          <a:xfrm>
            <a:off x="4927600" y="1619250"/>
            <a:ext cx="97790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main</a:t>
            </a:r>
            <a:endParaRPr kumimoji="1"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54A099F-849B-CC42-9AD6-8AAFF09B5E07}"/>
              </a:ext>
            </a:extLst>
          </p:cNvPr>
          <p:cNvSpPr/>
          <p:nvPr/>
        </p:nvSpPr>
        <p:spPr>
          <a:xfrm>
            <a:off x="1866900" y="514985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6634C1-1FA9-9E4A-ADD4-5DF526B7DCA6}"/>
              </a:ext>
            </a:extLst>
          </p:cNvPr>
          <p:cNvSpPr/>
          <p:nvPr/>
        </p:nvSpPr>
        <p:spPr>
          <a:xfrm>
            <a:off x="83439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2EA9EE9-2F7F-A14F-A7F4-2A72CC010ED7}"/>
              </a:ext>
            </a:extLst>
          </p:cNvPr>
          <p:cNvSpPr/>
          <p:nvPr/>
        </p:nvSpPr>
        <p:spPr>
          <a:xfrm>
            <a:off x="34861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42019E4-86A7-0E4C-ACD2-59E2422F105E}"/>
              </a:ext>
            </a:extLst>
          </p:cNvPr>
          <p:cNvSpPr/>
          <p:nvPr/>
        </p:nvSpPr>
        <p:spPr>
          <a:xfrm>
            <a:off x="510540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A14C3AE-13CF-4A4B-8839-A82358460629}"/>
              </a:ext>
            </a:extLst>
          </p:cNvPr>
          <p:cNvSpPr/>
          <p:nvPr/>
        </p:nvSpPr>
        <p:spPr>
          <a:xfrm>
            <a:off x="6724650" y="5207000"/>
            <a:ext cx="1314450" cy="774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child’s</a:t>
            </a:r>
          </a:p>
          <a:p>
            <a:pPr algn="ctr"/>
            <a:r>
              <a:rPr kumimoji="1" lang="en-US" altLang="zh-TW" dirty="0"/>
              <a:t>child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A95C194C-2823-8845-B8E4-B8428DB041E6}"/>
              </a:ext>
            </a:extLst>
          </p:cNvPr>
          <p:cNvCxnSpPr>
            <a:cxnSpLocks/>
            <a:stCxn id="34" idx="2"/>
            <a:endCxn id="7" idx="7"/>
          </p:cNvCxnSpPr>
          <p:nvPr/>
        </p:nvCxnSpPr>
        <p:spPr>
          <a:xfrm flipH="1">
            <a:off x="2988853" y="1873250"/>
            <a:ext cx="6863172" cy="339005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2FACFDDB-2123-6E4F-A5EA-A5EBF2BE0C7D}"/>
              </a:ext>
            </a:extLst>
          </p:cNvPr>
          <p:cNvCxnSpPr>
            <a:cxnSpLocks/>
            <a:stCxn id="34" idx="2"/>
            <a:endCxn id="11" idx="7"/>
          </p:cNvCxnSpPr>
          <p:nvPr/>
        </p:nvCxnSpPr>
        <p:spPr>
          <a:xfrm flipH="1">
            <a:off x="4608103" y="1873250"/>
            <a:ext cx="5243922" cy="34472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824D6ED-D328-E844-BE00-5746948AAE22}"/>
              </a:ext>
            </a:extLst>
          </p:cNvPr>
          <p:cNvCxnSpPr>
            <a:cxnSpLocks/>
            <a:stCxn id="34" idx="2"/>
            <a:endCxn id="12" idx="0"/>
          </p:cNvCxnSpPr>
          <p:nvPr/>
        </p:nvCxnSpPr>
        <p:spPr>
          <a:xfrm flipH="1">
            <a:off x="5762625" y="1873250"/>
            <a:ext cx="4089400" cy="33337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AB58E67-F1AA-8F49-A2DB-AEFDA32C3D54}"/>
              </a:ext>
            </a:extLst>
          </p:cNvPr>
          <p:cNvCxnSpPr>
            <a:cxnSpLocks/>
            <a:stCxn id="34" idx="2"/>
            <a:endCxn id="13" idx="1"/>
          </p:cNvCxnSpPr>
          <p:nvPr/>
        </p:nvCxnSpPr>
        <p:spPr>
          <a:xfrm flipH="1">
            <a:off x="6917147" y="1873250"/>
            <a:ext cx="2934878" cy="34472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8055B857-EFA4-FE4D-9F75-4E8D86EFD8C9}"/>
              </a:ext>
            </a:extLst>
          </p:cNvPr>
          <p:cNvCxnSpPr>
            <a:cxnSpLocks/>
            <a:stCxn id="34" idx="2"/>
            <a:endCxn id="10" idx="1"/>
          </p:cNvCxnSpPr>
          <p:nvPr/>
        </p:nvCxnSpPr>
        <p:spPr>
          <a:xfrm flipH="1">
            <a:off x="8536397" y="1873250"/>
            <a:ext cx="1315628" cy="344720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B65102-A118-9F4A-BBD3-90787CAF318A}"/>
              </a:ext>
            </a:extLst>
          </p:cNvPr>
          <p:cNvSpPr/>
          <p:nvPr/>
        </p:nvSpPr>
        <p:spPr>
          <a:xfrm>
            <a:off x="8870950" y="419100"/>
            <a:ext cx="1962150" cy="145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== 1*/</a:t>
            </a:r>
            <a:b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while(1)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wait();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1420A9-C00C-D840-8EEB-54161248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B1FB8-B212-8F42-A312-1A21ABEC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F17E4B-F847-0840-8946-8BCE2715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626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C8C44-7252-6F47-AAC9-A38DA50A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5E03A-5BB8-744F-A0C2-D49AEDDA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/>
              <a:t>fork()</a:t>
            </a:r>
            <a:r>
              <a:rPr kumimoji="1" lang="zh-TW" altLang="en-US" sz="2400" dirty="0"/>
              <a:t>：用以產生新的</a:t>
            </a:r>
            <a:r>
              <a:rPr kumimoji="1" lang="en-US" altLang="zh-TW" sz="2400" dirty="0"/>
              <a:t>process</a:t>
            </a:r>
            <a:r>
              <a:rPr kumimoji="1" lang="zh-TW" altLang="en-US" sz="2400" dirty="0"/>
              <a:t>，新的、舊的都來自於同一個執行檔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wait()</a:t>
            </a:r>
            <a:r>
              <a:rPr kumimoji="1" lang="zh-TW" altLang="en-US" sz="2400" dirty="0"/>
              <a:t>：通常用於</a:t>
            </a:r>
            <a:r>
              <a:rPr kumimoji="1" lang="en-US" altLang="zh-TW" sz="2400" dirty="0"/>
              <a:t>parent</a:t>
            </a:r>
            <a:r>
              <a:rPr kumimoji="1" lang="zh-CN" altLang="en-US" sz="2400" dirty="0"/>
              <a:t>等</a:t>
            </a:r>
            <a:r>
              <a:rPr kumimoji="1" lang="en-US" altLang="zh-CN" sz="2400" dirty="0"/>
              <a:t>child</a:t>
            </a:r>
            <a:r>
              <a:rPr kumimoji="1" lang="zh-CN" altLang="en-US" sz="2400" dirty="0"/>
              <a:t>完成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/>
              <a:t>Zombie process</a:t>
            </a:r>
            <a:r>
              <a:rPr kumimoji="1" lang="zh-TW" altLang="en-US" sz="2400" dirty="0"/>
              <a:t>：</a:t>
            </a:r>
            <a:r>
              <a:rPr kumimoji="1" lang="en-US" altLang="zh-TW" sz="2400" dirty="0"/>
              <a:t>child</a:t>
            </a:r>
            <a:r>
              <a:rPr kumimoji="1" lang="zh-CN" altLang="en-US" sz="2400" dirty="0"/>
              <a:t>結束後，若</a:t>
            </a:r>
            <a:r>
              <a:rPr kumimoji="1" lang="en-US" altLang="zh-TW" sz="2400" dirty="0"/>
              <a:t>parent</a:t>
            </a:r>
            <a:r>
              <a:rPr kumimoji="1" lang="zh-CN" altLang="en-US" sz="2400" dirty="0"/>
              <a:t>沒有執行</a:t>
            </a:r>
            <a:r>
              <a:rPr kumimoji="1" lang="en-US" altLang="zh-CN" sz="2400" dirty="0"/>
              <a:t>wait</a:t>
            </a:r>
            <a:r>
              <a:rPr kumimoji="1" lang="zh-CN" altLang="en-US" sz="2400" dirty="0"/>
              <a:t>，會造成</a:t>
            </a:r>
            <a:r>
              <a:rPr kumimoji="1" lang="en-US" altLang="zh-CN" sz="2400" dirty="0"/>
              <a:t>zombie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zombie</a:t>
            </a:r>
            <a:r>
              <a:rPr kumimoji="1" lang="zh-CN" altLang="en-US" sz="2400" dirty="0"/>
              <a:t>使用</a:t>
            </a:r>
            <a:r>
              <a:rPr kumimoji="1" lang="en-US" altLang="zh-CN" sz="2400" dirty="0"/>
              <a:t>kill</a:t>
            </a:r>
            <a:r>
              <a:rPr kumimoji="1" lang="zh-CN" altLang="en-US" sz="2400" dirty="0"/>
              <a:t>殺不掉</a:t>
            </a:r>
            <a:endParaRPr kumimoji="1" lang="en-US" altLang="zh-TW" sz="2400" dirty="0"/>
          </a:p>
          <a:p>
            <a:pPr>
              <a:lnSpc>
                <a:spcPct val="150000"/>
              </a:lnSpc>
            </a:pPr>
            <a:r>
              <a:rPr kumimoji="1" lang="en-US" altLang="zh-TW" sz="2400" dirty="0" err="1"/>
              <a:t>execve</a:t>
            </a:r>
            <a:r>
              <a:rPr kumimoji="1" lang="zh-TW" altLang="en-US" sz="2400" dirty="0"/>
              <a:t>：載入新的執行檔到</a:t>
            </a:r>
            <a:r>
              <a:rPr kumimoji="1" lang="en-US" altLang="zh-TW" sz="2400" dirty="0"/>
              <a:t>process</a:t>
            </a:r>
            <a:r>
              <a:rPr kumimoji="1" lang="zh-CN" altLang="en-US" sz="2400" dirty="0"/>
              <a:t>的記憶體空間，通常會和</a:t>
            </a:r>
            <a:r>
              <a:rPr kumimoji="1" lang="en-US" altLang="zh-CN" sz="2400" dirty="0" err="1"/>
              <a:t>vfork</a:t>
            </a:r>
            <a:r>
              <a:rPr kumimoji="1" lang="en-US" altLang="zh-CN" sz="2400" dirty="0"/>
              <a:t>()</a:t>
            </a:r>
            <a:r>
              <a:rPr kumimoji="1" lang="zh-CN" altLang="en-US" sz="2400" dirty="0"/>
              <a:t>一起使用</a:t>
            </a:r>
            <a:endParaRPr kumimoji="1" lang="en-US" altLang="zh-TW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1A8F38-DFA3-9F4E-9CFF-6A1E58D4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F74EB-9288-8E47-BC82-5BD52BA6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3E712-4730-774D-AFAA-248604BB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5073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  <a:r>
              <a:rPr kumimoji="1" lang="zh-CN" altLang="en-US" dirty="0"/>
              <a:t>一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請寫底下程式，驗證執行結束後總共會有多少個</a:t>
            </a:r>
            <a:r>
              <a:rPr kumimoji="1" lang="en-US" altLang="zh-TW" dirty="0"/>
              <a:t>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&lt;stdio.h&gt;</a:t>
            </a:r>
            <a:endParaRPr lang="is-IS" altLang="zh-TW" dirty="0">
              <a:solidFill>
                <a:srgbClr val="78492A"/>
              </a:solidFill>
              <a:latin typeface="Menlo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fork();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fork();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fork();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fork();</a:t>
            </a:r>
          </a:p>
          <a:p>
            <a:pPr marL="914400" lvl="1" indent="-45720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C4E6A9-333A-5540-9D12-ABB6C04C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916C3C-EA73-DF4B-A6CE-8DAA426E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87ED6-913E-E242-A03F-DD88035A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7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81A9F-9501-C544-A047-4156A130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Pseudo file system - /proc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786FF-BA15-6840-93A4-B06329C5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/proc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是一個虛擬檔案系統，裏面的檔案除了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外，其他檔案大小均為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/proc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包含執行期系統資訊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(runtime system information)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891F5D-33C5-C345-9EFC-A5AD8D51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99B2F9-D5B8-6847-B3D9-E6927598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B6155-4F42-8B46-BBB9-A1508CE0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9657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EF552-59DD-ED4C-885A-1388A617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作業二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DAF84D-0315-1D48-B944-1FD20936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修改</a:t>
            </a:r>
            <a:r>
              <a:rPr kumimoji="1" lang="en-US" altLang="zh-CN" dirty="0" err="1"/>
              <a:t>myShell</a:t>
            </a:r>
            <a:r>
              <a:rPr kumimoji="1" lang="zh-CN" altLang="en-US" dirty="0"/>
              <a:t>，</a:t>
            </a:r>
            <a:r>
              <a:rPr kumimoji="1" lang="zh-TW" altLang="en-US" dirty="0"/>
              <a:t>改用</a:t>
            </a:r>
            <a:r>
              <a:rPr kumimoji="1" lang="en-US" altLang="zh-TW" dirty="0" err="1"/>
              <a:t>execle</a:t>
            </a:r>
            <a:r>
              <a:rPr kumimoji="1" lang="zh-CN" altLang="en-US" dirty="0"/>
              <a:t>實作，要能夠用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搜尋執行檔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107E51-358C-C847-BD2F-9E52F14F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219B6-FB37-1F4E-8535-A095E81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FFF5E0-0404-DE43-9056-AA2C01C9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79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17856-806B-7040-A862-0B11FBAA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proc/</a:t>
            </a:r>
            <a:r>
              <a:rPr kumimoji="1" lang="en-US" altLang="zh-TW" dirty="0" err="1"/>
              <a:t>pid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F83AD-BCDD-6447-8DA8-9A3C3EBB597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$ls /proc/</a:t>
            </a: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-x   9 root             root                0 May 16 15:09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-x   9 root             root                0 May 16 15:09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-x   9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      0 May 16 15:09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1005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-x   9 root             root                0 May 16 15:09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1010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TW" dirty="0"/>
              <a:t>...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22D78-8315-3F45-A0E2-34046813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5B432C-47A3-2B48-ACF6-87ED4668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710E94-4D71-D847-997C-7D08851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1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3592E-A262-6C46-8724-EC7D67FC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proc/</a:t>
            </a:r>
            <a:r>
              <a:rPr kumimoji="1" lang="en-US" altLang="zh-TW" dirty="0" err="1"/>
              <a:t>pid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47832-BA1D-964C-9AF2-6076FC9CE50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$cd /proc/1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ls 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alh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-r--r--r--   1 root root 0 May 16 15:09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cmdline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-r--r--   1 root root 0 May 16 15:09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-r--r--   1 root root 0 May 16 15:10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coredump_filter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-r--r--r--   1 root root 0 May 16 15:10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cpuset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  1 root root 0 May 16 15:10 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cwd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/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-r--------   1 root root 0 May 16 15:09 environ</a:t>
            </a:r>
          </a:p>
          <a:p>
            <a:pPr marL="0" indent="0"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  1 root root 0 May 16 15:09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 -&gt; /lib/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systemd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systemd</a:t>
            </a:r>
            <a:endParaRPr lang="en-US" altLang="zh-TW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ED002-15FA-F745-9ECE-75FDB443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6B07D-F743-EE41-9FFE-9C8794A0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創作共用</a:t>
            </a:r>
            <a:r>
              <a:rPr lang="en-US" altLang="zh-TW"/>
              <a:t>-</a:t>
            </a:r>
            <a:r>
              <a:rPr lang="zh-TW" altLang="en-US"/>
              <a:t>姓名標示</a:t>
            </a:r>
            <a:r>
              <a:rPr lang="en-US" altLang="zh-TW"/>
              <a:t>-</a:t>
            </a:r>
            <a:r>
              <a:rPr lang="zh-TW" altLang="en-US"/>
              <a:t>非商業性</a:t>
            </a:r>
            <a:r>
              <a:rPr lang="en-US" altLang="zh-TW"/>
              <a:t>-</a:t>
            </a:r>
            <a:r>
              <a:rPr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EB5FFE-A1FE-6E4C-BF30-B7116E1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8F2-C8C0-4341-9710-F79D26D217E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09ED978-1EDF-374D-92A3-16F015446E32}">
  <we:reference id="wa104178141" version="3.10.0.52" store="zh-TW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3916</Words>
  <Application>Microsoft Macintosh PowerPoint</Application>
  <PresentationFormat>寬螢幕</PresentationFormat>
  <Paragraphs>844</Paragraphs>
  <Slides>70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84" baseType="lpstr">
      <vt:lpstr>微軟正黑體</vt:lpstr>
      <vt:lpstr>新細明體</vt:lpstr>
      <vt:lpstr>等线</vt:lpstr>
      <vt:lpstr>Heiti TC Medium</vt:lpstr>
      <vt:lpstr>PingFang TC</vt:lpstr>
      <vt:lpstr>Arial</vt:lpstr>
      <vt:lpstr>Calibri</vt:lpstr>
      <vt:lpstr>Calibri Light</vt:lpstr>
      <vt:lpstr>Consolas</vt:lpstr>
      <vt:lpstr>Helvetica</vt:lpstr>
      <vt:lpstr>Menlo</vt:lpstr>
      <vt:lpstr>Tahoma</vt:lpstr>
      <vt:lpstr>Verdana</vt:lpstr>
      <vt:lpstr>Office 佈景主題</vt:lpstr>
      <vt:lpstr>Process control</vt:lpstr>
      <vt:lpstr>大綱</vt:lpstr>
      <vt:lpstr>Program &amp; process</vt:lpstr>
      <vt:lpstr>單元簡介</vt:lpstr>
      <vt:lpstr>何謂程序？程序(1/4)</vt:lpstr>
      <vt:lpstr>程序ID (Process ID, PID) 程序(2/4)</vt:lpstr>
      <vt:lpstr>Pseudo file system - /proc</vt:lpstr>
      <vt:lpstr>proc/pid</vt:lpstr>
      <vt:lpstr>proc/pid</vt:lpstr>
      <vt:lpstr>/proc</vt:lpstr>
      <vt:lpstr>/proc/irq</vt:lpstr>
      <vt:lpstr>fork</vt:lpstr>
      <vt:lpstr>fork()</vt:lpstr>
      <vt:lpstr>fork()</vt:lpstr>
      <vt:lpstr>fork()</vt:lpstr>
      <vt:lpstr>fork1.c</vt:lpstr>
      <vt:lpstr>fork1.c</vt:lpstr>
      <vt:lpstr>調換fork與printf(frok2.c)，其輸出結果為？</vt:lpstr>
      <vt:lpstr>printf是line buffer</vt:lpstr>
      <vt:lpstr>對fork 除錯</vt:lpstr>
      <vt:lpstr>debug fork()</vt:lpstr>
      <vt:lpstr>debug fork() – debugFork1.c</vt:lpstr>
      <vt:lpstr>debug fork() – debugFork1.c</vt:lpstr>
      <vt:lpstr>debug fork() – debugFork2.c</vt:lpstr>
      <vt:lpstr>debugFork2.c</vt:lpstr>
      <vt:lpstr>wait()</vt:lpstr>
      <vt:lpstr>等待子程序狀態轉換：wait()</vt:lpstr>
      <vt:lpstr>wait &amp; waitpid</vt:lpstr>
      <vt:lpstr>wait(int *wstatus);</vt:lpstr>
      <vt:lpstr>waitpid(pid, *wstatus, opt)</vt:lpstr>
      <vt:lpstr>Process group</vt:lpstr>
      <vt:lpstr>waitpid(pid, *wstatus, opt)</vt:lpstr>
      <vt:lpstr>wait.c</vt:lpstr>
      <vt:lpstr>PowerPoint 簡報</vt:lpstr>
      <vt:lpstr>pause()</vt:lpstr>
      <vt:lpstr>執行結果</vt:lpstr>
      <vt:lpstr>execve() functions</vt:lpstr>
      <vt:lpstr>fork() + execve</vt:lpstr>
      <vt:lpstr>execve-family</vt:lpstr>
      <vt:lpstr>execve-family</vt:lpstr>
      <vt:lpstr>execve-family</vt:lpstr>
      <vt:lpstr>execve-family</vt:lpstr>
      <vt:lpstr>myShell.c（完整程式碼請直接看.c檔）</vt:lpstr>
      <vt:lpstr>PowerPoint 簡報</vt:lpstr>
      <vt:lpstr>執行結果</vt:lpstr>
      <vt:lpstr>System call - execve</vt:lpstr>
      <vt:lpstr>install kdbg</vt:lpstr>
      <vt:lpstr>使用校內網路</vt:lpstr>
      <vt:lpstr>關於期末考</vt:lpstr>
      <vt:lpstr>vfork &amp; execve</vt:lpstr>
      <vt:lpstr>Windows建立行程</vt:lpstr>
      <vt:lpstr>Linux vs. Windows：  於執行新的program</vt:lpstr>
      <vt:lpstr>fork vs. vfork</vt:lpstr>
      <vt:lpstr>fork vs. vfork</vt:lpstr>
      <vt:lpstr>比較</vt:lpstr>
      <vt:lpstr>使用vfork替代fork</vt:lpstr>
      <vt:lpstr>使用vfork替代fork</vt:lpstr>
      <vt:lpstr>使用vfork替代fork</vt:lpstr>
      <vt:lpstr>殭屍問題（zombie process）</vt:lpstr>
      <vt:lpstr>zombie.c</vt:lpstr>
      <vt:lpstr>結果</vt:lpstr>
      <vt:lpstr>結果 – 造成的影響</vt:lpstr>
      <vt:lpstr>Zombie process</vt:lpstr>
      <vt:lpstr>解決方法 NoZombie.c</vt:lpstr>
      <vt:lpstr>NoZombie概念圖</vt:lpstr>
      <vt:lpstr>NoZombie概念圖</vt:lpstr>
      <vt:lpstr>NoZombie概念圖</vt:lpstr>
      <vt:lpstr>小結</vt:lpstr>
      <vt:lpstr>作業一</vt:lpstr>
      <vt:lpstr>作業二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adminpc</dc:creator>
  <cp:lastModifiedBy>習五 羅</cp:lastModifiedBy>
  <cp:revision>128</cp:revision>
  <dcterms:created xsi:type="dcterms:W3CDTF">2016-03-28T01:46:39Z</dcterms:created>
  <dcterms:modified xsi:type="dcterms:W3CDTF">2018-06-15T15:20:11Z</dcterms:modified>
</cp:coreProperties>
</file>