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70" r:id="rId3"/>
    <p:sldId id="266" r:id="rId4"/>
    <p:sldId id="267" r:id="rId5"/>
    <p:sldId id="277" r:id="rId6"/>
    <p:sldId id="294" r:id="rId7"/>
    <p:sldId id="260" r:id="rId8"/>
    <p:sldId id="295" r:id="rId9"/>
    <p:sldId id="278" r:id="rId10"/>
    <p:sldId id="268" r:id="rId11"/>
    <p:sldId id="269" r:id="rId12"/>
    <p:sldId id="280" r:id="rId13"/>
    <p:sldId id="284" r:id="rId14"/>
    <p:sldId id="285" r:id="rId15"/>
    <p:sldId id="281" r:id="rId16"/>
    <p:sldId id="289" r:id="rId17"/>
    <p:sldId id="290" r:id="rId18"/>
    <p:sldId id="291" r:id="rId19"/>
    <p:sldId id="301" r:id="rId20"/>
    <p:sldId id="292" r:id="rId21"/>
    <p:sldId id="282" r:id="rId22"/>
    <p:sldId id="283" r:id="rId23"/>
    <p:sldId id="286" r:id="rId24"/>
    <p:sldId id="299" r:id="rId25"/>
    <p:sldId id="271" r:id="rId26"/>
    <p:sldId id="272" r:id="rId27"/>
    <p:sldId id="273" r:id="rId28"/>
    <p:sldId id="274" r:id="rId29"/>
    <p:sldId id="275" r:id="rId30"/>
    <p:sldId id="276" r:id="rId31"/>
    <p:sldId id="279" r:id="rId32"/>
    <p:sldId id="302" r:id="rId33"/>
    <p:sldId id="293" r:id="rId34"/>
    <p:sldId id="287" r:id="rId35"/>
    <p:sldId id="288" r:id="rId36"/>
    <p:sldId id="296" r:id="rId37"/>
    <p:sldId id="297" r:id="rId38"/>
    <p:sldId id="300" r:id="rId39"/>
    <p:sldId id="298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2913"/>
  </p:normalViewPr>
  <p:slideViewPr>
    <p:cSldViewPr snapToGrid="0" snapToObjects="1">
      <p:cViewPr varScale="1">
        <p:scale>
          <a:sx n="58" d="100"/>
          <a:sy n="58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380B1-2548-8240-BA2D-1D312A1158DE}" type="datetimeFigureOut">
              <a:rPr kumimoji="1" lang="zh-TW" altLang="en-US" smtClean="0"/>
              <a:t>2018/6/15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D63-AE5E-4844-BBC3-80B2CA474E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2810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創作共用</a:t>
            </a:r>
            <a:r>
              <a:rPr lang="en-US" altLang="zh-TW" dirty="0"/>
              <a:t>-</a:t>
            </a:r>
            <a:r>
              <a:rPr lang="zh-TW" altLang="en-US" dirty="0"/>
              <a:t>姓名標示</a:t>
            </a:r>
            <a:r>
              <a:rPr lang="en-US" altLang="zh-TW" dirty="0"/>
              <a:t>-</a:t>
            </a:r>
            <a:r>
              <a:rPr lang="zh-TW" altLang="en-US" dirty="0"/>
              <a:t>非商業性</a:t>
            </a:r>
            <a:r>
              <a:rPr lang="en-US" altLang="zh-TW" dirty="0"/>
              <a:t>-</a:t>
            </a:r>
            <a:r>
              <a:rPr lang="zh-TW" altLang="en-US" dirty="0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5D81713-AD2D-394F-8352-1189CB8FAC21}"/>
              </a:ext>
            </a:extLst>
          </p:cNvPr>
          <p:cNvGrpSpPr/>
          <p:nvPr userDrawn="1"/>
        </p:nvGrpSpPr>
        <p:grpSpPr>
          <a:xfrm>
            <a:off x="9982200" y="6221412"/>
            <a:ext cx="1833751" cy="317500"/>
            <a:chOff x="5414848" y="6350222"/>
            <a:chExt cx="1833751" cy="317500"/>
          </a:xfrm>
        </p:grpSpPr>
        <p:pic>
          <p:nvPicPr>
            <p:cNvPr id="8" name="Picture 4" descr="Cc.logo.circle.svg">
              <a:extLst>
                <a:ext uri="{FF2B5EF4-FFF2-40B4-BE49-F238E27FC236}">
                  <a16:creationId xmlns:a16="http://schemas.microsoft.com/office/drawing/2014/main" id="{DB2B70F4-9191-FC42-8573-F14780A4853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4848" y="6350222"/>
              <a:ext cx="317500" cy="31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Cc-by new.svg">
              <a:extLst>
                <a:ext uri="{FF2B5EF4-FFF2-40B4-BE49-F238E27FC236}">
                  <a16:creationId xmlns:a16="http://schemas.microsoft.com/office/drawing/2014/main" id="{822AF900-6D43-7448-A4AA-D0E0C0DBE1C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0265" y="6350222"/>
              <a:ext cx="317500" cy="31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Cc-nc.svg">
              <a:extLst>
                <a:ext uri="{FF2B5EF4-FFF2-40B4-BE49-F238E27FC236}">
                  <a16:creationId xmlns:a16="http://schemas.microsoft.com/office/drawing/2014/main" id="{F270F5C0-BC08-BA4E-906A-7B2678E03FB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5682" y="6350222"/>
              <a:ext cx="317500" cy="31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Cc-sa.svg">
              <a:extLst>
                <a:ext uri="{FF2B5EF4-FFF2-40B4-BE49-F238E27FC236}">
                  <a16:creationId xmlns:a16="http://schemas.microsoft.com/office/drawing/2014/main" id="{0FD0513E-CE4D-8249-B35D-B4954485F33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1099" y="6350222"/>
              <a:ext cx="317500" cy="31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1393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308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934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104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028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107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619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281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235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899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377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2BE55-8337-0E47-B428-090C5D76430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704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Ｃ標準輸出入函數庫</a:t>
            </a:r>
            <a:br>
              <a:rPr kumimoji="1" lang="en-US" altLang="zh-TW" dirty="0"/>
            </a:br>
            <a:r>
              <a:rPr kumimoji="1" lang="zh-TW" altLang="en-US" dirty="0"/>
              <a:t>與</a:t>
            </a:r>
            <a:br>
              <a:rPr kumimoji="1" lang="en-US" altLang="zh-TW" dirty="0"/>
            </a:br>
            <a:r>
              <a:rPr kumimoji="1" lang="zh-TW" altLang="en-US" dirty="0"/>
              <a:t>作業系統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中正大學，作業系統實驗室</a:t>
            </a:r>
            <a:endParaRPr kumimoji="1" lang="en-US" altLang="zh-TW" dirty="0"/>
          </a:p>
          <a:p>
            <a:r>
              <a:rPr kumimoji="1" lang="zh-TW" altLang="en-US" dirty="0"/>
              <a:t>羅習五</a:t>
            </a:r>
            <a:r>
              <a:rPr kumimoji="1" lang="zh-Hant" altLang="en-US" dirty="0"/>
              <a:t> 陽春副教授</a:t>
            </a:r>
            <a:endParaRPr kumimoji="1" lang="en-US" altLang="zh-Hant" dirty="0"/>
          </a:p>
          <a:p>
            <a:r>
              <a:rPr kumimoji="1" lang="en-US" altLang="zh-TW"/>
              <a:t>shiwulo@gmail.com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682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Example: </a:t>
            </a:r>
            <a:r>
              <a:rPr kumimoji="1" lang="en-US" altLang="zh-TW" dirty="0" err="1"/>
              <a:t>fprintf</a:t>
            </a:r>
            <a:r>
              <a:rPr kumimoji="1" lang="en-US" altLang="zh-TW" dirty="0"/>
              <a:t> &amp; mode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stdio.h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main(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argc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FILE* file;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file =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fopen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"./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tmp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]);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fprintf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(file,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this_is_a_tmp_file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\n"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);;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fclose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(file);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D43B95-0568-2145-A751-7BD7D230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E0C3E1-A339-354A-9211-B085383D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6A059C-042D-DE4E-B74F-BDAA3B565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0630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$./write+read2 a+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$./write+read2 a+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$./write+read2 a+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$less ./</a:t>
            </a:r>
            <a:r>
              <a:rPr kumimoji="1" lang="en-US" altLang="zh-TW" dirty="0" err="1"/>
              <a:t>tmp</a:t>
            </a:r>
            <a:endParaRPr kumimoji="1" lang="en-US" altLang="zh-TW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/>
              <a:t>this_is_a_tmp_file</a:t>
            </a:r>
            <a:endParaRPr kumimoji="1" lang="en-US" altLang="zh-TW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/>
              <a:t>this_is_a_tmp_file</a:t>
            </a:r>
            <a:endParaRPr kumimoji="1" lang="en-US" altLang="zh-TW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/>
              <a:t>this_is_a_tmp_file</a:t>
            </a:r>
            <a:endParaRPr kumimoji="1" lang="en-US" altLang="zh-TW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(END)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使用</a:t>
            </a:r>
            <a:r>
              <a:rPr kumimoji="1" lang="en-US" altLang="zh-TW" dirty="0"/>
              <a:t>a+</a:t>
            </a:r>
            <a:r>
              <a:rPr kumimoji="1" lang="zh-TW" altLang="en-US" dirty="0"/>
              <a:t>打開檔案，讓寫入的資料都附加在檔案之後</a:t>
            </a:r>
            <a:endParaRPr kumimoji="1" lang="en-US" altLang="zh-TW" dirty="0"/>
          </a:p>
          <a:p>
            <a:r>
              <a:rPr kumimoji="1" lang="zh-TW" altLang="en-US" dirty="0"/>
              <a:t>使用完檔案後，用</a:t>
            </a:r>
            <a:r>
              <a:rPr kumimoji="1" lang="en-US" altLang="zh-TW" dirty="0" err="1"/>
              <a:t>fclose</a:t>
            </a:r>
            <a:r>
              <a:rPr kumimoji="1" lang="zh-TW" altLang="en-US" dirty="0"/>
              <a:t>關閉檔案</a:t>
            </a:r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81AFAF5-CC89-B947-AA8B-6B6B21A39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67ECC1-09C4-B149-8020-104C7D0F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99AF71-50FD-BE4B-AFB7-CD7D9440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6219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檔案位置（</a:t>
            </a:r>
            <a:r>
              <a:rPr kumimoji="1" lang="en-US" altLang="zh-TW" dirty="0"/>
              <a:t>position</a:t>
            </a:r>
            <a:r>
              <a:rPr kumimoji="1" lang="zh-TW" altLang="en-US" dirty="0"/>
              <a:t>）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Menlo-Regular" charset="0"/>
              </a:rPr>
              <a:t>fseek</a:t>
            </a:r>
            <a:r>
              <a:rPr lang="en-US" altLang="zh-TW" sz="2400" dirty="0">
                <a:solidFill>
                  <a:srgbClr val="000000"/>
                </a:solidFill>
                <a:latin typeface="Menlo-Regular" charset="0"/>
              </a:rPr>
              <a:t>(FILE *stream, </a:t>
            </a:r>
            <a:r>
              <a:rPr lang="en-US" altLang="zh-TW" sz="2400" dirty="0">
                <a:solidFill>
                  <a:srgbClr val="AA0D91"/>
                </a:solidFill>
                <a:latin typeface="Menlo-Regular" charset="0"/>
              </a:rPr>
              <a:t>long</a:t>
            </a:r>
            <a:r>
              <a:rPr lang="en-US" altLang="zh-TW" sz="2400" dirty="0">
                <a:solidFill>
                  <a:srgbClr val="000000"/>
                </a:solidFill>
                <a:latin typeface="Menlo-Regular" charset="0"/>
              </a:rPr>
              <a:t> offset, </a:t>
            </a:r>
            <a:r>
              <a:rPr lang="en-US" altLang="zh-TW" sz="2400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-Regular" charset="0"/>
              </a:rPr>
              <a:t> whence);</a:t>
            </a:r>
          </a:p>
          <a:p>
            <a:r>
              <a:rPr lang="en-US" altLang="zh-TW" sz="2400" dirty="0">
                <a:solidFill>
                  <a:srgbClr val="AA0D91"/>
                </a:solidFill>
                <a:latin typeface="Menlo-Regular" charset="0"/>
              </a:rPr>
              <a:t>long</a:t>
            </a:r>
            <a:r>
              <a:rPr lang="en-US" altLang="zh-TW" sz="2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Menlo-Regular" charset="0"/>
              </a:rPr>
              <a:t>ftell</a:t>
            </a:r>
            <a:r>
              <a:rPr lang="en-US" altLang="zh-TW" sz="2400" dirty="0">
                <a:solidFill>
                  <a:srgbClr val="000000"/>
                </a:solidFill>
                <a:latin typeface="Menlo-Regular" charset="0"/>
              </a:rPr>
              <a:t>(FILE *stream);</a:t>
            </a:r>
          </a:p>
          <a:p>
            <a:endParaRPr lang="en-US" altLang="zh-TW" sz="2400" dirty="0">
              <a:solidFill>
                <a:srgbClr val="000000"/>
              </a:solidFill>
              <a:latin typeface="Menlo-Regular" charset="0"/>
            </a:endParaRPr>
          </a:p>
          <a:p>
            <a:r>
              <a:rPr kumimoji="1" lang="zh-TW" altLang="en-US" sz="2400" dirty="0">
                <a:solidFill>
                  <a:srgbClr val="000000"/>
                </a:solidFill>
                <a:latin typeface="Menlo-Regular" charset="0"/>
              </a:rPr>
              <a:t>這二個函數分別會設定（</a:t>
            </a:r>
            <a:r>
              <a:rPr kumimoji="1" lang="en-US" altLang="zh-TW" sz="2400" dirty="0" err="1">
                <a:solidFill>
                  <a:srgbClr val="000000"/>
                </a:solidFill>
                <a:latin typeface="Menlo-Regular" charset="0"/>
              </a:rPr>
              <a:t>fseek</a:t>
            </a:r>
            <a:r>
              <a:rPr kumimoji="1" lang="zh-TW" altLang="en-US" sz="2400" dirty="0">
                <a:solidFill>
                  <a:srgbClr val="000000"/>
                </a:solidFill>
                <a:latin typeface="Menlo-Regular" charset="0"/>
              </a:rPr>
              <a:t>）和回傳檔案位置（</a:t>
            </a:r>
            <a:r>
              <a:rPr kumimoji="1" lang="en-US" altLang="zh-TW" sz="2400" dirty="0">
                <a:solidFill>
                  <a:srgbClr val="000000"/>
                </a:solidFill>
                <a:latin typeface="Menlo-Regular" charset="0"/>
              </a:rPr>
              <a:t>position</a:t>
            </a:r>
            <a:r>
              <a:rPr kumimoji="1" lang="zh-TW" altLang="en-US" sz="2400" dirty="0">
                <a:solidFill>
                  <a:srgbClr val="000000"/>
                </a:solidFill>
                <a:latin typeface="Menlo-Regular" charset="0"/>
              </a:rPr>
              <a:t>），特別要注意的是</a:t>
            </a:r>
            <a:r>
              <a:rPr kumimoji="1" lang="en-US" altLang="zh-TW" sz="2400" dirty="0" err="1">
                <a:solidFill>
                  <a:srgbClr val="000000"/>
                </a:solidFill>
                <a:latin typeface="Menlo-Regular" charset="0"/>
              </a:rPr>
              <a:t>fseek</a:t>
            </a:r>
            <a:r>
              <a:rPr kumimoji="1" lang="zh-TW" altLang="en-US" sz="2400" dirty="0">
                <a:solidFill>
                  <a:srgbClr val="000000"/>
                </a:solidFill>
                <a:latin typeface="Menlo-Regular" charset="0"/>
              </a:rPr>
              <a:t>並不會回傳目前的檔案位置，因此要得到檔案位置必須使用</a:t>
            </a:r>
            <a:r>
              <a:rPr kumimoji="1" lang="en-US" altLang="zh-TW" sz="2400" dirty="0" err="1">
                <a:solidFill>
                  <a:srgbClr val="000000"/>
                </a:solidFill>
                <a:latin typeface="Menlo-Regular" charset="0"/>
              </a:rPr>
              <a:t>ftell</a:t>
            </a:r>
            <a:endParaRPr kumimoji="1" lang="en-US" altLang="zh-TW" sz="2400" dirty="0">
              <a:solidFill>
                <a:srgbClr val="000000"/>
              </a:solidFill>
              <a:latin typeface="Menlo-Regular" charset="0"/>
            </a:endParaRPr>
          </a:p>
          <a:p>
            <a:r>
              <a:rPr kumimoji="1" lang="zh-TW" altLang="en-US" sz="2400" dirty="0">
                <a:solidFill>
                  <a:srgbClr val="000000"/>
                </a:solidFill>
                <a:latin typeface="Menlo-Regular" charset="0"/>
              </a:rPr>
              <a:t>和</a:t>
            </a:r>
            <a:r>
              <a:rPr kumimoji="1" lang="en-US" altLang="zh-TW" sz="2400" dirty="0" err="1">
                <a:solidFill>
                  <a:srgbClr val="000000"/>
                </a:solidFill>
                <a:latin typeface="Menlo-Regular" charset="0"/>
              </a:rPr>
              <a:t>lseek</a:t>
            </a:r>
            <a:r>
              <a:rPr kumimoji="1" lang="zh-TW" altLang="en-US" sz="2400" dirty="0">
                <a:solidFill>
                  <a:srgbClr val="000000"/>
                </a:solidFill>
                <a:latin typeface="Menlo-Regular" charset="0"/>
              </a:rPr>
              <a:t>很像，</a:t>
            </a:r>
            <a:r>
              <a:rPr kumimoji="1" lang="en-US" altLang="zh-TW" sz="2400" dirty="0" err="1">
                <a:solidFill>
                  <a:srgbClr val="000000"/>
                </a:solidFill>
                <a:latin typeface="Menlo-Regular" charset="0"/>
              </a:rPr>
              <a:t>fseek</a:t>
            </a:r>
            <a:r>
              <a:rPr kumimoji="1" lang="zh-TW" altLang="en-US" sz="2400" dirty="0">
                <a:solidFill>
                  <a:srgbClr val="000000"/>
                </a:solidFill>
                <a:latin typeface="Menlo-Regular" charset="0"/>
              </a:rPr>
              <a:t>提供三個選項，分別是</a:t>
            </a:r>
            <a:r>
              <a:rPr kumimoji="1" lang="en-US" altLang="zh-TW" sz="2400" dirty="0">
                <a:solidFill>
                  <a:srgbClr val="000000"/>
                </a:solidFill>
                <a:latin typeface="Menlo-Regular" charset="0"/>
              </a:rPr>
              <a:t>SEEK_SET, SEEK_CUR,</a:t>
            </a:r>
            <a:r>
              <a:rPr kumimoji="1" lang="zh-TW" altLang="en-US" sz="2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kumimoji="1" lang="en-US" altLang="zh-TW" sz="2400" dirty="0">
                <a:solidFill>
                  <a:srgbClr val="000000"/>
                </a:solidFill>
                <a:latin typeface="Menlo-Regular" charset="0"/>
              </a:rPr>
              <a:t>SEEK_END</a:t>
            </a:r>
          </a:p>
          <a:p>
            <a:r>
              <a:rPr kumimoji="1" lang="zh-TW" altLang="en-US" sz="2400" dirty="0">
                <a:solidFill>
                  <a:srgbClr val="000000"/>
                </a:solidFill>
                <a:latin typeface="Menlo-Regular" charset="0"/>
              </a:rPr>
              <a:t>成功回傳</a:t>
            </a:r>
            <a:r>
              <a:rPr kumimoji="1" lang="en-US" altLang="zh-TW" sz="2400" dirty="0">
                <a:solidFill>
                  <a:srgbClr val="000000"/>
                </a:solidFill>
                <a:latin typeface="Menlo-Regular" charset="0"/>
              </a:rPr>
              <a:t>0</a:t>
            </a:r>
            <a:r>
              <a:rPr kumimoji="1" lang="zh-TW" altLang="en-US" sz="2400" dirty="0">
                <a:solidFill>
                  <a:srgbClr val="000000"/>
                </a:solidFill>
                <a:latin typeface="Menlo-Regular" charset="0"/>
              </a:rPr>
              <a:t>，失敗回傳</a:t>
            </a:r>
            <a:r>
              <a:rPr kumimoji="1" lang="en-US" altLang="zh-TW" sz="2400" dirty="0">
                <a:solidFill>
                  <a:srgbClr val="000000"/>
                </a:solidFill>
                <a:latin typeface="Menlo-Regular" charset="0"/>
              </a:rPr>
              <a:t>-1</a:t>
            </a:r>
            <a:endParaRPr kumimoji="1" lang="zh-TW" altLang="en-US" sz="2400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9E613D9-74BD-224B-AF34-6B3823898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A3B8C74-F5DF-794E-829D-4448081C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115392-88F1-7B41-919B-5FA83094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458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append + </a:t>
            </a:r>
            <a:r>
              <a:rPr kumimoji="1" lang="en-US" altLang="zh-TW" dirty="0" err="1"/>
              <a:t>fseek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stdio.h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main()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FILE *stream;</a:t>
            </a:r>
          </a:p>
          <a:p>
            <a:pPr marL="514350" indent="-514350">
              <a:buFont typeface="+mj-lt"/>
              <a:buAutoNum type="arabicPeriod"/>
            </a:pP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pt-BR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pt-BR" altLang="zh-TW" dirty="0" err="1">
                <a:solidFill>
                  <a:srgbClr val="000000"/>
                </a:solidFill>
                <a:latin typeface="Menlo-Regular" charset="0"/>
              </a:rPr>
              <a:t>buf</a:t>
            </a: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pt-BR" altLang="zh-TW" dirty="0">
                <a:solidFill>
                  <a:srgbClr val="1C00CF"/>
                </a:solidFill>
                <a:latin typeface="Menlo-Regular" charset="0"/>
              </a:rPr>
              <a:t>100</a:t>
            </a: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];</a:t>
            </a:r>
          </a:p>
          <a:p>
            <a:pPr marL="514350" indent="-514350">
              <a:buFont typeface="+mj-lt"/>
              <a:buAutoNum type="arabicPeriod"/>
            </a:pP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pt-BR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pt-BR" altLang="zh-TW" dirty="0" err="1">
                <a:solidFill>
                  <a:srgbClr val="000000"/>
                </a:solidFill>
                <a:latin typeface="Menlo-Regular" charset="0"/>
              </a:rPr>
              <a:t>ret</a:t>
            </a: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stream =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fopen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"./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tmp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"a+"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ret =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fseek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(stream, 2, SEEK_SET);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fread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buf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de-DE" altLang="zh-TW" dirty="0">
                <a:solidFill>
                  <a:srgbClr val="1C00CF"/>
                </a:solidFill>
                <a:latin typeface="Menlo-Regular" charset="0"/>
              </a:rPr>
              <a:t>100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de-DE" altLang="zh-TW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stream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printf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buf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printf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de-DE" altLang="zh-TW" dirty="0">
                <a:solidFill>
                  <a:srgbClr val="C41A16"/>
                </a:solidFill>
                <a:latin typeface="Menlo-Regular" charset="0"/>
              </a:rPr>
              <a:t>"\</a:t>
            </a:r>
            <a:r>
              <a:rPr lang="de-DE" altLang="zh-TW" dirty="0" err="1">
                <a:solidFill>
                  <a:srgbClr val="C41A16"/>
                </a:solidFill>
                <a:latin typeface="Menlo-Regular" charset="0"/>
              </a:rPr>
              <a:t>nreturn</a:t>
            </a:r>
            <a:r>
              <a:rPr lang="de-DE" altLang="zh-TW" dirty="0">
                <a:solidFill>
                  <a:srgbClr val="C41A16"/>
                </a:solidFill>
                <a:latin typeface="Menlo-Regular" charset="0"/>
              </a:rPr>
              <a:t> </a:t>
            </a:r>
            <a:r>
              <a:rPr lang="de-DE" altLang="zh-TW" dirty="0" err="1">
                <a:solidFill>
                  <a:srgbClr val="C41A16"/>
                </a:solidFill>
                <a:latin typeface="Menlo-Regular" charset="0"/>
              </a:rPr>
              <a:t>value</a:t>
            </a:r>
            <a:r>
              <a:rPr lang="de-DE" altLang="zh-TW" dirty="0">
                <a:solidFill>
                  <a:srgbClr val="C41A16"/>
                </a:solidFill>
                <a:latin typeface="Menlo-Regular" charset="0"/>
              </a:rPr>
              <a:t> = %d\</a:t>
            </a:r>
            <a:r>
              <a:rPr lang="de-DE" altLang="zh-TW" dirty="0" err="1">
                <a:solidFill>
                  <a:srgbClr val="C41A16"/>
                </a:solidFill>
                <a:latin typeface="Menlo-Regular" charset="0"/>
              </a:rPr>
              <a:t>n</a:t>
            </a:r>
            <a:r>
              <a:rPr lang="de-DE" altLang="zh-TW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ret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fprintf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stream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de-DE" altLang="zh-TW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de-DE" altLang="zh-TW" dirty="0" err="1">
                <a:solidFill>
                  <a:srgbClr val="C41A16"/>
                </a:solidFill>
                <a:latin typeface="Menlo-Regular" charset="0"/>
              </a:rPr>
              <a:t>append</a:t>
            </a:r>
            <a:r>
              <a:rPr lang="de-DE" altLang="zh-TW" dirty="0">
                <a:solidFill>
                  <a:srgbClr val="C41A16"/>
                </a:solidFill>
                <a:latin typeface="Menlo-Regular" charset="0"/>
              </a:rPr>
              <a:t>?"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printf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de-DE" altLang="zh-TW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de-DE" altLang="zh-TW" dirty="0" err="1">
                <a:solidFill>
                  <a:srgbClr val="C41A16"/>
                </a:solidFill>
                <a:latin typeface="Menlo-Regular" charset="0"/>
              </a:rPr>
              <a:t>position</a:t>
            </a:r>
            <a:r>
              <a:rPr lang="de-DE" altLang="zh-TW" dirty="0">
                <a:solidFill>
                  <a:srgbClr val="C41A16"/>
                </a:solidFill>
                <a:latin typeface="Menlo-Regular" charset="0"/>
              </a:rPr>
              <a:t> = %d\</a:t>
            </a:r>
            <a:r>
              <a:rPr lang="de-DE" altLang="zh-TW" dirty="0" err="1">
                <a:solidFill>
                  <a:srgbClr val="C41A16"/>
                </a:solidFill>
                <a:latin typeface="Menlo-Regular" charset="0"/>
              </a:rPr>
              <a:t>n</a:t>
            </a:r>
            <a:r>
              <a:rPr lang="de-DE" altLang="zh-TW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ftell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stream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));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de-DE" altLang="zh-TW" dirty="0" err="1">
                <a:solidFill>
                  <a:srgbClr val="AA0D91"/>
                </a:solidFill>
                <a:latin typeface="Menlo-Regular" charset="0"/>
              </a:rPr>
              <a:t>return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e-DE" altLang="zh-TW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}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7042BA-3CD6-F541-A4A3-B468AE3C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34896E-1C32-FE4C-9867-E97C85A3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6BFB36-4804-7142-9BE7-1B727238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9523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結果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$./</a:t>
            </a:r>
            <a:r>
              <a:rPr kumimoji="1" lang="en-US" altLang="zh-TW" dirty="0" err="1"/>
              <a:t>append+fseek</a:t>
            </a:r>
            <a:r>
              <a:rPr kumimoji="1" lang="en-US" altLang="zh-TW" dirty="0"/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/>
              <a:t>this_is_a_tmp_file</a:t>
            </a:r>
            <a:endParaRPr kumimoji="1" lang="en-US" altLang="zh-TW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/>
              <a:t>this_is_a_tmp_file</a:t>
            </a:r>
            <a:endParaRPr kumimoji="1" lang="en-US" altLang="zh-TW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/>
              <a:t>this_is_a_tmp_file</a:t>
            </a:r>
            <a:endParaRPr kumimoji="1" lang="en-US" altLang="zh-TW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append?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return value =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position = 85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$less ./</a:t>
            </a:r>
            <a:r>
              <a:rPr kumimoji="1" lang="en-US" altLang="zh-TW" dirty="0" err="1"/>
              <a:t>tmp</a:t>
            </a:r>
            <a:endParaRPr kumimoji="1" lang="en-US" altLang="zh-TW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/>
              <a:t>this_is_a_tmp_file</a:t>
            </a:r>
            <a:endParaRPr kumimoji="1" lang="en-US" altLang="zh-TW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/>
              <a:t>this_is_a_tmp_file</a:t>
            </a:r>
            <a:endParaRPr kumimoji="1" lang="en-US" altLang="zh-TW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/>
              <a:t>this_is_a_tmp_file</a:t>
            </a:r>
            <a:endParaRPr kumimoji="1" lang="en-US" altLang="zh-TW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append?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TW" altLang="en-US" dirty="0"/>
              <a:t>使用</a:t>
            </a:r>
            <a:r>
              <a:rPr kumimoji="1" lang="en-US" altLang="zh-TW" dirty="0"/>
              <a:t>a, a+</a:t>
            </a:r>
            <a:r>
              <a:rPr kumimoji="1" lang="zh-TW" altLang="en-US" dirty="0"/>
              <a:t>打開的</a:t>
            </a:r>
            <a:r>
              <a:rPr kumimoji="1" lang="en-US" altLang="zh-TW" dirty="0"/>
              <a:t>stream</a:t>
            </a:r>
            <a:r>
              <a:rPr kumimoji="1" lang="zh-TW" altLang="en-US" dirty="0"/>
              <a:t>也可以使用</a:t>
            </a:r>
            <a:r>
              <a:rPr kumimoji="1" lang="en-US" altLang="zh-TW" dirty="0" err="1"/>
              <a:t>fseek</a:t>
            </a:r>
            <a:r>
              <a:rPr kumimoji="1" lang="zh-TW" altLang="en-US" dirty="0"/>
              <a:t>，回傳值為</a:t>
            </a:r>
            <a:r>
              <a:rPr kumimoji="1" lang="en-US" altLang="zh-TW" dirty="0"/>
              <a:t>0</a:t>
            </a:r>
          </a:p>
          <a:p>
            <a:r>
              <a:rPr kumimoji="1" lang="en-US" altLang="zh-TW" dirty="0" err="1"/>
              <a:t>fseek</a:t>
            </a:r>
            <a:r>
              <a:rPr kumimoji="1" lang="zh-TW" altLang="en-US" dirty="0"/>
              <a:t>可以改變「讀取位置」，</a:t>
            </a:r>
            <a:r>
              <a:rPr kumimoji="1" lang="en-US" altLang="zh-TW" dirty="0" err="1"/>
              <a:t>fseek</a:t>
            </a:r>
            <a:r>
              <a:rPr kumimoji="1" lang="zh-TW" altLang="en-US" dirty="0"/>
              <a:t>會改變讀取的資料的位置</a:t>
            </a:r>
            <a:endParaRPr kumimoji="1" lang="en-US" altLang="zh-TW" dirty="0"/>
          </a:p>
          <a:p>
            <a:r>
              <a:rPr kumimoji="1" lang="zh-TW" altLang="en-US" dirty="0"/>
              <a:t>但實際上「寫入的資料會放在檔案的最後面」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CC31CFD-D3EA-3443-894F-EFF125BD3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4C3942-4C8D-244C-8EF0-BB1A0E09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B9FBF8-A611-754B-8EF2-6A15EC3C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6231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</a:t>
            </a:r>
            <a:r>
              <a:rPr kumimoji="1" lang="zh-TW" altLang="en-US" dirty="0"/>
              <a:t>函數庫的</a:t>
            </a:r>
            <a:r>
              <a:rPr kumimoji="1" lang="en-US" altLang="zh-TW" dirty="0"/>
              <a:t>buffer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stdio.h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fflush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(FILE *stream);</a:t>
            </a:r>
          </a:p>
          <a:p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系統內部有二個重要的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buffer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，分別位於Ｃ函數庫（如果我們使用的是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stdio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相關的函數），另一個位於核心（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Linux kernel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），當執行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fflush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時會將Ｃ函數庫內所有被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buffer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的資料寫到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OS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。</a:t>
            </a: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如果想要確保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OS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的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buffer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資料也寫入到硬碟則需要使用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fsync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，但我們只有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FILE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物件沒有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file descriptor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。此時可以使用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fileno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(FILE *stream) 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。</a:t>
            </a: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F4F676-76FA-E648-84F3-ABB1BE774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0EE4C5-9893-594D-80FB-DFA1041C3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9AFBF7-0D63-944B-9F02-00723E2D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80602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設定</a:t>
            </a:r>
            <a:r>
              <a:rPr kumimoji="1" lang="en-US" altLang="zh-TW" dirty="0"/>
              <a:t>buffer</a:t>
            </a:r>
            <a:r>
              <a:rPr kumimoji="1" lang="zh-TW" altLang="en-US" dirty="0"/>
              <a:t>的大小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stdio.h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Menlo-Regular" charset="0"/>
            </a:endParaRPr>
          </a:p>
          <a:p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setbuf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(FILE *stream,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buf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setbuffer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(FILE *stream,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buf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size);</a:t>
            </a:r>
          </a:p>
          <a:p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setlinebuf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(FILE *stream);</a:t>
            </a:r>
          </a:p>
          <a:p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setvbuf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(FILE *stream,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buf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mode,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size);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F133FA-3B28-2040-ADCB-E7EFA399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FFED40-E091-1847-B045-65B8BBF0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3D9362-8006-8946-A6D3-E9AED2E8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5362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以</a:t>
            </a:r>
            <a:r>
              <a:rPr kumimoji="1" lang="en-US" altLang="zh-TW" dirty="0" err="1"/>
              <a:t>setvbuf</a:t>
            </a:r>
            <a:r>
              <a:rPr kumimoji="1" lang="zh-TW" altLang="en-US" dirty="0"/>
              <a:t>為例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0632311" cy="4351338"/>
          </a:xfrm>
        </p:spPr>
        <p:txBody>
          <a:bodyPr/>
          <a:lstStyle/>
          <a:p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setvbuf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(FILE *stream,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buf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mode,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size);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依照</a:t>
            </a:r>
            <a:r>
              <a:rPr kumimoji="1" lang="en-US" altLang="zh-TW" dirty="0"/>
              <a:t>mode</a:t>
            </a:r>
            <a:r>
              <a:rPr kumimoji="1" lang="zh-TW" altLang="en-US" dirty="0"/>
              <a:t>的指示設定</a:t>
            </a:r>
            <a:r>
              <a:rPr kumimoji="1" lang="en-US" altLang="zh-TW" dirty="0"/>
              <a:t>stream</a:t>
            </a:r>
            <a:r>
              <a:rPr kumimoji="1" lang="zh-TW" altLang="en-US" dirty="0"/>
              <a:t>，並且以</a:t>
            </a:r>
            <a:r>
              <a:rPr kumimoji="1" lang="en-US" altLang="zh-TW" dirty="0" err="1"/>
              <a:t>buf</a:t>
            </a:r>
            <a:r>
              <a:rPr kumimoji="1" lang="zh-TW" altLang="en-US" dirty="0"/>
              <a:t>為</a:t>
            </a:r>
            <a:r>
              <a:rPr kumimoji="1" lang="en-US" altLang="zh-TW" dirty="0"/>
              <a:t>buffer</a:t>
            </a:r>
            <a:r>
              <a:rPr kumimoji="1" lang="zh-TW" altLang="en-US" dirty="0"/>
              <a:t>，該</a:t>
            </a:r>
            <a:r>
              <a:rPr kumimoji="1" lang="en-US" altLang="zh-TW" dirty="0"/>
              <a:t>buffer</a:t>
            </a:r>
            <a:r>
              <a:rPr kumimoji="1" lang="zh-TW" altLang="en-US" dirty="0"/>
              <a:t>的大小為</a:t>
            </a:r>
            <a:r>
              <a:rPr kumimoji="1" lang="en-US" altLang="zh-TW" dirty="0"/>
              <a:t>size</a:t>
            </a:r>
          </a:p>
          <a:p>
            <a:pPr lvl="1"/>
            <a:r>
              <a:rPr kumimoji="1" lang="en-US" altLang="zh-TW" dirty="0" err="1"/>
              <a:t>setvbuf</a:t>
            </a:r>
            <a:r>
              <a:rPr kumimoji="1" lang="zh-TW" altLang="en-US" dirty="0"/>
              <a:t>必須在「真正使用」</a:t>
            </a:r>
            <a:r>
              <a:rPr kumimoji="1" lang="en-US" altLang="zh-TW" dirty="0"/>
              <a:t>stream</a:t>
            </a:r>
            <a:r>
              <a:rPr kumimoji="1" lang="zh-TW" altLang="en-US" dirty="0"/>
              <a:t>前使用才會有效果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請記得，使用</a:t>
            </a:r>
            <a:r>
              <a:rPr kumimoji="1" lang="en-US" altLang="zh-TW" dirty="0" err="1"/>
              <a:t>setvbuf</a:t>
            </a:r>
            <a:r>
              <a:rPr kumimoji="1" lang="zh-TW" altLang="en-US" dirty="0"/>
              <a:t>前應該要有這樣的動作：</a:t>
            </a:r>
            <a:r>
              <a:rPr kumimoji="1" lang="en-US" altLang="zh-TW" dirty="0" err="1"/>
              <a:t>buf</a:t>
            </a:r>
            <a:r>
              <a:rPr kumimoji="1" lang="en-US" altLang="zh-TW" dirty="0"/>
              <a:t>=</a:t>
            </a:r>
            <a:r>
              <a:rPr kumimoji="1" lang="en-US" altLang="zh-TW" dirty="0" err="1"/>
              <a:t>malloc</a:t>
            </a:r>
            <a:r>
              <a:rPr kumimoji="1" lang="en-US" altLang="zh-TW" dirty="0"/>
              <a:t>(size);</a:t>
            </a:r>
          </a:p>
          <a:p>
            <a:r>
              <a:rPr kumimoji="1" lang="en-US" altLang="zh-TW" dirty="0"/>
              <a:t>mode</a:t>
            </a:r>
            <a:r>
              <a:rPr kumimoji="1" lang="zh-TW" altLang="en-US" dirty="0"/>
              <a:t>有三種選項</a:t>
            </a:r>
            <a:r>
              <a:rPr kumimoji="1" lang="en-US" altLang="zh-TW" dirty="0"/>
              <a:t> 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_IONBF </a:t>
            </a:r>
            <a:r>
              <a:rPr kumimoji="1" lang="en-US" altLang="zh-TW" dirty="0" err="1"/>
              <a:t>unbuffered</a:t>
            </a:r>
            <a:r>
              <a:rPr kumimoji="1" lang="zh-TW" altLang="en-US" dirty="0"/>
              <a:t>，所有寫入到</a:t>
            </a:r>
            <a:r>
              <a:rPr kumimoji="1" lang="en-US" altLang="zh-TW" dirty="0"/>
              <a:t>stream</a:t>
            </a:r>
            <a:r>
              <a:rPr kumimoji="1" lang="zh-TW" altLang="en-US" dirty="0"/>
              <a:t>的物件立即寫入到</a:t>
            </a:r>
            <a:r>
              <a:rPr kumimoji="1" lang="en-US" altLang="zh-TW" dirty="0"/>
              <a:t>stream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_IOLBF </a:t>
            </a:r>
            <a:r>
              <a:rPr kumimoji="1" lang="en-US" altLang="zh-TW" dirty="0"/>
              <a:t>line buffered</a:t>
            </a:r>
            <a:r>
              <a:rPr kumimoji="1" lang="zh-TW" altLang="en-US" dirty="0"/>
              <a:t>，當遇到換行符號（</a:t>
            </a:r>
            <a:r>
              <a:rPr kumimoji="1" lang="en-US" altLang="zh-TW" dirty="0"/>
              <a:t>\n</a:t>
            </a:r>
            <a:r>
              <a:rPr kumimoji="1" lang="zh-TW" altLang="en-US" dirty="0"/>
              <a:t>）才將該「字串」寫到</a:t>
            </a:r>
            <a:r>
              <a:rPr kumimoji="1" lang="en-US" altLang="zh-TW" dirty="0"/>
              <a:t>stream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_IOFBF </a:t>
            </a:r>
            <a:r>
              <a:rPr kumimoji="1" lang="en-US" altLang="zh-TW" dirty="0"/>
              <a:t>fully buffered</a:t>
            </a:r>
            <a:r>
              <a:rPr kumimoji="1" lang="zh-TW" altLang="en-US" dirty="0"/>
              <a:t>，當</a:t>
            </a:r>
            <a:r>
              <a:rPr kumimoji="1" lang="en-US" altLang="zh-TW" dirty="0"/>
              <a:t>buffer</a:t>
            </a:r>
            <a:r>
              <a:rPr kumimoji="1" lang="zh-TW" altLang="en-US" dirty="0"/>
              <a:t>滿了，才將這些物件寫入</a:t>
            </a:r>
            <a:r>
              <a:rPr kumimoji="1" lang="en-US" altLang="zh-TW" dirty="0"/>
              <a:t>stream</a:t>
            </a:r>
          </a:p>
          <a:p>
            <a:pPr lvl="1"/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9E9853-CAE2-2A4A-A5A6-FD7CCAB0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B53359-1B2E-0945-BD63-1A3950D3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44F3B0-D41D-7D4F-AA0F-5DE937FA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38464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setvbuf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stdio.h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stdlib.h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main(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argc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FILE* stream;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bufSize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dataSize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10000000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ro-RO" altLang="zh-TW" dirty="0" err="1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*buf;</a:t>
            </a:r>
          </a:p>
          <a:p>
            <a:pPr marL="514350" indent="-514350">
              <a:buFont typeface="+mj-lt"/>
              <a:buAutoNum type="arabicPeriod"/>
            </a:pPr>
            <a:r>
              <a:rPr lang="hu-HU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hu-HU" altLang="zh-TW" dirty="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hu-HU" altLang="zh-TW" dirty="0">
                <a:solidFill>
                  <a:srgbClr val="000000"/>
                </a:solidFill>
                <a:latin typeface="Menlo-Regular" charset="0"/>
              </a:rPr>
              <a:t> i;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stream =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fopen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"./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tmp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"w+"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sscanf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argv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de-DE" altLang="zh-TW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], </a:t>
            </a:r>
            <a:r>
              <a:rPr lang="de-DE" altLang="zh-TW" dirty="0">
                <a:solidFill>
                  <a:srgbClr val="C41A16"/>
                </a:solidFill>
                <a:latin typeface="Menlo-Regular" charset="0"/>
              </a:rPr>
              <a:t>"%d"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, &amp;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bufSize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buf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= (</a:t>
            </a:r>
            <a:r>
              <a:rPr lang="de-DE" altLang="zh-TW" dirty="0" err="1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*)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malloc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bufSize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setvbuf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stream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buf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, _IOFBF, 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bufSize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dataSize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++)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fwrite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"d"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stream);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850509-145B-1041-B94C-15CA637A8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3D4ACF-D5B9-E049-A38B-F08BD54CC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663BB3-1EE7-1B4D-8B68-A31E4803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86898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099396-150A-FF4A-99E3-F71FE011B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結果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B4BFF5-37A8-4549-BCAB-01A355DC88C7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b="1" dirty="0" err="1"/>
              <a:t>shiwulo@Lonux</a:t>
            </a:r>
            <a:r>
              <a:rPr lang="en-US" altLang="zh-TW" dirty="0"/>
              <a:t>:</a:t>
            </a:r>
            <a:r>
              <a:rPr lang="en-US" altLang="zh-TW" b="1" dirty="0"/>
              <a:t>~/</a:t>
            </a:r>
            <a:r>
              <a:rPr lang="en-US" altLang="zh-TW" b="1" dirty="0" err="1"/>
              <a:t>sp</a:t>
            </a:r>
            <a:r>
              <a:rPr lang="en-US" altLang="zh-TW" b="1" dirty="0"/>
              <a:t>/ch05</a:t>
            </a:r>
            <a:r>
              <a:rPr lang="en-US" altLang="zh-TW" dirty="0"/>
              <a:t>$ time ./</a:t>
            </a:r>
            <a:r>
              <a:rPr lang="en-US" altLang="zh-TW" dirty="0" err="1"/>
              <a:t>setvbuf</a:t>
            </a:r>
            <a:r>
              <a:rPr lang="en-US" altLang="zh-TW" dirty="0"/>
              <a:t> 100</a:t>
            </a:r>
          </a:p>
          <a:p>
            <a:pPr marL="0" indent="0">
              <a:buNone/>
            </a:pPr>
            <a:br>
              <a:rPr lang="en-US" altLang="zh-TW" dirty="0"/>
            </a:b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real 0m0.449s</a:t>
            </a:r>
          </a:p>
          <a:p>
            <a:pPr marL="0" indent="0">
              <a:buNone/>
            </a:pPr>
            <a:r>
              <a:rPr lang="en-US" altLang="zh-TW" dirty="0"/>
              <a:t>user 0m0.164s</a:t>
            </a:r>
          </a:p>
          <a:p>
            <a:pPr marL="0" indent="0">
              <a:buNone/>
            </a:pPr>
            <a:r>
              <a:rPr lang="en-US" altLang="zh-TW" dirty="0"/>
              <a:t>sys 0m0.284s</a:t>
            </a:r>
          </a:p>
          <a:p>
            <a:pPr marL="0" indent="0">
              <a:buNone/>
            </a:pPr>
            <a:r>
              <a:rPr lang="en-US" altLang="zh-TW" b="1" dirty="0" err="1"/>
              <a:t>shiwulo@Lonux</a:t>
            </a:r>
            <a:r>
              <a:rPr lang="en-US" altLang="zh-TW" dirty="0"/>
              <a:t>:</a:t>
            </a:r>
            <a:r>
              <a:rPr lang="en-US" altLang="zh-TW" b="1" dirty="0"/>
              <a:t>~/</a:t>
            </a:r>
            <a:r>
              <a:rPr lang="en-US" altLang="zh-TW" b="1" dirty="0" err="1"/>
              <a:t>sp</a:t>
            </a:r>
            <a:r>
              <a:rPr lang="en-US" altLang="zh-TW" b="1" dirty="0"/>
              <a:t>/ch05</a:t>
            </a:r>
            <a:r>
              <a:rPr lang="en-US" altLang="zh-TW" dirty="0"/>
              <a:t>$ time ./</a:t>
            </a:r>
            <a:r>
              <a:rPr lang="en-US" altLang="zh-TW" dirty="0" err="1"/>
              <a:t>setvbuf</a:t>
            </a:r>
            <a:r>
              <a:rPr lang="en-US" altLang="zh-TW" dirty="0"/>
              <a:t> 1000</a:t>
            </a:r>
          </a:p>
          <a:p>
            <a:pPr marL="0" indent="0">
              <a:buNone/>
            </a:pPr>
            <a:br>
              <a:rPr lang="en-US" altLang="zh-TW" dirty="0"/>
            </a:b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real 0m0.178s</a:t>
            </a:r>
          </a:p>
          <a:p>
            <a:pPr marL="0" indent="0">
              <a:buNone/>
            </a:pPr>
            <a:r>
              <a:rPr lang="en-US" altLang="zh-TW" dirty="0"/>
              <a:t>user 0m0.149s</a:t>
            </a:r>
          </a:p>
          <a:p>
            <a:pPr marL="0" indent="0">
              <a:buNone/>
            </a:pPr>
            <a:r>
              <a:rPr lang="en-US" altLang="zh-TW" dirty="0"/>
              <a:t>sys 0m0.027s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032B18-623F-7842-A6B7-DFE31B7D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7D591C-5AF6-E542-BFD8-6BCD0927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F2D0E6-B3E9-724A-A96C-5EC052E0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6891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開啟檔案、讀寫檔案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B873083-100D-CD4D-B569-5012FF2A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BF678CB-16F1-764A-9321-63C4E6A53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BDDD72-69D6-024A-A5AA-4321DFC6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0226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結果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4481240"/>
              </p:ext>
            </p:extLst>
          </p:nvPr>
        </p:nvGraphicFramePr>
        <p:xfrm>
          <a:off x="838200" y="2601128"/>
          <a:ext cx="10515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3600" dirty="0" err="1"/>
                        <a:t>bufsize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/>
                        <a:t>real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/>
                        <a:t>user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/>
                        <a:t>sys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600" dirty="0"/>
                        <a:t>100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TW" sz="3600" dirty="0"/>
                        <a:t>10.666s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TW" sz="3600" dirty="0"/>
                        <a:t>0.104s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TW" sz="3600" dirty="0"/>
                        <a:t>6.248s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600" dirty="0"/>
                        <a:t>1000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TW" sz="3600" dirty="0"/>
                        <a:t>0.725s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TW" sz="3600" dirty="0"/>
                        <a:t>0.308s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TW" sz="3600" dirty="0"/>
                        <a:t>0.168s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600" dirty="0"/>
                        <a:t>10000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altLang="zh-TW" sz="3600" dirty="0"/>
                        <a:t>0.239s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TW" sz="3600" dirty="0"/>
                        <a:t>0.168s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TW" sz="3600" dirty="0"/>
                        <a:t>0.016s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87E921D-74A4-CF41-9365-2C2AC0E4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C721DEF-EABD-CF4D-A7D9-D9B0ED534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3A3409-BC19-F544-BF3C-74760CBF2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4070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讀寫檔案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sz="2000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sz="2000" dirty="0" err="1">
                <a:solidFill>
                  <a:srgbClr val="C41A16"/>
                </a:solidFill>
                <a:latin typeface="Menlo-Regular" charset="0"/>
              </a:rPr>
              <a:t>stdio.h</a:t>
            </a:r>
            <a:r>
              <a:rPr lang="en-US" altLang="zh-TW" sz="2000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sz="2000" dirty="0">
              <a:solidFill>
                <a:srgbClr val="643820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00"/>
                </a:solidFill>
                <a:latin typeface="Menlo-Regular" charset="0"/>
              </a:rPr>
              <a:t>size_t</a:t>
            </a:r>
            <a:r>
              <a:rPr lang="en-US" altLang="zh-TW" sz="2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Menlo-Regular" charset="0"/>
              </a:rPr>
              <a:t>fread</a:t>
            </a:r>
            <a:r>
              <a:rPr lang="en-US" altLang="zh-TW" sz="2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sz="2000" dirty="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altLang="zh-TW" sz="2000" dirty="0">
                <a:solidFill>
                  <a:srgbClr val="000000"/>
                </a:solidFill>
                <a:latin typeface="Menlo-Regular" charset="0"/>
              </a:rPr>
              <a:t> *</a:t>
            </a:r>
            <a:r>
              <a:rPr lang="en-US" altLang="zh-TW" sz="2000" dirty="0" err="1">
                <a:solidFill>
                  <a:srgbClr val="000000"/>
                </a:solidFill>
                <a:latin typeface="Menlo-Regular" charset="0"/>
              </a:rPr>
              <a:t>ptr</a:t>
            </a:r>
            <a:r>
              <a:rPr lang="en-US" altLang="zh-TW" sz="2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sz="2000" dirty="0" err="1">
                <a:solidFill>
                  <a:srgbClr val="000000"/>
                </a:solidFill>
                <a:latin typeface="Menlo-Regular" charset="0"/>
              </a:rPr>
              <a:t>size_t</a:t>
            </a:r>
            <a:r>
              <a:rPr lang="en-US" altLang="zh-TW" sz="2000" dirty="0">
                <a:solidFill>
                  <a:srgbClr val="000000"/>
                </a:solidFill>
                <a:latin typeface="Menlo-Regular" charset="0"/>
              </a:rPr>
              <a:t> size, </a:t>
            </a:r>
            <a:r>
              <a:rPr lang="en-US" altLang="zh-TW" sz="2000" dirty="0" err="1">
                <a:solidFill>
                  <a:srgbClr val="000000"/>
                </a:solidFill>
                <a:latin typeface="Menlo-Regular" charset="0"/>
              </a:rPr>
              <a:t>size_t</a:t>
            </a:r>
            <a:r>
              <a:rPr lang="en-US" altLang="zh-TW" sz="2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Menlo-Regular" charset="0"/>
              </a:rPr>
              <a:t>nmemb</a:t>
            </a:r>
            <a:r>
              <a:rPr lang="en-US" altLang="zh-TW" sz="2000" dirty="0">
                <a:solidFill>
                  <a:srgbClr val="000000"/>
                </a:solidFill>
                <a:latin typeface="Menlo-Regular" charset="0"/>
              </a:rPr>
              <a:t>, FILE *stream);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00"/>
                </a:solidFill>
                <a:latin typeface="Menlo-Regular" charset="0"/>
              </a:rPr>
              <a:t>size_t</a:t>
            </a:r>
            <a:r>
              <a:rPr lang="en-US" altLang="zh-TW" sz="2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Menlo-Regular" charset="0"/>
              </a:rPr>
              <a:t>fwrite</a:t>
            </a:r>
            <a:r>
              <a:rPr lang="en-US" altLang="zh-TW" sz="2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sz="2000" dirty="0" err="1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TW" sz="2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sz="2000" dirty="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altLang="zh-TW" sz="2000" dirty="0">
                <a:solidFill>
                  <a:srgbClr val="000000"/>
                </a:solidFill>
                <a:latin typeface="Menlo-Regular" charset="0"/>
              </a:rPr>
              <a:t> *</a:t>
            </a:r>
            <a:r>
              <a:rPr lang="en-US" altLang="zh-TW" sz="2000" dirty="0" err="1">
                <a:solidFill>
                  <a:srgbClr val="000000"/>
                </a:solidFill>
                <a:latin typeface="Menlo-Regular" charset="0"/>
              </a:rPr>
              <a:t>ptr</a:t>
            </a:r>
            <a:r>
              <a:rPr lang="en-US" altLang="zh-TW" sz="2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sz="2000" dirty="0" err="1">
                <a:solidFill>
                  <a:srgbClr val="000000"/>
                </a:solidFill>
                <a:latin typeface="Menlo-Regular" charset="0"/>
              </a:rPr>
              <a:t>size_t</a:t>
            </a:r>
            <a:r>
              <a:rPr lang="en-US" altLang="zh-TW" sz="2000" dirty="0">
                <a:solidFill>
                  <a:srgbClr val="000000"/>
                </a:solidFill>
                <a:latin typeface="Menlo-Regular" charset="0"/>
              </a:rPr>
              <a:t> size, </a:t>
            </a:r>
            <a:r>
              <a:rPr lang="en-US" altLang="zh-TW" sz="2000" dirty="0" err="1">
                <a:solidFill>
                  <a:srgbClr val="000000"/>
                </a:solidFill>
                <a:latin typeface="Menlo-Regular" charset="0"/>
              </a:rPr>
              <a:t>size_t</a:t>
            </a:r>
            <a:r>
              <a:rPr lang="en-US" altLang="zh-TW" sz="2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Menlo-Regular" charset="0"/>
              </a:rPr>
              <a:t>nmemb</a:t>
            </a:r>
            <a:r>
              <a:rPr lang="en-US" altLang="zh-TW" sz="2000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pPr marL="0" indent="0">
              <a:buNone/>
            </a:pPr>
            <a:r>
              <a:rPr lang="de-DE" altLang="zh-TW" sz="2000" dirty="0">
                <a:solidFill>
                  <a:srgbClr val="000000"/>
                </a:solidFill>
                <a:latin typeface="Menlo-Regular" charset="0"/>
              </a:rPr>
              <a:t>              FILE *</a:t>
            </a:r>
            <a:r>
              <a:rPr lang="de-DE" altLang="zh-TW" sz="2000" dirty="0" err="1">
                <a:solidFill>
                  <a:srgbClr val="000000"/>
                </a:solidFill>
                <a:latin typeface="Menlo-Regular" charset="0"/>
              </a:rPr>
              <a:t>stream</a:t>
            </a:r>
            <a:r>
              <a:rPr lang="de-DE" altLang="zh-TW" sz="2000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endParaRPr kumimoji="1" lang="de-DE" altLang="zh-TW" sz="2000" dirty="0">
              <a:solidFill>
                <a:srgbClr val="000000"/>
              </a:solidFill>
              <a:latin typeface="Menlo-Regular" charset="0"/>
            </a:endParaRPr>
          </a:p>
          <a:p>
            <a:r>
              <a:rPr kumimoji="1" lang="zh-TW" altLang="en-US" sz="2400" dirty="0"/>
              <a:t>以</a:t>
            </a:r>
            <a:r>
              <a:rPr kumimoji="1" lang="en-US" altLang="zh-TW" sz="2400" dirty="0" err="1"/>
              <a:t>fread</a:t>
            </a:r>
            <a:r>
              <a:rPr kumimoji="1" lang="zh-TW" altLang="en-US" sz="2400" dirty="0"/>
              <a:t>為例，從</a:t>
            </a:r>
            <a:r>
              <a:rPr kumimoji="1" lang="en-US" altLang="zh-TW" sz="2400" dirty="0"/>
              <a:t>stream</a:t>
            </a:r>
            <a:r>
              <a:rPr kumimoji="1" lang="zh-TW" altLang="en-US" sz="2400" dirty="0"/>
              <a:t>讀取</a:t>
            </a:r>
            <a:r>
              <a:rPr kumimoji="1" lang="en-US" altLang="zh-TW" sz="2400" dirty="0" err="1"/>
              <a:t>nmemb</a:t>
            </a:r>
            <a:r>
              <a:rPr kumimoji="1" lang="zh-TW" altLang="en-US" sz="2400" dirty="0"/>
              <a:t>筆資料，每筆資料的大小為</a:t>
            </a:r>
            <a:r>
              <a:rPr kumimoji="1" lang="en-US" altLang="zh-TW" sz="2400" dirty="0"/>
              <a:t>size</a:t>
            </a:r>
            <a:r>
              <a:rPr kumimoji="1" lang="zh-TW" altLang="en-US" sz="2400" dirty="0"/>
              <a:t>這麼大，到</a:t>
            </a:r>
            <a:r>
              <a:rPr kumimoji="1" lang="en-US" altLang="zh-TW" sz="2400" dirty="0" err="1"/>
              <a:t>ptr</a:t>
            </a:r>
            <a:r>
              <a:rPr kumimoji="1" lang="zh-TW" altLang="en-US" sz="2400" dirty="0"/>
              <a:t>所指向的</a:t>
            </a:r>
            <a:r>
              <a:rPr kumimoji="1" lang="en-US" altLang="zh-TW" sz="2400" dirty="0"/>
              <a:t>buffer</a:t>
            </a:r>
          </a:p>
          <a:p>
            <a:r>
              <a:rPr kumimoji="1" lang="zh-TW" altLang="en-US" sz="2400" dirty="0"/>
              <a:t>以</a:t>
            </a:r>
            <a:r>
              <a:rPr kumimoji="1" lang="en-US" altLang="zh-TW" sz="2400" dirty="0" err="1"/>
              <a:t>fwrite</a:t>
            </a:r>
            <a:r>
              <a:rPr kumimoji="1" lang="zh-TW" altLang="en-US" sz="2400" dirty="0"/>
              <a:t>為例，</a:t>
            </a:r>
            <a:r>
              <a:rPr kumimoji="1" lang="en-US" altLang="zh-TW" sz="2400" dirty="0"/>
              <a:t> </a:t>
            </a:r>
            <a:r>
              <a:rPr kumimoji="1" lang="zh-TW" altLang="en-US" sz="2400" dirty="0"/>
              <a:t>從</a:t>
            </a:r>
            <a:r>
              <a:rPr kumimoji="1" lang="en-US" altLang="zh-TW" sz="2400" dirty="0" err="1"/>
              <a:t>ptr</a:t>
            </a:r>
            <a:r>
              <a:rPr kumimoji="1" lang="zh-TW" altLang="en-US" sz="2400" dirty="0"/>
              <a:t>所指向的</a:t>
            </a:r>
            <a:r>
              <a:rPr kumimoji="1" lang="en-US" altLang="zh-TW" sz="2400" dirty="0"/>
              <a:t>buffer</a:t>
            </a:r>
            <a:r>
              <a:rPr kumimoji="1" lang="zh-TW" altLang="en-US" sz="2400" dirty="0"/>
              <a:t>的資料，寫出到</a:t>
            </a:r>
            <a:r>
              <a:rPr kumimoji="1" lang="en-US" altLang="zh-TW" sz="2400" dirty="0"/>
              <a:t>stream</a:t>
            </a:r>
            <a:r>
              <a:rPr kumimoji="1" lang="zh-TW" altLang="en-US" sz="2400" dirty="0"/>
              <a:t>。共寫出</a:t>
            </a:r>
            <a:r>
              <a:rPr kumimoji="1" lang="en-US" altLang="zh-TW" sz="2400" dirty="0" err="1"/>
              <a:t>nmemb</a:t>
            </a:r>
            <a:r>
              <a:rPr kumimoji="1" lang="zh-TW" altLang="en-US" sz="2400" dirty="0"/>
              <a:t>筆資料，每筆資料的大小為</a:t>
            </a:r>
            <a:r>
              <a:rPr kumimoji="1" lang="en-US" altLang="zh-TW" sz="2400" dirty="0"/>
              <a:t>size</a:t>
            </a:r>
            <a:r>
              <a:rPr kumimoji="1" lang="zh-TW" altLang="en-US" sz="2400" dirty="0"/>
              <a:t>這麼大</a:t>
            </a:r>
            <a:endParaRPr kumimoji="1" lang="en-US" altLang="zh-TW" sz="2400" dirty="0"/>
          </a:p>
          <a:p>
            <a:r>
              <a:rPr kumimoji="1" lang="en-US" altLang="zh-TW" sz="2400" dirty="0" err="1"/>
              <a:t>fread</a:t>
            </a:r>
            <a:r>
              <a:rPr kumimoji="1" lang="zh-TW" altLang="en-US" sz="2400" dirty="0"/>
              <a:t>及</a:t>
            </a:r>
            <a:r>
              <a:rPr kumimoji="1" lang="en-US" altLang="zh-TW" sz="2400" dirty="0" err="1"/>
              <a:t>fwrite</a:t>
            </a:r>
            <a:r>
              <a:rPr kumimoji="1" lang="zh-TW" altLang="en-US" sz="2400" dirty="0"/>
              <a:t>的回傳值都是「讀取幾筆資料」，不是讀取多少個字元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C81DC1-01AC-4843-9D45-E3C8855BA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2C1072-3623-7046-9222-464618600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E12A55-24FF-A147-B15A-41AB3DB0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2611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Errors </a:t>
            </a:r>
            <a:r>
              <a:rPr kumimoji="1" lang="zh-TW" altLang="en-US" dirty="0"/>
              <a:t>及</a:t>
            </a:r>
            <a:r>
              <a:rPr kumimoji="1" lang="en-US" altLang="zh-TW" dirty="0"/>
              <a:t> EOF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feof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(FILE *stream);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ferror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(FILE *stream);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clearerr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(FILE *stream);</a:t>
            </a:r>
          </a:p>
          <a:p>
            <a:endParaRPr kumimoji="1" lang="en-US" altLang="zh-TW" dirty="0"/>
          </a:p>
          <a:p>
            <a:r>
              <a:rPr kumimoji="1" lang="zh-TW" altLang="en-US" dirty="0"/>
              <a:t>以</a:t>
            </a:r>
            <a:r>
              <a:rPr kumimoji="1" lang="en-US" altLang="zh-TW" dirty="0" err="1"/>
              <a:t>fread</a:t>
            </a:r>
            <a:r>
              <a:rPr kumimoji="1" lang="zh-TW" altLang="en-US" dirty="0"/>
              <a:t>為例，不管是發生錯誤或者讀到檔案結尾，回傳值都小於預期（例如小於要寫出的資料量）。那我們要怎樣區分</a:t>
            </a:r>
            <a:r>
              <a:rPr kumimoji="1" lang="en-US" altLang="zh-TW" dirty="0"/>
              <a:t>EOF</a:t>
            </a:r>
            <a:r>
              <a:rPr kumimoji="1" lang="zh-TW" altLang="en-US" dirty="0"/>
              <a:t>和</a:t>
            </a:r>
            <a:r>
              <a:rPr kumimoji="1" lang="en-US" altLang="zh-TW" dirty="0"/>
              <a:t>Error?</a:t>
            </a:r>
          </a:p>
          <a:p>
            <a:r>
              <a:rPr kumimoji="1" lang="en-US" altLang="zh-TW" dirty="0" err="1"/>
              <a:t>feof</a:t>
            </a:r>
            <a:r>
              <a:rPr kumimoji="1" lang="zh-TW" altLang="en-US" dirty="0"/>
              <a:t>、</a:t>
            </a:r>
            <a:r>
              <a:rPr kumimoji="1" lang="en-US" altLang="zh-TW" dirty="0" err="1"/>
              <a:t>ferror</a:t>
            </a:r>
            <a:r>
              <a:rPr kumimoji="1" lang="zh-TW" altLang="en-US" dirty="0"/>
              <a:t>可以分別測出到底是檔案結尾或者是錯誤</a:t>
            </a:r>
            <a:endParaRPr kumimoji="1" lang="en-US" altLang="zh-TW" dirty="0"/>
          </a:p>
          <a:p>
            <a:r>
              <a:rPr kumimoji="1" lang="zh-TW" altLang="en-US" dirty="0"/>
              <a:t>測試完畢以後呼叫</a:t>
            </a:r>
            <a:r>
              <a:rPr kumimoji="1" lang="en-US" altLang="zh-TW" dirty="0" err="1"/>
              <a:t>clearerr</a:t>
            </a:r>
            <a:r>
              <a:rPr kumimoji="1" lang="zh-TW" altLang="en-US" dirty="0"/>
              <a:t>清除該「錯誤標示」</a:t>
            </a:r>
            <a:endParaRPr kumimoji="1"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F1962D-02CC-CB47-8793-320E03E62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494F64-F1B9-4A48-889A-CFD9981D0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A77629-DE8F-DF48-97E7-5E813378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6339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feof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stdio.h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main()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FILE *stream;</a:t>
            </a:r>
          </a:p>
          <a:p>
            <a:pPr marL="514350" indent="-514350">
              <a:buFont typeface="+mj-lt"/>
              <a:buAutoNum type="arabicPeriod"/>
            </a:pP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ro-RO" altLang="zh-TW" dirty="0" err="1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buf[</a:t>
            </a:r>
            <a:r>
              <a:rPr lang="ro-RO" altLang="zh-TW" dirty="0">
                <a:solidFill>
                  <a:srgbClr val="1C00CF"/>
                </a:solidFill>
                <a:latin typeface="Menlo-Regular" charset="0"/>
              </a:rPr>
              <a:t>5000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];</a:t>
            </a:r>
          </a:p>
          <a:p>
            <a:pPr marL="514350" indent="-514350">
              <a:buFont typeface="+mj-lt"/>
              <a:buAutoNum type="arabicPeriod"/>
            </a:pP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ro-RO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ret;</a:t>
            </a:r>
          </a:p>
          <a:p>
            <a:pPr marL="514350" indent="-514350">
              <a:buFont typeface="+mj-lt"/>
              <a:buAutoNum type="arabicPeriod"/>
            </a:pP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ro-RO" altLang="zh-TW" dirty="0" err="1">
                <a:solidFill>
                  <a:srgbClr val="000000"/>
                </a:solidFill>
                <a:latin typeface="Menlo-Regular" charset="0"/>
              </a:rPr>
              <a:t>stream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ro-RO" altLang="zh-TW" dirty="0" err="1">
                <a:solidFill>
                  <a:srgbClr val="000000"/>
                </a:solidFill>
                <a:latin typeface="Menlo-Regular" charset="0"/>
              </a:rPr>
              <a:t>fopen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ro-RO" altLang="zh-TW" dirty="0">
                <a:solidFill>
                  <a:srgbClr val="C41A16"/>
                </a:solidFill>
                <a:latin typeface="Menlo-Regular" charset="0"/>
              </a:rPr>
              <a:t>"./</a:t>
            </a:r>
            <a:r>
              <a:rPr lang="ro-RO" altLang="zh-TW" dirty="0" err="1">
                <a:solidFill>
                  <a:srgbClr val="C41A16"/>
                </a:solidFill>
                <a:latin typeface="Menlo-Regular" charset="0"/>
              </a:rPr>
              <a:t>tmp</a:t>
            </a:r>
            <a:r>
              <a:rPr lang="ro-RO" altLang="zh-TW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ro-RO" altLang="zh-TW" dirty="0">
                <a:solidFill>
                  <a:srgbClr val="C41A16"/>
                </a:solidFill>
                <a:latin typeface="Menlo-Regular" charset="0"/>
              </a:rPr>
              <a:t>"a+"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ret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fread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buf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de-DE" altLang="zh-TW" dirty="0">
                <a:solidFill>
                  <a:srgbClr val="1C00CF"/>
                </a:solidFill>
                <a:latin typeface="Menlo-Regular" charset="0"/>
              </a:rPr>
              <a:t>10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de-DE" altLang="zh-TW" dirty="0">
                <a:solidFill>
                  <a:srgbClr val="1C00CF"/>
                </a:solidFill>
                <a:latin typeface="Menlo-Regular" charset="0"/>
              </a:rPr>
              <a:t>500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stream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ro-RO" altLang="zh-TW" dirty="0" err="1">
                <a:solidFill>
                  <a:srgbClr val="000000"/>
                </a:solidFill>
                <a:latin typeface="Menlo-Regular" charset="0"/>
              </a:rPr>
              <a:t>printf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ro-RO" altLang="zh-TW" dirty="0">
                <a:solidFill>
                  <a:srgbClr val="C41A16"/>
                </a:solidFill>
                <a:latin typeface="Menlo-Regular" charset="0"/>
              </a:rPr>
              <a:t>"ret = %d\n"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, ret);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ret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fread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buf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de-DE" altLang="zh-TW" dirty="0">
                <a:solidFill>
                  <a:srgbClr val="1C00CF"/>
                </a:solidFill>
                <a:latin typeface="Menlo-Regular" charset="0"/>
              </a:rPr>
              <a:t>10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de-DE" altLang="zh-TW" dirty="0">
                <a:solidFill>
                  <a:srgbClr val="1C00CF"/>
                </a:solidFill>
                <a:latin typeface="Menlo-Regular" charset="0"/>
              </a:rPr>
              <a:t>500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stream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ro-RO" altLang="zh-TW" dirty="0" err="1">
                <a:solidFill>
                  <a:srgbClr val="000000"/>
                </a:solidFill>
                <a:latin typeface="Menlo-Regular" charset="0"/>
              </a:rPr>
              <a:t>printf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ro-RO" altLang="zh-TW" dirty="0">
                <a:solidFill>
                  <a:srgbClr val="C41A16"/>
                </a:solidFill>
                <a:latin typeface="Menlo-Regular" charset="0"/>
              </a:rPr>
              <a:t>"ret = %d\n"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, ret);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is-IS" altLang="zh-TW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(ret!=</a:t>
            </a:r>
            <a:r>
              <a:rPr lang="is-IS" altLang="zh-TW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ferror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(stream))</a:t>
            </a:r>
          </a:p>
          <a:p>
            <a:pPr marL="514350" indent="-514350">
              <a:buFont typeface="+mj-lt"/>
              <a:buAutoNum type="arabicPeriod"/>
            </a:pP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ro-RO" altLang="zh-TW" dirty="0" err="1">
                <a:solidFill>
                  <a:srgbClr val="000000"/>
                </a:solidFill>
                <a:latin typeface="Menlo-Regular" charset="0"/>
              </a:rPr>
              <a:t>printf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ro-RO" altLang="zh-TW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ro-RO" altLang="zh-TW" dirty="0" err="1">
                <a:solidFill>
                  <a:srgbClr val="C41A16"/>
                </a:solidFill>
                <a:latin typeface="Menlo-Regular" charset="0"/>
              </a:rPr>
              <a:t>error</a:t>
            </a:r>
            <a:r>
              <a:rPr lang="ro-RO" altLang="zh-TW" dirty="0">
                <a:solidFill>
                  <a:srgbClr val="C41A16"/>
                </a:solidFill>
                <a:latin typeface="Menlo-Regular" charset="0"/>
              </a:rPr>
              <a:t>\n"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feof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(stream))</a:t>
            </a:r>
          </a:p>
          <a:p>
            <a:pPr marL="514350" indent="-514350">
              <a:buFont typeface="+mj-lt"/>
              <a:buAutoNum type="arabicPeriod"/>
            </a:pP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ro-RO" altLang="zh-TW" dirty="0" err="1">
                <a:solidFill>
                  <a:srgbClr val="000000"/>
                </a:solidFill>
                <a:latin typeface="Menlo-Regular" charset="0"/>
              </a:rPr>
              <a:t>printf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ro-RO" altLang="zh-TW" dirty="0">
                <a:solidFill>
                  <a:srgbClr val="C41A16"/>
                </a:solidFill>
                <a:latin typeface="Menlo-Regular" charset="0"/>
              </a:rPr>
              <a:t>"EOF\n"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   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}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CCF9EA-78CE-2046-8C83-2C9228DCD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072C49-7A95-964F-ABA0-0FEC4EE1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B7D055-CA3E-8B4B-9657-9EE16544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97231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小結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使用</a:t>
            </a:r>
            <a:r>
              <a:rPr kumimoji="1" lang="en-US" altLang="zh-TW" dirty="0"/>
              <a:t>stream</a:t>
            </a:r>
            <a:r>
              <a:rPr kumimoji="1" lang="zh-TW" altLang="en-US" dirty="0"/>
              <a:t>雖然比較方便，速度也往往比較快，但是要注意</a:t>
            </a:r>
            <a:r>
              <a:rPr kumimoji="1" lang="en-US" altLang="zh-TW" dirty="0" err="1"/>
              <a:t>glibc</a:t>
            </a:r>
            <a:r>
              <a:rPr kumimoji="1" lang="zh-TW" altLang="en-US" dirty="0"/>
              <a:t>如何管理</a:t>
            </a:r>
            <a:r>
              <a:rPr kumimoji="1" lang="en-US" altLang="zh-TW" dirty="0"/>
              <a:t>buffer</a:t>
            </a:r>
          </a:p>
          <a:p>
            <a:r>
              <a:rPr kumimoji="1" lang="zh-TW" altLang="en-US" dirty="0"/>
              <a:t>較大的</a:t>
            </a:r>
            <a:r>
              <a:rPr kumimoji="1" lang="en-US" altLang="zh-TW" dirty="0"/>
              <a:t>buffer</a:t>
            </a:r>
            <a:r>
              <a:rPr kumimoji="1" lang="zh-TW" altLang="en-US" dirty="0"/>
              <a:t>速度比較快，但萬一系統斷電或當機，也要冒比較大的風險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7224C1-2476-584D-8B62-30823B93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C8BE4D-08BF-2D4B-B59C-42034052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DA3AC1-93DD-B346-BA36-D8BC87DC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9374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寬字串（</a:t>
            </a:r>
            <a:r>
              <a:rPr kumimoji="1" lang="en-US" altLang="zh-TW" dirty="0"/>
              <a:t>wide string, i18n</a:t>
            </a:r>
            <a:r>
              <a:rPr kumimoji="1" lang="zh-TW" altLang="en-US" dirty="0"/>
              <a:t>）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E8FC094-F0F5-0340-8DB8-81C8117D8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93267FD-49E5-D745-87EF-DB1B9BCD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88558F-75F4-6045-A3DB-AD3E2027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8030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strlen.c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stdio.h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wchar.h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string.h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main(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argc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{</a:t>
            </a:r>
          </a:p>
          <a:p>
            <a:pPr marL="514350" indent="-514350">
              <a:buFont typeface="+mj-lt"/>
              <a:buAutoNum type="arabicPeriod"/>
            </a:pPr>
            <a:r>
              <a:rPr lang="pl-PL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pl-PL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pl-PL" altLang="zh-TW" dirty="0">
                <a:solidFill>
                  <a:srgbClr val="000000"/>
                </a:solidFill>
                <a:latin typeface="Menlo-Regular" charset="0"/>
              </a:rPr>
              <a:t> *</a:t>
            </a:r>
            <a:r>
              <a:rPr lang="pl-PL" altLang="zh-TW" dirty="0" err="1">
                <a:solidFill>
                  <a:srgbClr val="000000"/>
                </a:solidFill>
                <a:latin typeface="Menlo-Regular" charset="0"/>
              </a:rPr>
              <a:t>str</a:t>
            </a:r>
            <a:r>
              <a:rPr lang="pl-PL" altLang="zh-TW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pl-PL" altLang="zh-TW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zh-TW" altLang="pl-PL" dirty="0">
                <a:solidFill>
                  <a:srgbClr val="C41A16"/>
                </a:solidFill>
                <a:latin typeface="PingFangTC-Regular" charset="-120"/>
                <a:ea typeface="PingFangTC-Regular" charset="-120"/>
              </a:rPr>
              <a:t>中文</a:t>
            </a:r>
            <a:r>
              <a:rPr lang="pl-PL" altLang="zh-TW" dirty="0">
                <a:solidFill>
                  <a:srgbClr val="C41A16"/>
                </a:solidFill>
                <a:latin typeface="Menlo-Regular" charset="0"/>
                <a:ea typeface="PingFangTC-Regular" charset="-120"/>
              </a:rPr>
              <a:t>"</a:t>
            </a:r>
            <a:r>
              <a:rPr lang="pl-PL" altLang="zh-TW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pl-PL" altLang="zh-TW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    </a:t>
            </a:r>
            <a:r>
              <a:rPr lang="pl-PL" altLang="zh-TW" dirty="0" err="1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printf</a:t>
            </a:r>
            <a:r>
              <a:rPr lang="pl-PL" altLang="zh-TW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(</a:t>
            </a:r>
            <a:r>
              <a:rPr lang="pl-PL" altLang="zh-TW" dirty="0">
                <a:solidFill>
                  <a:srgbClr val="C41A16"/>
                </a:solidFill>
                <a:latin typeface="Menlo-Regular" charset="0"/>
                <a:ea typeface="PingFangTC-Regular" charset="-120"/>
              </a:rPr>
              <a:t>"%d\n"</a:t>
            </a:r>
            <a:r>
              <a:rPr lang="pl-PL" altLang="zh-TW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, (</a:t>
            </a:r>
            <a:r>
              <a:rPr lang="pl-PL" altLang="zh-TW" dirty="0" err="1">
                <a:solidFill>
                  <a:srgbClr val="AA0D91"/>
                </a:solidFill>
                <a:latin typeface="Menlo-Regular" charset="0"/>
                <a:ea typeface="PingFangTC-Regular" charset="-120"/>
              </a:rPr>
              <a:t>int</a:t>
            </a:r>
            <a:r>
              <a:rPr lang="pl-PL" altLang="zh-TW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)</a:t>
            </a:r>
            <a:r>
              <a:rPr lang="pl-PL" altLang="zh-TW" dirty="0" err="1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strlen</a:t>
            </a:r>
            <a:r>
              <a:rPr lang="pl-PL" altLang="zh-TW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(</a:t>
            </a:r>
            <a:r>
              <a:rPr lang="pl-PL" altLang="zh-TW" dirty="0" err="1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str</a:t>
            </a:r>
            <a:r>
              <a:rPr lang="pl-PL" altLang="zh-TW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));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   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  <a:ea typeface="PingFangTC-Regular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 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  <a:ea typeface="PingFangTC-Regular" charset="-12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}</a:t>
            </a:r>
            <a:endParaRPr kumimoji="1" lang="zh-TW" alt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5792C77-808B-8042-828A-E9E3AE6B6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1EA1B23-35A7-0F40-A400-D5BEBCEEB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FD95C7-E9E7-474F-A71A-17093387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26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794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$ ./</a:t>
            </a:r>
            <a:r>
              <a:rPr kumimoji="1" lang="en-US" altLang="zh-TW" dirty="0" err="1"/>
              <a:t>strlen</a:t>
            </a:r>
            <a:r>
              <a:rPr kumimoji="1" lang="en-US" altLang="zh-TW" dirty="0"/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6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zh-TW" dirty="0"/>
              <a:t>『</a:t>
            </a:r>
            <a:r>
              <a:rPr kumimoji="1" lang="zh-TW" altLang="en-US" dirty="0"/>
              <a:t>中文</a:t>
            </a:r>
            <a:r>
              <a:rPr kumimoji="1" lang="en-US" altLang="zh-TW" dirty="0"/>
              <a:t>』</a:t>
            </a:r>
            <a:r>
              <a:rPr kumimoji="1" lang="zh-TW" altLang="en-US" dirty="0"/>
              <a:t>是二個字，但</a:t>
            </a:r>
            <a:r>
              <a:rPr kumimoji="1" lang="en-US" altLang="zh-TW" dirty="0" err="1"/>
              <a:t>strlen</a:t>
            </a:r>
            <a:r>
              <a:rPr kumimoji="1" lang="zh-TW" altLang="en-US" dirty="0"/>
              <a:t>卻告訴我們</a:t>
            </a:r>
            <a:r>
              <a:rPr kumimoji="1" lang="en-US" altLang="zh-TW" dirty="0"/>
              <a:t>『</a:t>
            </a:r>
            <a:r>
              <a:rPr kumimoji="1" lang="zh-TW" altLang="en-US" dirty="0"/>
              <a:t>中文</a:t>
            </a:r>
            <a:r>
              <a:rPr kumimoji="1" lang="en-US" altLang="zh-TW" dirty="0"/>
              <a:t>』</a:t>
            </a:r>
            <a:r>
              <a:rPr kumimoji="1" lang="zh-TW" altLang="en-US" dirty="0"/>
              <a:t>是三個字</a:t>
            </a:r>
            <a:endParaRPr kumimoji="1" lang="en-US" altLang="zh-TW" dirty="0"/>
          </a:p>
          <a:p>
            <a:r>
              <a:rPr kumimoji="1" lang="zh-TW" altLang="en-US" dirty="0"/>
              <a:t>這是因為中文是</a:t>
            </a:r>
            <a:r>
              <a:rPr kumimoji="1" lang="en-US" altLang="zh-TW" dirty="0" err="1"/>
              <a:t>unicode</a:t>
            </a:r>
            <a:r>
              <a:rPr kumimoji="1" lang="zh-TW" altLang="en-US" dirty="0"/>
              <a:t>編碼非</a:t>
            </a:r>
            <a:r>
              <a:rPr kumimoji="1" lang="en-US" altLang="zh-TW" dirty="0"/>
              <a:t>ASCII</a:t>
            </a:r>
            <a:r>
              <a:rPr kumimoji="1" lang="zh-TW" altLang="en-US" dirty="0"/>
              <a:t>編碼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4ACCFFD-BF6A-E244-AD8C-05784E5A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DFC768-0EE9-C44D-9F16-6D9FDA1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ED89C0-5BD0-6E44-AAE3-D71E0F32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27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3396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wcslen.c</a:t>
            </a:r>
            <a:endParaRPr kumimoji="1"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stdio.h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wchar.h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string.h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main(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argc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{</a:t>
            </a:r>
          </a:p>
          <a:p>
            <a:pPr marL="514350" indent="-514350">
              <a:buFont typeface="+mj-lt"/>
              <a:buAutoNum type="arabicPeriod"/>
            </a:pPr>
            <a:r>
              <a:rPr lang="pl-PL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pl-PL" altLang="zh-TW" dirty="0" err="1">
                <a:solidFill>
                  <a:srgbClr val="000000"/>
                </a:solidFill>
                <a:latin typeface="Menlo-Regular" charset="0"/>
              </a:rPr>
              <a:t>wchar_t</a:t>
            </a:r>
            <a:r>
              <a:rPr lang="pl-PL" altLang="zh-TW" dirty="0">
                <a:solidFill>
                  <a:srgbClr val="000000"/>
                </a:solidFill>
                <a:latin typeface="Menlo-Regular" charset="0"/>
              </a:rPr>
              <a:t>* </a:t>
            </a:r>
            <a:r>
              <a:rPr lang="pl-PL" altLang="zh-TW" dirty="0" err="1">
                <a:solidFill>
                  <a:srgbClr val="000000"/>
                </a:solidFill>
                <a:latin typeface="Menlo-Regular" charset="0"/>
              </a:rPr>
              <a:t>wstr</a:t>
            </a:r>
            <a:r>
              <a:rPr lang="pl-PL" altLang="zh-TW" dirty="0">
                <a:solidFill>
                  <a:srgbClr val="000000"/>
                </a:solidFill>
                <a:latin typeface="Menlo-Regular" charset="0"/>
              </a:rPr>
              <a:t> = L</a:t>
            </a:r>
            <a:r>
              <a:rPr lang="pl-PL" altLang="zh-TW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zh-TW" altLang="pl-PL" dirty="0">
                <a:solidFill>
                  <a:srgbClr val="C41A16"/>
                </a:solidFill>
                <a:latin typeface="PingFangTC-Regular" charset="-120"/>
                <a:ea typeface="PingFangTC-Regular" charset="-120"/>
              </a:rPr>
              <a:t>中文</a:t>
            </a:r>
            <a:r>
              <a:rPr lang="pl-PL" altLang="zh-TW" dirty="0">
                <a:solidFill>
                  <a:srgbClr val="C41A16"/>
                </a:solidFill>
                <a:latin typeface="Menlo-Regular" charset="0"/>
                <a:ea typeface="PingFangTC-Regular" charset="-120"/>
              </a:rPr>
              <a:t>"</a:t>
            </a:r>
            <a:r>
              <a:rPr lang="pl-PL" altLang="zh-TW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pl-PL" altLang="zh-TW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    </a:t>
            </a:r>
            <a:r>
              <a:rPr lang="pl-PL" altLang="zh-TW" dirty="0" err="1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printf</a:t>
            </a:r>
            <a:r>
              <a:rPr lang="pl-PL" altLang="zh-TW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(</a:t>
            </a:r>
            <a:r>
              <a:rPr lang="pl-PL" altLang="zh-TW" dirty="0">
                <a:solidFill>
                  <a:srgbClr val="C41A16"/>
                </a:solidFill>
                <a:latin typeface="Menlo-Regular" charset="0"/>
                <a:ea typeface="PingFangTC-Regular" charset="-120"/>
              </a:rPr>
              <a:t>"%d\n"</a:t>
            </a:r>
            <a:r>
              <a:rPr lang="pl-PL" altLang="zh-TW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, (</a:t>
            </a:r>
            <a:r>
              <a:rPr lang="pl-PL" altLang="zh-TW" dirty="0" err="1">
                <a:solidFill>
                  <a:srgbClr val="AA0D91"/>
                </a:solidFill>
                <a:latin typeface="Menlo-Regular" charset="0"/>
                <a:ea typeface="PingFangTC-Regular" charset="-120"/>
              </a:rPr>
              <a:t>int</a:t>
            </a:r>
            <a:r>
              <a:rPr lang="pl-PL" altLang="zh-TW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)</a:t>
            </a:r>
            <a:r>
              <a:rPr lang="pl-PL" altLang="zh-TW" dirty="0" err="1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wcslen</a:t>
            </a:r>
            <a:r>
              <a:rPr lang="pl-PL" altLang="zh-TW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(</a:t>
            </a:r>
            <a:r>
              <a:rPr lang="pl-PL" altLang="zh-TW" dirty="0" err="1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wstr</a:t>
            </a:r>
            <a:r>
              <a:rPr lang="pl-PL" altLang="zh-TW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));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   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  <a:ea typeface="PingFangTC-Regular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 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  <a:ea typeface="PingFangTC-Regular" charset="-12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}</a:t>
            </a:r>
            <a:endParaRPr kumimoji="1" lang="zh-TW" alt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E7EDA30-AB83-8747-802D-521CF1EE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06CE5C5-5248-3B4D-B09A-2D059785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A4BFA7-36FC-644F-A9F4-C3AAD584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28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8437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kumimoji="1" lang="hu-HU" altLang="zh-TW" dirty="0"/>
              <a:t>$./</a:t>
            </a:r>
            <a:r>
              <a:rPr kumimoji="1" lang="hu-HU" altLang="zh-TW" dirty="0" err="1"/>
              <a:t>wcslen</a:t>
            </a:r>
            <a:r>
              <a:rPr kumimoji="1" lang="hu-HU" altLang="zh-TW" dirty="0"/>
              <a:t> </a:t>
            </a:r>
          </a:p>
          <a:p>
            <a:pPr marL="0" indent="0">
              <a:buNone/>
            </a:pPr>
            <a:r>
              <a:rPr kumimoji="1" lang="hu-HU" altLang="zh-TW" dirty="0"/>
              <a:t>2</a:t>
            </a:r>
          </a:p>
          <a:p>
            <a:endParaRPr kumimoji="1"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altLang="zh-TW" dirty="0" err="1">
                <a:solidFill>
                  <a:srgbClr val="000000"/>
                </a:solidFill>
                <a:latin typeface="Menlo-Regular" charset="0"/>
              </a:rPr>
              <a:t>wchar_t</a:t>
            </a:r>
            <a:r>
              <a:rPr lang="pl-PL" altLang="zh-TW" dirty="0">
                <a:solidFill>
                  <a:srgbClr val="000000"/>
                </a:solidFill>
                <a:latin typeface="Menlo-Regular" charset="0"/>
              </a:rPr>
              <a:t>* </a:t>
            </a:r>
            <a:r>
              <a:rPr lang="pl-PL" altLang="zh-TW" dirty="0" err="1">
                <a:solidFill>
                  <a:srgbClr val="000000"/>
                </a:solidFill>
                <a:latin typeface="Menlo-Regular" charset="0"/>
              </a:rPr>
              <a:t>wstr</a:t>
            </a:r>
            <a:r>
              <a:rPr lang="pl-PL" altLang="zh-TW" dirty="0">
                <a:solidFill>
                  <a:srgbClr val="000000"/>
                </a:solidFill>
                <a:latin typeface="Menlo-Regular" charset="0"/>
              </a:rPr>
              <a:t> = L</a:t>
            </a:r>
            <a:r>
              <a:rPr lang="pl-PL" altLang="zh-TW" dirty="0">
                <a:solidFill>
                  <a:srgbClr val="C41A16"/>
                </a:solidFill>
                <a:latin typeface="Menlo-Regular" charset="0"/>
              </a:rPr>
              <a:t>“</a:t>
            </a:r>
            <a:r>
              <a:rPr lang="zh-TW" altLang="pl-PL" dirty="0">
                <a:solidFill>
                  <a:srgbClr val="C41A16"/>
                </a:solidFill>
                <a:latin typeface="PingFangTC-Regular" charset="-120"/>
                <a:ea typeface="PingFangTC-Regular" charset="-120"/>
              </a:rPr>
              <a:t>中文</a:t>
            </a:r>
            <a:r>
              <a:rPr lang="pl-PL" altLang="zh-TW" dirty="0">
                <a:solidFill>
                  <a:srgbClr val="C41A16"/>
                </a:solidFill>
                <a:latin typeface="Menlo-Regular" charset="0"/>
                <a:ea typeface="PingFangTC-Regular" charset="-120"/>
              </a:rPr>
              <a:t>”</a:t>
            </a:r>
            <a:r>
              <a:rPr lang="pl-PL" altLang="zh-TW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;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宣告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wstr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是寬字元字串</a:t>
            </a:r>
            <a:endParaRPr lang="en-US" altLang="zh-TW" dirty="0">
              <a:solidFill>
                <a:srgbClr val="000000"/>
              </a:solidFill>
              <a:latin typeface="Menlo-Regular" charset="0"/>
              <a:ea typeface="PingFangTC-Regular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使用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wcslen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（寬字元版本的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strlen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）就可以正確的判斷出字串的長度</a:t>
            </a:r>
            <a:endParaRPr lang="en-US" altLang="zh-TW" dirty="0">
              <a:solidFill>
                <a:srgbClr val="000000"/>
              </a:solidFill>
              <a:latin typeface="Menlo-Regular" charset="0"/>
              <a:ea typeface="PingFangTC-Regular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576B496-60DB-5247-91EB-97AF08C4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86E1FA-B446-F24E-BFB9-EB7EC8FD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6A268B-1C61-1648-A05D-F7B3FD63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29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11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fopen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stdio.h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main(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argc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{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   FILE* 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file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file =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fopen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"./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tmp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"w"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fprintf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(file,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"this is a 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tmp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 file\n"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}</a:t>
            </a:r>
            <a:endParaRPr kumimoji="1" lang="zh-TW" alt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B79C140-5E55-D64C-AF2D-11A0B191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88903BA-A4CE-1C4A-A381-A91B294B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892617-251F-774E-B0FC-FF390B9F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8039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fwide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600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sz="3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sz="3600" dirty="0" err="1">
                <a:solidFill>
                  <a:srgbClr val="000000"/>
                </a:solidFill>
                <a:latin typeface="Menlo-Regular" charset="0"/>
              </a:rPr>
              <a:t>fwide</a:t>
            </a:r>
            <a:r>
              <a:rPr lang="en-US" altLang="zh-TW" sz="3600" dirty="0">
                <a:solidFill>
                  <a:srgbClr val="000000"/>
                </a:solidFill>
                <a:latin typeface="Menlo-Regular" charset="0"/>
              </a:rPr>
              <a:t> (FILE *stream, </a:t>
            </a:r>
            <a:r>
              <a:rPr lang="en-US" altLang="zh-TW" sz="3600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sz="3600" dirty="0">
                <a:solidFill>
                  <a:srgbClr val="000000"/>
                </a:solidFill>
                <a:latin typeface="Menlo-Regular" charset="0"/>
              </a:rPr>
              <a:t> mode)</a:t>
            </a:r>
          </a:p>
          <a:p>
            <a:endParaRPr kumimoji="1" lang="en-US" altLang="zh-TW" i="1" dirty="0"/>
          </a:p>
          <a:p>
            <a:r>
              <a:rPr kumimoji="1" lang="en-US" altLang="zh-TW" dirty="0"/>
              <a:t>mode</a:t>
            </a:r>
            <a:r>
              <a:rPr kumimoji="1" lang="zh-TW" altLang="en-US" dirty="0"/>
              <a:t>為</a:t>
            </a:r>
            <a:r>
              <a:rPr kumimoji="1" lang="en-US" altLang="zh-TW" dirty="0"/>
              <a:t>0</a:t>
            </a:r>
            <a:r>
              <a:rPr kumimoji="1" lang="zh-TW" altLang="en-US" dirty="0"/>
              <a:t>時，回傳</a:t>
            </a:r>
            <a:r>
              <a:rPr kumimoji="1" lang="en-US" altLang="zh-TW" dirty="0"/>
              <a:t>stream</a:t>
            </a:r>
            <a:r>
              <a:rPr kumimoji="1" lang="zh-TW" altLang="en-US" dirty="0"/>
              <a:t>目前的讀寫狀態。大於</a:t>
            </a:r>
            <a:r>
              <a:rPr kumimoji="1" lang="en-US" altLang="zh-TW" dirty="0"/>
              <a:t>0</a:t>
            </a:r>
            <a:r>
              <a:rPr kumimoji="1" lang="zh-TW" altLang="en-US" dirty="0"/>
              <a:t>切換為讀寫寬字串，小於</a:t>
            </a:r>
            <a:r>
              <a:rPr kumimoji="1" lang="en-US" altLang="zh-TW" dirty="0"/>
              <a:t>0</a:t>
            </a:r>
            <a:r>
              <a:rPr kumimoji="1" lang="zh-TW" altLang="en-US" dirty="0"/>
              <a:t>切換為讀寫一般字串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0AC090B-0EB9-2142-AF51-C0765593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F5AB0D3-86C2-1344-9CBB-47E988595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DD7312-2030-EB44-97B9-7461E075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30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6754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寬字元的讀取及寫入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wchar.h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wchar_t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fgetws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wchar_t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ws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n, FILE *stream);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fputws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wchar_t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ws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FILE *stream);</a:t>
            </a:r>
          </a:p>
          <a:p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寬字元（萬國碼，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unicode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）幾乎都定義在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wchar.h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例如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fgetws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可以從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stream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中讀取一個寬字元字串</a:t>
            </a: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1F6E86-491D-E942-BD69-6EE23B9A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FD0EFA-D2EF-E040-9F85-2D94DE729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E7FB14-2913-C242-86EE-5B75FA1D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31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17656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A83AC7F-4EC5-B049-ACA8-B29590B8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製造一個系統唯一的暫存檔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5C7F9DA-6E67-0542-9AE7-EC4F2A73A9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291B26D-3A17-8749-84D9-02B456984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98DEE83-0BDE-7D4F-BA33-D5EC065D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2CD83C-03C2-A049-BF31-84B61448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32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14361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tmp</a:t>
            </a:r>
            <a:r>
              <a:rPr kumimoji="1" lang="en-US" altLang="zh-TW" dirty="0"/>
              <a:t> file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tempnam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dir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pfx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FILE *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tmpfile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tmpnam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*s);</a:t>
            </a:r>
          </a:p>
          <a:p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mktemp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*template);</a:t>
            </a:r>
          </a:p>
          <a:p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mkstemps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*template, 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suffixlen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);</a:t>
            </a: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5D5E40-6DFC-6847-9E3B-B47694C8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E4F7EA-133E-6749-8787-8D4381FA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FD1B2B-7904-AA48-B299-F5AC234D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33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4460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以</a:t>
            </a:r>
            <a:r>
              <a:rPr kumimoji="1" lang="en-US" altLang="zh-TW" dirty="0" err="1"/>
              <a:t>mktemp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為例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mktemp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*template);</a:t>
            </a:r>
          </a:p>
          <a:p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在系統中建立一個「唯一的檔案」</a:t>
            </a: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template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的格式為「最後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6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個字母必須是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XXXXXX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（一定要大寫）」</a:t>
            </a: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XXXXXX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會被替換成一個「唯一的字串」，確保這個檔案的檔名在系統中是唯一</a:t>
            </a: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通常用來製造暫存檔案</a:t>
            </a: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DAE05A-B35A-5C4E-B566-152366BC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804FE9-C58F-C04C-BE7F-49B3A937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5F1FFA-C44D-024E-808D-71572BA2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34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6411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mktemp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stdio.h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stdlib.h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errno.h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main()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FILE* stream;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tmpStr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[] =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"./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shiwulo_XXXXXX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mktemp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tmpStr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ro-RO" altLang="zh-TW" dirty="0" err="1">
                <a:solidFill>
                  <a:srgbClr val="000000"/>
                </a:solidFill>
                <a:latin typeface="Menlo-Regular" charset="0"/>
              </a:rPr>
              <a:t>printf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ro-RO" altLang="zh-TW" dirty="0">
                <a:solidFill>
                  <a:srgbClr val="C41A16"/>
                </a:solidFill>
                <a:latin typeface="Menlo-Regular" charset="0"/>
              </a:rPr>
              <a:t>"%s\n"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ro-RO" altLang="zh-TW" dirty="0" err="1">
                <a:solidFill>
                  <a:srgbClr val="000000"/>
                </a:solidFill>
                <a:latin typeface="Menlo-Regular" charset="0"/>
              </a:rPr>
              <a:t>tmpStr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stream =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fopen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tmpStr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“w+”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);	</a:t>
            </a:r>
            <a:r>
              <a:rPr lang="en-US" altLang="zh-TW" dirty="0">
                <a:solidFill>
                  <a:srgbClr val="007400"/>
                </a:solidFill>
                <a:latin typeface="Menlo-Regular" charset="0"/>
              </a:rPr>
              <a:t>/*</a:t>
            </a:r>
            <a:r>
              <a:rPr lang="zh-TW" altLang="en-US" dirty="0">
                <a:solidFill>
                  <a:srgbClr val="007400"/>
                </a:solidFill>
                <a:latin typeface="Menlo-Regular" charset="0"/>
              </a:rPr>
              <a:t>權限為</a:t>
            </a:r>
            <a:r>
              <a:rPr lang="en-US" altLang="zh-TW" dirty="0">
                <a:solidFill>
                  <a:srgbClr val="007400"/>
                </a:solidFill>
                <a:latin typeface="Menlo-Regular" charset="0"/>
              </a:rPr>
              <a:t>600</a:t>
            </a:r>
            <a:r>
              <a:rPr lang="zh-TW" altLang="en-US" dirty="0">
                <a:solidFill>
                  <a:srgbClr val="007400"/>
                </a:solidFill>
                <a:latin typeface="Menlo-Regular" charset="0"/>
              </a:rPr>
              <a:t>，只有</a:t>
            </a:r>
            <a:r>
              <a:rPr lang="en-US" altLang="zh-TW" dirty="0">
                <a:solidFill>
                  <a:srgbClr val="007400"/>
                </a:solidFill>
                <a:latin typeface="Menlo-Regular" charset="0"/>
              </a:rPr>
              <a:t>owner</a:t>
            </a:r>
            <a:r>
              <a:rPr lang="zh-TW" altLang="en-US" dirty="0">
                <a:solidFill>
                  <a:srgbClr val="007400"/>
                </a:solidFill>
                <a:latin typeface="Menlo-Regular" charset="0"/>
              </a:rPr>
              <a:t>才可以讀寫</a:t>
            </a:r>
            <a:r>
              <a:rPr lang="en-US" altLang="zh-TW" dirty="0">
                <a:solidFill>
                  <a:srgbClr val="007400"/>
                </a:solidFill>
                <a:latin typeface="Menlo-Regular" charset="0"/>
              </a:rPr>
              <a:t>*/</a:t>
            </a: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(stream ==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ro-RO" altLang="zh-TW" dirty="0" err="1">
                <a:solidFill>
                  <a:srgbClr val="000000"/>
                </a:solidFill>
                <a:latin typeface="Menlo-Regular" charset="0"/>
              </a:rPr>
              <a:t>perror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ro-RO" altLang="zh-TW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ro-RO" altLang="zh-TW" dirty="0" err="1">
                <a:solidFill>
                  <a:srgbClr val="C41A16"/>
                </a:solidFill>
                <a:latin typeface="Menlo-Regular" charset="0"/>
              </a:rPr>
              <a:t>error</a:t>
            </a:r>
            <a:r>
              <a:rPr lang="ro-RO" altLang="zh-TW" dirty="0">
                <a:solidFill>
                  <a:srgbClr val="C41A16"/>
                </a:solidFill>
                <a:latin typeface="Menlo-Regular" charset="0"/>
              </a:rPr>
              <a:t>: "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ro-RO" altLang="zh-TW" dirty="0" err="1">
                <a:solidFill>
                  <a:srgbClr val="000000"/>
                </a:solidFill>
                <a:latin typeface="Menlo-Regular" charset="0"/>
              </a:rPr>
              <a:t>fputs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ro-RO" altLang="zh-TW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ro-RO" altLang="zh-TW" dirty="0" err="1">
                <a:solidFill>
                  <a:srgbClr val="C41A16"/>
                </a:solidFill>
                <a:latin typeface="Menlo-Regular" charset="0"/>
              </a:rPr>
              <a:t>hello</a:t>
            </a:r>
            <a:r>
              <a:rPr lang="ro-RO" altLang="zh-TW" dirty="0">
                <a:solidFill>
                  <a:srgbClr val="C41A16"/>
                </a:solidFill>
                <a:latin typeface="Menlo-Regular" charset="0"/>
              </a:rPr>
              <a:t>\0"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ro-RO" altLang="zh-TW" dirty="0" err="1">
                <a:solidFill>
                  <a:srgbClr val="000000"/>
                </a:solidFill>
                <a:latin typeface="Menlo-Regular" charset="0"/>
              </a:rPr>
              <a:t>stdout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}</a:t>
            </a:r>
          </a:p>
          <a:p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F05FEC-03E7-5249-9073-63A7AC378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9B2174-A5D8-E848-A407-E41ADA49E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B7C34F-89A6-BE46-8AE9-5AF74DD7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35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78658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俺的建議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使用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FILE *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tmpfile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比較好，因為製造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tempName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後，在還沒打開這個檔案時，有可能另外一隻程式剛好使用同樣的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tempName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做同樣的事情</a:t>
            </a: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pPr lvl="1"/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這種情況很少見</a:t>
            </a: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pPr lvl="1"/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萬一發生這種情況，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bug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很難抓</a:t>
            </a: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FILE *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tmpfile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可以一次搞定製造檔名和開檔案</a:t>
            </a: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pPr lvl="1"/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3482C3-D89F-604C-820F-4BD329C6F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154630-E09D-6E4E-94F4-FDFDF835B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53D646-4A40-374D-B0A7-A13DB6F5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36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54311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3"/>
          <a:stretch/>
        </p:blipFill>
        <p:spPr>
          <a:xfrm>
            <a:off x="20" y="10"/>
            <a:ext cx="4639713" cy="6857990"/>
          </a:xfrm>
          <a:prstGeom prst="rect">
            <a:avLst/>
          </a:prstGeom>
        </p:spPr>
      </p:pic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69940" y="365124"/>
            <a:ext cx="6172200" cy="1828800"/>
          </a:xfrm>
        </p:spPr>
        <p:txBody>
          <a:bodyPr>
            <a:normAutofit/>
          </a:bodyPr>
          <a:lstStyle/>
          <a:p>
            <a:r>
              <a:rPr kumimoji="1" lang="zh-TW" altLang="en-US">
                <a:solidFill>
                  <a:schemeClr val="bg1"/>
                </a:solidFill>
              </a:rPr>
              <a:t>俺的建議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069940" y="2322576"/>
            <a:ext cx="6172200" cy="3858768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使用左邊列出來的這些函數，他們都將</a:t>
            </a:r>
            <a:r>
              <a:rPr lang="en-US" altLang="zh-TW" sz="2400" dirty="0">
                <a:solidFill>
                  <a:schemeClr val="bg1"/>
                </a:solidFill>
              </a:rPr>
              <a:t>1. </a:t>
            </a:r>
            <a:r>
              <a:rPr lang="zh-TW" altLang="en-US" sz="2400" dirty="0">
                <a:solidFill>
                  <a:schemeClr val="bg1"/>
                </a:solidFill>
              </a:rPr>
              <a:t>產生檔名、開啟檔案，合而為一</a:t>
            </a:r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zh-TW" altLang="en-US" sz="2400" dirty="0">
                <a:solidFill>
                  <a:schemeClr val="bg1"/>
                </a:solidFill>
              </a:rPr>
              <a:t>這些類似的函數，</a:t>
            </a:r>
            <a:r>
              <a:rPr lang="zh-TW" altLang="en-US" sz="2400" dirty="0">
                <a:solidFill>
                  <a:srgbClr val="FFFF00"/>
                </a:solidFill>
              </a:rPr>
              <a:t>請自學</a:t>
            </a:r>
            <a:endParaRPr lang="en-US" altLang="zh-TW" sz="2400" dirty="0">
              <a:solidFill>
                <a:srgbClr val="FFFF00"/>
              </a:solidFill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1580CE1-96FD-3440-A8A2-31BA21A8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487B86F-5034-F64A-AB7F-2D6A50EA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5D8A1FB-BE2A-5F47-B76C-C53DC6D5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37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19530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小結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要注意寬字元的函數跟一般的函數的不同</a:t>
            </a:r>
            <a:endParaRPr kumimoji="1" lang="en-US" altLang="zh-TW" dirty="0"/>
          </a:p>
          <a:p>
            <a:r>
              <a:rPr kumimoji="1" lang="zh-TW" altLang="en-US" dirty="0"/>
              <a:t>了解怎樣在系統內產生</a:t>
            </a:r>
            <a:r>
              <a:rPr kumimoji="1" lang="en-US" altLang="zh-TW" dirty="0"/>
              <a:t>temp file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2E2F34-FD68-B146-9B14-7C1FF9ED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1CB473-7168-0045-B04B-8B3E1EEE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7D09B5-A734-9043-84DB-289AB9EC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38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335181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寫一隻程式</a:t>
            </a:r>
            <a:r>
              <a:rPr kumimoji="1" lang="en-US" altLang="zh-TW" dirty="0" err="1"/>
              <a:t>acp</a:t>
            </a:r>
            <a:r>
              <a:rPr kumimoji="1" lang="zh-TW" altLang="en-US" dirty="0"/>
              <a:t>，他在複製檔案的時候會先製造一個</a:t>
            </a:r>
            <a:r>
              <a:rPr kumimoji="1" lang="en-US" altLang="zh-TW" dirty="0" err="1"/>
              <a:t>tmpFile</a:t>
            </a:r>
            <a:r>
              <a:rPr kumimoji="1" lang="zh-TW" altLang="en-US" dirty="0"/>
              <a:t>，等到檔案複製結束，再用</a:t>
            </a:r>
            <a:r>
              <a:rPr kumimoji="1" lang="en-US" altLang="zh-TW" dirty="0"/>
              <a:t>move</a:t>
            </a:r>
            <a:r>
              <a:rPr kumimoji="1" lang="zh-TW" altLang="en-US" dirty="0"/>
              <a:t>的方式，將檔案移動到指定的位置，並給予指定的檔案</a:t>
            </a:r>
            <a:endParaRPr kumimoji="1" lang="en-US" altLang="zh-TW" dirty="0"/>
          </a:p>
          <a:p>
            <a:r>
              <a:rPr kumimoji="1" lang="zh-TW" altLang="en-US" dirty="0"/>
              <a:t>範例：</a:t>
            </a:r>
            <a:r>
              <a:rPr kumimoji="1" lang="en-US" altLang="zh-TW" dirty="0" err="1"/>
              <a:t>acp</a:t>
            </a:r>
            <a:r>
              <a:rPr kumimoji="1" lang="en-US" altLang="zh-TW" dirty="0"/>
              <a:t> file1 file2</a:t>
            </a:r>
            <a:r>
              <a:rPr kumimoji="1" lang="zh-TW" altLang="en-US" dirty="0"/>
              <a:t>，將</a:t>
            </a:r>
            <a:r>
              <a:rPr kumimoji="1" lang="en-US" altLang="zh-TW" dirty="0"/>
              <a:t>file1</a:t>
            </a:r>
            <a:r>
              <a:rPr kumimoji="1" lang="zh-TW" altLang="en-US" dirty="0"/>
              <a:t>複製到</a:t>
            </a:r>
            <a:r>
              <a:rPr kumimoji="1" lang="en-US" altLang="zh-TW" dirty="0"/>
              <a:t>file2</a:t>
            </a:r>
            <a:r>
              <a:rPr kumimoji="1" lang="zh-TW" altLang="en-US" dirty="0"/>
              <a:t>，但是複製的過程先產生暫存檔案，等複製結束，再將暫存檔案</a:t>
            </a:r>
            <a:r>
              <a:rPr kumimoji="1" lang="en-US" altLang="zh-TW" dirty="0"/>
              <a:t>move</a:t>
            </a:r>
            <a:r>
              <a:rPr kumimoji="1" lang="zh-TW" altLang="en-US" dirty="0"/>
              <a:t>到</a:t>
            </a:r>
            <a:r>
              <a:rPr kumimoji="1" lang="en-US" altLang="zh-TW" dirty="0"/>
              <a:t>file2</a:t>
            </a:r>
            <a:r>
              <a:rPr kumimoji="1" lang="zh-TW" altLang="en-US" dirty="0"/>
              <a:t>的位置</a:t>
            </a:r>
            <a:endParaRPr kumimoji="1"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74F4C1-A4D8-A940-B517-BD4DD295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6C08AC-9BC5-BB47-88CA-EC59E0650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39F4F9-D0D6-334F-8E7A-8B223B318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39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8134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fopen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stdio.h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Menlo-Regular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FILE *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fopen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*path, 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*mode);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FILE *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fdopen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fd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*mode);</a:t>
            </a:r>
          </a:p>
          <a:p>
            <a:endParaRPr kumimoji="1" lang="en-US" altLang="zh-TW" dirty="0"/>
          </a:p>
          <a:p>
            <a:r>
              <a:rPr kumimoji="1" lang="zh-TW" altLang="en-US" dirty="0"/>
              <a:t>回傳值是</a:t>
            </a:r>
            <a:r>
              <a:rPr kumimoji="1" lang="en-US" altLang="zh-TW" dirty="0"/>
              <a:t>FILE</a:t>
            </a:r>
            <a:r>
              <a:rPr kumimoji="1" lang="zh-TW" altLang="en-US" dirty="0"/>
              <a:t>這個資料型別</a:t>
            </a:r>
            <a:endParaRPr kumimoji="1" lang="en-US" altLang="zh-TW" dirty="0"/>
          </a:p>
          <a:p>
            <a:r>
              <a:rPr kumimoji="1" lang="zh-TW" altLang="en-US" dirty="0"/>
              <a:t>初始化</a:t>
            </a:r>
            <a:r>
              <a:rPr kumimoji="1" lang="en-US" altLang="zh-TW" dirty="0"/>
              <a:t>FILE</a:t>
            </a:r>
            <a:r>
              <a:rPr kumimoji="1" lang="zh-TW" altLang="en-US" dirty="0"/>
              <a:t>只能用</a:t>
            </a:r>
            <a:r>
              <a:rPr kumimoji="1" lang="en-US" altLang="zh-TW" dirty="0" err="1"/>
              <a:t>stdio</a:t>
            </a:r>
            <a:r>
              <a:rPr kumimoji="1" lang="zh-TW" altLang="en-US" dirty="0"/>
              <a:t>定義的函數操作，如：</a:t>
            </a:r>
            <a:r>
              <a:rPr kumimoji="1" lang="en-US" altLang="zh-TW" dirty="0" err="1"/>
              <a:t>fopen</a:t>
            </a:r>
            <a:r>
              <a:rPr kumimoji="1" lang="zh-TW" altLang="en-US" dirty="0"/>
              <a:t>、</a:t>
            </a:r>
            <a:r>
              <a:rPr kumimoji="1" lang="en-US" altLang="zh-TW" dirty="0" err="1"/>
              <a:t>fdopen</a:t>
            </a:r>
            <a:endParaRPr kumimoji="1" lang="en-US" altLang="zh-TW" dirty="0"/>
          </a:p>
          <a:p>
            <a:r>
              <a:rPr kumimoji="1" lang="en-US" altLang="zh-TW" dirty="0" err="1"/>
              <a:t>fdopen</a:t>
            </a:r>
            <a:r>
              <a:rPr kumimoji="1" lang="zh-TW" altLang="en-US" dirty="0"/>
              <a:t>可以將上一個章節教的</a:t>
            </a:r>
            <a:r>
              <a:rPr kumimoji="1" lang="en-US" altLang="zh-TW" dirty="0"/>
              <a:t>file descriptor</a:t>
            </a:r>
            <a:r>
              <a:rPr kumimoji="1" lang="zh-TW" altLang="en-US" dirty="0"/>
              <a:t>轉換為</a:t>
            </a:r>
            <a:r>
              <a:rPr kumimoji="1" lang="en-US" altLang="zh-TW" dirty="0"/>
              <a:t>FILE</a:t>
            </a:r>
            <a:r>
              <a:rPr kumimoji="1" lang="zh-TW" altLang="en-US" dirty="0"/>
              <a:t>物件</a:t>
            </a:r>
            <a:endParaRPr kumimoji="1"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208530-C667-6541-A078-A2202960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85CBF1-3326-324F-A93B-D5780499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0A2262-00A3-8C4E-8A86-125C7C83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6803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fopen</a:t>
            </a:r>
            <a:r>
              <a:rPr kumimoji="1" lang="zh-TW" altLang="en-US" dirty="0"/>
              <a:t>的</a:t>
            </a:r>
            <a:r>
              <a:rPr kumimoji="1" lang="en-US" altLang="zh-TW" dirty="0"/>
              <a:t>mode</a:t>
            </a:r>
            <a:r>
              <a:rPr kumimoji="1" lang="zh-TW" altLang="en-US" dirty="0"/>
              <a:t>參數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fopen</a:t>
            </a:r>
            <a:r>
              <a:rPr kumimoji="1" lang="zh-TW" altLang="en-US" dirty="0"/>
              <a:t>可以接多種參數，常用的參數如下，修飾參數接在參數之後</a:t>
            </a:r>
            <a:endParaRPr kumimoji="1" lang="en-US" altLang="zh-TW" dirty="0"/>
          </a:p>
          <a:p>
            <a:endParaRPr kumimoji="1"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648959"/>
              </p:ext>
            </p:extLst>
          </p:nvPr>
        </p:nvGraphicFramePr>
        <p:xfrm>
          <a:off x="1260104" y="2481253"/>
          <a:ext cx="9261434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4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代表意義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開啟檔案以供讀取（檔案要原本就存在）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開啟檔案以供寫入。如果原本就有這個檔案，原先檔案的內容會被清除。原本沒有這個檔案，系統自動建立此檔案。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開啟檔案以供寫入，所寫入的資料附加於原檔案之後。原本沒有這個檔案，系統自動建立此檔案。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r+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和「</a:t>
                      </a:r>
                      <a:r>
                        <a:rPr lang="en-US" altLang="zh-TW" dirty="0"/>
                        <a:t>r</a:t>
                      </a:r>
                      <a:r>
                        <a:rPr lang="zh-TW" altLang="en-US" dirty="0"/>
                        <a:t>」一樣，但打開的檔案可供「讀、寫」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w+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和「</a:t>
                      </a:r>
                      <a:r>
                        <a:rPr lang="en-US" altLang="zh-TW" dirty="0"/>
                        <a:t>w</a:t>
                      </a:r>
                      <a:r>
                        <a:rPr lang="zh-TW" altLang="en-US" dirty="0"/>
                        <a:t>」一樣，但打開的檔案可供「讀、寫」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a+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和「</a:t>
                      </a:r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」一樣，但打開的檔案可供「讀、寫」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260104" y="5890161"/>
            <a:ext cx="9261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某些作業系統還提供</a:t>
            </a:r>
            <a:r>
              <a:rPr kumimoji="1" lang="en-US" altLang="zh-TW" dirty="0"/>
              <a:t>b</a:t>
            </a:r>
            <a:r>
              <a:rPr kumimoji="1" lang="zh-TW" altLang="en-US" dirty="0"/>
              <a:t>這個</a:t>
            </a:r>
            <a:r>
              <a:rPr kumimoji="1" lang="en-US" altLang="zh-TW" dirty="0"/>
              <a:t>mode</a:t>
            </a:r>
            <a:r>
              <a:rPr kumimoji="1" lang="zh-TW" altLang="en-US" dirty="0"/>
              <a:t>（例如：</a:t>
            </a:r>
            <a:r>
              <a:rPr kumimoji="1" lang="en-US" altLang="zh-TW" dirty="0" err="1"/>
              <a:t>rb</a:t>
            </a:r>
            <a:r>
              <a:rPr kumimoji="1" lang="zh-TW" altLang="en-US" dirty="0"/>
              <a:t>），代表</a:t>
            </a:r>
            <a:r>
              <a:rPr kumimoji="1" lang="en-US" altLang="zh-TW" dirty="0"/>
              <a:t>binary</a:t>
            </a:r>
            <a:r>
              <a:rPr kumimoji="1" lang="zh-TW" altLang="en-US" dirty="0"/>
              <a:t>，但</a:t>
            </a:r>
            <a:r>
              <a:rPr kumimoji="1" lang="en-US" altLang="zh-TW" dirty="0"/>
              <a:t>UNIX</a:t>
            </a:r>
            <a:r>
              <a:rPr kumimoji="1" lang="zh-TW" altLang="en-US" dirty="0"/>
              <a:t>並不特別區分「字」與「二進位碼」，因此我們可以忽略</a:t>
            </a:r>
            <a:r>
              <a:rPr kumimoji="1" lang="en-US" altLang="zh-TW" dirty="0"/>
              <a:t>b</a:t>
            </a:r>
            <a:r>
              <a:rPr kumimoji="1" lang="zh-TW" altLang="en-US" dirty="0"/>
              <a:t>這個</a:t>
            </a:r>
            <a:r>
              <a:rPr kumimoji="1" lang="en-US" altLang="zh-TW" dirty="0"/>
              <a:t>mode</a:t>
            </a:r>
            <a:r>
              <a:rPr kumimoji="1" lang="zh-TW" altLang="en-US" dirty="0"/>
              <a:t>（如果加上「</a:t>
            </a:r>
            <a:r>
              <a:rPr kumimoji="1" lang="en-US" altLang="zh-TW" dirty="0"/>
              <a:t>b</a:t>
            </a:r>
            <a:r>
              <a:rPr kumimoji="1" lang="zh-TW" altLang="en-US" dirty="0"/>
              <a:t>」</a:t>
            </a:r>
            <a:r>
              <a:rPr kumimoji="1" lang="en-US" altLang="zh-TW" dirty="0"/>
              <a:t>UNIX</a:t>
            </a:r>
            <a:r>
              <a:rPr kumimoji="1" lang="zh-TW" altLang="en-US" dirty="0"/>
              <a:t>，也會忽略這個</a:t>
            </a:r>
            <a:r>
              <a:rPr kumimoji="1" lang="en-US" altLang="zh-TW" dirty="0"/>
              <a:t>mode</a:t>
            </a:r>
            <a:r>
              <a:rPr kumimoji="1" lang="zh-TW" altLang="en-US" dirty="0"/>
              <a:t>）。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0AEEE2-FD43-C844-8194-38B5A73B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837DEFDC-72CA-9945-A18F-BBAEB4D00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D6A45206-2DC5-F841-A72D-0E499F54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310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Glibc</a:t>
            </a:r>
            <a:r>
              <a:rPr kumimoji="1" lang="zh-TW" altLang="en-US" dirty="0"/>
              <a:t>對</a:t>
            </a:r>
            <a:r>
              <a:rPr kumimoji="1" lang="en-US" altLang="zh-TW" dirty="0" err="1"/>
              <a:t>fopen</a:t>
            </a:r>
            <a:r>
              <a:rPr kumimoji="1" lang="zh-TW" altLang="en-US" dirty="0"/>
              <a:t>的擴充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621" y="1825625"/>
            <a:ext cx="8158758" cy="4351338"/>
          </a:xfrm>
        </p:spPr>
      </p:pic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5684A91-60E0-DC42-944E-929EA83BD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16C8FD-CB79-FF4B-A715-E7033480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D121CC-89E5-C04D-8725-5CCABEF16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246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stdin</a:t>
            </a:r>
            <a:r>
              <a:rPr kumimoji="1" lang="zh-TW" altLang="en-US" dirty="0"/>
              <a:t>、</a:t>
            </a:r>
            <a:r>
              <a:rPr kumimoji="1" lang="en-US" altLang="zh-TW" dirty="0" err="1"/>
              <a:t>stdout</a:t>
            </a:r>
            <a:r>
              <a:rPr kumimoji="1" lang="zh-TW" altLang="en-US" dirty="0"/>
              <a:t>、</a:t>
            </a:r>
            <a:r>
              <a:rPr kumimoji="1" lang="en-US" altLang="zh-TW" dirty="0" err="1"/>
              <a:t>stderr</a:t>
            </a:r>
            <a:endParaRPr kumimoji="1"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在</a:t>
            </a:r>
            <a:r>
              <a:rPr kumimoji="1" lang="en-US" altLang="zh-TW" dirty="0"/>
              <a:t>UNIX</a:t>
            </a:r>
            <a:r>
              <a:rPr kumimoji="1" lang="zh-TW" altLang="en-US" dirty="0"/>
              <a:t>內，一啟動程式作業系統就會自動幫我們開啟三個「檔案」，分別是標準輸入、標準輸出及標準錯誤輸出，這三個檔案對應的</a:t>
            </a:r>
            <a:r>
              <a:rPr kumimoji="1" lang="en-US" altLang="zh-TW" dirty="0"/>
              <a:t>FILE</a:t>
            </a:r>
            <a:r>
              <a:rPr kumimoji="1" lang="zh-TW" altLang="en-US" dirty="0"/>
              <a:t>物件如下</a:t>
            </a:r>
          </a:p>
        </p:txBody>
      </p:sp>
      <p:graphicFrame>
        <p:nvGraphicFramePr>
          <p:cNvPr id="8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5416863"/>
              </p:ext>
            </p:extLst>
          </p:nvPr>
        </p:nvGraphicFramePr>
        <p:xfrm>
          <a:off x="838200" y="3747022"/>
          <a:ext cx="10515600" cy="1463040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</a:t>
                      </a:r>
                      <a:r>
                        <a:rPr lang="zh-TW" altLang="en-US" dirty="0"/>
                        <a:t>物件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「通常」的設備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dirty="0"/>
                        <a:t>標準輸入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stdin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鍵盤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dirty="0"/>
                        <a:t>標準輸出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stdout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螢幕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dirty="0"/>
                        <a:t>標準錯誤輸出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stderr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螢幕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323B998-180B-5445-AD28-657D3679F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2E01A8C-A72D-0248-AC23-82E0DA344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EF4D4CF-1532-224F-8546-CF0639D1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9134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自學：</a:t>
            </a:r>
            <a:r>
              <a:rPr kumimoji="1" lang="en-US" altLang="zh-TW" dirty="0" err="1"/>
              <a:t>fileno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kumimoji="1" lang="en-US" altLang="zh-TW" dirty="0"/>
              <a:t>The function </a:t>
            </a:r>
            <a:r>
              <a:rPr kumimoji="1" lang="en-US" altLang="zh-TW" dirty="0" err="1"/>
              <a:t>fileno</a:t>
            </a:r>
            <a:r>
              <a:rPr kumimoji="1" lang="en-US" altLang="zh-TW" dirty="0"/>
              <a:t>() examines the  argument  stream  and  returns  its integer descriptor.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DFE144-5008-3B40-B338-A91BEE99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85ED66-3DA6-254B-8B57-B1BAEE201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447B3F-FF91-A445-890B-F7B54CFE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1207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fprintf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sz="1800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sz="1800" dirty="0" err="1">
                <a:solidFill>
                  <a:srgbClr val="C41A16"/>
                </a:solidFill>
                <a:latin typeface="Menlo-Regular" charset="0"/>
              </a:rPr>
              <a:t>stdio.h</a:t>
            </a:r>
            <a:r>
              <a:rPr lang="en-US" altLang="zh-TW" sz="1800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sz="1800" dirty="0">
              <a:solidFill>
                <a:srgbClr val="643820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altLang="zh-TW" sz="1800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Menlo-Regular" charset="0"/>
              </a:rPr>
              <a:t>printf</a:t>
            </a:r>
            <a:r>
              <a:rPr lang="en-US" altLang="zh-TW" sz="18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sz="1800" dirty="0" err="1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TW" sz="18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sz="1800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sz="1800" dirty="0">
                <a:solidFill>
                  <a:srgbClr val="000000"/>
                </a:solidFill>
                <a:latin typeface="Menlo-Regular" charset="0"/>
              </a:rPr>
              <a:t> * </a:t>
            </a:r>
            <a:r>
              <a:rPr lang="en-US" altLang="zh-TW" sz="1800" dirty="0">
                <a:solidFill>
                  <a:srgbClr val="AA0D91"/>
                </a:solidFill>
                <a:latin typeface="Menlo-Regular" charset="0"/>
              </a:rPr>
              <a:t>restrict</a:t>
            </a:r>
            <a:r>
              <a:rPr lang="en-US" altLang="zh-TW" sz="1800" dirty="0">
                <a:solidFill>
                  <a:srgbClr val="000000"/>
                </a:solidFill>
                <a:latin typeface="Menlo-Regular" charset="0"/>
              </a:rPr>
              <a:t> format, ...)</a:t>
            </a:r>
          </a:p>
          <a:p>
            <a:pPr marL="0" indent="0">
              <a:buNone/>
            </a:pPr>
            <a:r>
              <a:rPr lang="en-US" altLang="zh-TW" sz="1800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Menlo-Regular" charset="0"/>
              </a:rPr>
              <a:t>fprintf</a:t>
            </a:r>
            <a:r>
              <a:rPr lang="en-US" altLang="zh-TW" sz="1800" dirty="0">
                <a:solidFill>
                  <a:srgbClr val="000000"/>
                </a:solidFill>
                <a:latin typeface="Menlo-Regular" charset="0"/>
              </a:rPr>
              <a:t>(FILE * </a:t>
            </a:r>
            <a:r>
              <a:rPr lang="en-US" altLang="zh-TW" sz="1800" dirty="0">
                <a:solidFill>
                  <a:srgbClr val="AA0D91"/>
                </a:solidFill>
                <a:latin typeface="Menlo-Regular" charset="0"/>
              </a:rPr>
              <a:t>restrict</a:t>
            </a:r>
            <a:r>
              <a:rPr lang="en-US" altLang="zh-TW" sz="1800" dirty="0">
                <a:solidFill>
                  <a:srgbClr val="000000"/>
                </a:solidFill>
                <a:latin typeface="Menlo-Regular" charset="0"/>
              </a:rPr>
              <a:t> stream, </a:t>
            </a:r>
            <a:r>
              <a:rPr lang="en-US" altLang="zh-TW" sz="1800" dirty="0" err="1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TW" sz="18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sz="1800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sz="1800" dirty="0">
                <a:solidFill>
                  <a:srgbClr val="000000"/>
                </a:solidFill>
                <a:latin typeface="Menlo-Regular" charset="0"/>
              </a:rPr>
              <a:t> * </a:t>
            </a:r>
            <a:r>
              <a:rPr lang="en-US" altLang="zh-TW" sz="1800" dirty="0">
                <a:solidFill>
                  <a:srgbClr val="AA0D91"/>
                </a:solidFill>
                <a:latin typeface="Menlo-Regular" charset="0"/>
              </a:rPr>
              <a:t>restrict</a:t>
            </a:r>
            <a:r>
              <a:rPr lang="en-US" altLang="zh-TW" sz="1800" dirty="0">
                <a:solidFill>
                  <a:srgbClr val="000000"/>
                </a:solidFill>
                <a:latin typeface="Menlo-Regular" charset="0"/>
              </a:rPr>
              <a:t> format, ...)</a:t>
            </a:r>
          </a:p>
          <a:p>
            <a:pPr marL="0" indent="0">
              <a:buNone/>
            </a:pPr>
            <a:r>
              <a:rPr lang="en-US" altLang="zh-TW" sz="1800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Menlo-Regular" charset="0"/>
              </a:rPr>
              <a:t>sprintf</a:t>
            </a:r>
            <a:r>
              <a:rPr lang="en-US" altLang="zh-TW" sz="18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sz="1800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sz="1800" dirty="0">
                <a:solidFill>
                  <a:srgbClr val="000000"/>
                </a:solidFill>
                <a:latin typeface="Menlo-Regular" charset="0"/>
              </a:rPr>
              <a:t>* </a:t>
            </a:r>
            <a:r>
              <a:rPr lang="en-US" altLang="zh-TW" sz="1800" dirty="0">
                <a:solidFill>
                  <a:srgbClr val="AA0D91"/>
                </a:solidFill>
                <a:latin typeface="Menlo-Regular" charset="0"/>
              </a:rPr>
              <a:t>restrict</a:t>
            </a:r>
            <a:r>
              <a:rPr lang="en-US" altLang="zh-TW" sz="18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Menlo-Regular" charset="0"/>
              </a:rPr>
              <a:t>str</a:t>
            </a:r>
            <a:r>
              <a:rPr lang="en-US" altLang="zh-TW" sz="18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sz="1800" dirty="0" err="1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TW" sz="18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sz="1800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sz="1800" dirty="0">
                <a:solidFill>
                  <a:srgbClr val="000000"/>
                </a:solidFill>
                <a:latin typeface="Menlo-Regular" charset="0"/>
              </a:rPr>
              <a:t> * </a:t>
            </a:r>
            <a:r>
              <a:rPr lang="en-US" altLang="zh-TW" sz="1800" dirty="0">
                <a:solidFill>
                  <a:srgbClr val="AA0D91"/>
                </a:solidFill>
                <a:latin typeface="Menlo-Regular" charset="0"/>
              </a:rPr>
              <a:t>restrict</a:t>
            </a:r>
            <a:r>
              <a:rPr lang="en-US" altLang="zh-TW" sz="1800" dirty="0">
                <a:solidFill>
                  <a:srgbClr val="000000"/>
                </a:solidFill>
                <a:latin typeface="Menlo-Regular" charset="0"/>
              </a:rPr>
              <a:t> format, ...)</a:t>
            </a:r>
          </a:p>
          <a:p>
            <a:endParaRPr kumimoji="1" lang="en-US" altLang="zh-TW" dirty="0"/>
          </a:p>
          <a:p>
            <a:r>
              <a:rPr kumimoji="1" lang="en-US" altLang="zh-TW" dirty="0" err="1"/>
              <a:t>printf</a:t>
            </a:r>
            <a:r>
              <a:rPr kumimoji="1" lang="zh-TW" altLang="en-US" dirty="0"/>
              <a:t>將「格式化」後的字串印到標準輸出（通常是螢幕）</a:t>
            </a:r>
            <a:endParaRPr kumimoji="1" lang="en-US" altLang="zh-TW" dirty="0"/>
          </a:p>
          <a:p>
            <a:r>
              <a:rPr kumimoji="1" lang="en-US" altLang="zh-TW" dirty="0" err="1"/>
              <a:t>fprintf</a:t>
            </a:r>
            <a:r>
              <a:rPr kumimoji="1" lang="zh-TW" altLang="en-US" dirty="0"/>
              <a:t>將「格式化」後的字串印到檔案</a:t>
            </a:r>
            <a:endParaRPr kumimoji="1" lang="en-US" altLang="zh-TW" dirty="0"/>
          </a:p>
          <a:p>
            <a:r>
              <a:rPr kumimoji="1" lang="en-US" altLang="zh-TW" dirty="0" err="1"/>
              <a:t>sprintf</a:t>
            </a:r>
            <a:r>
              <a:rPr kumimoji="1" lang="zh-TW" altLang="en-US" dirty="0"/>
              <a:t>將「格式化」後的字串印到「記憶體」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1F5853-3AD5-B440-B69E-49F8BE2D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2ED080-8807-2642-9FD4-39945CE3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BF92D6-36C6-5C40-A840-A6123358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9943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3831</TotalTime>
  <Words>3136</Words>
  <Application>Microsoft Macintosh PowerPoint</Application>
  <PresentationFormat>寬螢幕</PresentationFormat>
  <Paragraphs>433</Paragraphs>
  <Slides>39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9" baseType="lpstr">
      <vt:lpstr>微軟正黑體</vt:lpstr>
      <vt:lpstr>新細明體</vt:lpstr>
      <vt:lpstr>PingFangTC-Regular</vt:lpstr>
      <vt:lpstr>黑体</vt:lpstr>
      <vt:lpstr>Arial</vt:lpstr>
      <vt:lpstr>Calibri</vt:lpstr>
      <vt:lpstr>Consolas</vt:lpstr>
      <vt:lpstr>Menlo</vt:lpstr>
      <vt:lpstr>Menlo-Regular</vt:lpstr>
      <vt:lpstr>Office 佈景主題</vt:lpstr>
      <vt:lpstr>Ｃ標準輸出入函數庫 與 作業系統</vt:lpstr>
      <vt:lpstr>開啟檔案、讀寫檔案</vt:lpstr>
      <vt:lpstr>fopen()</vt:lpstr>
      <vt:lpstr>fopen()</vt:lpstr>
      <vt:lpstr>fopen的mode參數</vt:lpstr>
      <vt:lpstr>Glibc對fopen的擴充</vt:lpstr>
      <vt:lpstr>stdin、stdout、stderr</vt:lpstr>
      <vt:lpstr>自學：fileno</vt:lpstr>
      <vt:lpstr>fprintf</vt:lpstr>
      <vt:lpstr>Example: fprintf &amp; mode</vt:lpstr>
      <vt:lpstr>執行結果</vt:lpstr>
      <vt:lpstr>檔案位置（position）</vt:lpstr>
      <vt:lpstr>append + fseek</vt:lpstr>
      <vt:lpstr>結果</vt:lpstr>
      <vt:lpstr>C函數庫的buffer</vt:lpstr>
      <vt:lpstr>設定buffer的大小</vt:lpstr>
      <vt:lpstr>以setvbuf為例</vt:lpstr>
      <vt:lpstr>setvbuf</vt:lpstr>
      <vt:lpstr>結果</vt:lpstr>
      <vt:lpstr>結果</vt:lpstr>
      <vt:lpstr>讀寫檔案</vt:lpstr>
      <vt:lpstr>Errors 及 EOF</vt:lpstr>
      <vt:lpstr>feof</vt:lpstr>
      <vt:lpstr>小結</vt:lpstr>
      <vt:lpstr>寬字串（wide string, i18n）</vt:lpstr>
      <vt:lpstr>strlen.c</vt:lpstr>
      <vt:lpstr>執行結果</vt:lpstr>
      <vt:lpstr>wcslen.c</vt:lpstr>
      <vt:lpstr>執行結果</vt:lpstr>
      <vt:lpstr>fwide()</vt:lpstr>
      <vt:lpstr>寬字元的讀取及寫入</vt:lpstr>
      <vt:lpstr>製造一個系統唯一的暫存檔</vt:lpstr>
      <vt:lpstr>tmp file</vt:lpstr>
      <vt:lpstr>以mktemp為例</vt:lpstr>
      <vt:lpstr>mktemp</vt:lpstr>
      <vt:lpstr>俺的建議</vt:lpstr>
      <vt:lpstr>俺的建議</vt:lpstr>
      <vt:lpstr>小結</vt:lpstr>
      <vt:lpstr>作業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Ｃ標準輸出入函數庫 與 作業系統</dc:title>
  <dc:creator>shiwu Lo</dc:creator>
  <cp:lastModifiedBy>習五 羅</cp:lastModifiedBy>
  <cp:revision>52</cp:revision>
  <dcterms:created xsi:type="dcterms:W3CDTF">2016-01-17T04:22:15Z</dcterms:created>
  <dcterms:modified xsi:type="dcterms:W3CDTF">2018-06-15T15:18:53Z</dcterms:modified>
</cp:coreProperties>
</file>