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7"/>
  </p:notesMasterIdLst>
  <p:sldIdLst>
    <p:sldId id="256" r:id="rId2"/>
    <p:sldId id="383" r:id="rId3"/>
    <p:sldId id="371" r:id="rId4"/>
    <p:sldId id="259" r:id="rId5"/>
    <p:sldId id="260" r:id="rId6"/>
    <p:sldId id="261" r:id="rId7"/>
    <p:sldId id="262" r:id="rId8"/>
    <p:sldId id="263" r:id="rId9"/>
    <p:sldId id="264" r:id="rId10"/>
    <p:sldId id="265" r:id="rId11"/>
    <p:sldId id="266" r:id="rId12"/>
    <p:sldId id="267" r:id="rId13"/>
    <p:sldId id="268" r:id="rId14"/>
    <p:sldId id="269" r:id="rId15"/>
    <p:sldId id="374" r:id="rId16"/>
    <p:sldId id="37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76" r:id="rId34"/>
    <p:sldId id="377" r:id="rId35"/>
    <p:sldId id="378" r:id="rId36"/>
    <p:sldId id="379" r:id="rId37"/>
    <p:sldId id="380"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81" r:id="rId75"/>
    <p:sldId id="382"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68"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70" r:id="rId112"/>
    <p:sldId id="356" r:id="rId113"/>
    <p:sldId id="357" r:id="rId114"/>
    <p:sldId id="372" r:id="rId115"/>
    <p:sldId id="373" r:id="rId116"/>
    <p:sldId id="358" r:id="rId117"/>
    <p:sldId id="359" r:id="rId118"/>
    <p:sldId id="360" r:id="rId119"/>
    <p:sldId id="361" r:id="rId120"/>
    <p:sldId id="362" r:id="rId121"/>
    <p:sldId id="363" r:id="rId122"/>
    <p:sldId id="364" r:id="rId123"/>
    <p:sldId id="365" r:id="rId124"/>
    <p:sldId id="366" r:id="rId125"/>
    <p:sldId id="367" r:id="rId1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44"/>
  </p:normalViewPr>
  <p:slideViewPr>
    <p:cSldViewPr snapToGrid="0" snapToObjects="1">
      <p:cViewPr varScale="1">
        <p:scale>
          <a:sx n="63" d="100"/>
          <a:sy n="63" d="100"/>
        </p:scale>
        <p:origin x="2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8FC06-C2E2-F74C-AE16-A545AA5AA64B}" type="datetimeFigureOut">
              <a:rPr kumimoji="1" lang="zh-TW" altLang="en-US" smtClean="0"/>
              <a:t>2018/6/15</a:t>
            </a:fld>
            <a:endParaRPr kumimoji="1" lang="zh-TW" altLang="en-US"/>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37A80-A8B6-924C-B9E1-B5AF7469EEDF}" type="slidenum">
              <a:rPr kumimoji="1" lang="zh-TW" altLang="en-US" smtClean="0"/>
              <a:t>‹#›</a:t>
            </a:fld>
            <a:endParaRPr kumimoji="1" lang="zh-TW" altLang="en-US"/>
          </a:p>
        </p:txBody>
      </p:sp>
    </p:spTree>
    <p:extLst>
      <p:ext uri="{BB962C8B-B14F-4D97-AF65-F5344CB8AC3E}">
        <p14:creationId xmlns:p14="http://schemas.microsoft.com/office/powerpoint/2010/main" val="99921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FB40E19D-CEB3-C446-9AA8-448DA7CD8D98}"/>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74CB66A8-48C6-484F-87D6-0BAAF626C08A}"/>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3A1BE998-431F-E242-BC3F-6E560CAD9AAD}"/>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385D111-C5A8-8D4A-BB83-930EDF131DB1}" type="datetime1">
              <a:rPr lang="en-US" sz="1200" b="0" i="0" u="none" strike="noStrike" kern="1200" cap="none" spc="-1" baseline="0">
                <a:solidFill>
                  <a:srgbClr val="000000"/>
                </a:solidFill>
                <a:uFillTx/>
                <a:latin typeface="Arial"/>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6/15/18</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F1ECD37F-8DE2-BE42-A9E8-826520BC3103}"/>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69DAF06-3FCC-C245-AE21-099CF0FF6435}" type="slidenum">
              <a:t>10</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85492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A2CE9BA-D458-FB46-9764-232ACAA355B0}"/>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D8474BF5-CC74-CD4D-86A4-1C7AD9406C5F}"/>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99CBF620-1066-CB4A-9E67-8EAE6297E246}"/>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2623C6-504D-2140-ABCD-46C4305CDD9F}" type="datetime1">
              <a:rPr lang="en-US" sz="1300" b="0" i="0" u="none" strike="noStrike" kern="1200" cap="none" spc="-1" baseline="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6/15/18</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33EBB83F-7DF5-7740-BEA9-5F3206D6F91A}"/>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9328EF-88F4-294E-9926-303758C92524}" type="slidenum">
              <a:t>14</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15999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4282F1E3-313E-D149-97F8-567B763AFE26}"/>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8A548E7C-5621-3D42-AC54-5BB396DE2F06}"/>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5857D0D5-ECC9-784D-8A79-1A5516A6519A}"/>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65393A-0086-E445-AF0F-ED6BFC60370D}" type="datetime1">
              <a:rPr lang="en-US" sz="1200" b="0" i="0" u="none" strike="noStrike" kern="1200" cap="none" spc="-1" baseline="0">
                <a:solidFill>
                  <a:srgbClr val="000000"/>
                </a:solidFill>
                <a:uFillTx/>
                <a:latin typeface="Arial"/>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6/15/18</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D60942A1-77DD-1B46-BB5C-C8735D17DE6E}"/>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E1B4823-3306-2847-930E-16E97C8EF649}" type="slidenum">
              <a:t>19</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356465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3F5849E3-B301-8644-B2A4-B2F0D0C3C011}"/>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3CD1765B-0B3B-2748-93B1-C38427BA48FE}"/>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980ED432-55B5-2445-953D-F76BFAD88120}"/>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59B4E2-A985-9742-AF4A-9B8B27184E14}" type="datetime1">
              <a:rPr lang="en-US" sz="1300" b="0" i="0" u="none" strike="noStrike" kern="1200" cap="none" spc="-1" baseline="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6/15/18</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827CB84C-EE97-DD47-AAFC-48D059A820AA}"/>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617841-5647-F543-839D-7FAEEEB142BA}" type="slidenum">
              <a:t>20</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93960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4A8A4FC-7118-9244-AAF9-B37318FD1EEC}"/>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2D679B88-B152-C74A-AE6D-F060D6ABF0A8}"/>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766B34EC-1FDC-6549-AAEB-DCE1475566C0}"/>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51414D-BB74-5B43-B461-EAD04B861CBA}" type="slidenum">
              <a:t>83</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509032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69142F-C688-AD45-81F2-E8981B5E512D}"/>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6FB3FF54-EC7B-3946-AC32-F6ABD9139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B1BA0B97-3592-B84B-981D-75F0A118D29F}"/>
              </a:ext>
            </a:extLst>
          </p:cNvPr>
          <p:cNvSpPr>
            <a:spLocks noGrp="1"/>
          </p:cNvSpPr>
          <p:nvPr>
            <p:ph type="dt" sz="half" idx="10"/>
          </p:nvPr>
        </p:nvSpPr>
        <p:spPr/>
        <p:txBody>
          <a:bodyPr/>
          <a:lstStyle/>
          <a:p>
            <a:r>
              <a:rPr kumimoji="1" lang="zh-TW" altLang="en-US"/>
              <a:t>中正大學 羅習五</a:t>
            </a:r>
          </a:p>
        </p:txBody>
      </p:sp>
      <p:sp>
        <p:nvSpPr>
          <p:cNvPr id="5" name="頁尾預留位置 4">
            <a:extLst>
              <a:ext uri="{FF2B5EF4-FFF2-40B4-BE49-F238E27FC236}">
                <a16:creationId xmlns:a16="http://schemas.microsoft.com/office/drawing/2014/main" id="{10D5EC88-E006-1948-BB2E-0933D408ABB1}"/>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預留位置 5">
            <a:extLst>
              <a:ext uri="{FF2B5EF4-FFF2-40B4-BE49-F238E27FC236}">
                <a16:creationId xmlns:a16="http://schemas.microsoft.com/office/drawing/2014/main" id="{548D6E7D-485D-3B44-BF8E-C25802334816}"/>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grpSp>
        <p:nvGrpSpPr>
          <p:cNvPr id="12" name="群組 11">
            <a:extLst>
              <a:ext uri="{FF2B5EF4-FFF2-40B4-BE49-F238E27FC236}">
                <a16:creationId xmlns:a16="http://schemas.microsoft.com/office/drawing/2014/main" id="{D2D71C65-1AD3-664B-A46A-14B3A05089FE}"/>
              </a:ext>
            </a:extLst>
          </p:cNvPr>
          <p:cNvGrpSpPr/>
          <p:nvPr userDrawn="1"/>
        </p:nvGrpSpPr>
        <p:grpSpPr>
          <a:xfrm>
            <a:off x="9982200" y="6221412"/>
            <a:ext cx="1833751" cy="317500"/>
            <a:chOff x="5414848" y="6350222"/>
            <a:chExt cx="1833751" cy="317500"/>
          </a:xfrm>
        </p:grpSpPr>
        <p:pic>
          <p:nvPicPr>
            <p:cNvPr id="13" name="Picture 4" descr="Cc.logo.circle.svg">
              <a:extLst>
                <a:ext uri="{FF2B5EF4-FFF2-40B4-BE49-F238E27FC236}">
                  <a16:creationId xmlns:a16="http://schemas.microsoft.com/office/drawing/2014/main" id="{2CC998DC-3AC7-EF4C-84E3-02EA25742B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14848"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c-by new.svg">
              <a:extLst>
                <a:ext uri="{FF2B5EF4-FFF2-40B4-BE49-F238E27FC236}">
                  <a16:creationId xmlns:a16="http://schemas.microsoft.com/office/drawing/2014/main" id="{F086B64C-A4C1-3C48-9DA7-0EC0F27C5B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20265"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Cc-nc.svg">
              <a:extLst>
                <a:ext uri="{FF2B5EF4-FFF2-40B4-BE49-F238E27FC236}">
                  <a16:creationId xmlns:a16="http://schemas.microsoft.com/office/drawing/2014/main" id="{FBB8A934-2522-174B-A413-02CBA6AEDD8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25682"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Cc-sa.svg">
              <a:extLst>
                <a:ext uri="{FF2B5EF4-FFF2-40B4-BE49-F238E27FC236}">
                  <a16:creationId xmlns:a16="http://schemas.microsoft.com/office/drawing/2014/main" id="{16BC62A6-794C-3942-A755-DF949EFEF5F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931099" y="6350222"/>
              <a:ext cx="317500" cy="31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960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E4D5A-9912-EF4D-8176-E91E3A621F16}"/>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D8B241A4-C560-E244-9FA7-AF29AA1FC573}"/>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6A835AFC-AD9D-9141-B1E1-067D117BBA52}"/>
              </a:ext>
            </a:extLst>
          </p:cNvPr>
          <p:cNvSpPr>
            <a:spLocks noGrp="1"/>
          </p:cNvSpPr>
          <p:nvPr>
            <p:ph type="dt" sz="half" idx="10"/>
          </p:nvPr>
        </p:nvSpPr>
        <p:spPr/>
        <p:txBody>
          <a:bodyPr/>
          <a:lstStyle/>
          <a:p>
            <a:r>
              <a:rPr kumimoji="1" lang="zh-TW" altLang="en-US"/>
              <a:t>中正大學 羅習五</a:t>
            </a:r>
          </a:p>
        </p:txBody>
      </p:sp>
      <p:sp>
        <p:nvSpPr>
          <p:cNvPr id="5" name="頁尾預留位置 4">
            <a:extLst>
              <a:ext uri="{FF2B5EF4-FFF2-40B4-BE49-F238E27FC236}">
                <a16:creationId xmlns:a16="http://schemas.microsoft.com/office/drawing/2014/main" id="{4280CB5D-420F-394B-82FD-1D4C57D38C7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預留位置 5">
            <a:extLst>
              <a:ext uri="{FF2B5EF4-FFF2-40B4-BE49-F238E27FC236}">
                <a16:creationId xmlns:a16="http://schemas.microsoft.com/office/drawing/2014/main" id="{CC2FFC26-944A-8B44-B9E0-75A8004DBBE0}"/>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254269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5CE272E-1BA6-3641-8A49-4E1E59447CF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2D8A3AAF-FE23-474F-A671-52F734EBA417}"/>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3BBFDE6E-A492-4348-8362-B7F5D28F9EDD}"/>
              </a:ext>
            </a:extLst>
          </p:cNvPr>
          <p:cNvSpPr>
            <a:spLocks noGrp="1"/>
          </p:cNvSpPr>
          <p:nvPr>
            <p:ph type="dt" sz="half" idx="10"/>
          </p:nvPr>
        </p:nvSpPr>
        <p:spPr/>
        <p:txBody>
          <a:bodyPr/>
          <a:lstStyle/>
          <a:p>
            <a:r>
              <a:rPr kumimoji="1" lang="zh-TW" altLang="en-US"/>
              <a:t>中正大學 羅習五</a:t>
            </a:r>
          </a:p>
        </p:txBody>
      </p:sp>
      <p:sp>
        <p:nvSpPr>
          <p:cNvPr id="5" name="頁尾預留位置 4">
            <a:extLst>
              <a:ext uri="{FF2B5EF4-FFF2-40B4-BE49-F238E27FC236}">
                <a16:creationId xmlns:a16="http://schemas.microsoft.com/office/drawing/2014/main" id="{CFA8A12A-1039-2244-8855-E7D945E04B5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預留位置 5">
            <a:extLst>
              <a:ext uri="{FF2B5EF4-FFF2-40B4-BE49-F238E27FC236}">
                <a16:creationId xmlns:a16="http://schemas.microsoft.com/office/drawing/2014/main" id="{0E41B785-643F-3B48-BD59-A262EF752665}"/>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3635571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1E273CA-794F-5541-8153-4886606E2BC8}"/>
              </a:ext>
            </a:extLst>
          </p:cNvPr>
          <p:cNvSpPr txBox="1">
            <a:spLocks noGrp="1"/>
          </p:cNvSpPr>
          <p:nvPr>
            <p:ph type="title"/>
          </p:nvPr>
        </p:nvSpPr>
        <p:spPr>
          <a:xfrm>
            <a:off x="838084" y="365037"/>
            <a:ext cx="10515243" cy="1325157"/>
          </a:xfrm>
        </p:spPr>
        <p:txBody>
          <a:bodyPr lIns="0" tIns="0" rIns="0" bIns="0" anchor="ctr" anchorCtr="0">
            <a:normAutofit/>
          </a:bodyPr>
          <a:lstStyle>
            <a:lvl1pPr algn="l">
              <a:defRPr sz="4400">
                <a:latin typeface="Courier New"/>
              </a:defRPr>
            </a:lvl1pPr>
          </a:lstStyle>
          <a:p>
            <a:pPr lvl="0"/>
            <a:endParaRPr lang="zh-TW" dirty="0"/>
          </a:p>
        </p:txBody>
      </p:sp>
      <p:sp>
        <p:nvSpPr>
          <p:cNvPr id="3" name="PlaceHolder 2">
            <a:extLst>
              <a:ext uri="{FF2B5EF4-FFF2-40B4-BE49-F238E27FC236}">
                <a16:creationId xmlns:a16="http://schemas.microsoft.com/office/drawing/2014/main" id="{FA107F99-D6DF-6D49-8F52-61ED097357C4}"/>
              </a:ext>
            </a:extLst>
          </p:cNvPr>
          <p:cNvSpPr txBox="1">
            <a:spLocks noGrp="1"/>
          </p:cNvSpPr>
          <p:nvPr>
            <p:ph type="subTitle" idx="4294967295"/>
          </p:nvPr>
        </p:nvSpPr>
        <p:spPr>
          <a:xfrm>
            <a:off x="838084" y="1825563"/>
            <a:ext cx="10515243" cy="4350962"/>
          </a:xfrm>
        </p:spPr>
        <p:txBody>
          <a:bodyPr anchor="ctr" anchorCtr="1"/>
          <a:lstStyle>
            <a:lvl1pPr marL="0" indent="0" algn="l">
              <a:spcBef>
                <a:spcPts val="1000"/>
              </a:spcBef>
              <a:buSzPct val="100000"/>
              <a:buFont typeface="Arial" panose="020B0604020202020204" pitchFamily="34" charset="0"/>
              <a:buNone/>
              <a:defRPr lang="en-US" sz="3200"/>
            </a:lvl1pPr>
          </a:lstStyle>
          <a:p>
            <a:pPr lvl="0"/>
            <a:endParaRPr lang="en-US" dirty="0"/>
          </a:p>
        </p:txBody>
      </p:sp>
    </p:spTree>
    <p:extLst>
      <p:ext uri="{BB962C8B-B14F-4D97-AF65-F5344CB8AC3E}">
        <p14:creationId xmlns:p14="http://schemas.microsoft.com/office/powerpoint/2010/main" val="163607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3D46D2-E474-CC46-B450-823BDDD0889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4C72724-E87F-464B-BF72-1EE63566CBEF}"/>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93E0D6CE-657E-1F41-ADC1-06448DCCE4C3}"/>
              </a:ext>
            </a:extLst>
          </p:cNvPr>
          <p:cNvSpPr>
            <a:spLocks noGrp="1"/>
          </p:cNvSpPr>
          <p:nvPr>
            <p:ph type="dt" sz="half" idx="10"/>
          </p:nvPr>
        </p:nvSpPr>
        <p:spPr/>
        <p:txBody>
          <a:bodyPr/>
          <a:lstStyle/>
          <a:p>
            <a:r>
              <a:rPr kumimoji="1" lang="zh-TW" altLang="en-US"/>
              <a:t>中正大學 羅習五</a:t>
            </a:r>
          </a:p>
        </p:txBody>
      </p:sp>
      <p:sp>
        <p:nvSpPr>
          <p:cNvPr id="5" name="頁尾預留位置 4">
            <a:extLst>
              <a:ext uri="{FF2B5EF4-FFF2-40B4-BE49-F238E27FC236}">
                <a16:creationId xmlns:a16="http://schemas.microsoft.com/office/drawing/2014/main" id="{9D6BA75F-EF01-FD4B-ABB9-0DC97B8F0F3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預留位置 5">
            <a:extLst>
              <a:ext uri="{FF2B5EF4-FFF2-40B4-BE49-F238E27FC236}">
                <a16:creationId xmlns:a16="http://schemas.microsoft.com/office/drawing/2014/main" id="{33AF5700-F305-DC43-AC25-23638409C4C3}"/>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7927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B667FD-D838-D84D-A5D1-CD5E2EFEC26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2F6AFABD-10D2-3346-831F-8B20896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7BC7ED4F-AB63-8C42-91E5-B7902E5804B8}"/>
              </a:ext>
            </a:extLst>
          </p:cNvPr>
          <p:cNvSpPr>
            <a:spLocks noGrp="1"/>
          </p:cNvSpPr>
          <p:nvPr>
            <p:ph type="dt" sz="half" idx="10"/>
          </p:nvPr>
        </p:nvSpPr>
        <p:spPr/>
        <p:txBody>
          <a:bodyPr/>
          <a:lstStyle/>
          <a:p>
            <a:r>
              <a:rPr kumimoji="1" lang="zh-TW" altLang="en-US"/>
              <a:t>中正大學 羅習五</a:t>
            </a:r>
          </a:p>
        </p:txBody>
      </p:sp>
      <p:sp>
        <p:nvSpPr>
          <p:cNvPr id="5" name="頁尾預留位置 4">
            <a:extLst>
              <a:ext uri="{FF2B5EF4-FFF2-40B4-BE49-F238E27FC236}">
                <a16:creationId xmlns:a16="http://schemas.microsoft.com/office/drawing/2014/main" id="{8007D4E1-2F43-1B49-A363-EFF3F24D6CD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預留位置 5">
            <a:extLst>
              <a:ext uri="{FF2B5EF4-FFF2-40B4-BE49-F238E27FC236}">
                <a16:creationId xmlns:a16="http://schemas.microsoft.com/office/drawing/2014/main" id="{DA1AE09B-39B1-A24F-8F10-E0C282CF7135}"/>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314957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17984-E1D1-EF40-945B-CE8FAEA14B7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7F35BE8-34E4-D648-8249-0E16A3D7F392}"/>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7BFFDC2C-87CC-DE4D-98AB-6A8D8BCB5FFA}"/>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EA576023-3584-804C-848F-BDBEFB55EF00}"/>
              </a:ext>
            </a:extLst>
          </p:cNvPr>
          <p:cNvSpPr>
            <a:spLocks noGrp="1"/>
          </p:cNvSpPr>
          <p:nvPr>
            <p:ph type="dt" sz="half" idx="10"/>
          </p:nvPr>
        </p:nvSpPr>
        <p:spPr/>
        <p:txBody>
          <a:bodyPr/>
          <a:lstStyle/>
          <a:p>
            <a:r>
              <a:rPr kumimoji="1" lang="zh-TW" altLang="en-US"/>
              <a:t>中正大學 羅習五</a:t>
            </a:r>
          </a:p>
        </p:txBody>
      </p:sp>
      <p:sp>
        <p:nvSpPr>
          <p:cNvPr id="6" name="頁尾預留位置 5">
            <a:extLst>
              <a:ext uri="{FF2B5EF4-FFF2-40B4-BE49-F238E27FC236}">
                <a16:creationId xmlns:a16="http://schemas.microsoft.com/office/drawing/2014/main" id="{3FD53CAE-4B2B-814C-976D-3CB0FFE4FBE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預留位置 6">
            <a:extLst>
              <a:ext uri="{FF2B5EF4-FFF2-40B4-BE49-F238E27FC236}">
                <a16:creationId xmlns:a16="http://schemas.microsoft.com/office/drawing/2014/main" id="{FCFD5FDD-57E0-C141-87EF-E58224A72E04}"/>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2670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74ECD0-2A27-0749-A6C4-4590BDC16CE0}"/>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4038A320-DB9C-FE4A-9DF9-1FFC93DA82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2ED6CE66-FD1E-784D-8EC0-0DE9AB54B130}"/>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9CA241F3-DCC1-BB49-A5B6-E68782177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E2B083CC-D129-5945-B835-9FC8108CB974}"/>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A1A3037C-9237-7143-8951-B02CA2EEA8C0}"/>
              </a:ext>
            </a:extLst>
          </p:cNvPr>
          <p:cNvSpPr>
            <a:spLocks noGrp="1"/>
          </p:cNvSpPr>
          <p:nvPr>
            <p:ph type="dt" sz="half" idx="10"/>
          </p:nvPr>
        </p:nvSpPr>
        <p:spPr/>
        <p:txBody>
          <a:bodyPr/>
          <a:lstStyle/>
          <a:p>
            <a:r>
              <a:rPr kumimoji="1" lang="zh-TW" altLang="en-US"/>
              <a:t>中正大學 羅習五</a:t>
            </a:r>
          </a:p>
        </p:txBody>
      </p:sp>
      <p:sp>
        <p:nvSpPr>
          <p:cNvPr id="8" name="頁尾預留位置 7">
            <a:extLst>
              <a:ext uri="{FF2B5EF4-FFF2-40B4-BE49-F238E27FC236}">
                <a16:creationId xmlns:a16="http://schemas.microsoft.com/office/drawing/2014/main" id="{1EE42B74-0AE3-594F-8246-21383589BB8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9" name="投影片編號預留位置 8">
            <a:extLst>
              <a:ext uri="{FF2B5EF4-FFF2-40B4-BE49-F238E27FC236}">
                <a16:creationId xmlns:a16="http://schemas.microsoft.com/office/drawing/2014/main" id="{B4179A90-1EC7-2441-BF9B-33BE087949A3}"/>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97342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AB7DC4-C763-3D41-BF34-D7C326F8ABFD}"/>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5CE5C16C-319D-5C4D-9686-61B775E57474}"/>
              </a:ext>
            </a:extLst>
          </p:cNvPr>
          <p:cNvSpPr>
            <a:spLocks noGrp="1"/>
          </p:cNvSpPr>
          <p:nvPr>
            <p:ph type="dt" sz="half" idx="10"/>
          </p:nvPr>
        </p:nvSpPr>
        <p:spPr/>
        <p:txBody>
          <a:bodyPr/>
          <a:lstStyle/>
          <a:p>
            <a:r>
              <a:rPr kumimoji="1" lang="zh-TW" altLang="en-US"/>
              <a:t>中正大學 羅習五</a:t>
            </a:r>
          </a:p>
        </p:txBody>
      </p:sp>
      <p:sp>
        <p:nvSpPr>
          <p:cNvPr id="4" name="頁尾預留位置 3">
            <a:extLst>
              <a:ext uri="{FF2B5EF4-FFF2-40B4-BE49-F238E27FC236}">
                <a16:creationId xmlns:a16="http://schemas.microsoft.com/office/drawing/2014/main" id="{3C3CEA00-74CD-4642-BF76-F7246B50B3C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5" name="投影片編號預留位置 4">
            <a:extLst>
              <a:ext uri="{FF2B5EF4-FFF2-40B4-BE49-F238E27FC236}">
                <a16:creationId xmlns:a16="http://schemas.microsoft.com/office/drawing/2014/main" id="{DDC5A543-72F3-2E46-B9DD-07536112EC57}"/>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65487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7810482B-1A8F-7445-A751-096A38B99169}"/>
              </a:ext>
            </a:extLst>
          </p:cNvPr>
          <p:cNvSpPr>
            <a:spLocks noGrp="1"/>
          </p:cNvSpPr>
          <p:nvPr>
            <p:ph type="dt" sz="half" idx="10"/>
          </p:nvPr>
        </p:nvSpPr>
        <p:spPr/>
        <p:txBody>
          <a:bodyPr/>
          <a:lstStyle/>
          <a:p>
            <a:r>
              <a:rPr kumimoji="1" lang="zh-TW" altLang="en-US"/>
              <a:t>中正大學 羅習五</a:t>
            </a:r>
          </a:p>
        </p:txBody>
      </p:sp>
      <p:sp>
        <p:nvSpPr>
          <p:cNvPr id="3" name="頁尾預留位置 2">
            <a:extLst>
              <a:ext uri="{FF2B5EF4-FFF2-40B4-BE49-F238E27FC236}">
                <a16:creationId xmlns:a16="http://schemas.microsoft.com/office/drawing/2014/main" id="{C5AD86A4-6DD6-EF43-A9D2-87F75704BC37}"/>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4" name="投影片編號預留位置 3">
            <a:extLst>
              <a:ext uri="{FF2B5EF4-FFF2-40B4-BE49-F238E27FC236}">
                <a16:creationId xmlns:a16="http://schemas.microsoft.com/office/drawing/2014/main" id="{37498FD9-1A8F-B444-AF87-B3B323B5DC69}"/>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43594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1391E5-A59C-224E-A4D5-379A8A043BE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133CE71-AAF4-FB45-A697-5E524265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3391F20F-E6BE-2442-8AF2-FEE4CC93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48050E38-4DE1-DD47-AF11-77D074798F03}"/>
              </a:ext>
            </a:extLst>
          </p:cNvPr>
          <p:cNvSpPr>
            <a:spLocks noGrp="1"/>
          </p:cNvSpPr>
          <p:nvPr>
            <p:ph type="dt" sz="half" idx="10"/>
          </p:nvPr>
        </p:nvSpPr>
        <p:spPr/>
        <p:txBody>
          <a:bodyPr/>
          <a:lstStyle/>
          <a:p>
            <a:r>
              <a:rPr kumimoji="1" lang="zh-TW" altLang="en-US"/>
              <a:t>中正大學 羅習五</a:t>
            </a:r>
          </a:p>
        </p:txBody>
      </p:sp>
      <p:sp>
        <p:nvSpPr>
          <p:cNvPr id="6" name="頁尾預留位置 5">
            <a:extLst>
              <a:ext uri="{FF2B5EF4-FFF2-40B4-BE49-F238E27FC236}">
                <a16:creationId xmlns:a16="http://schemas.microsoft.com/office/drawing/2014/main" id="{D62F50EB-8D2D-854A-8145-B929AEA2741E}"/>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預留位置 6">
            <a:extLst>
              <a:ext uri="{FF2B5EF4-FFF2-40B4-BE49-F238E27FC236}">
                <a16:creationId xmlns:a16="http://schemas.microsoft.com/office/drawing/2014/main" id="{05B75784-4507-8A42-9EB2-C43221B3FFDA}"/>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326937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7606EB-D83D-4A48-B731-7D107EB9D3C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DB17D8C0-D492-134F-9126-EAE3E4B7B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0AC0E300-D0FC-674D-912D-0DB6D6122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E4523C45-DDB4-D744-B711-08D596726ED4}"/>
              </a:ext>
            </a:extLst>
          </p:cNvPr>
          <p:cNvSpPr>
            <a:spLocks noGrp="1"/>
          </p:cNvSpPr>
          <p:nvPr>
            <p:ph type="dt" sz="half" idx="10"/>
          </p:nvPr>
        </p:nvSpPr>
        <p:spPr/>
        <p:txBody>
          <a:bodyPr/>
          <a:lstStyle/>
          <a:p>
            <a:r>
              <a:rPr kumimoji="1" lang="zh-TW" altLang="en-US"/>
              <a:t>中正大學 羅習五</a:t>
            </a:r>
          </a:p>
        </p:txBody>
      </p:sp>
      <p:sp>
        <p:nvSpPr>
          <p:cNvPr id="6" name="頁尾預留位置 5">
            <a:extLst>
              <a:ext uri="{FF2B5EF4-FFF2-40B4-BE49-F238E27FC236}">
                <a16:creationId xmlns:a16="http://schemas.microsoft.com/office/drawing/2014/main" id="{55CF3FDA-8787-704A-9D9F-0BE8BCF0572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預留位置 6">
            <a:extLst>
              <a:ext uri="{FF2B5EF4-FFF2-40B4-BE49-F238E27FC236}">
                <a16:creationId xmlns:a16="http://schemas.microsoft.com/office/drawing/2014/main" id="{46EF99E0-7AFC-4D4F-AA41-3C385F89260E}"/>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3579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B792A667-0652-284A-A406-AD66C8233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dirty="0"/>
              <a:t>按一下以編輯母片標題樣式</a:t>
            </a:r>
          </a:p>
        </p:txBody>
      </p:sp>
      <p:sp>
        <p:nvSpPr>
          <p:cNvPr id="3" name="文字預留位置 2">
            <a:extLst>
              <a:ext uri="{FF2B5EF4-FFF2-40B4-BE49-F238E27FC236}">
                <a16:creationId xmlns:a16="http://schemas.microsoft.com/office/drawing/2014/main" id="{37D8F032-59BB-BC4D-9AF0-BCE55F810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dirty="0"/>
              <a:t>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4" name="日期預留位置 3">
            <a:extLst>
              <a:ext uri="{FF2B5EF4-FFF2-40B4-BE49-F238E27FC236}">
                <a16:creationId xmlns:a16="http://schemas.microsoft.com/office/drawing/2014/main" id="{37AC6940-9764-0D40-BB30-18C6C8DBF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zh-TW" altLang="en-US"/>
              <a:t>中正大學 羅習五</a:t>
            </a:r>
            <a:endParaRPr kumimoji="1" lang="zh-TW" altLang="en-US" dirty="0"/>
          </a:p>
        </p:txBody>
      </p:sp>
      <p:sp>
        <p:nvSpPr>
          <p:cNvPr id="5" name="頁尾預留位置 4">
            <a:extLst>
              <a:ext uri="{FF2B5EF4-FFF2-40B4-BE49-F238E27FC236}">
                <a16:creationId xmlns:a16="http://schemas.microsoft.com/office/drawing/2014/main" id="{13E44344-EFF5-4B4E-8808-6D31CAFB1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dirty="0"/>
              <a:t>創作共用</a:t>
            </a:r>
            <a:r>
              <a:rPr lang="en-US" altLang="zh-TW" dirty="0"/>
              <a:t>-</a:t>
            </a:r>
            <a:r>
              <a:rPr lang="zh-TW" altLang="en-US" dirty="0"/>
              <a:t>姓名標示</a:t>
            </a:r>
            <a:r>
              <a:rPr lang="en-US" altLang="zh-TW" dirty="0"/>
              <a:t>-</a:t>
            </a:r>
            <a:r>
              <a:rPr lang="zh-TW" altLang="en-US" dirty="0"/>
              <a:t>非商業性</a:t>
            </a:r>
            <a:r>
              <a:rPr lang="en-US" altLang="zh-TW" dirty="0"/>
              <a:t>-</a:t>
            </a:r>
            <a:r>
              <a:rPr lang="zh-TW" altLang="en-US" dirty="0"/>
              <a:t>相同方式分享</a:t>
            </a:r>
            <a:endParaRPr kumimoji="1" lang="zh-TW" altLang="en-US" dirty="0"/>
          </a:p>
        </p:txBody>
      </p:sp>
      <p:sp>
        <p:nvSpPr>
          <p:cNvPr id="6" name="投影片編號預留位置 5">
            <a:extLst>
              <a:ext uri="{FF2B5EF4-FFF2-40B4-BE49-F238E27FC236}">
                <a16:creationId xmlns:a16="http://schemas.microsoft.com/office/drawing/2014/main" id="{517BFEAA-D034-244E-942E-D262BCDBF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21931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b="0" i="0" kern="1200">
          <a:solidFill>
            <a:schemeClr val="tx1"/>
          </a:solidFill>
          <a:latin typeface="Noto Sans CJK TC Medium" panose="020B0500000000000000" pitchFamily="34" charset="-128"/>
          <a:ea typeface="Noto Sans CJK TC Medium" panose="020B05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oto Sans CJK TC DemiLight" panose="020B0400000000000000" pitchFamily="34" charset="-128"/>
          <a:ea typeface="Noto Sans CJK TC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oto Sans CJK TC DemiLight" panose="020B0400000000000000" pitchFamily="34" charset="-128"/>
          <a:ea typeface="Noto Sans CJK TC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oto Sans CJK TC DemiLight" panose="020B0400000000000000" pitchFamily="34" charset="-128"/>
          <a:ea typeface="Noto Sans CJK TC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oto Sans CJK TC DemiLight" panose="020B0400000000000000" pitchFamily="34" charset="-128"/>
          <a:ea typeface="Noto Sans CJK TC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oto Sans CJK TC DemiLight" panose="020B0400000000000000" pitchFamily="34" charset="-128"/>
          <a:ea typeface="Noto Sans CJK TC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hyperlink" Target="http://www.ecourse.ccu.edu.tw/"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76F7533-2417-2F43-9C34-6CC7C4989080}"/>
              </a:ext>
            </a:extLst>
          </p:cNvPr>
          <p:cNvSpPr txBox="1"/>
          <p:nvPr/>
        </p:nvSpPr>
        <p:spPr>
          <a:xfrm>
            <a:off x="1523884" y="1122480"/>
            <a:ext cx="9143643" cy="2387160"/>
          </a:xfrm>
          <a:prstGeom prst="rect">
            <a:avLst/>
          </a:prstGeom>
          <a:noFill/>
          <a:ln cap="flat">
            <a:noFill/>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檔案及目錄</a:t>
            </a:r>
          </a:p>
        </p:txBody>
      </p:sp>
      <p:sp>
        <p:nvSpPr>
          <p:cNvPr id="3" name="TextShape 2">
            <a:extLst>
              <a:ext uri="{FF2B5EF4-FFF2-40B4-BE49-F238E27FC236}">
                <a16:creationId xmlns:a16="http://schemas.microsoft.com/office/drawing/2014/main" id="{630B5152-DD03-7948-8211-BAF9FB2D4D35}"/>
              </a:ext>
            </a:extLst>
          </p:cNvPr>
          <p:cNvSpPr txBox="1"/>
          <p:nvPr/>
        </p:nvSpPr>
        <p:spPr>
          <a:xfrm>
            <a:off x="1523884" y="3602159"/>
            <a:ext cx="9143643" cy="1655283"/>
          </a:xfrm>
          <a:prstGeom prst="rect">
            <a:avLst/>
          </a:prstGeom>
          <a:noFill/>
          <a:ln cap="flat">
            <a:noFill/>
          </a:ln>
        </p:spPr>
        <p:txBody>
          <a:bodyPr vert="horz" wrap="square" lIns="91440" tIns="45720" rIns="91440" bIns="45720" anchor="t" anchorCtr="1" compatLnSpc="1">
            <a:normAutofit/>
          </a:bodyPr>
          <a:lstStyle/>
          <a:p>
            <a:pPr algn="ctr"/>
            <a:r>
              <a:rPr kumimoji="1" lang="zh-CN" altLang="en-US" sz="3200" dirty="0"/>
              <a:t>中正大學，作業系統實驗室</a:t>
            </a:r>
            <a:endParaRPr kumimoji="1" lang="en-US" altLang="zh-TW" sz="3200" dirty="0"/>
          </a:p>
          <a:p>
            <a:pPr algn="ctr"/>
            <a:r>
              <a:rPr kumimoji="1" lang="zh-TW" altLang="en-US" sz="3200" dirty="0"/>
              <a:t>羅習五</a:t>
            </a:r>
            <a:r>
              <a:rPr kumimoji="1" lang="zh-Hant" altLang="en-US" sz="3200" dirty="0"/>
              <a:t> 陽春副教授</a:t>
            </a:r>
            <a:endParaRPr kumimoji="1" lang="en-US" altLang="zh-Hant" sz="3200" dirty="0"/>
          </a:p>
          <a:p>
            <a:pPr algn="ctr"/>
            <a:r>
              <a:rPr kumimoji="1" lang="en-US" altLang="zh-TW" sz="3200" dirty="0" err="1"/>
              <a:t>shiwulo@gmail.com</a:t>
            </a:r>
            <a:endParaRPr kumimoji="1" lang="zh-TW" altLang="en-US" sz="3200" dirty="0"/>
          </a:p>
        </p:txBody>
      </p:sp>
      <p:grpSp>
        <p:nvGrpSpPr>
          <p:cNvPr id="4" name="群組 3">
            <a:extLst>
              <a:ext uri="{FF2B5EF4-FFF2-40B4-BE49-F238E27FC236}">
                <a16:creationId xmlns:a16="http://schemas.microsoft.com/office/drawing/2014/main" id="{51B1D47D-4691-7A41-831C-548E14F7B822}"/>
              </a:ext>
            </a:extLst>
          </p:cNvPr>
          <p:cNvGrpSpPr/>
          <p:nvPr/>
        </p:nvGrpSpPr>
        <p:grpSpPr>
          <a:xfrm>
            <a:off x="9982200" y="6221412"/>
            <a:ext cx="1833751" cy="317500"/>
            <a:chOff x="5414848" y="6350222"/>
            <a:chExt cx="1833751" cy="317500"/>
          </a:xfrm>
        </p:grpSpPr>
        <p:pic>
          <p:nvPicPr>
            <p:cNvPr id="5" name="Picture 4" descr="Cc.logo.circle.svg">
              <a:extLst>
                <a:ext uri="{FF2B5EF4-FFF2-40B4-BE49-F238E27FC236}">
                  <a16:creationId xmlns:a16="http://schemas.microsoft.com/office/drawing/2014/main" id="{2191DDCC-9376-3448-9407-5D60528612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14848"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c-by new.svg">
              <a:extLst>
                <a:ext uri="{FF2B5EF4-FFF2-40B4-BE49-F238E27FC236}">
                  <a16:creationId xmlns:a16="http://schemas.microsoft.com/office/drawing/2014/main" id="{4D3540B2-5A6C-BC4D-9660-9458071CE42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20265"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c-nc.svg">
              <a:extLst>
                <a:ext uri="{FF2B5EF4-FFF2-40B4-BE49-F238E27FC236}">
                  <a16:creationId xmlns:a16="http://schemas.microsoft.com/office/drawing/2014/main" id="{B77A372D-6DD7-8843-9076-C8D271348E3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25682"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Cc-sa.svg">
              <a:extLst>
                <a:ext uri="{FF2B5EF4-FFF2-40B4-BE49-F238E27FC236}">
                  <a16:creationId xmlns:a16="http://schemas.microsoft.com/office/drawing/2014/main" id="{F5404D34-05CE-594B-A24A-60654C1CA3C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931099" y="6350222"/>
              <a:ext cx="317500" cy="31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91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FEAC5D7-948F-E64D-A12E-979445973BC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process有三個</a:t>
            </a:r>
            <a:r>
              <a:rPr lang="zh-TW" sz="4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1F7EEC2B-58C6-F24C-9150-D5924B8D4316}"/>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effective user id (euid)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真正用來判斷權限的id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real user id (ruid)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該process的owner的user 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saved-user-id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當euid改變時，將舊的euid存放在saved-user-id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7B6D740-4C98-6440-B4C2-62B3D1E78CB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85630F5-D853-F142-BA86-8078DEA65F4E}"/>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412F8FC0-5396-4846-B2F1-72BA7985250F}"/>
              </a:ext>
            </a:extLst>
          </p:cNvPr>
          <p:cNvSpPr>
            <a:spLocks noGrp="1"/>
          </p:cNvSpPr>
          <p:nvPr>
            <p:ph type="sldNum" sz="quarter" idx="12"/>
          </p:nvPr>
        </p:nvSpPr>
        <p:spPr/>
        <p:txBody>
          <a:bodyPr/>
          <a:lstStyle/>
          <a:p>
            <a:fld id="{B0ACCE38-943C-7143-9295-AFC3F5BDF0E0}" type="slidenum">
              <a:rPr kumimoji="1" lang="zh-TW" altLang="en-US" smtClean="0"/>
              <a:t>10</a:t>
            </a:fld>
            <a:endParaRPr kumimoji="1" lang="zh-TW" altLang="en-US"/>
          </a:p>
        </p:txBody>
      </p:sp>
    </p:spTree>
    <p:extLst>
      <p:ext uri="{BB962C8B-B14F-4D97-AF65-F5344CB8AC3E}">
        <p14:creationId xmlns:p14="http://schemas.microsoft.com/office/powerpoint/2010/main" val="16049638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4ABCE3A-CB2A-A347-BDAD-13D784C5C624}"/>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Debugger-kdbg</a:t>
            </a:r>
          </a:p>
        </p:txBody>
      </p:sp>
      <p:sp>
        <p:nvSpPr>
          <p:cNvPr id="3" name="TextShape 2">
            <a:extLst>
              <a:ext uri="{FF2B5EF4-FFF2-40B4-BE49-F238E27FC236}">
                <a16:creationId xmlns:a16="http://schemas.microsoft.com/office/drawing/2014/main" id="{B5DAEE2C-A7EF-3F46-BF7E-0CB1AD30FA06}"/>
              </a:ext>
            </a:extLst>
          </p:cNvPr>
          <p:cNvSpPr txBox="1"/>
          <p:nvPr/>
        </p:nvSpPr>
        <p:spPr>
          <a:xfrm>
            <a:off x="838085" y="1825563"/>
            <a:ext cx="4591560" cy="4350962"/>
          </a:xfrm>
          <a:prstGeom prst="rect">
            <a:avLst/>
          </a:prstGeom>
          <a:ln/>
        </p:spPr>
        <p:style>
          <a:lnRef idx="0">
            <a:schemeClr val="dk1"/>
          </a:lnRef>
          <a:fillRef idx="3">
            <a:schemeClr val="dk1"/>
          </a:fillRef>
          <a:effectRef idx="3">
            <a:schemeClr val="dk1"/>
          </a:effectRef>
          <a:fontRef idx="minor">
            <a:schemeClr val="lt1"/>
          </a:fontRef>
        </p:style>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1" baseline="0" dirty="0">
                <a:solidFill>
                  <a:schemeClr val="bg1"/>
                </a:solidFill>
                <a:uFillTx/>
                <a:latin typeface="Arial"/>
                <a:ea typeface="Noto Sans CJK TC Light" panose="020B0300000000000000" pitchFamily="34" charset="-120"/>
                <a:cs typeface="Noto Sans Mono Light" panose="020B0409040504020204" pitchFamily="50"/>
              </a:rPr>
              <a:t>$</a:t>
            </a:r>
            <a:r>
              <a:rPr lang="en-US" sz="2800" b="0" i="0" u="none" strike="noStrike" kern="1200" cap="none" spc="-1" baseline="0" dirty="0" err="1">
                <a:solidFill>
                  <a:schemeClr val="bg1"/>
                </a:solidFill>
                <a:uFillTx/>
                <a:latin typeface="Arial"/>
                <a:ea typeface="Noto Sans CJK TC Light" panose="020B0300000000000000" pitchFamily="34" charset="-120"/>
                <a:cs typeface="Noto Sans Mono Light" panose="020B0409040504020204" pitchFamily="50"/>
              </a:rPr>
              <a:t>sudo</a:t>
            </a:r>
            <a:r>
              <a:rPr lang="en-US" sz="2800" b="0" i="0" u="none" strike="noStrike" kern="1200" cap="none" spc="-1" baseline="0" dirty="0">
                <a:solidFill>
                  <a:schemeClr val="bg1"/>
                </a:solidFill>
                <a:uFillTx/>
                <a:latin typeface="Arial"/>
                <a:ea typeface="Noto Sans CJK TC Light" panose="020B0300000000000000" pitchFamily="34" charset="-120"/>
                <a:cs typeface="Noto Sans Mono Light" panose="020B0409040504020204" pitchFamily="50"/>
              </a:rPr>
              <a:t> apt-get install </a:t>
            </a:r>
            <a:r>
              <a:rPr lang="en-US" sz="2800" b="0" i="0" u="none" strike="noStrike" kern="1200" cap="none" spc="-1" baseline="0" dirty="0" err="1">
                <a:solidFill>
                  <a:schemeClr val="bg1"/>
                </a:solidFill>
                <a:uFillTx/>
                <a:latin typeface="Arial"/>
                <a:ea typeface="Noto Sans CJK TC Light" panose="020B0300000000000000" pitchFamily="34" charset="-120"/>
                <a:cs typeface="Noto Sans Mono Light" panose="020B0409040504020204" pitchFamily="50"/>
              </a:rPr>
              <a:t>kdbg</a:t>
            </a:r>
            <a:endParaRPr lang="en-US" sz="2800" b="0" i="0" u="none" strike="noStrike" kern="1200" cap="none" spc="-1" baseline="0" dirty="0">
              <a:solidFill>
                <a:schemeClr val="bg1"/>
              </a:solidFill>
              <a:uFillTx/>
              <a:latin typeface="Arial"/>
              <a:ea typeface="Noto Sans CJK TC Light" panose="020B0300000000000000" pitchFamily="34" charset="-120"/>
              <a:cs typeface="Noto Sans Mono Light" panose="020B0409040504020204" pitchFamily="50"/>
            </a:endParaRPr>
          </a:p>
        </p:txBody>
      </p:sp>
      <p:pic>
        <p:nvPicPr>
          <p:cNvPr id="4" name="圖片 355">
            <a:extLst>
              <a:ext uri="{FF2B5EF4-FFF2-40B4-BE49-F238E27FC236}">
                <a16:creationId xmlns:a16="http://schemas.microsoft.com/office/drawing/2014/main" id="{E9A96F12-8332-2944-A161-451B35510C0C}"/>
              </a:ext>
            </a:extLst>
          </p:cNvPr>
          <p:cNvPicPr>
            <a:picLocks noChangeAspect="1"/>
          </p:cNvPicPr>
          <p:nvPr/>
        </p:nvPicPr>
        <p:blipFill>
          <a:blip r:embed="rId2"/>
          <a:stretch>
            <a:fillRect/>
          </a:stretch>
        </p:blipFill>
        <p:spPr>
          <a:xfrm>
            <a:off x="5543998" y="1727996"/>
            <a:ext cx="6479996" cy="4577760"/>
          </a:xfrm>
          <a:prstGeom prst="rect">
            <a:avLst/>
          </a:prstGeom>
          <a:noFill/>
          <a:ln cap="flat">
            <a:noFill/>
          </a:ln>
        </p:spPr>
      </p:pic>
    </p:spTree>
    <p:extLst>
      <p:ext uri="{BB962C8B-B14F-4D97-AF65-F5344CB8AC3E}">
        <p14:creationId xmlns:p14="http://schemas.microsoft.com/office/powerpoint/2010/main" val="14962881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82A3F38-A709-FB41-90FA-55AE07508786}"/>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kdbg</a:t>
            </a:r>
          </a:p>
        </p:txBody>
      </p:sp>
      <p:pic>
        <p:nvPicPr>
          <p:cNvPr id="3" name="圖片 357">
            <a:extLst>
              <a:ext uri="{FF2B5EF4-FFF2-40B4-BE49-F238E27FC236}">
                <a16:creationId xmlns:a16="http://schemas.microsoft.com/office/drawing/2014/main" id="{D2536713-B19B-4C42-9A84-DA391416463E}"/>
              </a:ext>
            </a:extLst>
          </p:cNvPr>
          <p:cNvPicPr>
            <a:picLocks noChangeAspect="1"/>
          </p:cNvPicPr>
          <p:nvPr/>
        </p:nvPicPr>
        <p:blipFill>
          <a:blip r:embed="rId2"/>
          <a:stretch>
            <a:fillRect/>
          </a:stretch>
        </p:blipFill>
        <p:spPr>
          <a:xfrm>
            <a:off x="2952003" y="647998"/>
            <a:ext cx="8372164" cy="5905076"/>
          </a:xfrm>
          <a:prstGeom prst="rect">
            <a:avLst/>
          </a:prstGeom>
          <a:noFill/>
          <a:ln cap="flat">
            <a:noFill/>
          </a:ln>
        </p:spPr>
      </p:pic>
      <p:sp>
        <p:nvSpPr>
          <p:cNvPr id="4" name="日期版面配置區 3">
            <a:extLst>
              <a:ext uri="{FF2B5EF4-FFF2-40B4-BE49-F238E27FC236}">
                <a16:creationId xmlns:a16="http://schemas.microsoft.com/office/drawing/2014/main" id="{0C3CAE53-722B-7449-8607-83105D9E0389}"/>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C4B0DDE1-932A-A848-95E9-E5F44004BD4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E9492A7-9A3F-0A45-90F2-6C5D22BFF7CF}"/>
              </a:ext>
            </a:extLst>
          </p:cNvPr>
          <p:cNvSpPr>
            <a:spLocks noGrp="1"/>
          </p:cNvSpPr>
          <p:nvPr>
            <p:ph type="sldNum" sz="quarter" idx="12"/>
          </p:nvPr>
        </p:nvSpPr>
        <p:spPr/>
        <p:txBody>
          <a:bodyPr/>
          <a:lstStyle/>
          <a:p>
            <a:fld id="{B0ACCE38-943C-7143-9295-AFC3F5BDF0E0}" type="slidenum">
              <a:rPr kumimoji="1" lang="zh-TW" altLang="en-US" smtClean="0"/>
              <a:t>101</a:t>
            </a:fld>
            <a:endParaRPr kumimoji="1" lang="zh-TW" altLang="en-US"/>
          </a:p>
        </p:txBody>
      </p:sp>
    </p:spTree>
    <p:extLst>
      <p:ext uri="{BB962C8B-B14F-4D97-AF65-F5344CB8AC3E}">
        <p14:creationId xmlns:p14="http://schemas.microsoft.com/office/powerpoint/2010/main" val="33923011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8AFFD26-99E6-774A-859B-80212F3F19A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list_acl_simple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40CE20F-825B-D447-B5B8-561B76E51A8A}"/>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acl_get_file</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optind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type);</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Walk through each entry in this ACL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for</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entryId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ACL_FIRST_ENTRY; ;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entryId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ACL_NEXT_ENTRY)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if</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acl_get_entry</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entryId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&amp;entry) != </a:t>
            </a:r>
            <a:r>
              <a:rPr lang="en-US" sz="13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break</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error or no more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acl_get_tag_type</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 &amp;tag);</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entries</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"%-12s"</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ACL_USER_OBJ)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"owner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ACL_USER)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"user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ACL_GROUP_OBJ)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"file grp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ACL_GROUP)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"group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ACL_MASK)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"mask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ACL_OTHER)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"other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br>
              <a:rPr lang="en-US" sz="9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Retrieve and display optional tag qualifier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if</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ACL_USER)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uidp</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uid_t</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acl_get_qualifier</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86BE8C0-D8DA-164E-BDC5-ED549F2235A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D763C91-8298-C545-BF34-1D2DF81E1C3E}"/>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B3AC778-F200-6C46-BE71-7AEC69B5D8EE}"/>
              </a:ext>
            </a:extLst>
          </p:cNvPr>
          <p:cNvSpPr>
            <a:spLocks noGrp="1"/>
          </p:cNvSpPr>
          <p:nvPr>
            <p:ph type="sldNum" sz="quarter" idx="12"/>
          </p:nvPr>
        </p:nvSpPr>
        <p:spPr/>
        <p:txBody>
          <a:bodyPr/>
          <a:lstStyle/>
          <a:p>
            <a:fld id="{B0ACCE38-943C-7143-9295-AFC3F5BDF0E0}" type="slidenum">
              <a:rPr kumimoji="1" lang="zh-TW" altLang="en-US" smtClean="0"/>
              <a:t>102</a:t>
            </a:fld>
            <a:endParaRPr kumimoji="1" lang="zh-TW" altLang="en-US"/>
          </a:p>
        </p:txBody>
      </p:sp>
    </p:spTree>
    <p:extLst>
      <p:ext uri="{BB962C8B-B14F-4D97-AF65-F5344CB8AC3E}">
        <p14:creationId xmlns:p14="http://schemas.microsoft.com/office/powerpoint/2010/main" val="20613665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04D81BD-F661-4149-BCF8-A9EA8D0DEBE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list_acl_simple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58932F9-B9E0-0B47-9418-349E399CB012}"/>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"%-8s\t"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getpwuid</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uidp</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pw_name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else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ACL_GROUP)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gidp</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gid_t</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acl_get_qualifier</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"%-8s\t"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getgrgid</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gidp</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gr_name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else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"\t\t"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acl_get_permset</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 &amp;</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ACL_READ);</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"%c"</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'r'</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ACL_WRITE);</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"%c"</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'w'</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ACL_EXECUTE);</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"%c"</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'x'</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"\n"</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acl_free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A68CAAB5-1A40-5848-A611-D2BA05115B1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50869CD-A33E-FD42-9C0A-E9A7D1A3DED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C27C6D3-A3F7-4248-9533-90E0626CBA9D}"/>
              </a:ext>
            </a:extLst>
          </p:cNvPr>
          <p:cNvSpPr>
            <a:spLocks noGrp="1"/>
          </p:cNvSpPr>
          <p:nvPr>
            <p:ph type="sldNum" sz="quarter" idx="12"/>
          </p:nvPr>
        </p:nvSpPr>
        <p:spPr/>
        <p:txBody>
          <a:bodyPr/>
          <a:lstStyle/>
          <a:p>
            <a:fld id="{B0ACCE38-943C-7143-9295-AFC3F5BDF0E0}" type="slidenum">
              <a:rPr kumimoji="1" lang="zh-TW" altLang="en-US" smtClean="0"/>
              <a:t>103</a:t>
            </a:fld>
            <a:endParaRPr kumimoji="1" lang="zh-TW" altLang="en-US"/>
          </a:p>
        </p:txBody>
      </p:sp>
    </p:spTree>
    <p:extLst>
      <p:ext uri="{BB962C8B-B14F-4D97-AF65-F5344CB8AC3E}">
        <p14:creationId xmlns:p14="http://schemas.microsoft.com/office/powerpoint/2010/main" val="39794110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2BF0573-120F-BD49-81EF-3124EA8DC87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list_acl_simple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D9DECC7-5136-8A47-96C5-D8F31207A206}"/>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setfacl -m u:guest1:rw ./list_acl.c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./list_acl_simple ./list_acl.c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owner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user      guest1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file grp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mask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other       		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C6A29DA-1617-1941-88F2-0C7007ABC7D1}"/>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96DDFB6-8C3E-9449-A70B-3BB6BD610F5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FAD1FFB7-08FE-D64B-A1C9-756C649A5461}"/>
              </a:ext>
            </a:extLst>
          </p:cNvPr>
          <p:cNvSpPr>
            <a:spLocks noGrp="1"/>
          </p:cNvSpPr>
          <p:nvPr>
            <p:ph type="sldNum" sz="quarter" idx="12"/>
          </p:nvPr>
        </p:nvSpPr>
        <p:spPr/>
        <p:txBody>
          <a:bodyPr/>
          <a:lstStyle/>
          <a:p>
            <a:fld id="{B0ACCE38-943C-7143-9295-AFC3F5BDF0E0}" type="slidenum">
              <a:rPr kumimoji="1" lang="zh-TW" altLang="en-US" smtClean="0"/>
              <a:t>104</a:t>
            </a:fld>
            <a:endParaRPr kumimoji="1" lang="zh-TW" altLang="en-US"/>
          </a:p>
        </p:txBody>
      </p:sp>
    </p:spTree>
    <p:extLst>
      <p:ext uri="{BB962C8B-B14F-4D97-AF65-F5344CB8AC3E}">
        <p14:creationId xmlns:p14="http://schemas.microsoft.com/office/powerpoint/2010/main" val="24241302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2597F3B-A071-B647-ABE3-25EA726FCB3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strace list_acl list_acl.c </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868F6DC-AFF6-5B4B-BE24-207FC35431E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getxattr("./list_acl.c",</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1"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system.posix_acl_access</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132) = 44</a:t>
            </a:r>
          </a:p>
        </p:txBody>
      </p:sp>
      <p:sp>
        <p:nvSpPr>
          <p:cNvPr id="4" name="日期版面配置區 3">
            <a:extLst>
              <a:ext uri="{FF2B5EF4-FFF2-40B4-BE49-F238E27FC236}">
                <a16:creationId xmlns:a16="http://schemas.microsoft.com/office/drawing/2014/main" id="{F9ED6D03-6B6F-D844-8894-E00AC055DD2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B7179F8-A1F8-D34F-8BE6-00F3E511993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E7A8E19-EDBB-4A4E-A956-349FFD876CDB}"/>
              </a:ext>
            </a:extLst>
          </p:cNvPr>
          <p:cNvSpPr>
            <a:spLocks noGrp="1"/>
          </p:cNvSpPr>
          <p:nvPr>
            <p:ph type="sldNum" sz="quarter" idx="12"/>
          </p:nvPr>
        </p:nvSpPr>
        <p:spPr/>
        <p:txBody>
          <a:bodyPr/>
          <a:lstStyle/>
          <a:p>
            <a:fld id="{B0ACCE38-943C-7143-9295-AFC3F5BDF0E0}" type="slidenum">
              <a:rPr kumimoji="1" lang="zh-TW" altLang="en-US" smtClean="0"/>
              <a:t>105</a:t>
            </a:fld>
            <a:endParaRPr kumimoji="1" lang="zh-TW" altLang="en-US"/>
          </a:p>
        </p:txBody>
      </p:sp>
    </p:spTree>
    <p:extLst>
      <p:ext uri="{BB962C8B-B14F-4D97-AF65-F5344CB8AC3E}">
        <p14:creationId xmlns:p14="http://schemas.microsoft.com/office/powerpoint/2010/main" val="2656972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B5B2503-B920-6841-A0D6-CD99813201A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getxattr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432F812-8F60-D149-B501-9EB2CC4BE4B7}"/>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Courier New"/>
                <a:cs typeface="Noto Sans Mono Light" panose="020B0409040504020204" pitchFamily="50"/>
              </a:rPr>
              <a:t>#include </a:t>
            </a:r>
            <a:r>
              <a:rPr lang="zh-TW" sz="1800" b="0" i="0" u="none" strike="noStrike" kern="1200" cap="none" spc="-1" baseline="0" dirty="0">
                <a:solidFill>
                  <a:srgbClr val="C41A16"/>
                </a:solidFill>
                <a:uFillTx/>
                <a:latin typeface="Courier New"/>
                <a:ea typeface="Courier New"/>
                <a:cs typeface="Noto Sans Mono Light" panose="020B0409040504020204" pitchFamily="50"/>
              </a:rPr>
              <a:t>&lt;sys/types.h&gt;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Courier New"/>
                <a:cs typeface="Noto Sans Mono Light" panose="020B0409040504020204" pitchFamily="50"/>
              </a:rPr>
              <a:t>#include </a:t>
            </a:r>
            <a:r>
              <a:rPr lang="zh-TW" sz="1800" b="0" i="0" u="none" strike="noStrike" kern="1200" cap="none" spc="-1" baseline="0" dirty="0">
                <a:solidFill>
                  <a:srgbClr val="C41A16"/>
                </a:solidFill>
                <a:uFillTx/>
                <a:latin typeface="Courier New"/>
                <a:ea typeface="Courier New"/>
                <a:cs typeface="Noto Sans Mono Light" panose="020B0409040504020204" pitchFamily="50"/>
              </a:rPr>
              <a:t>&lt;attr/xattr.h&gt;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ssize_t getxattr(</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*path,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*name,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void</a:t>
            </a:r>
            <a:r>
              <a:rPr lang="zh-TW" sz="1800" b="0" i="0" u="none" strike="noStrike" kern="1200" cap="none" spc="-1" baseline="0" dirty="0">
                <a:solidFill>
                  <a:srgbClr val="000000"/>
                </a:solidFill>
                <a:uFillTx/>
                <a:latin typeface="Courier New"/>
                <a:ea typeface="Courier New"/>
                <a:cs typeface="Noto Sans Mono Light" panose="020B0409040504020204" pitchFamily="50"/>
              </a:rPr>
              <a:t> *value, size_t size);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ssize_t lgetxattr(</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*path,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*name,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void</a:t>
            </a:r>
            <a:r>
              <a:rPr lang="zh-TW" sz="1800" b="0" i="0" u="none" strike="noStrike" kern="1200" cap="none" spc="-1" baseline="0" dirty="0">
                <a:solidFill>
                  <a:srgbClr val="000000"/>
                </a:solidFill>
                <a:uFillTx/>
                <a:latin typeface="Courier New"/>
                <a:ea typeface="Courier New"/>
                <a:cs typeface="Noto Sans Mono Light" panose="020B0409040504020204" pitchFamily="50"/>
              </a:rPr>
              <a:t> *value, size_t size);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ssize_t fgetxattr(</a:t>
            </a:r>
            <a:r>
              <a:rPr lang="zh-TW" sz="1800" b="0" i="0" u="none" strike="noStrike" kern="1200" cap="none" spc="-1" baseline="0" dirty="0">
                <a:solidFill>
                  <a:srgbClr val="AA0D91"/>
                </a:solidFill>
                <a:uFillTx/>
                <a:latin typeface="Courier New"/>
                <a:ea typeface="Courier New"/>
                <a:cs typeface="Noto Sans Mono Light" panose="020B0409040504020204" pitchFamily="50"/>
              </a:rPr>
              <a:t>int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fd,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*name,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void</a:t>
            </a:r>
            <a:r>
              <a:rPr lang="zh-TW" sz="1800" b="0" i="0" u="none" strike="noStrike" kern="1200" cap="none" spc="-1" baseline="0" dirty="0">
                <a:solidFill>
                  <a:srgbClr val="000000"/>
                </a:solidFill>
                <a:uFillTx/>
                <a:latin typeface="Courier New"/>
                <a:ea typeface="Courier New"/>
                <a:cs typeface="Noto Sans Mono Light" panose="020B0409040504020204" pitchFamily="50"/>
              </a:rPr>
              <a:t> *value, size_t size);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課堂作業：上網查詢這三個函數的用法</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E85C555-93D9-B74E-BC80-7C05BC8932F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469693D-A4BA-6A41-B553-8F55C12553A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E52F9F4-0ADE-9947-8B35-CAD78496917D}"/>
              </a:ext>
            </a:extLst>
          </p:cNvPr>
          <p:cNvSpPr>
            <a:spLocks noGrp="1"/>
          </p:cNvSpPr>
          <p:nvPr>
            <p:ph type="sldNum" sz="quarter" idx="12"/>
          </p:nvPr>
        </p:nvSpPr>
        <p:spPr/>
        <p:txBody>
          <a:bodyPr/>
          <a:lstStyle/>
          <a:p>
            <a:fld id="{B0ACCE38-943C-7143-9295-AFC3F5BDF0E0}" type="slidenum">
              <a:rPr kumimoji="1" lang="zh-TW" altLang="en-US" smtClean="0"/>
              <a:t>106</a:t>
            </a:fld>
            <a:endParaRPr kumimoji="1" lang="zh-TW" altLang="en-US"/>
          </a:p>
        </p:txBody>
      </p:sp>
    </p:spTree>
    <p:extLst>
      <p:ext uri="{BB962C8B-B14F-4D97-AF65-F5344CB8AC3E}">
        <p14:creationId xmlns:p14="http://schemas.microsoft.com/office/powerpoint/2010/main" val="41744666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C70BC8C-FBD0-BE46-9936-04BC03B29DD7}"/>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listxattr</a:t>
            </a:r>
          </a:p>
        </p:txBody>
      </p:sp>
      <p:sp>
        <p:nvSpPr>
          <p:cNvPr id="3" name="TextShape 2">
            <a:extLst>
              <a:ext uri="{FF2B5EF4-FFF2-40B4-BE49-F238E27FC236}">
                <a16:creationId xmlns:a16="http://schemas.microsoft.com/office/drawing/2014/main" id="{E41DE26A-8BD5-D849-A99C-F221173587F1}"/>
              </a:ext>
            </a:extLst>
          </p:cNvPr>
          <p:cNvSpPr txBox="1"/>
          <p:nvPr/>
        </p:nvSpPr>
        <p:spPr>
          <a:xfrm>
            <a:off x="935998" y="1799996"/>
            <a:ext cx="10515243" cy="4350962"/>
          </a:xfrm>
          <a:prstGeom prst="rect">
            <a:avLst/>
          </a:prstGeom>
          <a:noFill/>
          <a:ln cap="flat">
            <a:noFill/>
          </a:ln>
        </p:spPr>
        <p:txBody>
          <a:bodyPr vert="horz" wrap="square" lIns="0" tIns="0" rIns="0" bIns="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643820"/>
                </a:solidFill>
                <a:uFillTx/>
                <a:latin typeface="Courier New"/>
                <a:ea typeface="Menlo-Regular"/>
                <a:cs typeface="Noto Sans Mono Light" panose="020B0409040504020204" pitchFamily="50"/>
              </a:rPr>
              <a:t>#include </a:t>
            </a:r>
            <a:r>
              <a:rPr lang="en-US" sz="2200" b="0" i="0" u="none" strike="noStrike" kern="1200" cap="none" spc="-1" baseline="0" dirty="0">
                <a:solidFill>
                  <a:srgbClr val="C41A16"/>
                </a:solidFill>
                <a:uFillTx/>
                <a:latin typeface="Courier New"/>
                <a:ea typeface="Menlo-Regular"/>
                <a:cs typeface="Noto Sans Mono Light" panose="020B0409040504020204" pitchFamily="50"/>
              </a:rPr>
              <a:t>&lt;sys/</a:t>
            </a:r>
            <a:r>
              <a:rPr lang="en-US" sz="2200" b="0" i="0" u="none" strike="noStrike" kern="1200" cap="none" spc="-1" baseline="0" dirty="0" err="1">
                <a:solidFill>
                  <a:srgbClr val="C41A16"/>
                </a:solidFill>
                <a:uFillTx/>
                <a:latin typeface="Courier New"/>
                <a:ea typeface="Menlo-Regular"/>
                <a:cs typeface="Noto Sans Mono Light" panose="020B0409040504020204" pitchFamily="50"/>
              </a:rPr>
              <a:t>types.h</a:t>
            </a:r>
            <a:r>
              <a:rPr lang="en-US" sz="2200" b="0" i="0" u="none" strike="noStrike" kern="1200" cap="none" spc="-1" baseline="0" dirty="0">
                <a:solidFill>
                  <a:srgbClr val="C41A16"/>
                </a:solidFill>
                <a:uFillTx/>
                <a:latin typeface="Courier New"/>
                <a:ea typeface="Menlo-Regular"/>
                <a:cs typeface="Noto Sans Mono Light" panose="020B0409040504020204" pitchFamily="50"/>
              </a:rPr>
              <a:t>&gt;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643820"/>
                </a:solidFill>
                <a:uFillTx/>
                <a:latin typeface="Courier New"/>
                <a:ea typeface="Menlo-Regular"/>
                <a:cs typeface="Noto Sans Mono Light" panose="020B0409040504020204" pitchFamily="50"/>
              </a:rPr>
              <a:t>#include </a:t>
            </a:r>
            <a:r>
              <a:rPr lang="en-US" sz="2200" b="0" i="0" u="none" strike="noStrike" kern="1200" cap="none" spc="-1" baseline="0" dirty="0">
                <a:solidFill>
                  <a:srgbClr val="C41A16"/>
                </a:solidFill>
                <a:uFillTx/>
                <a:latin typeface="Courier New"/>
                <a:ea typeface="Menlo-Regular"/>
                <a:cs typeface="Noto Sans Mono Light" panose="020B0409040504020204" pitchFamily="50"/>
              </a:rPr>
              <a:t>&lt;</a:t>
            </a:r>
            <a:r>
              <a:rPr lang="en-US" sz="2200" b="0" i="0" u="none" strike="noStrike" kern="1200" cap="none" spc="-1" baseline="0" dirty="0" err="1">
                <a:solidFill>
                  <a:srgbClr val="C41A16"/>
                </a:solidFill>
                <a:uFillTx/>
                <a:latin typeface="Courier New"/>
                <a:ea typeface="Menlo-Regular"/>
                <a:cs typeface="Noto Sans Mono Light" panose="020B0409040504020204" pitchFamily="50"/>
              </a:rPr>
              <a:t>attr</a:t>
            </a:r>
            <a:r>
              <a:rPr lang="en-US" sz="2200" b="0" i="0" u="none" strike="noStrike" kern="1200" cap="none" spc="-1" baseline="0" dirty="0">
                <a:solidFill>
                  <a:srgbClr val="C41A16"/>
                </a:solidFill>
                <a:uFillTx/>
                <a:latin typeface="Courier New"/>
                <a:ea typeface="Menlo-Regular"/>
                <a:cs typeface="Noto Sans Mono Light" panose="020B0409040504020204" pitchFamily="50"/>
              </a:rPr>
              <a:t>/</a:t>
            </a:r>
            <a:r>
              <a:rPr lang="en-US" sz="2200" b="0" i="0" u="none" strike="noStrike" kern="1200" cap="none" spc="-1" baseline="0" dirty="0" err="1">
                <a:solidFill>
                  <a:srgbClr val="C41A16"/>
                </a:solidFill>
                <a:uFillTx/>
                <a:latin typeface="Courier New"/>
                <a:ea typeface="Menlo-Regular"/>
                <a:cs typeface="Noto Sans Mono Light" panose="020B0409040504020204" pitchFamily="50"/>
              </a:rPr>
              <a:t>xattr.h</a:t>
            </a:r>
            <a:r>
              <a:rPr lang="en-US" sz="2200" b="0" i="0" u="none" strike="noStrike" kern="1200" cap="none" spc="-1" baseline="0" dirty="0">
                <a:solidFill>
                  <a:srgbClr val="C41A16"/>
                </a:solidFill>
                <a:uFillTx/>
                <a:latin typeface="Courier New"/>
                <a:ea typeface="Menlo-Regular"/>
                <a:cs typeface="Noto Sans Mono Light" panose="020B0409040504020204" pitchFamily="50"/>
              </a:rPr>
              <a:t>&gt;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listxattr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const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*path,</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*list,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size);</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llistxattr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const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*path,</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*list,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size);</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flistxattr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int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filedes</a:t>
            </a:r>
            <a:r>
              <a:rPr lang="en-US" sz="2200" b="0" i="0" u="none" strike="noStrike" kern="1200" cap="none" spc="-1" baseline="0" dirty="0">
                <a:solidFill>
                  <a:srgbClr val="000000"/>
                </a:solidFill>
                <a:uFillTx/>
                <a:latin typeface="Courier New"/>
                <a:ea typeface="Menlo-Regular"/>
                <a:cs typeface="Noto Sans Mono Light" panose="020B0409040504020204" pitchFamily="50"/>
              </a:rPr>
              <a: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*list,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size);</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CustomShape 3">
            <a:extLst>
              <a:ext uri="{FF2B5EF4-FFF2-40B4-BE49-F238E27FC236}">
                <a16:creationId xmlns:a16="http://schemas.microsoft.com/office/drawing/2014/main" id="{A5DCAA96-3287-2142-9E71-9906751226D0}"/>
              </a:ext>
            </a:extLst>
          </p:cNvPr>
          <p:cNvSpPr/>
          <p:nvPr/>
        </p:nvSpPr>
        <p:spPr>
          <a:xfrm>
            <a:off x="3239955" y="5437290"/>
            <a:ext cx="2015995" cy="647998"/>
          </a:xfrm>
          <a:prstGeom prst="rect">
            <a:avLst/>
          </a:prstGeom>
          <a:solidFill>
            <a:srgbClr val="0D1F63"/>
          </a:solidFill>
          <a:ln w="57241" cap="flat">
            <a:solidFill>
              <a:srgbClr val="59C5C7"/>
            </a:solidFill>
            <a:prstDash val="solid"/>
            <a:round/>
          </a:ln>
        </p:spPr>
        <p:txBody>
          <a:bodyPr vert="horz" wrap="none" lIns="118442" tIns="73435" rIns="118442" bIns="73435" anchor="ctr" anchorCtr="1" compatLnSpc="1">
            <a:normAutofit/>
          </a:bodyPr>
          <a:lstStyle/>
          <a:p>
            <a:pPr algn="ctr"/>
            <a:r>
              <a:rPr lang="en-US" sz="2200" spc="-1" dirty="0">
                <a:solidFill>
                  <a:srgbClr val="FFFFFF"/>
                </a:solidFill>
                <a:latin typeface="Arial"/>
                <a:ea typeface="Noto Sans CJK TC Light" panose="020B0300000000000000" pitchFamily="34" charset="-120"/>
              </a:rPr>
              <a:t>string1</a:t>
            </a:r>
          </a:p>
        </p:txBody>
      </p:sp>
      <p:sp>
        <p:nvSpPr>
          <p:cNvPr id="5" name="CustomShape 4">
            <a:extLst>
              <a:ext uri="{FF2B5EF4-FFF2-40B4-BE49-F238E27FC236}">
                <a16:creationId xmlns:a16="http://schemas.microsoft.com/office/drawing/2014/main" id="{79B1D4A2-28F9-1246-8AC5-0E6DD91C8BB7}"/>
              </a:ext>
            </a:extLst>
          </p:cNvPr>
          <p:cNvSpPr/>
          <p:nvPr/>
        </p:nvSpPr>
        <p:spPr>
          <a:xfrm>
            <a:off x="5255950" y="5437290"/>
            <a:ext cx="2520006" cy="647998"/>
          </a:xfrm>
          <a:prstGeom prst="rect">
            <a:avLst/>
          </a:prstGeom>
          <a:solidFill>
            <a:srgbClr val="0D1F63"/>
          </a:solidFill>
          <a:ln w="57241" cap="flat">
            <a:solidFill>
              <a:srgbClr val="59C5C7"/>
            </a:solidFill>
            <a:prstDash val="solid"/>
            <a:round/>
          </a:ln>
        </p:spPr>
        <p:txBody>
          <a:bodyPr vert="horz" wrap="none" lIns="118442" tIns="73435" rIns="118442" bIns="73435"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string2</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6" name="CustomShape 5">
            <a:extLst>
              <a:ext uri="{FF2B5EF4-FFF2-40B4-BE49-F238E27FC236}">
                <a16:creationId xmlns:a16="http://schemas.microsoft.com/office/drawing/2014/main" id="{CB4ECB6F-D616-404E-A59C-10B79A0CEBC4}"/>
              </a:ext>
            </a:extLst>
          </p:cNvPr>
          <p:cNvSpPr/>
          <p:nvPr/>
        </p:nvSpPr>
        <p:spPr>
          <a:xfrm>
            <a:off x="7775955" y="5437290"/>
            <a:ext cx="2087995" cy="647998"/>
          </a:xfrm>
          <a:prstGeom prst="rect">
            <a:avLst/>
          </a:prstGeom>
          <a:solidFill>
            <a:srgbClr val="0D1F63"/>
          </a:solidFill>
          <a:ln w="57241" cap="flat">
            <a:solidFill>
              <a:srgbClr val="59C5C7"/>
            </a:solidFill>
            <a:prstDash val="solid"/>
            <a:round/>
          </a:ln>
        </p:spPr>
        <p:txBody>
          <a:bodyPr vert="horz" wrap="none" lIns="118442" tIns="73435" rIns="118442" bIns="73435"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string3</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8" name="TextShape 7">
            <a:extLst>
              <a:ext uri="{FF2B5EF4-FFF2-40B4-BE49-F238E27FC236}">
                <a16:creationId xmlns:a16="http://schemas.microsoft.com/office/drawing/2014/main" id="{ADD0B856-7AFB-B941-9662-E7DD18B2C373}"/>
              </a:ext>
            </a:extLst>
          </p:cNvPr>
          <p:cNvSpPr txBox="1"/>
          <p:nvPr/>
        </p:nvSpPr>
        <p:spPr>
          <a:xfrm>
            <a:off x="1054036" y="5473290"/>
            <a:ext cx="1295997" cy="575998"/>
          </a:xfrm>
          <a:prstGeom prst="rect">
            <a:avLst/>
          </a:prstGeom>
          <a:noFill/>
          <a:ln cap="flat">
            <a:noFill/>
          </a:ln>
        </p:spPr>
        <p:txBody>
          <a:bodyPr vert="horz" wrap="square" lIns="90004" tIns="44997" rIns="90004" bIns="44997"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CE181E"/>
                </a:solidFill>
                <a:uFillTx/>
                <a:latin typeface="Courier New"/>
                <a:ea typeface="Noto Sans CJK TC Light" panose="020B0300000000000000" pitchFamily="34" charset="-120"/>
                <a:cs typeface="Noto Sans Mono Light" panose="020B0409040504020204" pitchFamily="50"/>
              </a:rPr>
              <a:t>*list</a:t>
            </a:r>
            <a:endParaRPr lang="en-US"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cxnSp>
        <p:nvCxnSpPr>
          <p:cNvPr id="10" name="直線箭頭接點 9">
            <a:extLst>
              <a:ext uri="{FF2B5EF4-FFF2-40B4-BE49-F238E27FC236}">
                <a16:creationId xmlns:a16="http://schemas.microsoft.com/office/drawing/2014/main" id="{BF94D7F6-C310-294D-A1A6-3A7EDD4E2471}"/>
              </a:ext>
            </a:extLst>
          </p:cNvPr>
          <p:cNvCxnSpPr>
            <a:endCxn id="4" idx="1"/>
          </p:cNvCxnSpPr>
          <p:nvPr/>
        </p:nvCxnSpPr>
        <p:spPr>
          <a:xfrm flipV="1">
            <a:off x="2314379" y="5761289"/>
            <a:ext cx="925576" cy="8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78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E0B055B-4468-F74C-9383-A929EADDEE3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listattr.c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08016D7-3B73-AE46-A7D3-530A121A2772}"/>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BA2DA2"/>
                </a:solidFill>
                <a:uFillTx/>
                <a:latin typeface="Courier New"/>
                <a:ea typeface="Courier New"/>
                <a:cs typeface="Noto Sans Mono Light" panose="020B0409040504020204" pitchFamily="50"/>
              </a:rPr>
              <a:t>void</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print_value</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pathname,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attr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272AD8"/>
                </a:solidFill>
                <a:uFillTx/>
                <a:latin typeface="Courier New"/>
                <a:ea typeface="Courier New"/>
                <a:cs typeface="Noto Sans Mono Light" panose="020B0409040504020204" pitchFamily="50"/>
              </a:rPr>
              <a:t>4096</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total;</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Courier New"/>
                <a:cs typeface="Noto Sans Mono Light" panose="020B0409040504020204" pitchFamily="50"/>
              </a:rPr>
              <a:t>    total=</a:t>
            </a:r>
            <a:r>
              <a:rPr lang="en-US" sz="2200" b="1" i="0" u="none" strike="noStrike" kern="1200" cap="none" spc="-1" baseline="0" dirty="0" err="1">
                <a:solidFill>
                  <a:srgbClr val="000000"/>
                </a:solidFill>
                <a:uFillTx/>
                <a:latin typeface="Courier New"/>
                <a:ea typeface="Courier New"/>
                <a:cs typeface="Noto Sans Mono Light" panose="020B0409040504020204" pitchFamily="50"/>
              </a:rPr>
              <a:t>getxattr</a:t>
            </a:r>
            <a:r>
              <a:rPr lang="en-US" sz="2200" b="1" i="0" u="none" strike="noStrike" kern="1200" cap="none" spc="-1" baseline="0" dirty="0">
                <a:solidFill>
                  <a:srgbClr val="000000"/>
                </a:solidFill>
                <a:uFillTx/>
                <a:latin typeface="Courier New"/>
                <a:ea typeface="Courier New"/>
                <a:cs typeface="Noto Sans Mono Light" panose="020B0409040504020204" pitchFamily="50"/>
              </a:rPr>
              <a:t>(pathname, </a:t>
            </a:r>
            <a:r>
              <a:rPr lang="en-US" sz="2200" b="1" i="0" u="none" strike="noStrike" kern="1200" cap="none" spc="-1" baseline="0" dirty="0" err="1">
                <a:solidFill>
                  <a:srgbClr val="000000"/>
                </a:solidFill>
                <a:uFillTx/>
                <a:latin typeface="Courier New"/>
                <a:ea typeface="Courier New"/>
                <a:cs typeface="Noto Sans Mono Light" panose="020B0409040504020204" pitchFamily="50"/>
              </a:rPr>
              <a:t>attr</a:t>
            </a:r>
            <a:r>
              <a:rPr lang="en-US" sz="2200" b="1" i="0" u="none" strike="noStrike" kern="1200" cap="none" spc="-1" baseline="0" dirty="0">
                <a:solidFill>
                  <a:srgbClr val="000000"/>
                </a:solidFill>
                <a:uFillTx/>
                <a:latin typeface="Courier New"/>
                <a:ea typeface="Courier New"/>
                <a:cs typeface="Noto Sans Mono Light" panose="020B0409040504020204" pitchFamily="50"/>
              </a:rPr>
              <a:t>, </a:t>
            </a:r>
            <a:r>
              <a:rPr lang="en-US" sz="2200" b="1"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1" i="0" u="none" strike="noStrike" kern="1200" cap="none" spc="-1" baseline="0" dirty="0">
                <a:solidFill>
                  <a:srgbClr val="000000"/>
                </a:solidFill>
                <a:uFillTx/>
                <a:latin typeface="Courier New"/>
                <a:ea typeface="Courier New"/>
                <a:cs typeface="Noto Sans Mono Light" panose="020B0409040504020204" pitchFamily="50"/>
              </a:rPr>
              <a:t>, </a:t>
            </a:r>
            <a:r>
              <a:rPr lang="en-US" sz="2200" b="1" i="0" u="none" strike="noStrike" kern="1200" cap="none" spc="-1" baseline="0" dirty="0">
                <a:solidFill>
                  <a:srgbClr val="272AD8"/>
                </a:solidFill>
                <a:uFillTx/>
                <a:latin typeface="Courier New"/>
                <a:ea typeface="Courier New"/>
                <a:cs typeface="Noto Sans Mono Light" panose="020B0409040504020204" pitchFamily="50"/>
              </a:rPr>
              <a:t>4096</a:t>
            </a:r>
            <a:r>
              <a:rPr lang="en-US" sz="22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for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272AD8"/>
                </a:solidFill>
                <a:uFillTx/>
                <a:latin typeface="Courier New"/>
                <a:ea typeface="Courier New"/>
                <a:cs typeface="Noto Sans Mono Light" panose="020B0409040504020204" pitchFamily="50"/>
              </a:rPr>
              <a:t>0</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&lt;total;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printf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D12F1B"/>
                </a:solidFill>
                <a:uFillTx/>
                <a:latin typeface="Courier New"/>
                <a:ea typeface="Courier New"/>
                <a:cs typeface="Noto Sans Mono Light" panose="020B0409040504020204" pitchFamily="50"/>
              </a:rPr>
              <a:t>"%x"</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printf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D12F1B"/>
                </a:solidFill>
                <a:uFillTx/>
                <a:latin typeface="Courier New"/>
                <a:ea typeface="Courier New"/>
                <a:cs typeface="Noto Sans Mono Light" panose="020B0409040504020204" pitchFamily="50"/>
              </a:rPr>
              <a:t>"\n\n"</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br>
              <a:rPr lang="en-US" sz="14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main (</a:t>
            </a: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argc</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argv</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CA8C15B-CE9B-114A-9E6B-568A6BFA15A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597171C5-E2DA-6A45-9644-6E7EDCAD097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FF8FCF8F-4765-4645-B876-5B627C84B87B}"/>
              </a:ext>
            </a:extLst>
          </p:cNvPr>
          <p:cNvSpPr>
            <a:spLocks noGrp="1"/>
          </p:cNvSpPr>
          <p:nvPr>
            <p:ph type="sldNum" sz="quarter" idx="12"/>
          </p:nvPr>
        </p:nvSpPr>
        <p:spPr/>
        <p:txBody>
          <a:bodyPr/>
          <a:lstStyle/>
          <a:p>
            <a:fld id="{B0ACCE38-943C-7143-9295-AFC3F5BDF0E0}" type="slidenum">
              <a:rPr kumimoji="1" lang="zh-TW" altLang="en-US" smtClean="0"/>
              <a:t>108</a:t>
            </a:fld>
            <a:endParaRPr kumimoji="1" lang="zh-TW" altLang="en-US"/>
          </a:p>
        </p:txBody>
      </p:sp>
    </p:spTree>
    <p:extLst>
      <p:ext uri="{BB962C8B-B14F-4D97-AF65-F5344CB8AC3E}">
        <p14:creationId xmlns:p14="http://schemas.microsoft.com/office/powerpoint/2010/main" val="24438135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B511D47-174F-7742-8E95-F40255B05CE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listattr.c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DA7914B-B044-494B-90A1-CA08EB88047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int</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 sum=</a:t>
            </a:r>
            <a:r>
              <a:rPr lang="en-US" sz="22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0</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char</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r>
              <a:rPr lang="en-US" sz="22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4096</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char</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*)malloc(</a:t>
            </a:r>
            <a:r>
              <a:rPr lang="en-US" sz="22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4096</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listxattr</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NULL</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0</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listxattr</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for</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;sum !=total;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sscanf</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buf+sum</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"%s"</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a:t>
            </a:r>
            <a:r>
              <a:rPr lang="en-US" sz="2200" b="0" i="0" u="none" strike="noStrike" kern="1200" cap="none" spc="-1" baseline="0" dirty="0" err="1">
                <a:solidFill>
                  <a:srgbClr val="D12F1B"/>
                </a:solidFill>
                <a:uFillTx/>
                <a:latin typeface="Courier New"/>
                <a:ea typeface="Noto Sans CJK TC Light" panose="020B0300000000000000" pitchFamily="34" charset="-120"/>
                <a:cs typeface="Noto Sans Mono Light" panose="020B0409040504020204" pitchFamily="50"/>
              </a:rPr>
              <a:t>xattr</a:t>
            </a:r>
            <a:r>
              <a:rPr lang="en-US" sz="22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 = %s\n"</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print_value</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sum +=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strlen</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(str)+</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
        <p:nvSpPr>
          <p:cNvPr id="4" name="日期版面配置區 3">
            <a:extLst>
              <a:ext uri="{FF2B5EF4-FFF2-40B4-BE49-F238E27FC236}">
                <a16:creationId xmlns:a16="http://schemas.microsoft.com/office/drawing/2014/main" id="{B88112CD-5CE3-0B4B-A999-905924DFBE09}"/>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BB4F670F-580E-A349-B617-E4F6C193408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36B7167-88A8-8E41-A204-100F0CDE573E}"/>
              </a:ext>
            </a:extLst>
          </p:cNvPr>
          <p:cNvSpPr>
            <a:spLocks noGrp="1"/>
          </p:cNvSpPr>
          <p:nvPr>
            <p:ph type="sldNum" sz="quarter" idx="12"/>
          </p:nvPr>
        </p:nvSpPr>
        <p:spPr/>
        <p:txBody>
          <a:bodyPr/>
          <a:lstStyle/>
          <a:p>
            <a:fld id="{B0ACCE38-943C-7143-9295-AFC3F5BDF0E0}" type="slidenum">
              <a:rPr kumimoji="1" lang="zh-TW" altLang="en-US" smtClean="0"/>
              <a:t>109</a:t>
            </a:fld>
            <a:endParaRPr kumimoji="1" lang="zh-TW" altLang="en-US"/>
          </a:p>
        </p:txBody>
      </p:sp>
    </p:spTree>
    <p:extLst>
      <p:ext uri="{BB962C8B-B14F-4D97-AF65-F5344CB8AC3E}">
        <p14:creationId xmlns:p14="http://schemas.microsoft.com/office/powerpoint/2010/main" val="90966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0BF7928-CFA6-A640-89A2-DED14F758F9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D569FE2-2E65-E64F-B057-126FB6FB5C10}"/>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setuid(uid_t 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setgid(gid_t gid);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將euid設定為uid，如果設定正確回傳0，失敗回傳-1，失敗的原因紀錄在errno</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一個set-uid的程式，執行時，euid會等於這個程式的owner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set-uid的程式可以靠setuid()於：「程式owner」及「執行者間作切換」</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35F38097-E1C9-704E-96CB-95677098849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2F1F768-5DC1-384B-868D-393113ED9B8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46525CEA-0C94-E749-B023-45341C29093A}"/>
              </a:ext>
            </a:extLst>
          </p:cNvPr>
          <p:cNvSpPr>
            <a:spLocks noGrp="1"/>
          </p:cNvSpPr>
          <p:nvPr>
            <p:ph type="sldNum" sz="quarter" idx="12"/>
          </p:nvPr>
        </p:nvSpPr>
        <p:spPr/>
        <p:txBody>
          <a:bodyPr/>
          <a:lstStyle/>
          <a:p>
            <a:fld id="{B0ACCE38-943C-7143-9295-AFC3F5BDF0E0}" type="slidenum">
              <a:rPr kumimoji="1" lang="zh-TW" altLang="en-US" smtClean="0"/>
              <a:t>11</a:t>
            </a:fld>
            <a:endParaRPr kumimoji="1" lang="zh-TW" altLang="en-US"/>
          </a:p>
        </p:txBody>
      </p:sp>
    </p:spTree>
    <p:extLst>
      <p:ext uri="{BB962C8B-B14F-4D97-AF65-F5344CB8AC3E}">
        <p14:creationId xmlns:p14="http://schemas.microsoft.com/office/powerpoint/2010/main" val="5118324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3F49DF0-05D1-3E43-8D67-E06390DEEA2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listattr.c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C3035E1-6961-E442-8049-853989656707}"/>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listattr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list_acl.c</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xattr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user.com.dropbox.attrs</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a14a10ffffff9bffffff8effffffd9ffffffcfbffffffc4ffffffe9fffffff000000037ffffffc0101010ffffff9affffffedffffff85ffffff8d3</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xattr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user.com.dropbox.attributes</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78ffffff9cffffffab564a29ffffffca2f48ffffffcaffffffafffffff884fffffffcbffffffcc49ffffffcd4cffffff89ffffffcfffffffc94f4effffffcc51ffffffb252ffffffa856ffffffca4d4cffffffceffffffc8ffffffcc3ffffff8925ffffff96ffffff9414ffffff81ffffff8552124b12ffffff81c25fffffff3ffffffaaffffff8cffffffb4ffffffa0affffffed42ffffffcbfffffff0fffffff0ffffffe0ffffffc4fffffff424ffffff83ffffffa47453ffffffaf54475b5bffffffa5ffffffdaffffffda5a0ffffffc9ffffff801c72</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xattr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system.posix_acl_access</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20001060ffffffffffffffffffffffffffffffff2060ffffffe93004060ffffffffffffffffffffffffffffffff10060ffffffffffffffffffffffffffffffff20040ffffffffffffffffffffffffffffffff</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E586B5F-4859-CF47-9209-1CA4BECD483D}"/>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574E7AD-9D93-E241-B86D-589940B05ED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7965109F-EA08-9944-9876-6FFC978D46AC}"/>
              </a:ext>
            </a:extLst>
          </p:cNvPr>
          <p:cNvSpPr>
            <a:spLocks noGrp="1"/>
          </p:cNvSpPr>
          <p:nvPr>
            <p:ph type="sldNum" sz="quarter" idx="12"/>
          </p:nvPr>
        </p:nvSpPr>
        <p:spPr/>
        <p:txBody>
          <a:bodyPr/>
          <a:lstStyle/>
          <a:p>
            <a:fld id="{B0ACCE38-943C-7143-9295-AFC3F5BDF0E0}" type="slidenum">
              <a:rPr kumimoji="1" lang="zh-TW" altLang="en-US" smtClean="0"/>
              <a:t>110</a:t>
            </a:fld>
            <a:endParaRPr kumimoji="1" lang="zh-TW" altLang="en-US"/>
          </a:p>
        </p:txBody>
      </p:sp>
    </p:spTree>
    <p:extLst>
      <p:ext uri="{BB962C8B-B14F-4D97-AF65-F5344CB8AC3E}">
        <p14:creationId xmlns:p14="http://schemas.microsoft.com/office/powerpoint/2010/main" val="3009856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2BA5C3-C645-6D4C-BC78-275FF21C4C54}"/>
              </a:ext>
            </a:extLst>
          </p:cNvPr>
          <p:cNvSpPr>
            <a:spLocks noGrp="1"/>
          </p:cNvSpPr>
          <p:nvPr>
            <p:ph type="title"/>
          </p:nvPr>
        </p:nvSpPr>
        <p:spPr/>
        <p:txBody>
          <a:bodyPr>
            <a:normAutofit/>
          </a:bodyPr>
          <a:lstStyle/>
          <a:p>
            <a:r>
              <a:rPr kumimoji="1" lang="zh-CN" altLang="en-US" sz="4400" dirty="0"/>
              <a:t>修改</a:t>
            </a:r>
            <a:r>
              <a:rPr kumimoji="1" lang="en-US" altLang="zh-CN" sz="4400" dirty="0" err="1"/>
              <a:t>listattr.c</a:t>
            </a:r>
            <a:endParaRPr kumimoji="1" lang="zh-TW" altLang="en-US" sz="4400" dirty="0"/>
          </a:p>
        </p:txBody>
      </p:sp>
      <p:sp>
        <p:nvSpPr>
          <p:cNvPr id="3" name="副標題 2">
            <a:extLst>
              <a:ext uri="{FF2B5EF4-FFF2-40B4-BE49-F238E27FC236}">
                <a16:creationId xmlns:a16="http://schemas.microsoft.com/office/drawing/2014/main" id="{93040B39-5AD4-6340-BCED-E4FBA7E0F09B}"/>
              </a:ext>
            </a:extLst>
          </p:cNvPr>
          <p:cNvSpPr>
            <a:spLocks noGrp="1"/>
          </p:cNvSpPr>
          <p:nvPr>
            <p:ph type="subTitle" idx="4294967295"/>
          </p:nvPr>
        </p:nvSpPr>
        <p:spPr/>
        <p:txBody>
          <a:bodyPr>
            <a:normAutofit/>
          </a:bodyPr>
          <a:lstStyle/>
          <a:p>
            <a:pPr algn="l"/>
            <a:r>
              <a:rPr lang="en-US" altLang="zh-TW" sz="2800" dirty="0">
                <a:latin typeface="Courier New"/>
                <a:ea typeface="Courier New"/>
              </a:rPr>
              <a:t>total=</a:t>
            </a:r>
            <a:r>
              <a:rPr lang="en-US" altLang="zh-TW" sz="2800" dirty="0" err="1">
                <a:latin typeface="Courier New"/>
                <a:ea typeface="Courier New"/>
              </a:rPr>
              <a:t>getxattr</a:t>
            </a:r>
            <a:r>
              <a:rPr lang="en-US" altLang="zh-TW" sz="2800" dirty="0">
                <a:latin typeface="Courier New"/>
                <a:ea typeface="Courier New"/>
              </a:rPr>
              <a:t>(pathname, </a:t>
            </a:r>
            <a:r>
              <a:rPr lang="en-US" altLang="zh-TW" sz="2800" dirty="0" err="1">
                <a:latin typeface="Courier New"/>
                <a:ea typeface="Courier New"/>
              </a:rPr>
              <a:t>attr</a:t>
            </a:r>
            <a:r>
              <a:rPr lang="en-US" altLang="zh-TW" sz="2800" dirty="0">
                <a:latin typeface="Courier New"/>
                <a:ea typeface="Courier New"/>
              </a:rPr>
              <a:t>, </a:t>
            </a:r>
            <a:r>
              <a:rPr lang="en-US" altLang="zh-TW" sz="2800" dirty="0" err="1">
                <a:latin typeface="Courier New"/>
                <a:ea typeface="Courier New"/>
              </a:rPr>
              <a:t>buf</a:t>
            </a:r>
            <a:r>
              <a:rPr lang="en-US" altLang="zh-TW" sz="2800" dirty="0">
                <a:latin typeface="Courier New"/>
                <a:ea typeface="Courier New"/>
              </a:rPr>
              <a:t>, </a:t>
            </a:r>
            <a:r>
              <a:rPr lang="en-US" altLang="zh-TW" sz="2800" dirty="0">
                <a:solidFill>
                  <a:srgbClr val="272AD8"/>
                </a:solidFill>
                <a:latin typeface="Courier New"/>
                <a:ea typeface="Courier New"/>
              </a:rPr>
              <a:t>4096</a:t>
            </a:r>
            <a:r>
              <a:rPr lang="en-US" altLang="zh-TW" sz="2800" dirty="0">
                <a:latin typeface="Courier New"/>
                <a:ea typeface="Courier New"/>
              </a:rPr>
              <a:t>);</a:t>
            </a:r>
          </a:p>
          <a:p>
            <a:pPr algn="l"/>
            <a:endParaRPr kumimoji="1" lang="en-US" altLang="zh-TW" sz="2800" b="1" dirty="0">
              <a:latin typeface="Courier New"/>
            </a:endParaRPr>
          </a:p>
          <a:p>
            <a:pPr algn="l"/>
            <a:r>
              <a:rPr lang="en-US" altLang="zh-TW" sz="2800" dirty="0" err="1">
                <a:latin typeface="Courier New"/>
              </a:rPr>
              <a:t>nSize</a:t>
            </a:r>
            <a:r>
              <a:rPr lang="en-US" altLang="zh-TW" sz="2800" dirty="0">
                <a:latin typeface="Courier New"/>
              </a:rPr>
              <a:t>= </a:t>
            </a:r>
            <a:r>
              <a:rPr lang="en-US" altLang="zh-TW" sz="2800" dirty="0" err="1">
                <a:latin typeface="Courier New"/>
                <a:ea typeface="Courier New"/>
              </a:rPr>
              <a:t>getxattr</a:t>
            </a:r>
            <a:r>
              <a:rPr lang="en-US" altLang="zh-TW" sz="2800" dirty="0">
                <a:latin typeface="Courier New"/>
                <a:ea typeface="Courier New"/>
              </a:rPr>
              <a:t>(pathname, </a:t>
            </a:r>
            <a:r>
              <a:rPr lang="en-US" altLang="zh-TW" sz="2800" dirty="0" err="1">
                <a:latin typeface="Courier New"/>
                <a:ea typeface="Courier New"/>
              </a:rPr>
              <a:t>attr</a:t>
            </a:r>
            <a:r>
              <a:rPr lang="en-US" altLang="zh-TW" sz="2800" dirty="0">
                <a:latin typeface="Courier New"/>
                <a:ea typeface="Courier New"/>
              </a:rPr>
              <a:t>, </a:t>
            </a:r>
            <a:r>
              <a:rPr lang="en-US" altLang="zh-TW" sz="2800" dirty="0" err="1">
                <a:latin typeface="Courier New"/>
                <a:ea typeface="Courier New"/>
              </a:rPr>
              <a:t>buf</a:t>
            </a:r>
            <a:r>
              <a:rPr lang="en-US" altLang="zh-TW" sz="2800" dirty="0">
                <a:latin typeface="Courier New"/>
                <a:ea typeface="Courier New"/>
              </a:rPr>
              <a:t>, </a:t>
            </a:r>
            <a:r>
              <a:rPr lang="en-US" altLang="zh-TW" sz="2800" dirty="0">
                <a:solidFill>
                  <a:srgbClr val="272AD8"/>
                </a:solidFill>
                <a:latin typeface="Courier New"/>
                <a:ea typeface="Courier New"/>
              </a:rPr>
              <a:t>0</a:t>
            </a:r>
            <a:r>
              <a:rPr lang="en-US" altLang="zh-TW" sz="2800" dirty="0">
                <a:latin typeface="Courier New"/>
                <a:ea typeface="Courier New"/>
              </a:rPr>
              <a:t>);</a:t>
            </a:r>
          </a:p>
          <a:p>
            <a:pPr algn="l"/>
            <a:r>
              <a:rPr kumimoji="1" lang="en-US" altLang="zh-TW" sz="2800" dirty="0" err="1">
                <a:latin typeface="Courier New"/>
              </a:rPr>
              <a:t>buf</a:t>
            </a:r>
            <a:r>
              <a:rPr kumimoji="1" lang="en-US" altLang="zh-TW" sz="2800" dirty="0">
                <a:latin typeface="Courier New"/>
              </a:rPr>
              <a:t>=malloc(</a:t>
            </a:r>
            <a:r>
              <a:rPr kumimoji="1" lang="en-US" altLang="zh-TW" sz="2800" dirty="0" err="1">
                <a:latin typeface="Courier New"/>
              </a:rPr>
              <a:t>nSize</a:t>
            </a:r>
            <a:r>
              <a:rPr kumimoji="1" lang="en-US" altLang="zh-TW" sz="2800" dirty="0">
                <a:latin typeface="Courier New"/>
              </a:rPr>
              <a:t>);</a:t>
            </a:r>
          </a:p>
          <a:p>
            <a:pPr algn="l"/>
            <a:r>
              <a:rPr lang="en-US" altLang="zh-TW" sz="2800" dirty="0" err="1">
                <a:latin typeface="Courier New"/>
              </a:rPr>
              <a:t>nSize</a:t>
            </a:r>
            <a:r>
              <a:rPr lang="en-US" altLang="zh-TW" sz="2800" dirty="0">
                <a:latin typeface="Courier New"/>
              </a:rPr>
              <a:t>=</a:t>
            </a:r>
            <a:r>
              <a:rPr lang="en-US" altLang="zh-TW" sz="2800" dirty="0" err="1">
                <a:latin typeface="Courier New"/>
                <a:ea typeface="Courier New"/>
              </a:rPr>
              <a:t>getxattr</a:t>
            </a:r>
            <a:r>
              <a:rPr lang="en-US" altLang="zh-TW" sz="2800" dirty="0">
                <a:latin typeface="Courier New"/>
                <a:ea typeface="Courier New"/>
              </a:rPr>
              <a:t>(pathname, </a:t>
            </a:r>
            <a:r>
              <a:rPr lang="en-US" altLang="zh-TW" sz="2800" dirty="0" err="1">
                <a:latin typeface="Courier New"/>
                <a:ea typeface="Courier New"/>
              </a:rPr>
              <a:t>attr</a:t>
            </a:r>
            <a:r>
              <a:rPr lang="en-US" altLang="zh-TW" sz="2800" dirty="0">
                <a:latin typeface="Courier New"/>
                <a:ea typeface="Courier New"/>
              </a:rPr>
              <a:t>, </a:t>
            </a:r>
            <a:r>
              <a:rPr lang="en-US" altLang="zh-TW" sz="2800" dirty="0" err="1">
                <a:latin typeface="Courier New"/>
                <a:ea typeface="Courier New"/>
              </a:rPr>
              <a:t>buf</a:t>
            </a:r>
            <a:r>
              <a:rPr lang="en-US" altLang="zh-TW" sz="2800" dirty="0">
                <a:latin typeface="Courier New"/>
                <a:ea typeface="Courier New"/>
              </a:rPr>
              <a:t>, </a:t>
            </a:r>
            <a:r>
              <a:rPr lang="en-US" altLang="zh-TW" sz="2800" dirty="0" err="1">
                <a:solidFill>
                  <a:schemeClr val="tx1"/>
                </a:solidFill>
                <a:latin typeface="Courier New"/>
                <a:ea typeface="Courier New"/>
              </a:rPr>
              <a:t>nSize</a:t>
            </a:r>
            <a:r>
              <a:rPr lang="en-US" altLang="zh-TW" sz="2800" dirty="0">
                <a:latin typeface="Courier New"/>
                <a:ea typeface="Courier New"/>
              </a:rPr>
              <a:t>);</a:t>
            </a:r>
            <a:endParaRPr kumimoji="1" lang="zh-TW" altLang="en-US" sz="2800" dirty="0"/>
          </a:p>
        </p:txBody>
      </p:sp>
    </p:spTree>
    <p:extLst>
      <p:ext uri="{BB962C8B-B14F-4D97-AF65-F5344CB8AC3E}">
        <p14:creationId xmlns:p14="http://schemas.microsoft.com/office/powerpoint/2010/main" val="4838919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E693921-261B-EF41-9F56-F507FE76E0D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setxattr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DFE178E-E040-664B-817F-87B1AC714BF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&lt;sys/types.h&gt;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&lt;sys/xattr.h&gt;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setxattr(</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*name,</a:t>
            </a: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*value, size_t size,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flags);</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lsetxattr(</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*name,</a:t>
            </a: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*value, size_t size,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flags);</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fsetxattr(</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fd,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*name,</a:t>
            </a: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*value, size_t size,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flags);</a:t>
            </a:r>
          </a:p>
        </p:txBody>
      </p:sp>
      <p:sp>
        <p:nvSpPr>
          <p:cNvPr id="4" name="日期版面配置區 3">
            <a:extLst>
              <a:ext uri="{FF2B5EF4-FFF2-40B4-BE49-F238E27FC236}">
                <a16:creationId xmlns:a16="http://schemas.microsoft.com/office/drawing/2014/main" id="{BD9FD627-1E01-6340-B9A9-EFF38065004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FE8EBE65-1606-6D41-AF47-391E8C42E77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E9A7F14-722A-B643-B6D4-D4E3C8FD1E4B}"/>
              </a:ext>
            </a:extLst>
          </p:cNvPr>
          <p:cNvSpPr>
            <a:spLocks noGrp="1"/>
          </p:cNvSpPr>
          <p:nvPr>
            <p:ph type="sldNum" sz="quarter" idx="12"/>
          </p:nvPr>
        </p:nvSpPr>
        <p:spPr/>
        <p:txBody>
          <a:bodyPr/>
          <a:lstStyle/>
          <a:p>
            <a:fld id="{B0ACCE38-943C-7143-9295-AFC3F5BDF0E0}" type="slidenum">
              <a:rPr kumimoji="1" lang="zh-TW" altLang="en-US" smtClean="0"/>
              <a:t>112</a:t>
            </a:fld>
            <a:endParaRPr kumimoji="1" lang="zh-TW" altLang="en-US"/>
          </a:p>
        </p:txBody>
      </p:sp>
    </p:spTree>
    <p:extLst>
      <p:ext uri="{BB962C8B-B14F-4D97-AF65-F5344CB8AC3E}">
        <p14:creationId xmlns:p14="http://schemas.microsoft.com/office/powerpoint/2010/main" val="41009338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ED936D9-AA09-9D4D-859A-4BD073C2BB60}"/>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8740EAF-8DE6-4C40-A3E5-6BBABDDF1194}"/>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2135"/>
              </a:spcBef>
              <a:spcAft>
                <a:spcPts val="113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本小節的重點是Linux的權限控制不只是owner、group、others，還可以有更多的擴充權限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2135"/>
              </a:spcBef>
              <a:spcAft>
                <a:spcPts val="113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請注意，這些權限是附加於檔案系統上，因此檔案系統必須支援附加權限（如：ext4就支援，FAT不支援）</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BCFB237-8675-9D4A-9721-7263CF0E1D6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25E4368-3F99-614D-BBD6-E6F8EA3E271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07F416A-A04F-F540-A13D-CC1BB8718EB1}"/>
              </a:ext>
            </a:extLst>
          </p:cNvPr>
          <p:cNvSpPr>
            <a:spLocks noGrp="1"/>
          </p:cNvSpPr>
          <p:nvPr>
            <p:ph type="sldNum" sz="quarter" idx="12"/>
          </p:nvPr>
        </p:nvSpPr>
        <p:spPr/>
        <p:txBody>
          <a:bodyPr/>
          <a:lstStyle/>
          <a:p>
            <a:fld id="{B0ACCE38-943C-7143-9295-AFC3F5BDF0E0}" type="slidenum">
              <a:rPr kumimoji="1" lang="zh-TW" altLang="en-US" smtClean="0"/>
              <a:t>113</a:t>
            </a:fld>
            <a:endParaRPr kumimoji="1" lang="zh-TW" altLang="en-US"/>
          </a:p>
        </p:txBody>
      </p:sp>
    </p:spTree>
    <p:extLst>
      <p:ext uri="{BB962C8B-B14F-4D97-AF65-F5344CB8AC3E}">
        <p14:creationId xmlns:p14="http://schemas.microsoft.com/office/powerpoint/2010/main" val="29668096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C779FE1C-99C0-BF45-8E18-AD0F60FBC675}"/>
              </a:ext>
            </a:extLst>
          </p:cNvPr>
          <p:cNvSpPr>
            <a:spLocks noGrp="1"/>
          </p:cNvSpPr>
          <p:nvPr>
            <p:ph type="title"/>
          </p:nvPr>
        </p:nvSpPr>
        <p:spPr/>
        <p:txBody>
          <a:bodyPr/>
          <a:lstStyle/>
          <a:p>
            <a:r>
              <a:rPr kumimoji="1" lang="zh-CN" altLang="en-US" dirty="0"/>
              <a:t>期中考成績</a:t>
            </a:r>
            <a:endParaRPr kumimoji="1" lang="zh-TW" altLang="en-US" dirty="0"/>
          </a:p>
        </p:txBody>
      </p:sp>
      <p:sp>
        <p:nvSpPr>
          <p:cNvPr id="7" name="文字預留位置 6">
            <a:extLst>
              <a:ext uri="{FF2B5EF4-FFF2-40B4-BE49-F238E27FC236}">
                <a16:creationId xmlns:a16="http://schemas.microsoft.com/office/drawing/2014/main" id="{328AD647-00A7-D942-BC4B-41063F182105}"/>
              </a:ext>
            </a:extLst>
          </p:cNvPr>
          <p:cNvSpPr>
            <a:spLocks noGrp="1"/>
          </p:cNvSpPr>
          <p:nvPr>
            <p:ph type="body" idx="1"/>
          </p:nvPr>
        </p:nvSpPr>
        <p:spPr/>
        <p:txBody>
          <a:bodyPr/>
          <a:lstStyle/>
          <a:p>
            <a:endParaRPr kumimoji="1" lang="zh-TW" altLang="en-US"/>
          </a:p>
        </p:txBody>
      </p:sp>
      <p:sp>
        <p:nvSpPr>
          <p:cNvPr id="2" name="日期版面配置區 1">
            <a:extLst>
              <a:ext uri="{FF2B5EF4-FFF2-40B4-BE49-F238E27FC236}">
                <a16:creationId xmlns:a16="http://schemas.microsoft.com/office/drawing/2014/main" id="{CE6310C1-03AF-B340-A1BA-6613A99C7CD7}"/>
              </a:ext>
            </a:extLst>
          </p:cNvPr>
          <p:cNvSpPr>
            <a:spLocks noGrp="1"/>
          </p:cNvSpPr>
          <p:nvPr>
            <p:ph type="dt" sz="half" idx="10"/>
          </p:nvPr>
        </p:nvSpPr>
        <p:spPr/>
        <p:txBody>
          <a:bodyPr/>
          <a:lstStyle/>
          <a:p>
            <a:r>
              <a:rPr kumimoji="1" lang="zh-TW" altLang="en-US"/>
              <a:t>中正大學 羅習五</a:t>
            </a:r>
          </a:p>
        </p:txBody>
      </p:sp>
      <p:sp>
        <p:nvSpPr>
          <p:cNvPr id="3" name="頁尾版面配置區 2">
            <a:extLst>
              <a:ext uri="{FF2B5EF4-FFF2-40B4-BE49-F238E27FC236}">
                <a16:creationId xmlns:a16="http://schemas.microsoft.com/office/drawing/2014/main" id="{D771408C-341E-BF46-94E0-87CC9E818075}"/>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4" name="投影片編號版面配置區 3">
            <a:extLst>
              <a:ext uri="{FF2B5EF4-FFF2-40B4-BE49-F238E27FC236}">
                <a16:creationId xmlns:a16="http://schemas.microsoft.com/office/drawing/2014/main" id="{D2D0DF9A-E1D7-8F41-83B4-E165B7CF53B9}"/>
              </a:ext>
            </a:extLst>
          </p:cNvPr>
          <p:cNvSpPr>
            <a:spLocks noGrp="1"/>
          </p:cNvSpPr>
          <p:nvPr>
            <p:ph type="sldNum" sz="quarter" idx="12"/>
          </p:nvPr>
        </p:nvSpPr>
        <p:spPr/>
        <p:txBody>
          <a:bodyPr/>
          <a:lstStyle/>
          <a:p>
            <a:fld id="{B0ACCE38-943C-7143-9295-AFC3F5BDF0E0}" type="slidenum">
              <a:rPr kumimoji="1" lang="zh-TW" altLang="en-US" smtClean="0"/>
              <a:t>114</a:t>
            </a:fld>
            <a:endParaRPr kumimoji="1" lang="zh-TW" altLang="en-US"/>
          </a:p>
        </p:txBody>
      </p:sp>
    </p:spTree>
    <p:extLst>
      <p:ext uri="{BB962C8B-B14F-4D97-AF65-F5344CB8AC3E}">
        <p14:creationId xmlns:p14="http://schemas.microsoft.com/office/powerpoint/2010/main" val="39485976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44A0546-8BE8-DF4F-8B90-76AC1B61E22D}"/>
              </a:ext>
            </a:extLst>
          </p:cNvPr>
          <p:cNvPicPr>
            <a:picLocks noChangeAspect="1"/>
          </p:cNvPicPr>
          <p:nvPr/>
        </p:nvPicPr>
        <p:blipFill rotWithShape="1">
          <a:blip r:embed="rId2"/>
          <a:srcRect l="1020" r="1969" b="2"/>
          <a:stretch/>
        </p:blipFill>
        <p:spPr>
          <a:xfrm>
            <a:off x="5120640" y="1904281"/>
            <a:ext cx="6233160" cy="4272681"/>
          </a:xfrm>
          <a:prstGeom prst="rect">
            <a:avLst/>
          </a:prstGeom>
        </p:spPr>
      </p:pic>
      <p:sp>
        <p:nvSpPr>
          <p:cNvPr id="4" name="標題 3">
            <a:extLst>
              <a:ext uri="{FF2B5EF4-FFF2-40B4-BE49-F238E27FC236}">
                <a16:creationId xmlns:a16="http://schemas.microsoft.com/office/drawing/2014/main" id="{14CAC701-C3F8-1440-9B44-64EE1516689F}"/>
              </a:ext>
            </a:extLst>
          </p:cNvPr>
          <p:cNvSpPr>
            <a:spLocks noGrp="1"/>
          </p:cNvSpPr>
          <p:nvPr>
            <p:ph type="title"/>
          </p:nvPr>
        </p:nvSpPr>
        <p:spPr>
          <a:xfrm>
            <a:off x="838200" y="365125"/>
            <a:ext cx="10515600" cy="1325563"/>
          </a:xfrm>
        </p:spPr>
        <p:txBody>
          <a:bodyPr>
            <a:normAutofit/>
          </a:bodyPr>
          <a:lstStyle/>
          <a:p>
            <a:r>
              <a:rPr kumimoji="1" lang="zh-TW" altLang="en-US" dirty="0"/>
              <a:t>成績分布</a:t>
            </a:r>
          </a:p>
        </p:txBody>
      </p:sp>
      <p:sp>
        <p:nvSpPr>
          <p:cNvPr id="5" name="內容版面配置區 4">
            <a:extLst>
              <a:ext uri="{FF2B5EF4-FFF2-40B4-BE49-F238E27FC236}">
                <a16:creationId xmlns:a16="http://schemas.microsoft.com/office/drawing/2014/main" id="{F57D0FE7-1382-DD46-8156-2F18EE95820A}"/>
              </a:ext>
            </a:extLst>
          </p:cNvPr>
          <p:cNvSpPr>
            <a:spLocks noGrp="1"/>
          </p:cNvSpPr>
          <p:nvPr>
            <p:ph idx="1"/>
          </p:nvPr>
        </p:nvSpPr>
        <p:spPr>
          <a:xfrm>
            <a:off x="838200" y="1825625"/>
            <a:ext cx="3797807" cy="4351338"/>
          </a:xfrm>
        </p:spPr>
        <p:txBody>
          <a:bodyPr anchor="ctr">
            <a:normAutofit/>
          </a:bodyPr>
          <a:lstStyle/>
          <a:p>
            <a:r>
              <a:rPr kumimoji="1" lang="zh-TW" altLang="en-US" sz="2000" dirty="0"/>
              <a:t>成績查詢：</a:t>
            </a:r>
            <a:r>
              <a:rPr kumimoji="1" lang="en-US" altLang="zh-TW" sz="2000" dirty="0">
                <a:hlinkClick r:id="rId3"/>
              </a:rPr>
              <a:t>www.ecourse.ccu.edu.tw</a:t>
            </a:r>
            <a:endParaRPr kumimoji="1" lang="en-US" altLang="zh-TW" sz="2000" dirty="0"/>
          </a:p>
          <a:p>
            <a:r>
              <a:rPr kumimoji="1" lang="zh-CN" altLang="en-US" sz="2000" dirty="0"/>
              <a:t>成績分布：如右圖</a:t>
            </a:r>
            <a:endParaRPr kumimoji="1" lang="en-US" altLang="zh-CN" sz="2000" dirty="0"/>
          </a:p>
          <a:p>
            <a:r>
              <a:rPr kumimoji="1" lang="zh-CN" altLang="en-US" sz="2000" dirty="0"/>
              <a:t>期中預警：</a:t>
            </a:r>
            <a:r>
              <a:rPr kumimoji="1" lang="en-US" altLang="zh-CN" sz="2000" dirty="0"/>
              <a:t>30</a:t>
            </a:r>
            <a:r>
              <a:rPr kumimoji="1" lang="zh-Hant" altLang="en-US" sz="2000" dirty="0"/>
              <a:t>分以下</a:t>
            </a:r>
            <a:endParaRPr kumimoji="1" lang="en-US" altLang="zh-Hant" sz="2000" dirty="0"/>
          </a:p>
          <a:p>
            <a:r>
              <a:rPr kumimoji="1" lang="zh-CN" altLang="en-US" sz="2000" dirty="0"/>
              <a:t>上機考成績不足</a:t>
            </a:r>
            <a:r>
              <a:rPr kumimoji="1" lang="en-US" altLang="zh-CN" sz="2000" dirty="0"/>
              <a:t>17</a:t>
            </a:r>
            <a:r>
              <a:rPr kumimoji="1" lang="zh-CN" altLang="en-US" sz="2000" dirty="0"/>
              <a:t>分的同學請下課後找我</a:t>
            </a:r>
            <a:endParaRPr kumimoji="1" lang="zh-TW" altLang="en-US" sz="2000" dirty="0"/>
          </a:p>
        </p:txBody>
      </p:sp>
      <p:sp>
        <p:nvSpPr>
          <p:cNvPr id="2" name="日期版面配置區 1">
            <a:extLst>
              <a:ext uri="{FF2B5EF4-FFF2-40B4-BE49-F238E27FC236}">
                <a16:creationId xmlns:a16="http://schemas.microsoft.com/office/drawing/2014/main" id="{703A421F-6314-0F44-8E23-08A778F5DD97}"/>
              </a:ext>
            </a:extLst>
          </p:cNvPr>
          <p:cNvSpPr>
            <a:spLocks noGrp="1"/>
          </p:cNvSpPr>
          <p:nvPr>
            <p:ph type="dt" sz="half" idx="10"/>
          </p:nvPr>
        </p:nvSpPr>
        <p:spPr/>
        <p:txBody>
          <a:bodyPr/>
          <a:lstStyle/>
          <a:p>
            <a:r>
              <a:rPr kumimoji="1" lang="zh-TW" altLang="en-US"/>
              <a:t>中正大學 羅習五</a:t>
            </a:r>
          </a:p>
        </p:txBody>
      </p:sp>
      <p:sp>
        <p:nvSpPr>
          <p:cNvPr id="3" name="頁尾版面配置區 2">
            <a:extLst>
              <a:ext uri="{FF2B5EF4-FFF2-40B4-BE49-F238E27FC236}">
                <a16:creationId xmlns:a16="http://schemas.microsoft.com/office/drawing/2014/main" id="{D398B193-B1F1-344D-B9A3-DF173DB6603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59FE560-7C7D-FE42-9D88-5CA75BA46188}"/>
              </a:ext>
            </a:extLst>
          </p:cNvPr>
          <p:cNvSpPr>
            <a:spLocks noGrp="1"/>
          </p:cNvSpPr>
          <p:nvPr>
            <p:ph type="sldNum" sz="quarter" idx="12"/>
          </p:nvPr>
        </p:nvSpPr>
        <p:spPr/>
        <p:txBody>
          <a:bodyPr/>
          <a:lstStyle/>
          <a:p>
            <a:fld id="{B0ACCE38-943C-7143-9295-AFC3F5BDF0E0}" type="slidenum">
              <a:rPr kumimoji="1" lang="zh-TW" altLang="en-US" smtClean="0"/>
              <a:t>115</a:t>
            </a:fld>
            <a:endParaRPr kumimoji="1" lang="zh-TW" altLang="en-US"/>
          </a:p>
        </p:txBody>
      </p:sp>
    </p:spTree>
    <p:extLst>
      <p:ext uri="{BB962C8B-B14F-4D97-AF65-F5344CB8AC3E}">
        <p14:creationId xmlns:p14="http://schemas.microsoft.com/office/powerpoint/2010/main" val="36438766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1331925-F5B6-6247-8FB3-996866C9D1D2}"/>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監聽資料夾內的變動</a:t>
            </a:r>
          </a:p>
        </p:txBody>
      </p:sp>
      <p:sp>
        <p:nvSpPr>
          <p:cNvPr id="3" name="TextShape 2">
            <a:extLst>
              <a:ext uri="{FF2B5EF4-FFF2-40B4-BE49-F238E27FC236}">
                <a16:creationId xmlns:a16="http://schemas.microsoft.com/office/drawing/2014/main" id="{6E9A76DB-424E-A846-BC78-B9EA993BFBC0}"/>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26EC269-A7B4-8343-8056-0310139AB1C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B248AFF-9CCB-BC41-B5DE-36AE630E454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498C59FC-A3E4-8E40-ABEE-5F819DB0691F}"/>
              </a:ext>
            </a:extLst>
          </p:cNvPr>
          <p:cNvSpPr>
            <a:spLocks noGrp="1"/>
          </p:cNvSpPr>
          <p:nvPr>
            <p:ph type="sldNum" sz="quarter" idx="12"/>
          </p:nvPr>
        </p:nvSpPr>
        <p:spPr/>
        <p:txBody>
          <a:bodyPr/>
          <a:lstStyle/>
          <a:p>
            <a:fld id="{B0ACCE38-943C-7143-9295-AFC3F5BDF0E0}" type="slidenum">
              <a:rPr kumimoji="1" lang="zh-TW" altLang="en-US" smtClean="0"/>
              <a:t>116</a:t>
            </a:fld>
            <a:endParaRPr kumimoji="1" lang="zh-TW" altLang="en-US"/>
          </a:p>
        </p:txBody>
      </p:sp>
    </p:spTree>
    <p:extLst>
      <p:ext uri="{BB962C8B-B14F-4D97-AF65-F5344CB8AC3E}">
        <p14:creationId xmlns:p14="http://schemas.microsoft.com/office/powerpoint/2010/main" val="4852438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5E97145-2DE1-EA44-AD59-AEAC056EB65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試用inotify</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1BFF219-C87D-124A-B4C2-EA12BD402A32}"/>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sudo</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apt install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inotify</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-tools</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inotifywait</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-m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list_acl.c</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Setting up watches.</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Watches established.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OPEN,ISDIR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ACCESS,ISDIR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CLOSE_NOWRITE,CLOSE,ISDIR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OPEN,ISDIR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ACCESS,ISDIR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CLOSE_NOWRITE,CLOSE,ISDIR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OPEN,ISDIR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ACCESS,ISDIR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CLOSE_NOWRITE,CLOSE,ISDIR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CC4A1879-B8A6-3849-A854-2C8C6B88E70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FFC2FF6D-BF4A-8A48-95CD-55435AFAA04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AF868FF-61E6-8345-B525-05061C283DF5}"/>
              </a:ext>
            </a:extLst>
          </p:cNvPr>
          <p:cNvSpPr>
            <a:spLocks noGrp="1"/>
          </p:cNvSpPr>
          <p:nvPr>
            <p:ph type="sldNum" sz="quarter" idx="12"/>
          </p:nvPr>
        </p:nvSpPr>
        <p:spPr/>
        <p:txBody>
          <a:bodyPr/>
          <a:lstStyle/>
          <a:p>
            <a:fld id="{B0ACCE38-943C-7143-9295-AFC3F5BDF0E0}" type="slidenum">
              <a:rPr kumimoji="1" lang="zh-TW" altLang="en-US" smtClean="0"/>
              <a:t>117</a:t>
            </a:fld>
            <a:endParaRPr kumimoji="1" lang="zh-TW" altLang="en-US"/>
          </a:p>
        </p:txBody>
      </p:sp>
    </p:spTree>
    <p:extLst>
      <p:ext uri="{BB962C8B-B14F-4D97-AF65-F5344CB8AC3E}">
        <p14:creationId xmlns:p14="http://schemas.microsoft.com/office/powerpoint/2010/main" val="40429111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54F9F5A-B90B-AD49-AC8E-E4515E81395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39D570E-3442-C04F-8609-29DBA732184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fontScale="92500" lnSpcReduction="10000"/>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int inotify_init(void)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初始化一個inofiry的監聽，回傳值是file descript</a:t>
            </a:r>
            <a:r>
              <a:rPr lang="en-US" altLang="zh-TW" sz="2400" b="0" i="0" u="none" strike="noStrike" kern="1200" cap="none" spc="-1" baseline="0" dirty="0">
                <a:solidFill>
                  <a:srgbClr val="000000"/>
                </a:solidFill>
                <a:uFillTx/>
                <a:latin typeface="Courier New"/>
                <a:ea typeface="Courier New"/>
                <a:cs typeface="Noto Sans Mono Light" panose="020B0409040504020204" pitchFamily="50"/>
              </a:rPr>
              <a:t>or</a:t>
            </a:r>
            <a:r>
              <a:rPr lang="zh-TW" altLang="en-US" sz="2400" b="0" i="0" u="none" strike="noStrike" kern="1200" cap="none" spc="-1" baseline="0" dirty="0">
                <a:solidFill>
                  <a:srgbClr val="000000"/>
                </a:solidFill>
                <a:uFillTx/>
                <a:latin typeface="Courier New"/>
                <a:ea typeface="Courier New"/>
                <a:cs typeface="Noto Sans Mono Light" panose="020B0409040504020204" pitchFamily="50"/>
              </a:rPr>
              <a:t>（</a:t>
            </a:r>
            <a:r>
              <a:rPr lang="en-US" altLang="zh-TW" sz="2400" b="0" i="0" u="none" strike="noStrike" kern="1200" cap="none" spc="-1" baseline="0" dirty="0" err="1">
                <a:solidFill>
                  <a:srgbClr val="000000"/>
                </a:solidFill>
                <a:uFillTx/>
                <a:latin typeface="Courier New"/>
                <a:ea typeface="Courier New"/>
                <a:cs typeface="Noto Sans Mono Light" panose="020B0409040504020204" pitchFamily="50"/>
              </a:rPr>
              <a:t>fd</a:t>
            </a:r>
            <a:r>
              <a:rPr lang="zh-TW" altLang="en-US" sz="2400" b="0" i="0" u="none" strike="noStrike" kern="1200" cap="none" spc="-1" baseline="0" dirty="0">
                <a:solidFill>
                  <a:srgbClr val="000000"/>
                </a:solidFill>
                <a:uFillTx/>
                <a:latin typeface="Courier New"/>
                <a:ea typeface="Courier New"/>
                <a:cs typeface="Noto Sans Mono Light" panose="020B0409040504020204" pitchFamily="50"/>
              </a:rPr>
              <a: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int inotify_add_watch(int fd, const char* pathname, int mask)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lvl="1" indent="-228243">
              <a:lnSpc>
                <a:spcPct val="90000"/>
              </a:lnSpc>
              <a:spcBef>
                <a:spcPts val="500"/>
              </a:spcBef>
              <a:buClr>
                <a:srgbClr val="000000"/>
              </a:buClr>
              <a:buSzPct val="100000"/>
              <a:buFont typeface="Arial"/>
              <a:buChar char="•"/>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使用fd對一個檔案或者目錄（pathname）進行一些（mask）監聽</a:t>
            </a:r>
            <a:r>
              <a:rPr lang="zh-TW" altLang="en-US" sz="2400" spc="-1" dirty="0">
                <a:solidFill>
                  <a:srgbClr val="000000"/>
                </a:solidFill>
                <a:latin typeface="Courier New"/>
                <a:ea typeface="Courier New"/>
                <a:cs typeface="Noto Sans Mono Light" panose="020B0409040504020204" pitchFamily="50"/>
              </a:rPr>
              <a:t>，回傳</a:t>
            </a:r>
            <a:r>
              <a:rPr lang="en-US" altLang="zh-TW" sz="2400" spc="-1" dirty="0">
                <a:solidFill>
                  <a:srgbClr val="000000"/>
                </a:solidFill>
                <a:latin typeface="Courier New"/>
                <a:ea typeface="Courier New"/>
                <a:cs typeface="Noto Sans Mono Light" panose="020B0409040504020204" pitchFamily="50"/>
              </a:rPr>
              <a:t>watch descriptor</a:t>
            </a:r>
            <a:r>
              <a:rPr lang="zh-TW" altLang="en-US" sz="2400" spc="-1" dirty="0">
                <a:solidFill>
                  <a:srgbClr val="000000"/>
                </a:solidFill>
                <a:latin typeface="Courier New"/>
                <a:ea typeface="Courier New"/>
                <a:cs typeface="Noto Sans Mono Light" panose="020B0409040504020204" pitchFamily="50"/>
              </a:rPr>
              <a:t>（</a:t>
            </a:r>
            <a:r>
              <a:rPr lang="en-US" altLang="zh-TW" sz="2400" spc="-1" dirty="0" err="1">
                <a:solidFill>
                  <a:srgbClr val="000000"/>
                </a:solidFill>
                <a:latin typeface="Courier New"/>
                <a:ea typeface="Courier New"/>
                <a:cs typeface="Noto Sans Mono Light" panose="020B0409040504020204" pitchFamily="50"/>
              </a:rPr>
              <a:t>wd</a:t>
            </a:r>
            <a:r>
              <a:rPr lang="zh-TW" altLang="en-US" sz="2400" spc="-1" dirty="0">
                <a:solidFill>
                  <a:srgbClr val="000000"/>
                </a:solidFill>
                <a:latin typeface="Courier New"/>
                <a:ea typeface="Courier New"/>
                <a:cs typeface="Noto Sans Mono Light" panose="020B0409040504020204" pitchFamily="50"/>
              </a:rPr>
              <a: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int inotify_rm_watch(int fd, int wd)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移除inotify的一個監聽</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設定好要監聽的物件（如：目錄、檔案）後，就可以用read來查看監聽的結果</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69CC83A0-948C-5045-B450-EAE694F89BA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9F702E14-DAFD-284B-A581-0E7BFBBD6E6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CCE5F98-1B37-C04E-BC9D-F28C0111C7D9}"/>
              </a:ext>
            </a:extLst>
          </p:cNvPr>
          <p:cNvSpPr>
            <a:spLocks noGrp="1"/>
          </p:cNvSpPr>
          <p:nvPr>
            <p:ph type="sldNum" sz="quarter" idx="12"/>
          </p:nvPr>
        </p:nvSpPr>
        <p:spPr/>
        <p:txBody>
          <a:bodyPr/>
          <a:lstStyle/>
          <a:p>
            <a:fld id="{B0ACCE38-943C-7143-9295-AFC3F5BDF0E0}" type="slidenum">
              <a:rPr kumimoji="1" lang="zh-TW" altLang="en-US" smtClean="0"/>
              <a:t>118</a:t>
            </a:fld>
            <a:endParaRPr kumimoji="1" lang="zh-TW" altLang="en-US"/>
          </a:p>
        </p:txBody>
      </p:sp>
    </p:spTree>
    <p:extLst>
      <p:ext uri="{BB962C8B-B14F-4D97-AF65-F5344CB8AC3E}">
        <p14:creationId xmlns:p14="http://schemas.microsoft.com/office/powerpoint/2010/main" val="33369213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A1BBC61-5D65-9844-BEA0-7001E4439F35}"/>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inotify_event</a:t>
            </a:r>
          </a:p>
        </p:txBody>
      </p:sp>
      <p:sp>
        <p:nvSpPr>
          <p:cNvPr id="3" name="TextShape 2">
            <a:extLst>
              <a:ext uri="{FF2B5EF4-FFF2-40B4-BE49-F238E27FC236}">
                <a16:creationId xmlns:a16="http://schemas.microsoft.com/office/drawing/2014/main" id="{87CC1FD2-534F-314F-877D-3DF74703FFD0}"/>
              </a:ext>
            </a:extLst>
          </p:cNvPr>
          <p:cNvSpPr txBox="1"/>
          <p:nvPr/>
        </p:nvSpPr>
        <p:spPr>
          <a:xfrm>
            <a:off x="838084" y="1825563"/>
            <a:ext cx="10515243" cy="4350962"/>
          </a:xfrm>
          <a:prstGeom prst="rect">
            <a:avLst/>
          </a:prstGeom>
          <a:noFill/>
          <a:ln cap="flat">
            <a:noFill/>
          </a:ln>
        </p:spPr>
        <p:txBody>
          <a:bodyPr vert="horz" wrap="square" lIns="0" tIns="0" rIns="0" bIns="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AA0D91"/>
                </a:solidFill>
                <a:uFillTx/>
                <a:latin typeface="Courier New"/>
                <a:ea typeface="Menlo-Regular"/>
                <a:cs typeface="Noto Sans Mono Light" panose="020B0409040504020204" pitchFamily="50"/>
              </a:rPr>
              <a:t>struct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inotify_event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int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wd;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Watch descriptor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uint32_t mask;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Mask describing event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uint32_t cookie;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Unique cookie associating related</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7400"/>
                </a:solidFill>
                <a:uFillTx/>
                <a:latin typeface="Courier New"/>
                <a:ea typeface="Menlo-Regular"/>
                <a:cs typeface="Noto Sans Mono Light" panose="020B0409040504020204" pitchFamily="50"/>
              </a:rPr>
              <a:t>                        events (for rename(2))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uint32_t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len</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Size of name field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name[];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Optional null-terminated name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CustomShape 3">
            <a:extLst>
              <a:ext uri="{FF2B5EF4-FFF2-40B4-BE49-F238E27FC236}">
                <a16:creationId xmlns:a16="http://schemas.microsoft.com/office/drawing/2014/main" id="{981F0DB6-61E6-2847-B8D7-493322A94D30}"/>
              </a:ext>
            </a:extLst>
          </p:cNvPr>
          <p:cNvSpPr/>
          <p:nvPr/>
        </p:nvSpPr>
        <p:spPr>
          <a:xfrm>
            <a:off x="838084" y="5039999"/>
            <a:ext cx="3697915" cy="575998"/>
          </a:xfrm>
          <a:prstGeom prst="rect">
            <a:avLst/>
          </a:prstGeom>
          <a:solidFill>
            <a:srgbClr val="00508F"/>
          </a:solidFill>
          <a:ln w="9528" cap="flat">
            <a:solidFill>
              <a:srgbClr val="3465A4"/>
            </a:solidFill>
            <a:prstDash val="solid"/>
          </a:ln>
        </p:spPr>
        <p:txBody>
          <a:bodyPr vert="horz" wrap="none" lIns="90004" tIns="44997" rIns="90004" bIns="44997"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wd, mask, cookie, </a:t>
            </a:r>
            <a:r>
              <a:rPr lang="en-US" sz="18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len</a:t>
            </a:r>
            <a:endParaRPr lang="en-US" sz="1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5" name="CustomShape 4">
            <a:extLst>
              <a:ext uri="{FF2B5EF4-FFF2-40B4-BE49-F238E27FC236}">
                <a16:creationId xmlns:a16="http://schemas.microsoft.com/office/drawing/2014/main" id="{065B7C09-0C19-0A41-81D9-D08DD1B258ED}"/>
              </a:ext>
            </a:extLst>
          </p:cNvPr>
          <p:cNvSpPr/>
          <p:nvPr/>
        </p:nvSpPr>
        <p:spPr>
          <a:xfrm>
            <a:off x="4510076" y="5039999"/>
            <a:ext cx="5857920" cy="575998"/>
          </a:xfrm>
          <a:prstGeom prst="rect">
            <a:avLst/>
          </a:prstGeom>
          <a:solidFill>
            <a:srgbClr val="2B511A"/>
          </a:solidFill>
          <a:ln w="9528" cap="flat">
            <a:solidFill>
              <a:srgbClr val="3465A4"/>
            </a:solidFill>
            <a:prstDash val="solid"/>
          </a:ln>
        </p:spPr>
        <p:txBody>
          <a:bodyPr vert="horz" wrap="none" lIns="90004" tIns="44997" rIns="90004" bIns="44997"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name</a:t>
            </a:r>
            <a:endParaRPr lang="en-US" sz="1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56865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1061337-BC8D-C94F-86C7-F6D943A138C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或許是最有名的應用：passwd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2E54E2F-586A-C64C-A53E-9662A5703BE6}"/>
              </a:ext>
            </a:extLst>
          </p:cNvPr>
          <p:cNvSpPr txBox="1"/>
          <p:nvPr/>
        </p:nvSpPr>
        <p:spPr>
          <a:xfrm>
            <a:off x="372956" y="1844637"/>
            <a:ext cx="11445480" cy="4921556"/>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1"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ls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etc</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/shadow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alh</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FF0000"/>
                </a:solidFill>
                <a:uFillTx/>
                <a:latin typeface="Courier"/>
                <a:ea typeface="Noto Sans CJK TC Light" panose="020B0300000000000000" pitchFamily="34" charset="-120"/>
                <a:cs typeface="Noto Sans Mono Light" panose="020B0409040504020204" pitchFamily="50"/>
              </a:rPr>
              <a:t>rw</a:t>
            </a:r>
            <a:r>
              <a:rPr lang="en-US" sz="1800" b="0"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--- 1 </a:t>
            </a:r>
            <a:r>
              <a:rPr lang="en-US" sz="1800" b="0"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root shadow </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1.3K Apr 10 14:43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etc</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/shadow</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shadow</a:t>
            </a:r>
            <a:r>
              <a:rPr lang="zh-TW"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內部存放「密碼相關資訊」只有</a:t>
            </a:r>
            <a:r>
              <a:rPr lang="en-US"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root</a:t>
            </a:r>
            <a:r>
              <a:rPr lang="zh-TW"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可以改</a:t>
            </a:r>
            <a:r>
              <a:rPr lang="en-US"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shadow</a:t>
            </a:r>
            <a:r>
              <a:rPr lang="zh-TW"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這個檔案。那麼一般人怎樣修改密碼呢？</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1"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ls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usr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/bin/passwd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alh</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rw</a:t>
            </a:r>
            <a:r>
              <a:rPr lang="en-US" sz="1800" b="0" i="0" u="none" strike="noStrike" kern="1200" cap="none" spc="-1" baseline="0" dirty="0" err="1">
                <a:solidFill>
                  <a:srgbClr val="FF0000"/>
                </a:solidFill>
                <a:uFillTx/>
                <a:latin typeface="Courier"/>
                <a:ea typeface="Noto Sans CJK TC Light" panose="020B0300000000000000" pitchFamily="34" charset="-120"/>
                <a:cs typeface="Noto Sans Mono Light" panose="020B0409040504020204" pitchFamily="50"/>
              </a:rPr>
              <a:t>s</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xr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-x 1 root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root</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53K May 17  2017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usr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/bin/passwd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使用</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passwd</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這支程式，執行這支程式時會暫時變成</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root</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（這個執行檔的</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owner</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）的權限</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strace</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-c passwd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time     seconds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usecs</a:t>
            </a: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/call     calls    errors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syscall</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 ----------- --------- --------- ----------------</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0.00    0.000000           0         2         2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setgroups</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0.00    0.000000           0         1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setresuid</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0.00    0.000000           0         2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setresgid</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setresuid</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是</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setuid</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的進階版</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7D47E5B-0D28-7644-96B5-DB9B6C3470E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8732420-6313-D046-92ED-7BB9ACB1D70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9FCECBB-2A7C-9842-9960-896759D9190A}"/>
              </a:ext>
            </a:extLst>
          </p:cNvPr>
          <p:cNvSpPr>
            <a:spLocks noGrp="1"/>
          </p:cNvSpPr>
          <p:nvPr>
            <p:ph type="sldNum" sz="quarter" idx="12"/>
          </p:nvPr>
        </p:nvSpPr>
        <p:spPr/>
        <p:txBody>
          <a:bodyPr/>
          <a:lstStyle/>
          <a:p>
            <a:fld id="{B0ACCE38-943C-7143-9295-AFC3F5BDF0E0}" type="slidenum">
              <a:rPr kumimoji="1" lang="zh-TW" altLang="en-US" smtClean="0"/>
              <a:t>12</a:t>
            </a:fld>
            <a:endParaRPr kumimoji="1" lang="zh-TW" altLang="en-US"/>
          </a:p>
        </p:txBody>
      </p:sp>
    </p:spTree>
    <p:extLst>
      <p:ext uri="{BB962C8B-B14F-4D97-AF65-F5344CB8AC3E}">
        <p14:creationId xmlns:p14="http://schemas.microsoft.com/office/powerpoint/2010/main" val="33499245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EBE9EF0-278E-F341-AF27-7191B27AB2D4}"/>
              </a:ext>
            </a:extLst>
          </p:cNvPr>
          <p:cNvSpPr txBox="1"/>
          <p:nvPr/>
        </p:nvSpPr>
        <p:spPr>
          <a:xfrm>
            <a:off x="838084" y="-12600"/>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EA99384-BCFC-FF49-9728-71E1B87F5389}"/>
              </a:ext>
            </a:extLst>
          </p:cNvPr>
          <p:cNvSpPr txBox="1"/>
          <p:nvPr/>
        </p:nvSpPr>
        <p:spPr>
          <a:xfrm>
            <a:off x="281516" y="1312922"/>
            <a:ext cx="11910242" cy="5544720"/>
          </a:xfrm>
          <a:prstGeom prst="rect">
            <a:avLst/>
          </a:prstGeom>
          <a:noFill/>
          <a:ln cap="flat">
            <a:noFill/>
          </a:ln>
        </p:spPr>
        <p:txBody>
          <a:bodyPr vert="horz" wrap="square" lIns="91440" tIns="45720" rIns="91440" bIns="45720" anchor="t" anchorCtr="0" compatLnSpc="1">
            <a:normAutofit/>
          </a:bodyPr>
          <a:lstStyle/>
          <a:p>
            <a:pPr marL="457200" marR="0" lvl="0" indent="-456843" algn="l" defTabSz="914400" rtl="0" fontAlgn="auto" hangingPunct="1">
              <a:lnSpc>
                <a:spcPct val="70000"/>
              </a:lnSpc>
              <a:spcBef>
                <a:spcPts val="1000"/>
              </a:spcBef>
              <a:spcAft>
                <a:spcPts val="0"/>
              </a:spcAft>
              <a:buClr>
                <a:srgbClr val="0000FF"/>
              </a:buClr>
              <a:buSzPct val="100000"/>
              <a:buFont typeface="StarSymbol"/>
              <a:buAutoNum type="arabicPeriod"/>
              <a:tabLst/>
              <a:defRPr sz="1800" b="0" i="0" u="none" strike="noStrike" kern="0" cap="none" spc="0" baseline="0">
                <a:solidFill>
                  <a:srgbClr val="000000"/>
                </a:solidFill>
                <a:uFillTx/>
              </a:defRPr>
            </a:pP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int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main</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int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argc</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int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num ret,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700" b="1"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	/*BUF_LEN (10 * (</a:t>
            </a:r>
            <a:r>
              <a:rPr lang="en-US" sz="1700" b="1" i="0" u="none" strike="noStrike" kern="1200" cap="none" spc="-1" baseline="0" dirty="0" err="1">
                <a:solidFill>
                  <a:srgbClr val="385623"/>
                </a:solidFill>
                <a:uFillTx/>
                <a:latin typeface="Courier New"/>
                <a:ea typeface="Noto Sans CJK TC Light" panose="020B0300000000000000" pitchFamily="34" charset="-120"/>
                <a:cs typeface="Noto Sans Mono Light" panose="020B0409040504020204" pitchFamily="50"/>
              </a:rPr>
              <a:t>sizeof</a:t>
            </a:r>
            <a:r>
              <a:rPr lang="en-US" sz="1700" b="1"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(struct </a:t>
            </a:r>
            <a:r>
              <a:rPr lang="en-US" sz="1700" b="1" i="0" u="none" strike="noStrike" kern="1200" cap="none" spc="-1" baseline="0" dirty="0" err="1">
                <a:solidFill>
                  <a:srgbClr val="385623"/>
                </a:solidFill>
                <a:uFillTx/>
                <a:latin typeface="Courier New"/>
                <a:ea typeface="Noto Sans CJK TC Light" panose="020B0300000000000000" pitchFamily="34" charset="-120"/>
                <a:cs typeface="Noto Sans Mono Light" panose="020B0409040504020204" pitchFamily="50"/>
              </a:rPr>
              <a:t>inotify_event</a:t>
            </a:r>
            <a:r>
              <a:rPr lang="en-US" sz="1700" b="1"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 + NAME_MAX + 1))*/</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[BUF_LEN];</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700" b="1"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inotify_init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for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1</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&lt;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argc</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ret=</a:t>
            </a:r>
            <a:r>
              <a:rPr lang="en-US" sz="1700" b="1"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inotify_add_watch</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IN_ALL_EVENTS);</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strcpy</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(wd[ret],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while</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1</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num = </a:t>
            </a:r>
            <a:r>
              <a:rPr lang="en-US" sz="1700" b="1"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read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BUF_LEN);</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for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 =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 &lt;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num; )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printInotifyEvent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inotify_event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p);</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
            </a:r>
            <a:r>
              <a:rPr lang="en-US" sz="1700" b="1" i="0" u="none" strike="noStrike" kern="1200" cap="none" spc="-1" baseline="0" dirty="0" err="1">
                <a:solidFill>
                  <a:srgbClr val="0000FF"/>
                </a:solidFill>
                <a:uFillTx/>
                <a:latin typeface="Courier New"/>
                <a:ea typeface="Noto Sans CJK TC Light" panose="020B0300000000000000" pitchFamily="34" charset="-120"/>
                <a:cs typeface="Noto Sans Mono Light" panose="020B0409040504020204" pitchFamily="50"/>
              </a:rPr>
              <a:t>sizeof</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inotify_event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700" b="1"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inotify_event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*)p)-&gt;</a:t>
            </a:r>
            <a:r>
              <a:rPr lang="en-US" sz="1700" b="1" i="0" u="none" strike="noStrike" kern="1200" cap="none" spc="-1" baseline="0" dirty="0" err="1">
                <a:solidFill>
                  <a:srgbClr val="001080"/>
                </a:solidFill>
                <a:uFillTx/>
                <a:latin typeface="Courier New"/>
                <a:ea typeface="Noto Sans CJK TC Light" panose="020B0300000000000000" pitchFamily="34" charset="-120"/>
                <a:cs typeface="Noto Sans Mono Light" panose="020B0409040504020204" pitchFamily="50"/>
              </a:rPr>
              <a:t>len</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
        <p:nvSpPr>
          <p:cNvPr id="4" name="日期版面配置區 3">
            <a:extLst>
              <a:ext uri="{FF2B5EF4-FFF2-40B4-BE49-F238E27FC236}">
                <a16:creationId xmlns:a16="http://schemas.microsoft.com/office/drawing/2014/main" id="{1D92CAEA-2766-DA4F-B19E-929718A805F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934BCB4-0952-8745-921C-92BBDBAE5F5E}"/>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E7D1FE4-7AB4-7F46-A3A0-F88FAA6CA565}"/>
              </a:ext>
            </a:extLst>
          </p:cNvPr>
          <p:cNvSpPr>
            <a:spLocks noGrp="1"/>
          </p:cNvSpPr>
          <p:nvPr>
            <p:ph type="sldNum" sz="quarter" idx="12"/>
          </p:nvPr>
        </p:nvSpPr>
        <p:spPr/>
        <p:txBody>
          <a:bodyPr/>
          <a:lstStyle/>
          <a:p>
            <a:fld id="{B0ACCE38-943C-7143-9295-AFC3F5BDF0E0}" type="slidenum">
              <a:rPr kumimoji="1" lang="zh-TW" altLang="en-US" smtClean="0"/>
              <a:t>120</a:t>
            </a:fld>
            <a:endParaRPr kumimoji="1" lang="zh-TW" altLang="en-US"/>
          </a:p>
        </p:txBody>
      </p:sp>
    </p:spTree>
    <p:extLst>
      <p:ext uri="{BB962C8B-B14F-4D97-AF65-F5344CB8AC3E}">
        <p14:creationId xmlns:p14="http://schemas.microsoft.com/office/powerpoint/2010/main" val="1884116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9C95C85-66A6-2E40-8F3B-97DADDDAB531}"/>
              </a:ext>
            </a:extLst>
          </p:cNvPr>
          <p:cNvSpPr txBox="1"/>
          <p:nvPr/>
        </p:nvSpPr>
        <p:spPr>
          <a:xfrm>
            <a:off x="838084" y="0"/>
            <a:ext cx="10515243" cy="119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0DFF20A-A7AA-054E-BE68-13EAF4C4991E}"/>
              </a:ext>
            </a:extLst>
          </p:cNvPr>
          <p:cNvSpPr txBox="1"/>
          <p:nvPr/>
        </p:nvSpPr>
        <p:spPr>
          <a:xfrm>
            <a:off x="222839" y="1195916"/>
            <a:ext cx="11968919" cy="5661717"/>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0000FF"/>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printInotifyEvent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inotify_event* event) {</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wd[event-&gt;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wd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IN_ACCESS)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"ACCESS,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IN_ATTRIB)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"ATTRIB,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IN_CLOSE_WRITE)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"CLOSE_WRITE,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IN_CLOSE_NOWRITE)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"CLOSE_NOWRITE,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IN_CREATE)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"CREATE,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IN_DELETE)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"DELETE,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IN_DELETE_SELF)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"DELETE_SELF,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IN_MODIFY)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"MODIFY,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IN_MOVE_SELF)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"MOVE_SELF,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IN_MOVED_FROM)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"MOVED_FROM,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
        <p:nvSpPr>
          <p:cNvPr id="4" name="日期版面配置區 3">
            <a:extLst>
              <a:ext uri="{FF2B5EF4-FFF2-40B4-BE49-F238E27FC236}">
                <a16:creationId xmlns:a16="http://schemas.microsoft.com/office/drawing/2014/main" id="{0202AB86-FAB6-CB4B-8D4D-F3B49E2A061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B5A3BFB3-C2BF-D247-ACB4-2730E1B12BC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CB02CDAC-A0E9-8D42-A613-73D67667ED1D}"/>
              </a:ext>
            </a:extLst>
          </p:cNvPr>
          <p:cNvSpPr>
            <a:spLocks noGrp="1"/>
          </p:cNvSpPr>
          <p:nvPr>
            <p:ph type="sldNum" sz="quarter" idx="12"/>
          </p:nvPr>
        </p:nvSpPr>
        <p:spPr/>
        <p:txBody>
          <a:bodyPr/>
          <a:lstStyle/>
          <a:p>
            <a:fld id="{B0ACCE38-943C-7143-9295-AFC3F5BDF0E0}" type="slidenum">
              <a:rPr kumimoji="1" lang="zh-TW" altLang="en-US" smtClean="0"/>
              <a:t>121</a:t>
            </a:fld>
            <a:endParaRPr kumimoji="1" lang="zh-TW" altLang="en-US"/>
          </a:p>
        </p:txBody>
      </p:sp>
    </p:spTree>
    <p:extLst>
      <p:ext uri="{BB962C8B-B14F-4D97-AF65-F5344CB8AC3E}">
        <p14:creationId xmlns:p14="http://schemas.microsoft.com/office/powerpoint/2010/main" val="3872502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2B7F834-5946-9D41-915B-4BF054966898}"/>
              </a:ext>
            </a:extLst>
          </p:cNvPr>
          <p:cNvSpPr txBox="1"/>
          <p:nvPr/>
        </p:nvSpPr>
        <p:spPr>
          <a:xfrm>
            <a:off x="838084" y="0"/>
            <a:ext cx="10515243" cy="123048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9AE4F9A-FC2B-6F4A-8CE4-C376E397491B}"/>
              </a:ext>
            </a:extLst>
          </p:cNvPr>
          <p:cNvSpPr txBox="1"/>
          <p:nvPr/>
        </p:nvSpPr>
        <p:spPr>
          <a:xfrm>
            <a:off x="351723" y="1230837"/>
            <a:ext cx="11001603" cy="5626796"/>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IN_MOVED_TO)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"MOVED_TO,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IN_OPEN)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"OPEN,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IN_IGNORED)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"IGNORED,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IN_ISDIR)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"ISDIR,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IN_Q_OVERFLOW)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"Q_OVERFLOW,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strlen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2</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'\0'</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cookie=%d"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cookie</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len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0</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name = %s\n"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name</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else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name = null\n"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5A305971-DF78-9C45-A14E-7315EB8E4C0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DA7EDF1-8BCB-1D45-9F70-AB468C73F55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5CC94C1-77AF-6340-9196-A8D0BE784764}"/>
              </a:ext>
            </a:extLst>
          </p:cNvPr>
          <p:cNvSpPr>
            <a:spLocks noGrp="1"/>
          </p:cNvSpPr>
          <p:nvPr>
            <p:ph type="sldNum" sz="quarter" idx="12"/>
          </p:nvPr>
        </p:nvSpPr>
        <p:spPr/>
        <p:txBody>
          <a:bodyPr/>
          <a:lstStyle/>
          <a:p>
            <a:fld id="{B0ACCE38-943C-7143-9295-AFC3F5BDF0E0}" type="slidenum">
              <a:rPr kumimoji="1" lang="zh-TW" altLang="en-US" smtClean="0"/>
              <a:t>122</a:t>
            </a:fld>
            <a:endParaRPr kumimoji="1" lang="zh-TW" altLang="en-US"/>
          </a:p>
        </p:txBody>
      </p:sp>
    </p:spTree>
    <p:extLst>
      <p:ext uri="{BB962C8B-B14F-4D97-AF65-F5344CB8AC3E}">
        <p14:creationId xmlns:p14="http://schemas.microsoft.com/office/powerpoint/2010/main" val="3286664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404A956-41BA-DB48-AD7E-A3661D83671B}"/>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F77D61A-7930-0E4A-A17F-04958625677B}"/>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./inotify ./list_acl.c ./list_acl_simple.c ..</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{OPEN, ISDIR} cookie=0 name = ch06</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{ACCESS, ISDIR} cookie=0 name = ch06</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{CLOSE_NOWRITE, ISDIR} cookie=0 name = ch06</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16531B5-189E-0645-9662-B0703676F5A6}"/>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A428681-70CE-2A42-9E85-5D4280FA5CE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6B23684-E070-C044-995C-5D941FF6A65C}"/>
              </a:ext>
            </a:extLst>
          </p:cNvPr>
          <p:cNvSpPr>
            <a:spLocks noGrp="1"/>
          </p:cNvSpPr>
          <p:nvPr>
            <p:ph type="sldNum" sz="quarter" idx="12"/>
          </p:nvPr>
        </p:nvSpPr>
        <p:spPr/>
        <p:txBody>
          <a:bodyPr/>
          <a:lstStyle/>
          <a:p>
            <a:fld id="{B0ACCE38-943C-7143-9295-AFC3F5BDF0E0}" type="slidenum">
              <a:rPr kumimoji="1" lang="zh-TW" altLang="en-US" smtClean="0"/>
              <a:t>123</a:t>
            </a:fld>
            <a:endParaRPr kumimoji="1" lang="zh-TW" altLang="en-US"/>
          </a:p>
        </p:txBody>
      </p:sp>
    </p:spTree>
    <p:extLst>
      <p:ext uri="{BB962C8B-B14F-4D97-AF65-F5344CB8AC3E}">
        <p14:creationId xmlns:p14="http://schemas.microsoft.com/office/powerpoint/2010/main" val="21696360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097D401-C08C-B34C-8641-6CCBEDD02FA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2EA951B-2675-C247-83DB-12A006DF7F39}"/>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inotify是Linux特有的功能，其他OS雖然也有類似的功能，但必須自行查閱</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例如Windows，使用這個system call “FindFirstChangeNotification”, 在.NET內可以使用 “FileSystemWatcher”</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這個功能用在目錄監看、自動處理等，相當好用</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Dropbox就是用這套API實現即時監控的功能</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6A434D99-5509-644A-8059-9ABA275CA1D4}"/>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34D6382-F0D9-304C-890F-7F4B595C3BA1}"/>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012E31E-AD09-CD48-8BC7-4E0177B3D2D7}"/>
              </a:ext>
            </a:extLst>
          </p:cNvPr>
          <p:cNvSpPr>
            <a:spLocks noGrp="1"/>
          </p:cNvSpPr>
          <p:nvPr>
            <p:ph type="sldNum" sz="quarter" idx="12"/>
          </p:nvPr>
        </p:nvSpPr>
        <p:spPr/>
        <p:txBody>
          <a:bodyPr/>
          <a:lstStyle/>
          <a:p>
            <a:fld id="{B0ACCE38-943C-7143-9295-AFC3F5BDF0E0}" type="slidenum">
              <a:rPr kumimoji="1" lang="zh-TW" altLang="en-US" smtClean="0"/>
              <a:t>124</a:t>
            </a:fld>
            <a:endParaRPr kumimoji="1" lang="zh-TW" altLang="en-US"/>
          </a:p>
        </p:txBody>
      </p:sp>
    </p:spTree>
    <p:extLst>
      <p:ext uri="{BB962C8B-B14F-4D97-AF65-F5344CB8AC3E}">
        <p14:creationId xmlns:p14="http://schemas.microsoft.com/office/powerpoint/2010/main" val="24039234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600F8F7-7792-A745-B3CD-72122D2A2F9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71F3C54-EB17-E946-BA1F-C7BFF1F3965B}"/>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攔截一個目錄裡面的所有物件，必須使用遞迴，以包含子目錄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還需要攔截所有動作，並且顯示在螢幕上</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A5B3AB5-9737-A54F-BCA4-BCBABCE3FBED}"/>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45A6438D-FE4C-3B44-A9AE-F620CF07EFA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74997F01-1E55-DC48-B505-4793A0D3B237}"/>
              </a:ext>
            </a:extLst>
          </p:cNvPr>
          <p:cNvSpPr>
            <a:spLocks noGrp="1"/>
          </p:cNvSpPr>
          <p:nvPr>
            <p:ph type="sldNum" sz="quarter" idx="12"/>
          </p:nvPr>
        </p:nvSpPr>
        <p:spPr/>
        <p:txBody>
          <a:bodyPr/>
          <a:lstStyle/>
          <a:p>
            <a:fld id="{B0ACCE38-943C-7143-9295-AFC3F5BDF0E0}" type="slidenum">
              <a:rPr kumimoji="1" lang="zh-TW" altLang="en-US" smtClean="0"/>
              <a:t>125</a:t>
            </a:fld>
            <a:endParaRPr kumimoji="1" lang="zh-TW" altLang="en-US"/>
          </a:p>
        </p:txBody>
      </p:sp>
    </p:spTree>
    <p:extLst>
      <p:ext uri="{BB962C8B-B14F-4D97-AF65-F5344CB8AC3E}">
        <p14:creationId xmlns:p14="http://schemas.microsoft.com/office/powerpoint/2010/main" val="142203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7B48527-7BF0-6841-AD3A-75082202C1A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lab: 製造一個超級ls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39CC8632-5D38-A042-9A13-887A422FEB13}"/>
              </a:ext>
            </a:extLst>
          </p:cNvPr>
          <p:cNvSpPr txBox="1"/>
          <p:nvPr/>
        </p:nvSpPr>
        <p:spPr>
          <a:xfrm>
            <a:off x="838084" y="1825563"/>
            <a:ext cx="10932840" cy="4350962"/>
          </a:xfrm>
          <a:prstGeom prst="rect">
            <a:avLst/>
          </a:prstGeom>
          <a:solidFill>
            <a:srgbClr val="000000"/>
          </a:solidFill>
          <a:ln w="12600" cap="flat">
            <a:solidFill>
              <a:srgbClr val="000000"/>
            </a:solidFill>
            <a:prstDash val="solid"/>
            <a:miter/>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複製</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/bin/ls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cp /bin/ls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變更擁有者為</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super user</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sudo</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chown</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root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加入</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set user id bit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sudo</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chmod</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+s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測試</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70000"/>
              </a:lnSpc>
              <a:spcBef>
                <a:spcPts val="5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a:t>
            </a:r>
            <a:r>
              <a:rPr lang="en-US" sz="2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/root		</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「可以讀取該目錄」</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70000"/>
              </a:lnSpc>
              <a:spcBef>
                <a:spcPts val="5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a:t>
            </a:r>
            <a:r>
              <a:rPr lang="en-US" sz="2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lost+found</a:t>
            </a: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「可以讀取該目錄」</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70000"/>
              </a:lnSpc>
              <a:spcBef>
                <a:spcPts val="5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ls /root		</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「沒有『set-uid』的</a:t>
            </a:r>
            <a:r>
              <a:rPr lang="en-US"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ls</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，無法讀取該目錄」</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00"/>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課堂作業：仿造「</a:t>
            </a:r>
            <a:r>
              <a:rPr lang="en-US" sz="2600" b="0" i="0" u="none" strike="noStrike" kern="1200" cap="none" spc="-1" baseline="0" dirty="0" err="1">
                <a:solidFill>
                  <a:srgbClr val="FFFF00"/>
                </a:solidFill>
                <a:uFillTx/>
                <a:latin typeface="Arial"/>
                <a:ea typeface="Noto Sans CJK TC Light" panose="020B0300000000000000" pitchFamily="34" charset="-120"/>
                <a:cs typeface="Noto Sans Mono Light" panose="020B0409040504020204" pitchFamily="50"/>
              </a:rPr>
              <a:t>sls</a:t>
            </a:r>
            <a:r>
              <a:rPr lang="zh-TW"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」的做法，製造一個能讀取任何檔案的「超級</a:t>
            </a:r>
            <a:r>
              <a:rPr lang="en-US"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less</a:t>
            </a:r>
            <a:r>
              <a:rPr lang="zh-TW"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5FE17B4-6D03-974B-B268-81067C1DA12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345784D-0DEF-5144-AD47-7FBC52D8D50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41308416-5282-EC44-9036-9CE516D600B3}"/>
              </a:ext>
            </a:extLst>
          </p:cNvPr>
          <p:cNvSpPr>
            <a:spLocks noGrp="1"/>
          </p:cNvSpPr>
          <p:nvPr>
            <p:ph type="sldNum" sz="quarter" idx="12"/>
          </p:nvPr>
        </p:nvSpPr>
        <p:spPr/>
        <p:txBody>
          <a:bodyPr/>
          <a:lstStyle/>
          <a:p>
            <a:fld id="{B0ACCE38-943C-7143-9295-AFC3F5BDF0E0}" type="slidenum">
              <a:rPr kumimoji="1" lang="zh-TW" altLang="en-US" smtClean="0"/>
              <a:t>13</a:t>
            </a:fld>
            <a:endParaRPr kumimoji="1" lang="zh-TW" altLang="en-US"/>
          </a:p>
        </p:txBody>
      </p:sp>
    </p:spTree>
    <p:extLst>
      <p:ext uri="{BB962C8B-B14F-4D97-AF65-F5344CB8AC3E}">
        <p14:creationId xmlns:p14="http://schemas.microsoft.com/office/powerpoint/2010/main" val="54619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C7FF2A9-DC17-514F-8C06-8DF8788FDE6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Changing UIDs and GIDs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3DB3E3D-5D93-714F-BAD5-E2C78CC1DEBF}"/>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26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如果是超級使用者（super user, root）呼叫setuid(uid)那麼real user ID, effective user ID和saved-user-ID都會等於uid。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108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因此super user可以變身為任何人，但是一旦變身以後，就無法變身回去了</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26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如果是一般使用者（normal user）那麼呼叫setuid(uid)以後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108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參數「uid」必須等於real user ID或saved-user-id，否則會產生錯誤</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108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setuid會將effective user ID設定為real user ID或saved-user-id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1D2612F3-53DD-C644-84FF-5149DD3C801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C7ABFB77-8128-E448-8FD4-8CAFCD223FC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E065C41-1913-B742-B045-8A34FE8113B9}"/>
              </a:ext>
            </a:extLst>
          </p:cNvPr>
          <p:cNvSpPr>
            <a:spLocks noGrp="1"/>
          </p:cNvSpPr>
          <p:nvPr>
            <p:ph type="sldNum" sz="quarter" idx="12"/>
          </p:nvPr>
        </p:nvSpPr>
        <p:spPr/>
        <p:txBody>
          <a:bodyPr/>
          <a:lstStyle/>
          <a:p>
            <a:fld id="{B0ACCE38-943C-7143-9295-AFC3F5BDF0E0}" type="slidenum">
              <a:rPr kumimoji="1" lang="zh-TW" altLang="en-US" smtClean="0"/>
              <a:t>14</a:t>
            </a:fld>
            <a:endParaRPr kumimoji="1" lang="zh-TW" altLang="en-US"/>
          </a:p>
        </p:txBody>
      </p:sp>
    </p:spTree>
    <p:extLst>
      <p:ext uri="{BB962C8B-B14F-4D97-AF65-F5344CB8AC3E}">
        <p14:creationId xmlns:p14="http://schemas.microsoft.com/office/powerpoint/2010/main" val="427746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AAFCDA3-5BBE-474E-92FB-A8E0EED4CB1F}"/>
              </a:ext>
            </a:extLst>
          </p:cNvPr>
          <p:cNvSpPr>
            <a:spLocks noGrp="1"/>
          </p:cNvSpPr>
          <p:nvPr>
            <p:ph type="title"/>
          </p:nvPr>
        </p:nvSpPr>
        <p:spPr/>
        <p:txBody>
          <a:bodyPr>
            <a:normAutofit/>
          </a:bodyPr>
          <a:lstStyle/>
          <a:p>
            <a:r>
              <a:rPr kumimoji="1" lang="zh-TW" altLang="en-US" dirty="0"/>
              <a:t>如果是</a:t>
            </a:r>
            <a:r>
              <a:rPr kumimoji="1" lang="en-US" altLang="zh-TW" dirty="0" err="1"/>
              <a:t>setuid</a:t>
            </a:r>
            <a:r>
              <a:rPr kumimoji="1" lang="zh-TW" altLang="en-US" dirty="0"/>
              <a:t>的程式，檔案的</a:t>
            </a:r>
            <a:r>
              <a:rPr kumimoji="1" lang="en-US" altLang="zh-TW" dirty="0"/>
              <a:t>owner</a:t>
            </a:r>
            <a:r>
              <a:rPr kumimoji="1" lang="zh-TW" altLang="en-US" dirty="0"/>
              <a:t>是</a:t>
            </a:r>
            <a:r>
              <a:rPr kumimoji="1" lang="en-US" altLang="zh-TW" dirty="0"/>
              <a:t>root</a:t>
            </a:r>
            <a:r>
              <a:rPr kumimoji="1" lang="zh-TW" altLang="en-US" dirty="0"/>
              <a:t>，會發生什麼情況？</a:t>
            </a:r>
          </a:p>
        </p:txBody>
      </p:sp>
      <p:sp>
        <p:nvSpPr>
          <p:cNvPr id="5" name="內容版面配置區 4">
            <a:extLst>
              <a:ext uri="{FF2B5EF4-FFF2-40B4-BE49-F238E27FC236}">
                <a16:creationId xmlns:a16="http://schemas.microsoft.com/office/drawing/2014/main" id="{E2D58A06-8140-2A44-B033-FFD47501CE06}"/>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lstStyle/>
          <a:p>
            <a:pPr marL="0" indent="0">
              <a:buNone/>
            </a:pPr>
            <a:r>
              <a:rPr lang="zh-TW" altLang="zh-TW" dirty="0">
                <a:solidFill>
                  <a:srgbClr val="FFFF00"/>
                </a:solidFill>
                <a:latin typeface="Noto Sans Mono" panose="020B0509040504020204" pitchFamily="49" charset="0"/>
                <a:cs typeface="Noto Sans Mono" panose="020B0509040504020204" pitchFamily="49" charset="0"/>
              </a:rPr>
              <a:t>直接做實驗來看，你們可以在</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ch06</a:t>
            </a:r>
            <a:r>
              <a:rPr lang="zh-TW" altLang="zh-TW" dirty="0">
                <a:solidFill>
                  <a:srgbClr val="FFFF00"/>
                </a:solidFill>
                <a:latin typeface="Noto Sans Mono" panose="020B0509040504020204" pitchFamily="49" charset="0"/>
                <a:cs typeface="Noto Sans Mono" panose="020B0509040504020204" pitchFamily="49" charset="0"/>
              </a:rPr>
              <a:t>目錄底下找到</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gerresuid.c</a:t>
            </a:r>
            <a:r>
              <a:rPr lang="zh-TW" altLang="zh-TW" dirty="0">
                <a:solidFill>
                  <a:srgbClr val="FFFF00"/>
                </a:solidFill>
                <a:latin typeface="Noto Sans Mono" panose="020B0509040504020204" pitchFamily="49" charset="0"/>
                <a:cs typeface="Noto Sans Mono" panose="020B0509040504020204" pitchFamily="49" charset="0"/>
              </a:rPr>
              <a:t>程式碼。</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Real </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會是執行者的</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effective </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saved-</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會變成</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root</a:t>
            </a:r>
            <a:r>
              <a:rPr lang="zh-TW" altLang="zh-TW" dirty="0">
                <a:solidFill>
                  <a:srgbClr val="FFFF00"/>
                </a:solidFill>
                <a:latin typeface="Noto Sans Mono" panose="020B0509040504020204" pitchFamily="49" charset="0"/>
                <a:cs typeface="Noto Sans Mono" panose="020B0509040504020204" pitchFamily="49" charset="0"/>
              </a:rPr>
              <a:t>。</a:t>
            </a: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chown</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root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endParaRPr lang="zh-TW" altLang="zh-TW" dirty="0">
              <a:latin typeface="Noto Sans Mono" panose="020B0509040504020204" pitchFamily="49" charset="0"/>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chmod</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+s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endParaRPr lang="zh-TW" altLang="zh-TW" dirty="0">
              <a:latin typeface="Noto Sans Mono" panose="020B0509040504020204" pitchFamily="49" charset="0"/>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-l</a:t>
            </a:r>
            <a:endParaRPr lang="zh-TW" altLang="zh-TW" dirty="0">
              <a:latin typeface="Noto Sans Mono" panose="020B0509040504020204" pitchFamily="49" charset="0"/>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rwsrwsr</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-x 1 root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10104  </a:t>
            </a:r>
            <a:r>
              <a:rPr lang="zh-TW" altLang="zh-TW" dirty="0">
                <a:latin typeface="Noto Sans Mono" panose="020B0509040504020204" pitchFamily="49" charset="0"/>
                <a:cs typeface="Noto Sans Mono" panose="020B0509040504020204" pitchFamily="49" charset="0"/>
              </a:rPr>
              <a:t>五</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8 19:00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endParaRPr lang="zh-TW" altLang="zh-TW" dirty="0">
              <a:latin typeface="Noto Sans Mono" panose="020B0509040504020204" pitchFamily="49" charset="0"/>
              <a:cs typeface="Noto Sans Mono" panose="020B0509040504020204" pitchFamily="49" charset="0"/>
            </a:endParaRPr>
          </a:p>
        </p:txBody>
      </p:sp>
      <p:sp>
        <p:nvSpPr>
          <p:cNvPr id="2" name="日期版面配置區 1">
            <a:extLst>
              <a:ext uri="{FF2B5EF4-FFF2-40B4-BE49-F238E27FC236}">
                <a16:creationId xmlns:a16="http://schemas.microsoft.com/office/drawing/2014/main" id="{17FD3038-963C-EF4A-9912-94D8730A53C4}"/>
              </a:ext>
            </a:extLst>
          </p:cNvPr>
          <p:cNvSpPr>
            <a:spLocks noGrp="1"/>
          </p:cNvSpPr>
          <p:nvPr>
            <p:ph type="dt" sz="half" idx="10"/>
          </p:nvPr>
        </p:nvSpPr>
        <p:spPr/>
        <p:txBody>
          <a:bodyPr/>
          <a:lstStyle/>
          <a:p>
            <a:r>
              <a:rPr kumimoji="1" lang="zh-TW" altLang="en-US"/>
              <a:t>中正大學 羅習五</a:t>
            </a:r>
          </a:p>
        </p:txBody>
      </p:sp>
      <p:sp>
        <p:nvSpPr>
          <p:cNvPr id="3" name="頁尾版面配置區 2">
            <a:extLst>
              <a:ext uri="{FF2B5EF4-FFF2-40B4-BE49-F238E27FC236}">
                <a16:creationId xmlns:a16="http://schemas.microsoft.com/office/drawing/2014/main" id="{61EC03A4-B0E4-8C4A-9DBE-9D459A4B6A5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7BFBBC51-404E-D84C-A77E-403E1CC8181D}"/>
              </a:ext>
            </a:extLst>
          </p:cNvPr>
          <p:cNvSpPr>
            <a:spLocks noGrp="1"/>
          </p:cNvSpPr>
          <p:nvPr>
            <p:ph type="sldNum" sz="quarter" idx="12"/>
          </p:nvPr>
        </p:nvSpPr>
        <p:spPr/>
        <p:txBody>
          <a:bodyPr/>
          <a:lstStyle/>
          <a:p>
            <a:fld id="{B0ACCE38-943C-7143-9295-AFC3F5BDF0E0}" type="slidenum">
              <a:rPr kumimoji="1" lang="zh-TW" altLang="en-US" smtClean="0"/>
              <a:t>15</a:t>
            </a:fld>
            <a:endParaRPr kumimoji="1" lang="zh-TW" altLang="en-US"/>
          </a:p>
        </p:txBody>
      </p:sp>
    </p:spTree>
    <p:extLst>
      <p:ext uri="{BB962C8B-B14F-4D97-AF65-F5344CB8AC3E}">
        <p14:creationId xmlns:p14="http://schemas.microsoft.com/office/powerpoint/2010/main" val="345762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C5FE34-CA47-E245-AC03-F6A6A25FC9AE}"/>
              </a:ext>
            </a:extLst>
          </p:cNvPr>
          <p:cNvSpPr>
            <a:spLocks noGrp="1"/>
          </p:cNvSpPr>
          <p:nvPr>
            <p:ph type="title"/>
          </p:nvPr>
        </p:nvSpPr>
        <p:spPr/>
        <p:txBody>
          <a:bodyPr/>
          <a:lstStyle/>
          <a:p>
            <a:r>
              <a:rPr kumimoji="1" lang="zh-TW" altLang="en-US" dirty="0"/>
              <a:t>如果是</a:t>
            </a:r>
            <a:r>
              <a:rPr kumimoji="1" lang="en-US" altLang="zh-TW" dirty="0" err="1"/>
              <a:t>setuid</a:t>
            </a:r>
            <a:r>
              <a:rPr kumimoji="1" lang="zh-TW" altLang="en-US" dirty="0"/>
              <a:t>的程式，檔案的</a:t>
            </a:r>
            <a:r>
              <a:rPr kumimoji="1" lang="en-US" altLang="zh-TW" dirty="0"/>
              <a:t>owner</a:t>
            </a:r>
            <a:r>
              <a:rPr kumimoji="1" lang="zh-TW" altLang="en-US" dirty="0"/>
              <a:t>是</a:t>
            </a:r>
            <a:r>
              <a:rPr kumimoji="1" lang="en-US" altLang="zh-TW" dirty="0"/>
              <a:t>root</a:t>
            </a:r>
            <a:r>
              <a:rPr kumimoji="1" lang="zh-TW" altLang="en-US" dirty="0"/>
              <a:t>，會發生什麼情況？</a:t>
            </a:r>
          </a:p>
        </p:txBody>
      </p:sp>
      <p:sp>
        <p:nvSpPr>
          <p:cNvPr id="3" name="內容版面配置區 2">
            <a:extLst>
              <a:ext uri="{FF2B5EF4-FFF2-40B4-BE49-F238E27FC236}">
                <a16:creationId xmlns:a16="http://schemas.microsoft.com/office/drawing/2014/main" id="{EC8B4901-41D5-6043-A18B-C11881E1C649}"/>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1000,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a:t>
            </a:r>
          </a:p>
          <a:p>
            <a:pPr marL="0" indent="0">
              <a:buNone/>
            </a:pPr>
            <a:endParaRPr kumimoji="1" lang="zh-TW" altLang="en-US" dirty="0">
              <a:latin typeface="Noto Sans Mono" panose="020B0509040504020204" pitchFamily="49" charset="0"/>
              <a:cs typeface="Noto Sans Mono" panose="020B0509040504020204" pitchFamily="49" charset="0"/>
            </a:endParaRPr>
          </a:p>
        </p:txBody>
      </p:sp>
      <p:sp>
        <p:nvSpPr>
          <p:cNvPr id="4" name="日期版面配置區 3">
            <a:extLst>
              <a:ext uri="{FF2B5EF4-FFF2-40B4-BE49-F238E27FC236}">
                <a16:creationId xmlns:a16="http://schemas.microsoft.com/office/drawing/2014/main" id="{3764D598-6318-D641-B7EE-438B3F5F969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B2CA011-6031-1840-BBCF-97BF81740D6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71C01B0-175D-B247-977C-1BB3C90226BF}"/>
              </a:ext>
            </a:extLst>
          </p:cNvPr>
          <p:cNvSpPr>
            <a:spLocks noGrp="1"/>
          </p:cNvSpPr>
          <p:nvPr>
            <p:ph type="sldNum" sz="quarter" idx="12"/>
          </p:nvPr>
        </p:nvSpPr>
        <p:spPr/>
        <p:txBody>
          <a:bodyPr/>
          <a:lstStyle/>
          <a:p>
            <a:fld id="{B0ACCE38-943C-7143-9295-AFC3F5BDF0E0}" type="slidenum">
              <a:rPr kumimoji="1" lang="zh-TW" altLang="en-US" smtClean="0"/>
              <a:t>16</a:t>
            </a:fld>
            <a:endParaRPr kumimoji="1" lang="zh-TW" altLang="en-US"/>
          </a:p>
        </p:txBody>
      </p:sp>
    </p:spTree>
    <p:extLst>
      <p:ext uri="{BB962C8B-B14F-4D97-AF65-F5344CB8AC3E}">
        <p14:creationId xmlns:p14="http://schemas.microsoft.com/office/powerpoint/2010/main" val="251636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ADAD007-A101-FC40-9260-E2A315CD78F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C0A3339-36BC-DA42-B729-E60B15DDAAB7}"/>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1"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寫一隻程式，可以變成任何人</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1"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提示：system(“bin/bash”);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1"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提示：記得要對你的執行檔設定set-uid權限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5D46F0C-54CC-CF47-AF78-F04EBC978A7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A51C0F9-2EFD-E444-AF07-48D5FCC1C12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C80CC2C-238C-E646-A45D-0201DCC16D33}"/>
              </a:ext>
            </a:extLst>
          </p:cNvPr>
          <p:cNvSpPr>
            <a:spLocks noGrp="1"/>
          </p:cNvSpPr>
          <p:nvPr>
            <p:ph type="sldNum" sz="quarter" idx="12"/>
          </p:nvPr>
        </p:nvSpPr>
        <p:spPr/>
        <p:txBody>
          <a:bodyPr/>
          <a:lstStyle/>
          <a:p>
            <a:fld id="{B0ACCE38-943C-7143-9295-AFC3F5BDF0E0}" type="slidenum">
              <a:rPr kumimoji="1" lang="zh-TW" altLang="en-US" smtClean="0"/>
              <a:t>17</a:t>
            </a:fld>
            <a:endParaRPr kumimoji="1" lang="zh-TW" altLang="en-US"/>
          </a:p>
        </p:txBody>
      </p:sp>
    </p:spTree>
    <p:extLst>
      <p:ext uri="{BB962C8B-B14F-4D97-AF65-F5344CB8AC3E}">
        <p14:creationId xmlns:p14="http://schemas.microsoft.com/office/powerpoint/2010/main" val="172512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843FD95-4A55-A940-9186-A972C8FEA4D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Change （變身為任意人）</a:t>
            </a:r>
          </a:p>
        </p:txBody>
      </p:sp>
      <p:sp>
        <p:nvSpPr>
          <p:cNvPr id="3" name="TextShape 2">
            <a:extLst>
              <a:ext uri="{FF2B5EF4-FFF2-40B4-BE49-F238E27FC236}">
                <a16:creationId xmlns:a16="http://schemas.microsoft.com/office/drawing/2014/main" id="{8A4916DD-4BFA-544C-B7D7-27DEDBD48EB4}"/>
              </a:ext>
            </a:extLst>
          </p:cNvPr>
          <p:cNvSpPr txBox="1"/>
          <p:nvPr/>
        </p:nvSpPr>
        <p:spPr>
          <a:xfrm>
            <a:off x="838084" y="1825563"/>
            <a:ext cx="5181118"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stdlib.h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unistd.h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stdio.h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main(</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argc</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sscanf</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&amp;</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ret =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setuid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(“ret=%d”, ret);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setuid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system(</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"/bin/bash"</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return</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TextShape 3">
            <a:extLst>
              <a:ext uri="{FF2B5EF4-FFF2-40B4-BE49-F238E27FC236}">
                <a16:creationId xmlns:a16="http://schemas.microsoft.com/office/drawing/2014/main" id="{DEB76100-50D5-CA4B-97CA-8D3CDD223B8B}"/>
              </a:ext>
            </a:extLst>
          </p:cNvPr>
          <p:cNvSpPr txBox="1"/>
          <p:nvPr/>
        </p:nvSpPr>
        <p:spPr>
          <a:xfrm>
            <a:off x="6172200" y="1825563"/>
            <a:ext cx="5181118"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ctr" anchorCtr="0" compatLnSpc="1">
            <a:normAutofit/>
          </a:bodyPr>
          <a:lstStyle/>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sudo chown root ./change</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sudo chmod +s ./change</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sudo adduser guest1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00"/>
                </a:solidFill>
                <a:uFillTx/>
                <a:latin typeface="Courier"/>
                <a:ea typeface="Noto Sans CJK TC Light" panose="020B0300000000000000" pitchFamily="34" charset="-120"/>
                <a:cs typeface="Noto Sans Mono Light" panose="020B0409040504020204" pitchFamily="50"/>
              </a:rPr>
              <a:t>/*假設guest1的user ID是1001*/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./change 1001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 whoami</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guest1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5" name="日期版面配置區 4">
            <a:extLst>
              <a:ext uri="{FF2B5EF4-FFF2-40B4-BE49-F238E27FC236}">
                <a16:creationId xmlns:a16="http://schemas.microsoft.com/office/drawing/2014/main" id="{914B28A0-7331-2F4F-9E1E-397CD3DE310D}"/>
              </a:ext>
            </a:extLst>
          </p:cNvPr>
          <p:cNvSpPr>
            <a:spLocks noGrp="1"/>
          </p:cNvSpPr>
          <p:nvPr>
            <p:ph type="dt" sz="half" idx="10"/>
          </p:nvPr>
        </p:nvSpPr>
        <p:spPr/>
        <p:txBody>
          <a:bodyPr/>
          <a:lstStyle/>
          <a:p>
            <a:r>
              <a:rPr kumimoji="1" lang="zh-TW" altLang="en-US"/>
              <a:t>中正大學 羅習五</a:t>
            </a:r>
          </a:p>
        </p:txBody>
      </p:sp>
      <p:sp>
        <p:nvSpPr>
          <p:cNvPr id="6" name="頁尾版面配置區 5">
            <a:extLst>
              <a:ext uri="{FF2B5EF4-FFF2-40B4-BE49-F238E27FC236}">
                <a16:creationId xmlns:a16="http://schemas.microsoft.com/office/drawing/2014/main" id="{E4D5E251-685C-6646-9EB0-121EEFDF2DD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版面配置區 6">
            <a:extLst>
              <a:ext uri="{FF2B5EF4-FFF2-40B4-BE49-F238E27FC236}">
                <a16:creationId xmlns:a16="http://schemas.microsoft.com/office/drawing/2014/main" id="{AF1F2341-9C3C-7F4B-AADE-B96F3F6183D4}"/>
              </a:ext>
            </a:extLst>
          </p:cNvPr>
          <p:cNvSpPr>
            <a:spLocks noGrp="1"/>
          </p:cNvSpPr>
          <p:nvPr>
            <p:ph type="sldNum" sz="quarter" idx="12"/>
          </p:nvPr>
        </p:nvSpPr>
        <p:spPr/>
        <p:txBody>
          <a:bodyPr/>
          <a:lstStyle/>
          <a:p>
            <a:fld id="{B0ACCE38-943C-7143-9295-AFC3F5BDF0E0}" type="slidenum">
              <a:rPr kumimoji="1" lang="zh-TW" altLang="en-US" smtClean="0"/>
              <a:t>18</a:t>
            </a:fld>
            <a:endParaRPr kumimoji="1" lang="zh-TW" altLang="en-US"/>
          </a:p>
        </p:txBody>
      </p:sp>
    </p:spTree>
    <p:extLst>
      <p:ext uri="{BB962C8B-B14F-4D97-AF65-F5344CB8AC3E}">
        <p14:creationId xmlns:p14="http://schemas.microsoft.com/office/powerpoint/2010/main" val="213763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F2531F7-E78B-8249-B6D8-54A585DFF1F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setreuid and setregid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571920F-1A2D-A246-80A3-ADC75DE00B9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setreuid(uid_t ruid, uid_t euid);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setregid(gid_t rgid, gid_t egid);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設定real user ID和effective user ID。這個函數通常用來交換(swap) real user ID 和effective user ID讓set-uid的程式暫時性的切換到real uid。正確回傳0，否則回傳-1。</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30306DBC-755A-CD49-BA69-F1F1F7B3BF8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E874B4A-35FE-2B44-B934-A8C31A7B376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33D1A06C-224B-064B-BE4B-356D323673FD}"/>
              </a:ext>
            </a:extLst>
          </p:cNvPr>
          <p:cNvSpPr>
            <a:spLocks noGrp="1"/>
          </p:cNvSpPr>
          <p:nvPr>
            <p:ph type="sldNum" sz="quarter" idx="12"/>
          </p:nvPr>
        </p:nvSpPr>
        <p:spPr/>
        <p:txBody>
          <a:bodyPr/>
          <a:lstStyle/>
          <a:p>
            <a:fld id="{B0ACCE38-943C-7143-9295-AFC3F5BDF0E0}" type="slidenum">
              <a:rPr kumimoji="1" lang="zh-TW" altLang="en-US" smtClean="0"/>
              <a:t>19</a:t>
            </a:fld>
            <a:endParaRPr kumimoji="1" lang="zh-TW" altLang="en-US"/>
          </a:p>
        </p:txBody>
      </p:sp>
    </p:spTree>
    <p:extLst>
      <p:ext uri="{BB962C8B-B14F-4D97-AF65-F5344CB8AC3E}">
        <p14:creationId xmlns:p14="http://schemas.microsoft.com/office/powerpoint/2010/main" val="213134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6313AA-2A9B-8342-A9F4-E446D383CDD1}"/>
              </a:ext>
            </a:extLst>
          </p:cNvPr>
          <p:cNvSpPr>
            <a:spLocks noGrp="1"/>
          </p:cNvSpPr>
          <p:nvPr>
            <p:ph type="title"/>
          </p:nvPr>
        </p:nvSpPr>
        <p:spPr/>
        <p:txBody>
          <a:bodyPr/>
          <a:lstStyle/>
          <a:p>
            <a:r>
              <a:rPr kumimoji="1" lang="zh-CN" altLang="en-US" dirty="0"/>
              <a:t>認識檔案基本屬性</a:t>
            </a:r>
            <a:endParaRPr kumimoji="1" lang="zh-TW" altLang="en-US" dirty="0"/>
          </a:p>
        </p:txBody>
      </p:sp>
      <p:sp>
        <p:nvSpPr>
          <p:cNvPr id="5" name="文字版面配置區 4">
            <a:extLst>
              <a:ext uri="{FF2B5EF4-FFF2-40B4-BE49-F238E27FC236}">
                <a16:creationId xmlns:a16="http://schemas.microsoft.com/office/drawing/2014/main" id="{4F5C6DC0-3CE0-E54F-897D-F8D4B92D678C}"/>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61886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658C957-D137-CC43-A355-C8E55F05A23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seteuid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A1DEF0E-4276-4644-8AFB-2D347F7E835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seteuid(uid_t 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setegid(gid_t gid);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r" defTabSz="914400" rtl="0" fontAlgn="auto" hangingPunct="1">
              <a:lnSpc>
                <a:spcPct val="80000"/>
              </a:lnSpc>
              <a:spcBef>
                <a:spcPts val="84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84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只改變effective user ID。</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錯誤回傳-1否則回傳0</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19713D6-D431-3447-AB6D-243C318725B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7B89E33-B69D-F34F-B911-DE5724CEAC2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CD4B7DA-CD26-2A44-9BFF-A34E71A7A9CD}"/>
              </a:ext>
            </a:extLst>
          </p:cNvPr>
          <p:cNvSpPr>
            <a:spLocks noGrp="1"/>
          </p:cNvSpPr>
          <p:nvPr>
            <p:ph type="sldNum" sz="quarter" idx="12"/>
          </p:nvPr>
        </p:nvSpPr>
        <p:spPr/>
        <p:txBody>
          <a:bodyPr/>
          <a:lstStyle/>
          <a:p>
            <a:fld id="{B0ACCE38-943C-7143-9295-AFC3F5BDF0E0}" type="slidenum">
              <a:rPr kumimoji="1" lang="zh-TW" altLang="en-US" smtClean="0"/>
              <a:t>20</a:t>
            </a:fld>
            <a:endParaRPr kumimoji="1" lang="zh-TW" altLang="en-US"/>
          </a:p>
        </p:txBody>
      </p:sp>
    </p:spTree>
    <p:extLst>
      <p:ext uri="{BB962C8B-B14F-4D97-AF65-F5344CB8AC3E}">
        <p14:creationId xmlns:p14="http://schemas.microsoft.com/office/powerpoint/2010/main" val="4156369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4B310E6-AB23-654F-BA21-B90A1837AA8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B653C42-D086-484A-944E-821010C66B23}"/>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uid_t getuid(</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void</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uid_t geteuid(</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void</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3F88471A-10AB-184C-A750-07174CC91B7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48CB4E9-DA1F-904E-984C-4083E2E06FB5}"/>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4ED8A33-8915-0645-ABF0-D4A81B46F520}"/>
              </a:ext>
            </a:extLst>
          </p:cNvPr>
          <p:cNvSpPr>
            <a:spLocks noGrp="1"/>
          </p:cNvSpPr>
          <p:nvPr>
            <p:ph type="sldNum" sz="quarter" idx="12"/>
          </p:nvPr>
        </p:nvSpPr>
        <p:spPr/>
        <p:txBody>
          <a:bodyPr/>
          <a:lstStyle/>
          <a:p>
            <a:fld id="{B0ACCE38-943C-7143-9295-AFC3F5BDF0E0}" type="slidenum">
              <a:rPr kumimoji="1" lang="zh-TW" altLang="en-US" smtClean="0"/>
              <a:t>21</a:t>
            </a:fld>
            <a:endParaRPr kumimoji="1" lang="zh-TW" altLang="en-US"/>
          </a:p>
        </p:txBody>
      </p:sp>
    </p:spTree>
    <p:extLst>
      <p:ext uri="{BB962C8B-B14F-4D97-AF65-F5344CB8AC3E}">
        <p14:creationId xmlns:p14="http://schemas.microsoft.com/office/powerpoint/2010/main" val="239202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C92A295-6E5F-9C40-8EAC-748FD4F660C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getresuid()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1912B28-9172-914F-9D55-1CB684F7750E}"/>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400" b="1" i="0" u="none" strike="noStrike" kern="1200" cap="none" spc="-1" baseline="0" dirty="0">
                <a:solidFill>
                  <a:srgbClr val="643820"/>
                </a:solidFill>
                <a:uFillTx/>
                <a:latin typeface="Courier"/>
                <a:ea typeface="Noto Sans CJK TC Light" panose="020B0300000000000000" pitchFamily="34" charset="-120"/>
                <a:cs typeface="Noto Sans Mono Light" panose="020B0409040504020204" pitchFamily="50"/>
              </a:rPr>
              <a:t>#define _GNU_SOURCE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643820"/>
                </a:solidFill>
                <a:uFillTx/>
                <a:latin typeface="Courier"/>
                <a:ea typeface="Noto Sans CJK TC Light" panose="020B0300000000000000" pitchFamily="34" charset="-120"/>
                <a:cs typeface="Noto Sans Mono Light" panose="020B0409040504020204" pitchFamily="50"/>
              </a:rPr>
              <a:t>#include </a:t>
            </a:r>
            <a:r>
              <a:rPr lang="zh-TW" sz="2400" b="0" i="0" u="none" strike="noStrike" kern="1200" cap="none" spc="-1" baseline="0" dirty="0">
                <a:solidFill>
                  <a:srgbClr val="C41A16"/>
                </a:solidFill>
                <a:uFillTx/>
                <a:latin typeface="Courier"/>
                <a:ea typeface="Noto Sans CJK TC Light" panose="020B0300000000000000" pitchFamily="34" charset="-120"/>
                <a:cs typeface="Noto Sans Mono Light" panose="020B0409040504020204" pitchFamily="50"/>
              </a:rPr>
              <a:t>&lt;unistd.h&gt;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Courie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getresuid(uid_t *ruid, uid_t *euid, uid_t *suid);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Courie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getresgid(gid_t *rgid, gid_t *egid, gid_t *sgid);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拿到real user ID、effective user ID及saved-user-ID，錯誤回傳-1否則回傳0</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6EEAEAF-56B6-FB40-94DB-80226939E95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7F72CB7-7300-3248-A6FB-D386C1F118D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188D193C-251B-A043-A9EA-AE3B12077138}"/>
              </a:ext>
            </a:extLst>
          </p:cNvPr>
          <p:cNvSpPr>
            <a:spLocks noGrp="1"/>
          </p:cNvSpPr>
          <p:nvPr>
            <p:ph type="sldNum" sz="quarter" idx="12"/>
          </p:nvPr>
        </p:nvSpPr>
        <p:spPr/>
        <p:txBody>
          <a:bodyPr/>
          <a:lstStyle/>
          <a:p>
            <a:fld id="{B0ACCE38-943C-7143-9295-AFC3F5BDF0E0}" type="slidenum">
              <a:rPr kumimoji="1" lang="zh-TW" altLang="en-US" smtClean="0"/>
              <a:t>22</a:t>
            </a:fld>
            <a:endParaRPr kumimoji="1" lang="zh-TW" altLang="en-US"/>
          </a:p>
        </p:txBody>
      </p:sp>
    </p:spTree>
    <p:extLst>
      <p:ext uri="{BB962C8B-B14F-4D97-AF65-F5344CB8AC3E}">
        <p14:creationId xmlns:p14="http://schemas.microsoft.com/office/powerpoint/2010/main" val="34521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DF8187F-869E-984F-BEED-C697E0A7551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sticky bit</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D3A3423-46A1-3A45-B16F-E38A4B9967CC}"/>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設定一個目錄，該目錄只有目錄擁有者、檔案擁有者或超級使用者（super user，root）可以刪除檔案。</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通常使用於暫存目錄，例如：/tmp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指令chmod +t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ls / -alh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drwxrwxrw</a:t>
            </a:r>
            <a:r>
              <a:rPr lang="zh-TW" sz="2400" b="1"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t</a:t>
            </a: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1 root root  736 Apr 17 14:24 tmp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235E8CF6-843C-504D-AD00-BCE7FBBE121D}"/>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C2528BF-4657-3E40-829A-122DBF6A57B5}"/>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9EA8EA41-D22D-F042-96F8-99F9A5175834}"/>
              </a:ext>
            </a:extLst>
          </p:cNvPr>
          <p:cNvSpPr>
            <a:spLocks noGrp="1"/>
          </p:cNvSpPr>
          <p:nvPr>
            <p:ph type="sldNum" sz="quarter" idx="12"/>
          </p:nvPr>
        </p:nvSpPr>
        <p:spPr/>
        <p:txBody>
          <a:bodyPr/>
          <a:lstStyle/>
          <a:p>
            <a:fld id="{B0ACCE38-943C-7143-9295-AFC3F5BDF0E0}" type="slidenum">
              <a:rPr kumimoji="1" lang="zh-TW" altLang="en-US" smtClean="0"/>
              <a:t>23</a:t>
            </a:fld>
            <a:endParaRPr kumimoji="1" lang="zh-TW" altLang="en-US"/>
          </a:p>
        </p:txBody>
      </p:sp>
    </p:spTree>
    <p:extLst>
      <p:ext uri="{BB962C8B-B14F-4D97-AF65-F5344CB8AC3E}">
        <p14:creationId xmlns:p14="http://schemas.microsoft.com/office/powerpoint/2010/main" val="86001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039B091-01BE-5641-8A58-F061E39DDDC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895C688-89B2-0B46-90F3-682E5517B369}"/>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已經了解Linux基本的權限控制</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知道在Linux中如何切換行程的身份</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6AA9EDF-57BA-544A-8772-96478ECFC2B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DFFB47D6-9187-DF4B-83E0-F52D1E65C7A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C1D4C003-CF89-7548-B362-A3F310A555B6}"/>
              </a:ext>
            </a:extLst>
          </p:cNvPr>
          <p:cNvSpPr>
            <a:spLocks noGrp="1"/>
          </p:cNvSpPr>
          <p:nvPr>
            <p:ph type="sldNum" sz="quarter" idx="12"/>
          </p:nvPr>
        </p:nvSpPr>
        <p:spPr/>
        <p:txBody>
          <a:bodyPr/>
          <a:lstStyle/>
          <a:p>
            <a:fld id="{B0ACCE38-943C-7143-9295-AFC3F5BDF0E0}" type="slidenum">
              <a:rPr kumimoji="1" lang="zh-TW" altLang="en-US" smtClean="0"/>
              <a:t>24</a:t>
            </a:fld>
            <a:endParaRPr kumimoji="1" lang="zh-TW" altLang="en-US"/>
          </a:p>
        </p:txBody>
      </p:sp>
    </p:spTree>
    <p:extLst>
      <p:ext uri="{BB962C8B-B14F-4D97-AF65-F5344CB8AC3E}">
        <p14:creationId xmlns:p14="http://schemas.microsoft.com/office/powerpoint/2010/main" val="52548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5AE6140-7C72-A44F-92A4-1C16E6DE3CFC}"/>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硬連結及軟連結</a:t>
            </a:r>
          </a:p>
        </p:txBody>
      </p:sp>
      <p:sp>
        <p:nvSpPr>
          <p:cNvPr id="3" name="TextShape 2">
            <a:extLst>
              <a:ext uri="{FF2B5EF4-FFF2-40B4-BE49-F238E27FC236}">
                <a16:creationId xmlns:a16="http://schemas.microsoft.com/office/drawing/2014/main" id="{0E504C76-C951-FC47-9976-1A1BF6232CD0}"/>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A43B10AC-8CBC-174A-97B2-B056DCDEE25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32A3F99-9D24-8D44-BA79-7FDEF60E199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C99025A-D13C-7746-9B4F-DBEBC36C357F}"/>
              </a:ext>
            </a:extLst>
          </p:cNvPr>
          <p:cNvSpPr>
            <a:spLocks noGrp="1"/>
          </p:cNvSpPr>
          <p:nvPr>
            <p:ph type="sldNum" sz="quarter" idx="12"/>
          </p:nvPr>
        </p:nvSpPr>
        <p:spPr/>
        <p:txBody>
          <a:bodyPr/>
          <a:lstStyle/>
          <a:p>
            <a:fld id="{B0ACCE38-943C-7143-9295-AFC3F5BDF0E0}" type="slidenum">
              <a:rPr kumimoji="1" lang="zh-TW" altLang="en-US" smtClean="0"/>
              <a:t>25</a:t>
            </a:fld>
            <a:endParaRPr kumimoji="1" lang="zh-TW" altLang="en-US"/>
          </a:p>
        </p:txBody>
      </p:sp>
    </p:spTree>
    <p:extLst>
      <p:ext uri="{BB962C8B-B14F-4D97-AF65-F5344CB8AC3E}">
        <p14:creationId xmlns:p14="http://schemas.microsoft.com/office/powerpoint/2010/main" val="324529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5E4E8D3-786F-E941-BA0E-2F84AD236C8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關於hard 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9686D6C-A938-9A40-8B37-1A002B40CDAA}"/>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hard link是讓目錄結構內，多個項目（可能是檔案，也可能是目錄）指向另一個項目（檔案或目錄）『</a:t>
            </a: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在Linux中只可連向檔案</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hard link所指向的新路徑與</a:t>
            </a:r>
            <a:r>
              <a:rPr lang="zh-TW" sz="2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舊</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路徑必須</a:t>
            </a: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存在於同一個partition</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只有當hard link的數量變成0時，該檔案才會被真正的刪除</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a:t>
            </a:r>
            <a:r>
              <a:rPr lang="zh-TW" sz="2400" b="0" i="0" u="none" strike="noStrike" kern="1200" cap="none" spc="-1" baseline="0" dirty="0">
                <a:solidFill>
                  <a:srgbClr val="C00000"/>
                </a:solidFill>
                <a:uFillTx/>
                <a:latin typeface="Courier"/>
                <a:ea typeface="Consolas"/>
                <a:cs typeface="Noto Sans Mono Light" panose="020B0409040504020204" pitchFamily="50"/>
              </a:rPr>
              <a:t>2</a:t>
            </a:r>
            <a:r>
              <a:rPr lang="zh-TW" sz="2400" b="0" i="0" u="none" strike="noStrike" kern="1200" cap="none" spc="-1" baseline="0" dirty="0">
                <a:solidFill>
                  <a:srgbClr val="000000"/>
                </a:solidFill>
                <a:uFillTx/>
                <a:latin typeface="Courier"/>
                <a:ea typeface="Consolas"/>
                <a:cs typeface="Noto Sans Mono Light" panose="020B0409040504020204" pitchFamily="50"/>
              </a:rPr>
              <a:t> shiwulo shiwulo 8.8K Dec 29 05:41 examples.desktop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一個檔案的多個hard link可以各自擁有自己的權限，因此透過hard link可以讓一個檔案擁有多個不同權限（後面我們會介紹更一般化的方法）</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91AD9A5-DF2F-0741-90E6-05144E9825F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5775017-361C-1B42-AF29-E7CA4BB6C62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80CE0A3-A91B-9D41-9EE0-D83087EF86AC}"/>
              </a:ext>
            </a:extLst>
          </p:cNvPr>
          <p:cNvSpPr>
            <a:spLocks noGrp="1"/>
          </p:cNvSpPr>
          <p:nvPr>
            <p:ph type="sldNum" sz="quarter" idx="12"/>
          </p:nvPr>
        </p:nvSpPr>
        <p:spPr/>
        <p:txBody>
          <a:bodyPr/>
          <a:lstStyle/>
          <a:p>
            <a:fld id="{B0ACCE38-943C-7143-9295-AFC3F5BDF0E0}" type="slidenum">
              <a:rPr kumimoji="1" lang="zh-TW" altLang="en-US" smtClean="0"/>
              <a:t>26</a:t>
            </a:fld>
            <a:endParaRPr kumimoji="1" lang="zh-TW" altLang="en-US"/>
          </a:p>
        </p:txBody>
      </p:sp>
    </p:spTree>
    <p:extLst>
      <p:ext uri="{BB962C8B-B14F-4D97-AF65-F5344CB8AC3E}">
        <p14:creationId xmlns:p14="http://schemas.microsoft.com/office/powerpoint/2010/main" val="89410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00E3EA4-E87B-A94E-AC3B-B2A99493AB2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關於soft 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AE5AA1E-972D-3844-8737-FC76C4A5CD5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是一個特別的檔案（類似於Windows的捷徑）連向某個檔案或目錄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就算我們擁有存取softlink的權限，我們還需要有使用該檔案的權限。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softlink可以跨過不同的partition</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softlink可以指向一個不存在的東西</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softlink不會影響link的數量</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8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a:t>
            </a:r>
            <a:r>
              <a:rPr lang="zh-TW" sz="2400" b="0" i="0" u="none" strike="noStrike" kern="1200" cap="none" spc="-1" baseline="0" dirty="0">
                <a:solidFill>
                  <a:srgbClr val="C00000"/>
                </a:solidFill>
                <a:uFillTx/>
                <a:latin typeface="Courier"/>
                <a:ea typeface="Consolas"/>
                <a:cs typeface="Noto Sans Mono Light" panose="020B0409040504020204" pitchFamily="50"/>
              </a:rPr>
              <a:t>2</a:t>
            </a:r>
            <a:r>
              <a:rPr lang="zh-TW" sz="2400" b="0" i="0" u="none" strike="noStrike" kern="1200" cap="none" spc="-1" baseline="0" dirty="0">
                <a:solidFill>
                  <a:srgbClr val="000000"/>
                </a:solidFill>
                <a:uFillTx/>
                <a:latin typeface="Courier"/>
                <a:ea typeface="Consolas"/>
                <a:cs typeface="Noto Sans Mono Light" panose="020B0409040504020204" pitchFamily="50"/>
              </a:rPr>
              <a:t> shiwulo shiwulo 8.8K Dec 29 05:41 examples.desktop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8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Consolas"/>
                <a:cs typeface="Noto Sans Mono Light" panose="020B0409040504020204" pitchFamily="50"/>
              </a:rPr>
              <a:t>在這個例子中，無論創建了多少softlink都不會改變「2」</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C2BA13C9-7285-9F4E-8D42-8D910E8A1A0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0EED662-E3E3-2346-9BEE-7BB75F039D4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9AB17C7-B099-4549-9D39-5186D0D0F42B}"/>
              </a:ext>
            </a:extLst>
          </p:cNvPr>
          <p:cNvSpPr>
            <a:spLocks noGrp="1"/>
          </p:cNvSpPr>
          <p:nvPr>
            <p:ph type="sldNum" sz="quarter" idx="12"/>
          </p:nvPr>
        </p:nvSpPr>
        <p:spPr/>
        <p:txBody>
          <a:bodyPr/>
          <a:lstStyle/>
          <a:p>
            <a:fld id="{B0ACCE38-943C-7143-9295-AFC3F5BDF0E0}" type="slidenum">
              <a:rPr kumimoji="1" lang="zh-TW" altLang="en-US" smtClean="0"/>
              <a:t>27</a:t>
            </a:fld>
            <a:endParaRPr kumimoji="1" lang="zh-TW" altLang="en-US"/>
          </a:p>
        </p:txBody>
      </p:sp>
    </p:spTree>
    <p:extLst>
      <p:ext uri="{BB962C8B-B14F-4D97-AF65-F5344CB8AC3E}">
        <p14:creationId xmlns:p14="http://schemas.microsoft.com/office/powerpoint/2010/main" val="801108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038BE41-4E06-D145-9772-6D17243952A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hard 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1008BB2-09DC-BF4E-A4C5-7300EE92E711}"/>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Linux指令：ln（hard link），ln -s （soft link）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4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74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/*hard link*/</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link(</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*oldpath,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*newpath);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74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/*soft link*/</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symlink(</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*oldpath,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*newpath);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FD639DD-9199-DB4E-A3EB-ADB8E2E4AFA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51FDF3CE-7E19-024A-B83C-8C4D7E247BF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CBAC5B5D-D434-4048-9544-F32E218ED5FD}"/>
              </a:ext>
            </a:extLst>
          </p:cNvPr>
          <p:cNvSpPr>
            <a:spLocks noGrp="1"/>
          </p:cNvSpPr>
          <p:nvPr>
            <p:ph type="sldNum" sz="quarter" idx="12"/>
          </p:nvPr>
        </p:nvSpPr>
        <p:spPr/>
        <p:txBody>
          <a:bodyPr/>
          <a:lstStyle/>
          <a:p>
            <a:fld id="{B0ACCE38-943C-7143-9295-AFC3F5BDF0E0}" type="slidenum">
              <a:rPr kumimoji="1" lang="zh-TW" altLang="en-US" smtClean="0"/>
              <a:t>28</a:t>
            </a:fld>
            <a:endParaRPr kumimoji="1" lang="zh-TW" altLang="en-US"/>
          </a:p>
        </p:txBody>
      </p:sp>
    </p:spTree>
    <p:extLst>
      <p:ext uri="{BB962C8B-B14F-4D97-AF65-F5344CB8AC3E}">
        <p14:creationId xmlns:p14="http://schemas.microsoft.com/office/powerpoint/2010/main" val="24367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9A84ADB-D493-F040-8915-EAA04AB12CB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92AF840-ABA6-2C47-9809-BE09FEFD8A9C}"/>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 撰寫一支程式，可以建立hard link及soft link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例子，建立hard link：link -s source target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例子，建立soft link ：link source target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5A9B077-DD73-5749-A9C9-6D95340CFFF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728EAF0-3C43-164C-A2FD-6984E5E2991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1F2D126-5F92-9942-878B-C72034F2C218}"/>
              </a:ext>
            </a:extLst>
          </p:cNvPr>
          <p:cNvSpPr>
            <a:spLocks noGrp="1"/>
          </p:cNvSpPr>
          <p:nvPr>
            <p:ph type="sldNum" sz="quarter" idx="12"/>
          </p:nvPr>
        </p:nvSpPr>
        <p:spPr/>
        <p:txBody>
          <a:bodyPr/>
          <a:lstStyle/>
          <a:p>
            <a:fld id="{B0ACCE38-943C-7143-9295-AFC3F5BDF0E0}" type="slidenum">
              <a:rPr kumimoji="1" lang="zh-TW" altLang="en-US" smtClean="0"/>
              <a:t>29</a:t>
            </a:fld>
            <a:endParaRPr kumimoji="1" lang="zh-TW" altLang="en-US"/>
          </a:p>
        </p:txBody>
      </p:sp>
    </p:spTree>
    <p:extLst>
      <p:ext uri="{BB962C8B-B14F-4D97-AF65-F5344CB8AC3E}">
        <p14:creationId xmlns:p14="http://schemas.microsoft.com/office/powerpoint/2010/main" val="190965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CBF91D5-E0E1-4B6B-8AD5-EBAAF2DA55DB}"/>
              </a:ext>
            </a:extLst>
          </p:cNvPr>
          <p:cNvSpPr>
            <a:spLocks noGrp="1"/>
          </p:cNvSpPr>
          <p:nvPr>
            <p:ph type="title"/>
          </p:nvPr>
        </p:nvSpPr>
        <p:spPr/>
        <p:txBody>
          <a:bodyPr>
            <a:normAutofit/>
          </a:bodyPr>
          <a:lstStyle/>
          <a:p>
            <a:r>
              <a:rPr lang="zh-TW" altLang="en-US" sz="4400" dirty="0"/>
              <a:t>檔案的基本屬性 </a:t>
            </a:r>
            <a:r>
              <a:rPr lang="en-US" altLang="zh-TW" sz="4400" dirty="0"/>
              <a:t>(ls -</a:t>
            </a:r>
            <a:r>
              <a:rPr lang="en-US" altLang="zh-TW" sz="4400" dirty="0" err="1"/>
              <a:t>alh</a:t>
            </a:r>
            <a:r>
              <a:rPr lang="en-US" altLang="zh-TW" sz="4400" dirty="0"/>
              <a:t>)</a:t>
            </a:r>
            <a:endParaRPr lang="zh-TW" altLang="en-US" sz="4400" dirty="0"/>
          </a:p>
        </p:txBody>
      </p:sp>
      <p:sp>
        <p:nvSpPr>
          <p:cNvPr id="3" name="副標題 2">
            <a:extLst>
              <a:ext uri="{FF2B5EF4-FFF2-40B4-BE49-F238E27FC236}">
                <a16:creationId xmlns:a16="http://schemas.microsoft.com/office/drawing/2014/main" id="{97A60743-A20D-44F2-BA47-BE6A754F7375}"/>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a:bodyPr>
          <a:lstStyle/>
          <a:p>
            <a:pPr marL="0" indent="0">
              <a:buNone/>
            </a:pPr>
            <a:r>
              <a:rPr lang="en-US" altLang="zh-TW" sz="2000" dirty="0"/>
              <a:t>-</a:t>
            </a:r>
            <a:r>
              <a:rPr lang="en-US" altLang="zh-TW" sz="2000" dirty="0" err="1"/>
              <a:t>rw</a:t>
            </a:r>
            <a:r>
              <a:rPr lang="en-US" altLang="zh-TW" sz="2000" dirty="0"/>
              <a:t>-------  1 shiwulo </a:t>
            </a:r>
            <a:r>
              <a:rPr lang="en-US" altLang="zh-TW" sz="2000" dirty="0" err="1"/>
              <a:t>shiwulo</a:t>
            </a:r>
            <a:r>
              <a:rPr lang="en-US" altLang="zh-TW" sz="2000" dirty="0"/>
              <a:t> 2.5K Jan 28 09:59 .</a:t>
            </a:r>
            <a:r>
              <a:rPr lang="en-US" altLang="zh-TW" sz="2000" dirty="0" err="1"/>
              <a:t>ICEauthority</a:t>
            </a:r>
            <a:endParaRPr lang="en-US" altLang="zh-TW" sz="2000" dirty="0"/>
          </a:p>
          <a:p>
            <a:pPr marL="0" indent="0">
              <a:buNone/>
            </a:pPr>
            <a:r>
              <a:rPr lang="en-US" altLang="zh-TW" sz="2000" dirty="0" err="1"/>
              <a:t>drwx</a:t>
            </a:r>
            <a:r>
              <a:rPr lang="en-US" altLang="zh-TW" sz="2000" dirty="0"/>
              <a:t>------  3 shiwulo </a:t>
            </a:r>
            <a:r>
              <a:rPr lang="en-US" altLang="zh-TW" sz="2000" dirty="0" err="1"/>
              <a:t>shiwulo</a:t>
            </a:r>
            <a:r>
              <a:rPr lang="en-US" altLang="zh-TW" sz="2000" dirty="0"/>
              <a:t> 4.0K Dec 29 12:44 .local</a:t>
            </a:r>
          </a:p>
          <a:p>
            <a:pPr marL="0" indent="0">
              <a:buNone/>
            </a:pPr>
            <a:r>
              <a:rPr lang="en-US" altLang="zh-TW" sz="2000" dirty="0"/>
              <a:t>-</a:t>
            </a:r>
            <a:r>
              <a:rPr lang="en-US" altLang="zh-TW" sz="2000" dirty="0" err="1"/>
              <a:t>rw</a:t>
            </a:r>
            <a:r>
              <a:rPr lang="en-US" altLang="zh-TW" sz="2000" dirty="0"/>
              <a:t>-</a:t>
            </a:r>
            <a:r>
              <a:rPr lang="en-US" altLang="zh-TW" sz="2000" dirty="0" err="1"/>
              <a:t>rw</a:t>
            </a:r>
            <a:r>
              <a:rPr lang="en-US" altLang="zh-TW" sz="2000" dirty="0"/>
              <a:t>-r--  1 shiwulo </a:t>
            </a:r>
            <a:r>
              <a:rPr lang="en-US" altLang="zh-TW" sz="2000" dirty="0" err="1"/>
              <a:t>shiwulo</a:t>
            </a:r>
            <a:r>
              <a:rPr lang="en-US" altLang="zh-TW" sz="2000" dirty="0"/>
              <a:t>    0 Jan 28 10:15 </a:t>
            </a:r>
            <a:r>
              <a:rPr lang="en-US" altLang="zh-TW" sz="2000" dirty="0" err="1"/>
              <a:t>ltrace_dropbox</a:t>
            </a:r>
            <a:endParaRPr lang="en-US" altLang="zh-TW" sz="2000" dirty="0"/>
          </a:p>
          <a:p>
            <a:pPr marL="0" indent="0">
              <a:buNone/>
            </a:pPr>
            <a:r>
              <a:rPr lang="en-US" altLang="zh-TW" sz="2000" dirty="0" err="1"/>
              <a:t>drwxr</a:t>
            </a:r>
            <a:r>
              <a:rPr lang="en-US" altLang="zh-TW" sz="2000" dirty="0"/>
              <a:t>-</a:t>
            </a:r>
            <a:r>
              <a:rPr lang="en-US" altLang="zh-TW" sz="2000" dirty="0" err="1"/>
              <a:t>xr</a:t>
            </a:r>
            <a:r>
              <a:rPr lang="en-US" altLang="zh-TW" sz="2000" dirty="0"/>
              <a:t>-x  2 shiwulo </a:t>
            </a:r>
            <a:r>
              <a:rPr lang="en-US" altLang="zh-TW" sz="2000" dirty="0" err="1"/>
              <a:t>shiwulo</a:t>
            </a:r>
            <a:r>
              <a:rPr lang="en-US" altLang="zh-TW" sz="2000" dirty="0"/>
              <a:t> 4.0K Dec 29 12:44 Music</a:t>
            </a:r>
          </a:p>
          <a:p>
            <a:pPr marL="0" indent="0">
              <a:buNone/>
            </a:pPr>
            <a:r>
              <a:rPr lang="en-US" altLang="zh-TW" sz="2000" dirty="0" err="1"/>
              <a:t>drwxr</a:t>
            </a:r>
            <a:r>
              <a:rPr lang="en-US" altLang="zh-TW" sz="2000" dirty="0"/>
              <a:t>-</a:t>
            </a:r>
            <a:r>
              <a:rPr lang="en-US" altLang="zh-TW" sz="2000" dirty="0" err="1"/>
              <a:t>xr</a:t>
            </a:r>
            <a:r>
              <a:rPr lang="en-US" altLang="zh-TW" sz="2000" dirty="0"/>
              <a:t>-x  2 shiwulo </a:t>
            </a:r>
            <a:r>
              <a:rPr lang="en-US" altLang="zh-TW" sz="2000" dirty="0" err="1"/>
              <a:t>shiwulo</a:t>
            </a:r>
            <a:r>
              <a:rPr lang="en-US" altLang="zh-TW" sz="2000" dirty="0"/>
              <a:t> 4.0K Dec 29 12:44 .parallels</a:t>
            </a:r>
          </a:p>
          <a:p>
            <a:pPr marL="0" indent="0">
              <a:buNone/>
            </a:pPr>
            <a:r>
              <a:rPr lang="en-US" altLang="zh-TW" sz="2000" dirty="0" err="1"/>
              <a:t>drwxr</a:t>
            </a:r>
            <a:r>
              <a:rPr lang="en-US" altLang="zh-TW" sz="2000" dirty="0"/>
              <a:t>-</a:t>
            </a:r>
            <a:r>
              <a:rPr lang="en-US" altLang="zh-TW" sz="2000" dirty="0" err="1"/>
              <a:t>xr</a:t>
            </a:r>
            <a:r>
              <a:rPr lang="en-US" altLang="zh-TW" sz="2000" dirty="0"/>
              <a:t>-x  2 shiwulo </a:t>
            </a:r>
            <a:r>
              <a:rPr lang="en-US" altLang="zh-TW" sz="2000" dirty="0" err="1"/>
              <a:t>shiwulo</a:t>
            </a:r>
            <a:r>
              <a:rPr lang="en-US" altLang="zh-TW" sz="2000" dirty="0"/>
              <a:t> 4.0K Dec 29 12:44 Pictures</a:t>
            </a:r>
          </a:p>
          <a:p>
            <a:pPr marL="0" indent="0">
              <a:buNone/>
            </a:pPr>
            <a:r>
              <a:rPr lang="en-US" altLang="zh-TW" sz="2000" dirty="0">
                <a:solidFill>
                  <a:srgbClr val="FFFF00"/>
                </a:solidFill>
              </a:rPr>
              <a:t>-</a:t>
            </a:r>
            <a:r>
              <a:rPr lang="en-US" altLang="zh-TW" sz="2000" dirty="0" err="1"/>
              <a:t>rw</a:t>
            </a:r>
            <a:r>
              <a:rPr lang="en-US" altLang="zh-TW" sz="2000" dirty="0"/>
              <a:t>-r--r--  1 shiwulo </a:t>
            </a:r>
            <a:r>
              <a:rPr lang="en-US" altLang="zh-TW" sz="2000" dirty="0" err="1"/>
              <a:t>shiwulo</a:t>
            </a:r>
            <a:r>
              <a:rPr lang="en-US" altLang="zh-TW" sz="2000" dirty="0"/>
              <a:t>  675 Dec 29 05:41 .profile</a:t>
            </a:r>
          </a:p>
          <a:p>
            <a:pPr marL="0" indent="0">
              <a:buNone/>
            </a:pPr>
            <a:r>
              <a:rPr lang="en-US" altLang="zh-TW" sz="2000" dirty="0" err="1">
                <a:solidFill>
                  <a:srgbClr val="FFFF00"/>
                </a:solidFill>
              </a:rPr>
              <a:t>d</a:t>
            </a:r>
            <a:r>
              <a:rPr lang="en-US" altLang="zh-TW" sz="2000" dirty="0" err="1"/>
              <a:t>rwxr</a:t>
            </a:r>
            <a:r>
              <a:rPr lang="en-US" altLang="zh-TW" sz="2000" dirty="0"/>
              <a:t>-</a:t>
            </a:r>
            <a:r>
              <a:rPr lang="en-US" altLang="zh-TW" sz="2000" dirty="0" err="1"/>
              <a:t>xr</a:t>
            </a:r>
            <a:r>
              <a:rPr lang="en-US" altLang="zh-TW" sz="2000" dirty="0"/>
              <a:t>-x  2 shiwulo </a:t>
            </a:r>
            <a:r>
              <a:rPr lang="en-US" altLang="zh-TW" sz="2000" dirty="0" err="1"/>
              <a:t>shiwulo</a:t>
            </a:r>
            <a:r>
              <a:rPr lang="en-US" altLang="zh-TW" sz="2000" dirty="0"/>
              <a:t> 4.0K Dec 29 12:44 Public</a:t>
            </a:r>
          </a:p>
          <a:p>
            <a:pPr marL="0" indent="0">
              <a:buNone/>
            </a:pPr>
            <a:r>
              <a:rPr lang="en-US" altLang="zh-TW" sz="2000" dirty="0" err="1">
                <a:solidFill>
                  <a:srgbClr val="FFFF00"/>
                </a:solidFill>
              </a:rPr>
              <a:t>l</a:t>
            </a:r>
            <a:r>
              <a:rPr lang="en-US" altLang="zh-TW" sz="2000" dirty="0" err="1"/>
              <a:t>rwxrwxrwx</a:t>
            </a:r>
            <a:r>
              <a:rPr lang="en-US" altLang="zh-TW" sz="2000" dirty="0"/>
              <a:t>  1 shiwulo </a:t>
            </a:r>
            <a:r>
              <a:rPr lang="en-US" altLang="zh-TW" sz="2000" dirty="0" err="1"/>
              <a:t>shiwulo</a:t>
            </a:r>
            <a:r>
              <a:rPr lang="en-US" altLang="zh-TW" sz="2000" dirty="0"/>
              <a:t>   57 Feb 23 09:44 </a:t>
            </a:r>
            <a:r>
              <a:rPr lang="en-US" altLang="zh-TW" sz="2000" dirty="0" err="1">
                <a:solidFill>
                  <a:srgbClr val="FFFF00"/>
                </a:solidFill>
              </a:rPr>
              <a:t>sp</a:t>
            </a:r>
            <a:r>
              <a:rPr lang="en-US" altLang="zh-TW" sz="2000" dirty="0">
                <a:solidFill>
                  <a:srgbClr val="FFFF00"/>
                </a:solidFill>
              </a:rPr>
              <a:t> -&gt; /home/shiwulo/Desktop/Parallels Shared Folders/Dropbox/</a:t>
            </a:r>
            <a:r>
              <a:rPr lang="en-US" altLang="zh-TW" sz="2000" dirty="0" err="1">
                <a:solidFill>
                  <a:srgbClr val="FFFF00"/>
                </a:solidFill>
              </a:rPr>
              <a:t>sp</a:t>
            </a:r>
            <a:endParaRPr lang="en-US" altLang="zh-TW" sz="2000" dirty="0">
              <a:solidFill>
                <a:srgbClr val="FFFF00"/>
              </a:solidFill>
            </a:endParaRPr>
          </a:p>
          <a:p>
            <a:pPr marL="0" indent="0">
              <a:buNone/>
            </a:pPr>
            <a:endParaRPr lang="zh-TW" altLang="en-US" sz="2000" dirty="0"/>
          </a:p>
        </p:txBody>
      </p:sp>
      <p:sp>
        <p:nvSpPr>
          <p:cNvPr id="2" name="日期版面配置區 1">
            <a:extLst>
              <a:ext uri="{FF2B5EF4-FFF2-40B4-BE49-F238E27FC236}">
                <a16:creationId xmlns:a16="http://schemas.microsoft.com/office/drawing/2014/main" id="{0A6085A5-F21B-9543-AD6B-CF47AEF096FD}"/>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933AF73-EC5E-F14B-A333-967AD888610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2951D96-557C-5641-A9E1-098997E6C209}"/>
              </a:ext>
            </a:extLst>
          </p:cNvPr>
          <p:cNvSpPr>
            <a:spLocks noGrp="1"/>
          </p:cNvSpPr>
          <p:nvPr>
            <p:ph type="sldNum" sz="quarter" idx="12"/>
          </p:nvPr>
        </p:nvSpPr>
        <p:spPr/>
        <p:txBody>
          <a:bodyPr/>
          <a:lstStyle/>
          <a:p>
            <a:fld id="{B0ACCE38-943C-7143-9295-AFC3F5BDF0E0}" type="slidenum">
              <a:rPr kumimoji="1" lang="zh-TW" altLang="en-US" smtClean="0"/>
              <a:t>3</a:t>
            </a:fld>
            <a:endParaRPr kumimoji="1" lang="zh-TW" altLang="en-US"/>
          </a:p>
        </p:txBody>
      </p:sp>
    </p:spTree>
    <p:extLst>
      <p:ext uri="{BB962C8B-B14F-4D97-AF65-F5344CB8AC3E}">
        <p14:creationId xmlns:p14="http://schemas.microsoft.com/office/powerpoint/2010/main" val="1967150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2C8E3DD-BF4D-8B41-8062-2FCA7FB9F4F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198DC8D-DF4D-2045-92FA-EFE075B4663A}"/>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lnSpcReduction="10000"/>
          </a:bodyPr>
          <a:lstStyle/>
          <a:p>
            <a:pPr marL="514441" marR="0" lvl="0" indent="-514075" algn="l" defTabSz="914400" rtl="0" fontAlgn="auto" hangingPunct="1">
              <a:lnSpc>
                <a:spcPct val="90000"/>
              </a:lnSpc>
              <a:spcBef>
                <a:spcPts val="1000"/>
              </a:spcBef>
              <a:spcAft>
                <a:spcPts val="0"/>
              </a:spcAft>
              <a:buClr>
                <a:srgbClr val="78492A"/>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78492A"/>
                </a:solidFill>
                <a:uFillTx/>
                <a:latin typeface="Menlo"/>
                <a:ea typeface="Noto Sans CJK TC Light" panose="020B0300000000000000" pitchFamily="34" charset="-120"/>
                <a:cs typeface="Noto Sans Mono Light" panose="020B0409040504020204" pitchFamily="50"/>
              </a:rPr>
              <a:t>#include </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&lt;</a:t>
            </a:r>
            <a:r>
              <a:rPr lang="en-US" altLang="zh-TW" sz="1600" b="0" i="0" u="none" strike="noStrike" kern="1200" cap="none" spc="-1" baseline="0" dirty="0" err="1">
                <a:solidFill>
                  <a:srgbClr val="D12F1B"/>
                </a:solidFill>
                <a:uFillTx/>
                <a:latin typeface="Menlo"/>
                <a:ea typeface="Noto Sans CJK TC Light" panose="020B0300000000000000" pitchFamily="34" charset="-120"/>
                <a:cs typeface="Noto Sans Mono Light" panose="020B0409040504020204" pitchFamily="50"/>
              </a:rPr>
              <a:t>stdio.h</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&gt;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78492A"/>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78492A"/>
                </a:solidFill>
                <a:uFillTx/>
                <a:latin typeface="Menlo"/>
                <a:ea typeface="Noto Sans CJK TC Light" panose="020B0300000000000000" pitchFamily="34" charset="-120"/>
                <a:cs typeface="Noto Sans Mono Light" panose="020B0409040504020204" pitchFamily="50"/>
              </a:rPr>
              <a:t>#include </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&lt;</a:t>
            </a:r>
            <a:r>
              <a:rPr lang="en-US" altLang="zh-TW" sz="1600" b="0" i="0" u="none" strike="noStrike" kern="1200" cap="none" spc="-1" baseline="0" dirty="0" err="1">
                <a:solidFill>
                  <a:srgbClr val="D12F1B"/>
                </a:solidFill>
                <a:uFillTx/>
                <a:latin typeface="Menlo"/>
                <a:ea typeface="Noto Sans CJK TC Light" panose="020B0300000000000000" pitchFamily="34" charset="-120"/>
                <a:cs typeface="Noto Sans Mono Light" panose="020B0409040504020204" pitchFamily="50"/>
              </a:rPr>
              <a:t>unistd.h</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&gt;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78492A"/>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78492A"/>
                </a:solidFill>
                <a:uFillTx/>
                <a:latin typeface="Menlo"/>
                <a:ea typeface="Noto Sans CJK TC Light" panose="020B0300000000000000" pitchFamily="34" charset="-120"/>
                <a:cs typeface="Noto Sans Mono Light" panose="020B0409040504020204" pitchFamily="50"/>
              </a:rPr>
              <a:t>#include </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&lt;</a:t>
            </a:r>
            <a:r>
              <a:rPr lang="en-US" altLang="zh-TW" sz="1600" b="0" i="0" u="none" strike="noStrike" kern="1200" cap="none" spc="-1" baseline="0" dirty="0" err="1">
                <a:solidFill>
                  <a:srgbClr val="D12F1B"/>
                </a:solidFill>
                <a:uFillTx/>
                <a:latin typeface="Menlo"/>
                <a:ea typeface="Noto Sans CJK TC Light" panose="020B0300000000000000" pitchFamily="34" charset="-120"/>
                <a:cs typeface="Noto Sans Mono Light" panose="020B0409040504020204" pitchFamily="50"/>
              </a:rPr>
              <a:t>errno.h</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&gt;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br>
              <a:rPr lang="en-US" sz="18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main(</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argc</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char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"%d \n"</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argc</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argc</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 </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4</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0084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err="1">
                <a:solidFill>
                  <a:srgbClr val="008400"/>
                </a:solidFill>
                <a:uFillTx/>
                <a:latin typeface="Menlo"/>
                <a:ea typeface="Noto Sans CJK TC Light" panose="020B0300000000000000" pitchFamily="34" charset="-120"/>
                <a:cs typeface="Noto Sans Mono Light" panose="020B0409040504020204" pitchFamily="50"/>
              </a:rPr>
              <a:t>softlink</a:t>
            </a:r>
            <a:r>
              <a:rPr lang="en-US" altLang="zh-TW" sz="1600" b="0" i="0" u="none" strike="noStrike" kern="1200" cap="none" spc="-1" baseline="0" dirty="0">
                <a:solidFill>
                  <a:srgbClr val="0084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a:t>
            </a:r>
            <a:r>
              <a:rPr lang="en-US" altLang="zh-TW"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symlink</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3</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 %s\n"</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3</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TextShape 3">
            <a:extLst>
              <a:ext uri="{FF2B5EF4-FFF2-40B4-BE49-F238E27FC236}">
                <a16:creationId xmlns:a16="http://schemas.microsoft.com/office/drawing/2014/main" id="{6CD07D50-2AC1-864B-81C7-92906AF52E09}"/>
              </a:ext>
            </a:extLst>
          </p:cNvPr>
          <p:cNvSpPr txBox="1"/>
          <p:nvPr/>
        </p:nvSpPr>
        <p:spPr>
          <a:xfrm>
            <a:off x="6335996" y="1775517"/>
            <a:ext cx="5667478" cy="2828010"/>
          </a:xfrm>
          <a:prstGeom prst="rect">
            <a:avLst/>
          </a:prstGeom>
          <a:noFill/>
          <a:ln cap="flat">
            <a:noFill/>
          </a:ln>
        </p:spPr>
        <p:txBody>
          <a:bodyPr vert="horz" wrap="square" lIns="90004" tIns="44997" rIns="90004" bIns="44997" anchor="t" anchorCtr="0" compatLnSpc="1">
            <a:normAutofit/>
          </a:bodyPr>
          <a:lstStyle/>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perror</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"soft</a:t>
            </a: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              link:"</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else</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link(</a:t>
            </a:r>
            <a:r>
              <a:rPr lang="en-US"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1</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 %s\n"</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1</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perror</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"hard</a:t>
            </a: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           link"</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return</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5" name="日期版面配置區 4">
            <a:extLst>
              <a:ext uri="{FF2B5EF4-FFF2-40B4-BE49-F238E27FC236}">
                <a16:creationId xmlns:a16="http://schemas.microsoft.com/office/drawing/2014/main" id="{B001BC76-FC0F-494A-8DC7-A9C27A9932A8}"/>
              </a:ext>
            </a:extLst>
          </p:cNvPr>
          <p:cNvSpPr>
            <a:spLocks noGrp="1"/>
          </p:cNvSpPr>
          <p:nvPr>
            <p:ph type="dt" sz="half" idx="10"/>
          </p:nvPr>
        </p:nvSpPr>
        <p:spPr/>
        <p:txBody>
          <a:bodyPr/>
          <a:lstStyle/>
          <a:p>
            <a:r>
              <a:rPr kumimoji="1" lang="zh-TW" altLang="en-US"/>
              <a:t>中正大學 羅習五</a:t>
            </a:r>
          </a:p>
        </p:txBody>
      </p:sp>
      <p:sp>
        <p:nvSpPr>
          <p:cNvPr id="6" name="頁尾版面配置區 5">
            <a:extLst>
              <a:ext uri="{FF2B5EF4-FFF2-40B4-BE49-F238E27FC236}">
                <a16:creationId xmlns:a16="http://schemas.microsoft.com/office/drawing/2014/main" id="{B77CD2B4-852B-D049-B32A-9701838EC9A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版面配置區 6">
            <a:extLst>
              <a:ext uri="{FF2B5EF4-FFF2-40B4-BE49-F238E27FC236}">
                <a16:creationId xmlns:a16="http://schemas.microsoft.com/office/drawing/2014/main" id="{F1A6BA9B-4518-A24E-99FF-1B0C4584A951}"/>
              </a:ext>
            </a:extLst>
          </p:cNvPr>
          <p:cNvSpPr>
            <a:spLocks noGrp="1"/>
          </p:cNvSpPr>
          <p:nvPr>
            <p:ph type="sldNum" sz="quarter" idx="12"/>
          </p:nvPr>
        </p:nvSpPr>
        <p:spPr/>
        <p:txBody>
          <a:bodyPr/>
          <a:lstStyle/>
          <a:p>
            <a:fld id="{B0ACCE38-943C-7143-9295-AFC3F5BDF0E0}" type="slidenum">
              <a:rPr kumimoji="1" lang="zh-TW" altLang="en-US" smtClean="0"/>
              <a:t>30</a:t>
            </a:fld>
            <a:endParaRPr kumimoji="1" lang="zh-TW" altLang="en-US"/>
          </a:p>
        </p:txBody>
      </p:sp>
    </p:spTree>
    <p:extLst>
      <p:ext uri="{BB962C8B-B14F-4D97-AF65-F5344CB8AC3E}">
        <p14:creationId xmlns:p14="http://schemas.microsoft.com/office/powerpoint/2010/main" val="108482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0DD0335-74E7-864D-A6AB-2E02630825F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33C6E1C-E2DD-5F4B-850D-B12DA7F49B85}"/>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shiwulo@vm:~/sp/ch06$ ./a.out -s link.c 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4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link.c, 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shiwulo@vm:~/sp/ch06$ ./a.out link.c ll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3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link.c, ll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shiwulo@vm:~/sp/ch06$ ls l* -alh</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lrwxrwxrwx 1 shiwulo shiwulo   6  二  17 13:56 l -&gt; link.c</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-rw-rw-r-- 2 shiwulo shiwulo 406  二  17 13:54 link.c</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-rw-rw-r-- 2 shiwulo shiwulo 406  二  17 13:54 ll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06B0B83D-0258-7A48-A34D-B3D269EF728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7048FF8-3ED1-454E-B05E-90B7A0EB2BE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12D5FF32-BE2F-F94D-A30B-FA86A87572A6}"/>
              </a:ext>
            </a:extLst>
          </p:cNvPr>
          <p:cNvSpPr>
            <a:spLocks noGrp="1"/>
          </p:cNvSpPr>
          <p:nvPr>
            <p:ph type="sldNum" sz="quarter" idx="12"/>
          </p:nvPr>
        </p:nvSpPr>
        <p:spPr/>
        <p:txBody>
          <a:bodyPr/>
          <a:lstStyle/>
          <a:p>
            <a:fld id="{B0ACCE38-943C-7143-9295-AFC3F5BDF0E0}" type="slidenum">
              <a:rPr kumimoji="1" lang="zh-TW" altLang="en-US" smtClean="0"/>
              <a:t>31</a:t>
            </a:fld>
            <a:endParaRPr kumimoji="1" lang="zh-TW" altLang="en-US"/>
          </a:p>
        </p:txBody>
      </p:sp>
    </p:spTree>
    <p:extLst>
      <p:ext uri="{BB962C8B-B14F-4D97-AF65-F5344CB8AC3E}">
        <p14:creationId xmlns:p14="http://schemas.microsoft.com/office/powerpoint/2010/main" val="706678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EF44FC0-1ED1-6B41-A280-000D442727B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測試連向一個目錄</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D61AFAC-B559-DA43-8241-06ED36B99241}"/>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1"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ln ch06 chxx</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ln: ch06: hard link not allowed for directory</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DCCE4ABF-59D5-BC47-9EE2-F44D77CC388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C1876D95-538D-F64B-A1C9-EAD8D48EDADE}"/>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909FC57F-4BA6-024C-8BC6-A57F2BF4E4B1}"/>
              </a:ext>
            </a:extLst>
          </p:cNvPr>
          <p:cNvSpPr>
            <a:spLocks noGrp="1"/>
          </p:cNvSpPr>
          <p:nvPr>
            <p:ph type="sldNum" sz="quarter" idx="12"/>
          </p:nvPr>
        </p:nvSpPr>
        <p:spPr/>
        <p:txBody>
          <a:bodyPr/>
          <a:lstStyle/>
          <a:p>
            <a:fld id="{B0ACCE38-943C-7143-9295-AFC3F5BDF0E0}" type="slidenum">
              <a:rPr kumimoji="1" lang="zh-TW" altLang="en-US" smtClean="0"/>
              <a:t>32</a:t>
            </a:fld>
            <a:endParaRPr kumimoji="1" lang="zh-TW" altLang="en-US"/>
          </a:p>
        </p:txBody>
      </p:sp>
    </p:spTree>
    <p:extLst>
      <p:ext uri="{BB962C8B-B14F-4D97-AF65-F5344CB8AC3E}">
        <p14:creationId xmlns:p14="http://schemas.microsoft.com/office/powerpoint/2010/main" val="454415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3BB38-9186-7E42-8EAD-062735A16F78}"/>
              </a:ext>
            </a:extLst>
          </p:cNvPr>
          <p:cNvSpPr>
            <a:spLocks noGrp="1"/>
          </p:cNvSpPr>
          <p:nvPr>
            <p:ph type="title"/>
          </p:nvPr>
        </p:nvSpPr>
        <p:spPr/>
        <p:txBody>
          <a:bodyPr/>
          <a:lstStyle/>
          <a:p>
            <a:r>
              <a:rPr kumimoji="1" lang="en-US" altLang="zh-TW" dirty="0" err="1"/>
              <a:t>hardlink</a:t>
            </a:r>
            <a:r>
              <a:rPr kumimoji="1" lang="zh-CN" altLang="en-US" dirty="0"/>
              <a:t>的特性</a:t>
            </a:r>
            <a:endParaRPr kumimoji="1" lang="zh-TW" altLang="en-US" dirty="0"/>
          </a:p>
        </p:txBody>
      </p:sp>
      <p:sp>
        <p:nvSpPr>
          <p:cNvPr id="3" name="內容版面配置區 2">
            <a:extLst>
              <a:ext uri="{FF2B5EF4-FFF2-40B4-BE49-F238E27FC236}">
                <a16:creationId xmlns:a16="http://schemas.microsoft.com/office/drawing/2014/main" id="{8312337D-B643-414A-A9DA-460E1DF0B485}"/>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製造檔案</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，建立</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hardlink</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到</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，將</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放到無法存取的目錄</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jail</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裡面，我們可以透過</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存取</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$touch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$ln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建立</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hardlink</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mkdir</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chmod</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-x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endParaRPr kumimoji="1" lang="zh-TW" altLang="en-US" dirty="0">
              <a:latin typeface="Noto Sans Mono" panose="020B0509040504020204" pitchFamily="49" charset="0"/>
              <a:ea typeface="Noto Sans CJK TC" panose="020B0500000000000000" pitchFamily="34" charset="-128"/>
              <a:cs typeface="Noto Sans Mono" panose="020B0509040504020204" pitchFamily="49" charset="0"/>
            </a:endParaRPr>
          </a:p>
        </p:txBody>
      </p:sp>
      <p:sp>
        <p:nvSpPr>
          <p:cNvPr id="4" name="日期版面配置區 3">
            <a:extLst>
              <a:ext uri="{FF2B5EF4-FFF2-40B4-BE49-F238E27FC236}">
                <a16:creationId xmlns:a16="http://schemas.microsoft.com/office/drawing/2014/main" id="{9948A3D1-136A-5D44-82C3-C2F58455B33E}"/>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7BEB918-ADB9-0140-B493-5C9B7785BBD7}"/>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86E8D6D-7B87-4740-99F4-017EDF3BD7F0}"/>
              </a:ext>
            </a:extLst>
          </p:cNvPr>
          <p:cNvSpPr>
            <a:spLocks noGrp="1"/>
          </p:cNvSpPr>
          <p:nvPr>
            <p:ph type="sldNum" sz="quarter" idx="12"/>
          </p:nvPr>
        </p:nvSpPr>
        <p:spPr/>
        <p:txBody>
          <a:bodyPr/>
          <a:lstStyle/>
          <a:p>
            <a:fld id="{B0ACCE38-943C-7143-9295-AFC3F5BDF0E0}" type="slidenum">
              <a:rPr kumimoji="1" lang="zh-TW" altLang="en-US" smtClean="0"/>
              <a:t>33</a:t>
            </a:fld>
            <a:endParaRPr kumimoji="1" lang="zh-TW" altLang="en-US"/>
          </a:p>
        </p:txBody>
      </p:sp>
    </p:spTree>
    <p:extLst>
      <p:ext uri="{BB962C8B-B14F-4D97-AF65-F5344CB8AC3E}">
        <p14:creationId xmlns:p14="http://schemas.microsoft.com/office/powerpoint/2010/main" val="188153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652457-C5AF-CA47-A18A-9EC402B96E38}"/>
              </a:ext>
            </a:extLst>
          </p:cNvPr>
          <p:cNvSpPr>
            <a:spLocks noGrp="1"/>
          </p:cNvSpPr>
          <p:nvPr>
            <p:ph type="title"/>
          </p:nvPr>
        </p:nvSpPr>
        <p:spPr/>
        <p:txBody>
          <a:bodyPr/>
          <a:lstStyle/>
          <a:p>
            <a:r>
              <a:rPr kumimoji="1" lang="en-US" altLang="zh-TW" dirty="0" err="1"/>
              <a:t>hardlink</a:t>
            </a:r>
            <a:r>
              <a:rPr kumimoji="1" lang="zh-CN" altLang="en-US" dirty="0"/>
              <a:t>的特性</a:t>
            </a:r>
            <a:endParaRPr kumimoji="1" lang="zh-TW" altLang="en-US" dirty="0"/>
          </a:p>
        </p:txBody>
      </p:sp>
      <p:sp>
        <p:nvSpPr>
          <p:cNvPr id="3" name="內容版面配置區 2">
            <a:extLst>
              <a:ext uri="{FF2B5EF4-FFF2-40B4-BE49-F238E27FC236}">
                <a16:creationId xmlns:a16="http://schemas.microsoft.com/office/drawing/2014/main" id="{CC3DA6BE-0A8A-384F-8119-5B6A3C6DDD9B}"/>
              </a:ext>
            </a:extLst>
          </p:cNvPr>
          <p:cNvSpPr>
            <a:spLocks noGrp="1"/>
          </p:cNvSpPr>
          <p:nvPr>
            <p:ph idx="1"/>
          </p:nvPr>
        </p:nvSpPr>
        <p:spPr>
          <a:xfrm>
            <a:off x="838200" y="1825625"/>
            <a:ext cx="10515600" cy="4351338"/>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ls -dl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drw</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rw</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-r-- 1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22  </a:t>
            </a:r>
            <a:r>
              <a:rPr lang="zh-TW" altLang="zh-TW" dirty="0">
                <a:latin typeface="Noto Sans Mono" panose="020B0509040504020204" pitchFamily="49" charset="0"/>
                <a:ea typeface="Noto Sans CJK TC" panose="020B0500000000000000" pitchFamily="34" charset="-128"/>
                <a:cs typeface="Noto Sans Mono" panose="020B0509040504020204" pitchFamily="49" charset="0"/>
              </a:rPr>
              <a:t>五</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8 19:35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cd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-bash: cd: jail: Permission denied</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canotWrite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在</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jail</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裡面，因此我們無法存取</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p>
          <a:p>
            <a:pPr marL="0" indent="0">
              <a:buNone/>
            </a:pPr>
            <a:r>
              <a:rPr lang="en-US" altLang="zh-TW" dirty="0">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a:t>
            </a:r>
            <a:r>
              <a:rPr lang="en-US" altLang="zh-TW" dirty="0" err="1">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sudo</a:t>
            </a:r>
            <a:r>
              <a:rPr lang="en-US" altLang="zh-TW" dirty="0">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 mv  </a:t>
            </a:r>
            <a:r>
              <a:rPr lang="en-US" altLang="zh-TW" dirty="0" err="1">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cannotWrite</a:t>
            </a:r>
            <a:r>
              <a:rPr lang="en-US" altLang="zh-TW" dirty="0">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 ./jail</a:t>
            </a:r>
          </a:p>
          <a:p>
            <a:pPr marL="0" indent="0">
              <a:buNone/>
            </a:pPr>
            <a:r>
              <a:rPr lang="en-US"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a:t>
            </a:r>
            <a:r>
              <a:rPr lang="zh-CN" altLang="en-US"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將</a:t>
            </a:r>
            <a:r>
              <a:rPr lang="en-US" altLang="zh-CN" dirty="0" err="1">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cannotWrite</a:t>
            </a:r>
            <a:r>
              <a:rPr lang="zh-CN" altLang="en-US"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放入</a:t>
            </a:r>
            <a:r>
              <a:rPr lang="en-US" altLang="zh-CN"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jail*/</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echo hello &gt;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可以存取</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canWrite</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echo hello &gt; ./jail/</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-bash: ./jail/</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Permission denied</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再測試一次，真的無法存取</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 </a:t>
            </a:r>
            <a:endParaRPr kumimoji="1" lang="zh-TW" altLang="en-US"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p:txBody>
      </p:sp>
      <p:sp>
        <p:nvSpPr>
          <p:cNvPr id="4" name="日期版面配置區 3">
            <a:extLst>
              <a:ext uri="{FF2B5EF4-FFF2-40B4-BE49-F238E27FC236}">
                <a16:creationId xmlns:a16="http://schemas.microsoft.com/office/drawing/2014/main" id="{042A6DE7-1905-F647-A02D-B7C33567A2B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5136BBB-DBE3-5C45-A312-9FA88A8E59E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A00568A-B092-2B41-90CD-4205F0141DCF}"/>
              </a:ext>
            </a:extLst>
          </p:cNvPr>
          <p:cNvSpPr>
            <a:spLocks noGrp="1"/>
          </p:cNvSpPr>
          <p:nvPr>
            <p:ph type="sldNum" sz="quarter" idx="12"/>
          </p:nvPr>
        </p:nvSpPr>
        <p:spPr/>
        <p:txBody>
          <a:bodyPr/>
          <a:lstStyle/>
          <a:p>
            <a:fld id="{B0ACCE38-943C-7143-9295-AFC3F5BDF0E0}" type="slidenum">
              <a:rPr kumimoji="1" lang="zh-TW" altLang="en-US" smtClean="0"/>
              <a:t>34</a:t>
            </a:fld>
            <a:endParaRPr kumimoji="1" lang="zh-TW" altLang="en-US"/>
          </a:p>
        </p:txBody>
      </p:sp>
    </p:spTree>
    <p:extLst>
      <p:ext uri="{BB962C8B-B14F-4D97-AF65-F5344CB8AC3E}">
        <p14:creationId xmlns:p14="http://schemas.microsoft.com/office/powerpoint/2010/main" val="2994607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88B9F1-F34F-9C46-8AD3-0BD421EB5406}"/>
              </a:ext>
            </a:extLst>
          </p:cNvPr>
          <p:cNvSpPr>
            <a:spLocks noGrp="1"/>
          </p:cNvSpPr>
          <p:nvPr>
            <p:ph type="title"/>
          </p:nvPr>
        </p:nvSpPr>
        <p:spPr/>
        <p:txBody>
          <a:bodyPr/>
          <a:lstStyle/>
          <a:p>
            <a:r>
              <a:rPr kumimoji="1" lang="en-US" altLang="zh-TW" dirty="0" err="1"/>
              <a:t>hardlink</a:t>
            </a:r>
            <a:r>
              <a:rPr kumimoji="1" lang="zh-CN" altLang="en-US" dirty="0"/>
              <a:t>的特性</a:t>
            </a:r>
            <a:endParaRPr kumimoji="1" lang="zh-TW" altLang="en-US" dirty="0"/>
          </a:p>
        </p:txBody>
      </p:sp>
      <p:sp>
        <p:nvSpPr>
          <p:cNvPr id="3" name="內容版面配置區 2">
            <a:extLst>
              <a:ext uri="{FF2B5EF4-FFF2-40B4-BE49-F238E27FC236}">
                <a16:creationId xmlns:a16="http://schemas.microsoft.com/office/drawing/2014/main" id="{EA725811-CEBE-034C-B03F-F0153E882A0F}"/>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cat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Hello</a:t>
            </a: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使用</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sudo</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指令，確定</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canotWrite</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的內容和</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canWrite</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一樣，他們實際上是同一個檔案*</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234416</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234416</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使用</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ls -</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i</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看這二個檔案的</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inode</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 number</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，發現是的確是一樣的*</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endParaRPr kumimoji="1" lang="zh-TW" altLang="en-US" dirty="0">
              <a:latin typeface="Noto Sans Mono" panose="020B0509040504020204" pitchFamily="49" charset="0"/>
              <a:cs typeface="Noto Sans Mono" panose="020B0509040504020204" pitchFamily="49" charset="0"/>
            </a:endParaRPr>
          </a:p>
        </p:txBody>
      </p:sp>
      <p:sp>
        <p:nvSpPr>
          <p:cNvPr id="4" name="日期版面配置區 3">
            <a:extLst>
              <a:ext uri="{FF2B5EF4-FFF2-40B4-BE49-F238E27FC236}">
                <a16:creationId xmlns:a16="http://schemas.microsoft.com/office/drawing/2014/main" id="{6CABC068-4BC2-7142-BE42-6198B50B4791}"/>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B21F3B1-2C3D-B44C-B17A-509A7EA211A5}"/>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F6F86C2-0125-3C47-8CF7-8B938173D410}"/>
              </a:ext>
            </a:extLst>
          </p:cNvPr>
          <p:cNvSpPr>
            <a:spLocks noGrp="1"/>
          </p:cNvSpPr>
          <p:nvPr>
            <p:ph type="sldNum" sz="quarter" idx="12"/>
          </p:nvPr>
        </p:nvSpPr>
        <p:spPr/>
        <p:txBody>
          <a:bodyPr/>
          <a:lstStyle/>
          <a:p>
            <a:fld id="{B0ACCE38-943C-7143-9295-AFC3F5BDF0E0}" type="slidenum">
              <a:rPr kumimoji="1" lang="zh-TW" altLang="en-US" smtClean="0"/>
              <a:t>35</a:t>
            </a:fld>
            <a:endParaRPr kumimoji="1" lang="zh-TW" altLang="en-US"/>
          </a:p>
        </p:txBody>
      </p:sp>
    </p:spTree>
    <p:extLst>
      <p:ext uri="{BB962C8B-B14F-4D97-AF65-F5344CB8AC3E}">
        <p14:creationId xmlns:p14="http://schemas.microsoft.com/office/powerpoint/2010/main" val="158319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0F9D4-10B3-8245-8F1F-01DDF44A4E7D}"/>
              </a:ext>
            </a:extLst>
          </p:cNvPr>
          <p:cNvSpPr>
            <a:spLocks noGrp="1"/>
          </p:cNvSpPr>
          <p:nvPr>
            <p:ph type="title"/>
          </p:nvPr>
        </p:nvSpPr>
        <p:spPr/>
        <p:txBody>
          <a:bodyPr/>
          <a:lstStyle/>
          <a:p>
            <a:r>
              <a:rPr kumimoji="1" lang="en-US" altLang="zh-TW" dirty="0" err="1"/>
              <a:t>softlink</a:t>
            </a:r>
            <a:r>
              <a:rPr kumimoji="1" lang="zh-TW" altLang="en-US" dirty="0"/>
              <a:t>的特性 </a:t>
            </a:r>
          </a:p>
        </p:txBody>
      </p:sp>
      <p:sp>
        <p:nvSpPr>
          <p:cNvPr id="3" name="內容版面配置區 2">
            <a:extLst>
              <a:ext uri="{FF2B5EF4-FFF2-40B4-BE49-F238E27FC236}">
                <a16:creationId xmlns:a16="http://schemas.microsoft.com/office/drawing/2014/main" id="{B1E40245-F1DD-244F-904A-F05CA28C30FF}"/>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延續上一個問題的假設，建立一個</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softlink</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指向</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cannotWrite</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ln -s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link2cannotWrite</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echo hello &gt; ./link2cannotWrite </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-bash: ./link2cannotWrite: Permission denied</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il</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link2cannotWrite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234448</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lrwxrwxrwx</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1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18  </a:t>
            </a:r>
            <a:r>
              <a:rPr kumimoji="1" lang="zh-TW" altLang="en-US" dirty="0">
                <a:latin typeface="Noto Sans Mono" panose="020B0509040504020204" pitchFamily="49" charset="0"/>
                <a:cs typeface="Noto Sans Mono" panose="020B0509040504020204" pitchFamily="49" charset="0"/>
              </a:rPr>
              <a:t>五   </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8 19:51 link2cannotWrite -&gt;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p:txBody>
      </p:sp>
      <p:sp>
        <p:nvSpPr>
          <p:cNvPr id="4" name="日期版面配置區 3">
            <a:extLst>
              <a:ext uri="{FF2B5EF4-FFF2-40B4-BE49-F238E27FC236}">
                <a16:creationId xmlns:a16="http://schemas.microsoft.com/office/drawing/2014/main" id="{931A9E1A-B7A0-3141-8D56-4315552302D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4574485-65F4-F345-8382-744979028C9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FC0B9562-B1EB-F74A-8191-85BBA826B430}"/>
              </a:ext>
            </a:extLst>
          </p:cNvPr>
          <p:cNvSpPr>
            <a:spLocks noGrp="1"/>
          </p:cNvSpPr>
          <p:nvPr>
            <p:ph type="sldNum" sz="quarter" idx="12"/>
          </p:nvPr>
        </p:nvSpPr>
        <p:spPr/>
        <p:txBody>
          <a:bodyPr/>
          <a:lstStyle/>
          <a:p>
            <a:fld id="{B0ACCE38-943C-7143-9295-AFC3F5BDF0E0}" type="slidenum">
              <a:rPr kumimoji="1" lang="zh-TW" altLang="en-US" smtClean="0"/>
              <a:t>36</a:t>
            </a:fld>
            <a:endParaRPr kumimoji="1" lang="zh-TW" altLang="en-US"/>
          </a:p>
        </p:txBody>
      </p:sp>
    </p:spTree>
    <p:extLst>
      <p:ext uri="{BB962C8B-B14F-4D97-AF65-F5344CB8AC3E}">
        <p14:creationId xmlns:p14="http://schemas.microsoft.com/office/powerpoint/2010/main" val="2062903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3EEA3-8CB8-B04E-A0E0-C67346699AE6}"/>
              </a:ext>
            </a:extLst>
          </p:cNvPr>
          <p:cNvSpPr>
            <a:spLocks noGrp="1"/>
          </p:cNvSpPr>
          <p:nvPr>
            <p:ph type="title"/>
          </p:nvPr>
        </p:nvSpPr>
        <p:spPr/>
        <p:txBody>
          <a:bodyPr/>
          <a:lstStyle/>
          <a:p>
            <a:r>
              <a:rPr kumimoji="1" lang="en-US" altLang="zh-TW" dirty="0" err="1"/>
              <a:t>softlink</a:t>
            </a:r>
            <a:r>
              <a:rPr kumimoji="1" lang="zh-TW" altLang="en-US" dirty="0"/>
              <a:t>的特性 </a:t>
            </a:r>
          </a:p>
        </p:txBody>
      </p:sp>
      <p:sp>
        <p:nvSpPr>
          <p:cNvPr id="3" name="內容版面配置區 2">
            <a:extLst>
              <a:ext uri="{FF2B5EF4-FFF2-40B4-BE49-F238E27FC236}">
                <a16:creationId xmlns:a16="http://schemas.microsoft.com/office/drawing/2014/main" id="{36573F58-1755-8D48-8DC0-42692A6B99C7}"/>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234416</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inode</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 number</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不一樣，因此是不一樣的檔案*</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p:txBody>
      </p:sp>
      <p:sp>
        <p:nvSpPr>
          <p:cNvPr id="4" name="日期版面配置區 3">
            <a:extLst>
              <a:ext uri="{FF2B5EF4-FFF2-40B4-BE49-F238E27FC236}">
                <a16:creationId xmlns:a16="http://schemas.microsoft.com/office/drawing/2014/main" id="{92CF803E-CC1F-0449-9A73-77C292280E1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9F3A71A4-7771-914B-9E9D-A2F3816C3BC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4789180F-BAA5-C94D-A46A-2DC74EACDDF7}"/>
              </a:ext>
            </a:extLst>
          </p:cNvPr>
          <p:cNvSpPr>
            <a:spLocks noGrp="1"/>
          </p:cNvSpPr>
          <p:nvPr>
            <p:ph type="sldNum" sz="quarter" idx="12"/>
          </p:nvPr>
        </p:nvSpPr>
        <p:spPr/>
        <p:txBody>
          <a:bodyPr/>
          <a:lstStyle/>
          <a:p>
            <a:fld id="{B0ACCE38-943C-7143-9295-AFC3F5BDF0E0}" type="slidenum">
              <a:rPr kumimoji="1" lang="zh-TW" altLang="en-US" smtClean="0"/>
              <a:t>37</a:t>
            </a:fld>
            <a:endParaRPr kumimoji="1" lang="zh-TW" altLang="en-US"/>
          </a:p>
        </p:txBody>
      </p:sp>
    </p:spTree>
    <p:extLst>
      <p:ext uri="{BB962C8B-B14F-4D97-AF65-F5344CB8AC3E}">
        <p14:creationId xmlns:p14="http://schemas.microsoft.com/office/powerpoint/2010/main" val="175098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195E250-591E-D443-8E05-1C1F67BBC16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6621446-A886-8741-8B0E-0AE9FBD2938A}"/>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了解到soft link相當於windows的「捷徑」</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了解hard link的意涵，只有移除所有的「hard link」及「原檔案」後，該檔案才會真正的消失</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要知道soft link和hard link在權限上的不同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14048016-F7AE-6141-B6E2-C663516E54E0}"/>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F38995A8-E96A-124A-9FC8-6555EF775F3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80E17D3-54F3-344A-8F5F-A23EA11C7900}"/>
              </a:ext>
            </a:extLst>
          </p:cNvPr>
          <p:cNvSpPr>
            <a:spLocks noGrp="1"/>
          </p:cNvSpPr>
          <p:nvPr>
            <p:ph type="sldNum" sz="quarter" idx="12"/>
          </p:nvPr>
        </p:nvSpPr>
        <p:spPr/>
        <p:txBody>
          <a:bodyPr/>
          <a:lstStyle/>
          <a:p>
            <a:fld id="{B0ACCE38-943C-7143-9295-AFC3F5BDF0E0}" type="slidenum">
              <a:rPr kumimoji="1" lang="zh-TW" altLang="en-US" smtClean="0"/>
              <a:t>38</a:t>
            </a:fld>
            <a:endParaRPr kumimoji="1" lang="zh-TW" altLang="en-US"/>
          </a:p>
        </p:txBody>
      </p:sp>
    </p:spTree>
    <p:extLst>
      <p:ext uri="{BB962C8B-B14F-4D97-AF65-F5344CB8AC3E}">
        <p14:creationId xmlns:p14="http://schemas.microsoft.com/office/powerpoint/2010/main" val="513987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382EFEF-3896-0F43-9D5C-481CB09D15E0}"/>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操作目錄及檔案屬性</a:t>
            </a:r>
          </a:p>
        </p:txBody>
      </p:sp>
      <p:sp>
        <p:nvSpPr>
          <p:cNvPr id="3" name="TextShape 2">
            <a:extLst>
              <a:ext uri="{FF2B5EF4-FFF2-40B4-BE49-F238E27FC236}">
                <a16:creationId xmlns:a16="http://schemas.microsoft.com/office/drawing/2014/main" id="{1EFFE7F8-E077-FB4D-A6D5-B706FD9DD9E9}"/>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CC7496AD-A4E7-8545-8009-B95A976ED834}"/>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28FA216-8B38-2A45-A203-24DD3E1A3D4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C0BBF82-98C0-1C45-A0E1-718AE8EC0999}"/>
              </a:ext>
            </a:extLst>
          </p:cNvPr>
          <p:cNvSpPr>
            <a:spLocks noGrp="1"/>
          </p:cNvSpPr>
          <p:nvPr>
            <p:ph type="sldNum" sz="quarter" idx="12"/>
          </p:nvPr>
        </p:nvSpPr>
        <p:spPr/>
        <p:txBody>
          <a:bodyPr/>
          <a:lstStyle/>
          <a:p>
            <a:fld id="{B0ACCE38-943C-7143-9295-AFC3F5BDF0E0}" type="slidenum">
              <a:rPr kumimoji="1" lang="zh-TW" altLang="en-US" smtClean="0"/>
              <a:t>39</a:t>
            </a:fld>
            <a:endParaRPr kumimoji="1" lang="zh-TW" altLang="en-US"/>
          </a:p>
        </p:txBody>
      </p:sp>
    </p:spTree>
    <p:extLst>
      <p:ext uri="{BB962C8B-B14F-4D97-AF65-F5344CB8AC3E}">
        <p14:creationId xmlns:p14="http://schemas.microsoft.com/office/powerpoint/2010/main" val="202277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E7CB765-C694-3D4E-BCE6-3F79D16B546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為什麼要用“ls -alh”而不是“ls”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FCC322A-08E7-384B-B238-73A84FBDD5F0}"/>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a：代表印出所有的檔案，包含隱藏檔</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檔名使用「.」開頭的視為隱藏檔</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「.」代表當前的目錄</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「..」代表上一層目錄</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FF0000"/>
                </a:solidFill>
                <a:uFillTx/>
                <a:latin typeface="Courier"/>
                <a:ea typeface="Consolas"/>
                <a:cs typeface="Noto Sans Mono Light" panose="020B0409040504020204" pitchFamily="50"/>
              </a:rPr>
              <a:t>課堂小作業：回到上一層目錄</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l：代表印出多一點的訊息</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h：將檔案大小以人類易懂的方式顯示，例如：1000會印成1K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A7E0928-DA95-9148-8980-7DC1EDDBAC6D}"/>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8DF5995-4D88-7D40-8F6D-C9E2C238D1B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96CD07A4-A0E3-4146-B733-59BCECB6BD40}"/>
              </a:ext>
            </a:extLst>
          </p:cNvPr>
          <p:cNvSpPr>
            <a:spLocks noGrp="1"/>
          </p:cNvSpPr>
          <p:nvPr>
            <p:ph type="sldNum" sz="quarter" idx="12"/>
          </p:nvPr>
        </p:nvSpPr>
        <p:spPr/>
        <p:txBody>
          <a:bodyPr/>
          <a:lstStyle/>
          <a:p>
            <a:fld id="{B0ACCE38-943C-7143-9295-AFC3F5BDF0E0}" type="slidenum">
              <a:rPr kumimoji="1" lang="zh-TW" altLang="en-US" smtClean="0"/>
              <a:t>4</a:t>
            </a:fld>
            <a:endParaRPr kumimoji="1" lang="zh-TW" altLang="en-US"/>
          </a:p>
        </p:txBody>
      </p:sp>
    </p:spTree>
    <p:extLst>
      <p:ext uri="{BB962C8B-B14F-4D97-AF65-F5344CB8AC3E}">
        <p14:creationId xmlns:p14="http://schemas.microsoft.com/office/powerpoint/2010/main" val="2626368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C802778-FEC7-224D-A11E-33D695832D2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mkdir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DFE14B3-17B8-2149-B51D-4DF3BE94CD1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Linux指令：mkdir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&lt;sys/stat.h&gt;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mkdir(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 mode_t mode);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製造一個目錄於pathname，目錄權限是mode &amp; ~umask &amp;0777</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「umask」後面會介紹，基本上它是用來限制最高權限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5ED4A1A5-E0AB-B84E-BDC9-A7FB66C28AE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7F6B88F-FC51-6041-8C6E-1A9BB1C5E95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B8DE58E-FB88-824C-8CC4-123979668DD7}"/>
              </a:ext>
            </a:extLst>
          </p:cNvPr>
          <p:cNvSpPr>
            <a:spLocks noGrp="1"/>
          </p:cNvSpPr>
          <p:nvPr>
            <p:ph type="sldNum" sz="quarter" idx="12"/>
          </p:nvPr>
        </p:nvSpPr>
        <p:spPr/>
        <p:txBody>
          <a:bodyPr/>
          <a:lstStyle/>
          <a:p>
            <a:fld id="{B0ACCE38-943C-7143-9295-AFC3F5BDF0E0}" type="slidenum">
              <a:rPr kumimoji="1" lang="zh-TW" altLang="en-US" smtClean="0"/>
              <a:t>40</a:t>
            </a:fld>
            <a:endParaRPr kumimoji="1" lang="zh-TW" altLang="en-US"/>
          </a:p>
        </p:txBody>
      </p:sp>
    </p:spTree>
    <p:extLst>
      <p:ext uri="{BB962C8B-B14F-4D97-AF65-F5344CB8AC3E}">
        <p14:creationId xmlns:p14="http://schemas.microsoft.com/office/powerpoint/2010/main" val="1846165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01D8C43-22BA-C44F-959A-11682F23537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rmdir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307174C-825F-E54B-9847-9F8B75F5E0C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Linux指令：rmdir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rmdir(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刪除目錄pathname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56D480BA-5BEB-5C4D-BFC3-1E263DE7303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364C975-4F6A-584B-98FA-AD723DA813A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37121BC-EB76-814D-A0F3-48CD382BE90C}"/>
              </a:ext>
            </a:extLst>
          </p:cNvPr>
          <p:cNvSpPr>
            <a:spLocks noGrp="1"/>
          </p:cNvSpPr>
          <p:nvPr>
            <p:ph type="sldNum" sz="quarter" idx="12"/>
          </p:nvPr>
        </p:nvSpPr>
        <p:spPr/>
        <p:txBody>
          <a:bodyPr/>
          <a:lstStyle/>
          <a:p>
            <a:fld id="{B0ACCE38-943C-7143-9295-AFC3F5BDF0E0}" type="slidenum">
              <a:rPr kumimoji="1" lang="zh-TW" altLang="en-US" smtClean="0"/>
              <a:t>41</a:t>
            </a:fld>
            <a:endParaRPr kumimoji="1" lang="zh-TW" altLang="en-US"/>
          </a:p>
        </p:txBody>
      </p:sp>
    </p:spTree>
    <p:extLst>
      <p:ext uri="{BB962C8B-B14F-4D97-AF65-F5344CB8AC3E}">
        <p14:creationId xmlns:p14="http://schemas.microsoft.com/office/powerpoint/2010/main" val="3715466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DB098A8-A7E9-014B-9389-5DAEB970049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1896B753-4D8B-B64F-B225-CCA10594A31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Linux指令：cd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chdir(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fchdir(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改變目前的工作目錄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5DA4C0B2-EA94-264B-A1C5-27B1C252848E}"/>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08C1A21-3082-0A4B-856B-871A5741CF8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A7C8006-CF88-4949-8032-B95ABF510A13}"/>
              </a:ext>
            </a:extLst>
          </p:cNvPr>
          <p:cNvSpPr>
            <a:spLocks noGrp="1"/>
          </p:cNvSpPr>
          <p:nvPr>
            <p:ph type="sldNum" sz="quarter" idx="12"/>
          </p:nvPr>
        </p:nvSpPr>
        <p:spPr/>
        <p:txBody>
          <a:bodyPr/>
          <a:lstStyle/>
          <a:p>
            <a:fld id="{B0ACCE38-943C-7143-9295-AFC3F5BDF0E0}" type="slidenum">
              <a:rPr kumimoji="1" lang="zh-TW" altLang="en-US" smtClean="0"/>
              <a:t>42</a:t>
            </a:fld>
            <a:endParaRPr kumimoji="1" lang="zh-TW" altLang="en-US"/>
          </a:p>
        </p:txBody>
      </p:sp>
    </p:spTree>
    <p:extLst>
      <p:ext uri="{BB962C8B-B14F-4D97-AF65-F5344CB8AC3E}">
        <p14:creationId xmlns:p14="http://schemas.microsoft.com/office/powerpoint/2010/main" val="331425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FC7D356-20B3-4444-95B6-E7CCEEF59FD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F45AB88-345C-3D42-93D5-B8DDC17EC702}"/>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將目前的「工作目錄」更改為path或者fd所指向的目錄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Menlo-Regular"/>
                <a:ea typeface="Noto Sans CJK TC Light" panose="020B0300000000000000" pitchFamily="34" charset="-120"/>
                <a:cs typeface="Noto Sans Mono Light" panose="020B0409040504020204" pitchFamily="50"/>
              </a:rPr>
              <a:t>在Linux中，cd是內建指令</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（internal，因此無法使用strace觀看cd如何實作）</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可以使用system(“bash”);</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0D1E9253-670A-694B-B766-0B917C1B0C1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C9BA5E1-E656-4549-9F52-550835B9DE5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40B0C06-A77F-E541-9E19-462E33758D0B}"/>
              </a:ext>
            </a:extLst>
          </p:cNvPr>
          <p:cNvSpPr>
            <a:spLocks noGrp="1"/>
          </p:cNvSpPr>
          <p:nvPr>
            <p:ph type="sldNum" sz="quarter" idx="12"/>
          </p:nvPr>
        </p:nvSpPr>
        <p:spPr/>
        <p:txBody>
          <a:bodyPr/>
          <a:lstStyle/>
          <a:p>
            <a:fld id="{B0ACCE38-943C-7143-9295-AFC3F5BDF0E0}" type="slidenum">
              <a:rPr kumimoji="1" lang="zh-TW" altLang="en-US" smtClean="0"/>
              <a:t>43</a:t>
            </a:fld>
            <a:endParaRPr kumimoji="1" lang="zh-TW" altLang="en-US"/>
          </a:p>
        </p:txBody>
      </p:sp>
    </p:spTree>
    <p:extLst>
      <p:ext uri="{BB962C8B-B14F-4D97-AF65-F5344CB8AC3E}">
        <p14:creationId xmlns:p14="http://schemas.microsoft.com/office/powerpoint/2010/main" val="2541797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DC7F5E5-1E81-7B45-9C8D-0AE5A865C06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mycd（這是一個爛例子，因為cd不可能用外部指令實現）</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1F636E9-8B52-9E49-9E14-6DB9C96B94F1}"/>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&lt;stdlib.h&gt;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main(</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argc,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**argv) {</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chdir(argv[</a:t>
            </a:r>
            <a:r>
              <a:rPr lang="zh-TW" sz="28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1</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system(</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"bash"</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return</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87190CF-9162-364C-82DA-61088D4503E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8C1D88E-5210-B94E-80E8-E1C64A56043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13A5D7C5-8570-7E41-AB48-C05946A65E4D}"/>
              </a:ext>
            </a:extLst>
          </p:cNvPr>
          <p:cNvSpPr>
            <a:spLocks noGrp="1"/>
          </p:cNvSpPr>
          <p:nvPr>
            <p:ph type="sldNum" sz="quarter" idx="12"/>
          </p:nvPr>
        </p:nvSpPr>
        <p:spPr/>
        <p:txBody>
          <a:bodyPr/>
          <a:lstStyle/>
          <a:p>
            <a:fld id="{B0ACCE38-943C-7143-9295-AFC3F5BDF0E0}" type="slidenum">
              <a:rPr kumimoji="1" lang="zh-TW" altLang="en-US" smtClean="0"/>
              <a:t>44</a:t>
            </a:fld>
            <a:endParaRPr kumimoji="1" lang="zh-TW" altLang="en-US"/>
          </a:p>
        </p:txBody>
      </p:sp>
    </p:spTree>
    <p:extLst>
      <p:ext uri="{BB962C8B-B14F-4D97-AF65-F5344CB8AC3E}">
        <p14:creationId xmlns:p14="http://schemas.microsoft.com/office/powerpoint/2010/main" val="993923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8130159-C16D-3648-99C1-9D62E11843D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getcwd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1795E4C-6843-8C49-B017-EAF762B5619A}"/>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Linux指令：pwd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*getcwd(</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*buf, size_t size);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getcwd會將目前的「絕對路徑」寫入到buf，這個buf大小為size，如果buf太小，那麼Linux就無法將路徑完整地寫出到buf</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size大小應該為PATH_MAX，請注意：</a:t>
            </a: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PATH_MAX可能是執行時期決定的變數，因此應該用malloc()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F58CD44-46C0-244C-ACEF-87016845D0C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9D6DBCC2-24C2-304B-9592-CDA8ADA1A22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D3FC893-8596-DE48-A27A-7C96588B2E41}"/>
              </a:ext>
            </a:extLst>
          </p:cNvPr>
          <p:cNvSpPr>
            <a:spLocks noGrp="1"/>
          </p:cNvSpPr>
          <p:nvPr>
            <p:ph type="sldNum" sz="quarter" idx="12"/>
          </p:nvPr>
        </p:nvSpPr>
        <p:spPr/>
        <p:txBody>
          <a:bodyPr/>
          <a:lstStyle/>
          <a:p>
            <a:fld id="{B0ACCE38-943C-7143-9295-AFC3F5BDF0E0}" type="slidenum">
              <a:rPr kumimoji="1" lang="zh-TW" altLang="en-US" smtClean="0"/>
              <a:t>45</a:t>
            </a:fld>
            <a:endParaRPr kumimoji="1" lang="zh-TW" altLang="en-US"/>
          </a:p>
        </p:txBody>
      </p:sp>
    </p:spTree>
    <p:extLst>
      <p:ext uri="{BB962C8B-B14F-4D97-AF65-F5344CB8AC3E}">
        <p14:creationId xmlns:p14="http://schemas.microsoft.com/office/powerpoint/2010/main" val="1390624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E85CEE2-422D-054B-AC66-5A2238EF36E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altLang="zh-TW" sz="4400" b="0" i="0" u="none" strike="noStrike" kern="1200" cap="none" spc="-1" baseline="0" dirty="0" err="1">
                <a:solidFill>
                  <a:srgbClr val="000000"/>
                </a:solidFill>
                <a:uFillTx/>
                <a:latin typeface="Arial"/>
                <a:ea typeface="Noto Sans CJK TC Light" panose="020B0300000000000000" pitchFamily="34" charset="-120"/>
                <a:cs typeface="Noto Sans Mono Light" panose="020B0409040504020204" pitchFamily="50"/>
              </a:rPr>
              <a:t>get_current_dir_name</a:t>
            </a:r>
            <a:br>
              <a:rPr lang="en-US" sz="18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r>
              <a:rPr lang="en-US" alt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	</a:t>
            </a:r>
            <a:r>
              <a:rPr lang="zh-TW" altLang="en-US"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比</a:t>
            </a:r>
            <a:r>
              <a:rPr lang="en-US" altLang="zh-TW" sz="4400" b="0" i="0" u="none" strike="noStrike" kern="1200" cap="none" spc="-1" baseline="0" dirty="0" err="1">
                <a:solidFill>
                  <a:srgbClr val="000000"/>
                </a:solidFill>
                <a:uFillTx/>
                <a:latin typeface="Arial"/>
                <a:ea typeface="Noto Sans CJK TC Light" panose="020B0300000000000000" pitchFamily="34" charset="-120"/>
                <a:cs typeface="Noto Sans Mono Light" panose="020B0409040504020204" pitchFamily="50"/>
              </a:rPr>
              <a:t>getcwd</a:t>
            </a:r>
            <a:r>
              <a:rPr lang="zh-TW" altLang="en-US"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好用的函數</a:t>
            </a:r>
            <a:endParaRPr lang="zh-TW" altLang="en-US"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798C7A0-701A-6B48-85AD-DAF348513494}"/>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1"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get_current_dir_name</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 will </a:t>
            </a:r>
            <a:r>
              <a:rPr lang="zh-TW" sz="2800" b="1"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malloc</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(3) an array big enough to  hold  the absolute pathname of the current working directory.</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The caller should </a:t>
            </a:r>
            <a:r>
              <a:rPr lang="zh-TW" sz="2800" b="1"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free</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(3) the returned buffer.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CDCB5CB8-5DEF-2340-AD24-8905ACE5673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D18B78EA-AEC4-0049-9C4F-F66CA000000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3AE24A2-8CC0-904B-BCF3-EF96BA993543}"/>
              </a:ext>
            </a:extLst>
          </p:cNvPr>
          <p:cNvSpPr>
            <a:spLocks noGrp="1"/>
          </p:cNvSpPr>
          <p:nvPr>
            <p:ph type="sldNum" sz="quarter" idx="12"/>
          </p:nvPr>
        </p:nvSpPr>
        <p:spPr/>
        <p:txBody>
          <a:bodyPr/>
          <a:lstStyle/>
          <a:p>
            <a:fld id="{B0ACCE38-943C-7143-9295-AFC3F5BDF0E0}" type="slidenum">
              <a:rPr kumimoji="1" lang="zh-TW" altLang="en-US" smtClean="0"/>
              <a:t>46</a:t>
            </a:fld>
            <a:endParaRPr kumimoji="1" lang="zh-TW" altLang="en-US"/>
          </a:p>
        </p:txBody>
      </p:sp>
    </p:spTree>
    <p:extLst>
      <p:ext uri="{BB962C8B-B14F-4D97-AF65-F5344CB8AC3E}">
        <p14:creationId xmlns:p14="http://schemas.microsoft.com/office/powerpoint/2010/main" val="1643776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6E5FD8F-C35A-CB47-AC30-CD256B54061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0554DB6-67B1-0E4D-8F67-45083CB85844}"/>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寫一隻程式mypwd可以印出現在的工作目錄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262D61BC-1625-FD4F-85E4-26230FAA91F9}"/>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FE6575F-A6F3-EF40-9E11-82183A5E8D8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8D23AE3-01B0-A546-978D-9EA7ED5E5982}"/>
              </a:ext>
            </a:extLst>
          </p:cNvPr>
          <p:cNvSpPr>
            <a:spLocks noGrp="1"/>
          </p:cNvSpPr>
          <p:nvPr>
            <p:ph type="sldNum" sz="quarter" idx="12"/>
          </p:nvPr>
        </p:nvSpPr>
        <p:spPr/>
        <p:txBody>
          <a:bodyPr/>
          <a:lstStyle/>
          <a:p>
            <a:fld id="{B0ACCE38-943C-7143-9295-AFC3F5BDF0E0}" type="slidenum">
              <a:rPr kumimoji="1" lang="zh-TW" altLang="en-US" smtClean="0"/>
              <a:t>47</a:t>
            </a:fld>
            <a:endParaRPr kumimoji="1" lang="zh-TW" altLang="en-US"/>
          </a:p>
        </p:txBody>
      </p:sp>
    </p:spTree>
    <p:extLst>
      <p:ext uri="{BB962C8B-B14F-4D97-AF65-F5344CB8AC3E}">
        <p14:creationId xmlns:p14="http://schemas.microsoft.com/office/powerpoint/2010/main" val="2103215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D73F245-34B2-994C-AE09-BAA74F1850E8}"/>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條列目錄裡所有的物件</a:t>
            </a:r>
          </a:p>
        </p:txBody>
      </p:sp>
      <p:sp>
        <p:nvSpPr>
          <p:cNvPr id="3" name="TextShape 2">
            <a:extLst>
              <a:ext uri="{FF2B5EF4-FFF2-40B4-BE49-F238E27FC236}">
                <a16:creationId xmlns:a16="http://schemas.microsoft.com/office/drawing/2014/main" id="{6883003B-BAE4-6E49-8811-BC2C2D435F88}"/>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1EB24C2-1815-9942-AFCA-CE573109D4A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CF6B105-050B-574F-BE0B-26D84F0DC0D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7C4A8BCB-D75B-B04C-B8EE-03A4A0DC037D}"/>
              </a:ext>
            </a:extLst>
          </p:cNvPr>
          <p:cNvSpPr>
            <a:spLocks noGrp="1"/>
          </p:cNvSpPr>
          <p:nvPr>
            <p:ph type="sldNum" sz="quarter" idx="12"/>
          </p:nvPr>
        </p:nvSpPr>
        <p:spPr/>
        <p:txBody>
          <a:bodyPr/>
          <a:lstStyle/>
          <a:p>
            <a:fld id="{B0ACCE38-943C-7143-9295-AFC3F5BDF0E0}" type="slidenum">
              <a:rPr kumimoji="1" lang="zh-TW" altLang="en-US" smtClean="0"/>
              <a:t>48</a:t>
            </a:fld>
            <a:endParaRPr kumimoji="1" lang="zh-TW" altLang="en-US"/>
          </a:p>
        </p:txBody>
      </p:sp>
    </p:spTree>
    <p:extLst>
      <p:ext uri="{BB962C8B-B14F-4D97-AF65-F5344CB8AC3E}">
        <p14:creationId xmlns:p14="http://schemas.microsoft.com/office/powerpoint/2010/main" val="3941376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A6C140D-C1D6-B947-95E8-7CF4BC8003D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列出目錄裡所有的東西</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93E78A3-0492-7F4A-A159-928BC0609D2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Linux指令：ls</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&lt;dirent.h&gt;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DIR *opendir(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dirent *readdir(DIR *dp);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closedir(DIR *dp);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9C70FDD-C4F6-3648-BB01-9A345C17E04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B36B131D-8FA4-AC45-B571-55BA5383D6F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360C8DE-B6B8-5746-AE62-DC60B24D7304}"/>
              </a:ext>
            </a:extLst>
          </p:cNvPr>
          <p:cNvSpPr>
            <a:spLocks noGrp="1"/>
          </p:cNvSpPr>
          <p:nvPr>
            <p:ph type="sldNum" sz="quarter" idx="12"/>
          </p:nvPr>
        </p:nvSpPr>
        <p:spPr/>
        <p:txBody>
          <a:bodyPr/>
          <a:lstStyle/>
          <a:p>
            <a:fld id="{B0ACCE38-943C-7143-9295-AFC3F5BDF0E0}" type="slidenum">
              <a:rPr kumimoji="1" lang="zh-TW" altLang="en-US" smtClean="0"/>
              <a:t>49</a:t>
            </a:fld>
            <a:endParaRPr kumimoji="1" lang="zh-TW" altLang="en-US"/>
          </a:p>
        </p:txBody>
      </p:sp>
    </p:spTree>
    <p:extLst>
      <p:ext uri="{BB962C8B-B14F-4D97-AF65-F5344CB8AC3E}">
        <p14:creationId xmlns:p14="http://schemas.microsoft.com/office/powerpoint/2010/main" val="378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6B6AF00-2C76-F142-9A78-1462088CECA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檔案的基本屬性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6AF0612-4143-2E42-BF0E-ABF740781936}"/>
              </a:ext>
            </a:extLst>
          </p:cNvPr>
          <p:cNvSpPr txBox="1"/>
          <p:nvPr/>
        </p:nvSpPr>
        <p:spPr>
          <a:xfrm>
            <a:off x="600477" y="1837084"/>
            <a:ext cx="10990804"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C00000"/>
                </a:solidFill>
                <a:uFillTx/>
                <a:latin typeface="Courier"/>
                <a:ea typeface="Consolas"/>
                <a:cs typeface="Noto Sans Mono Light" panose="020B0409040504020204" pitchFamily="50"/>
              </a:rPr>
              <a:t>-rw-r--r--  </a:t>
            </a:r>
            <a:r>
              <a:rPr lang="zh-TW" sz="2400" b="0" i="0" u="none" strike="noStrike" kern="1200" cap="none" spc="-1" baseline="0" dirty="0">
                <a:solidFill>
                  <a:srgbClr val="000000"/>
                </a:solidFill>
                <a:uFillTx/>
                <a:latin typeface="Courier"/>
                <a:ea typeface="Consolas"/>
                <a:cs typeface="Noto Sans Mono Light" panose="020B0409040504020204" pitchFamily="50"/>
              </a:rPr>
              <a:t>2 shiwulo shiwulo 8.8K Dec 29 05:41 examples.desktop</a:t>
            </a:r>
            <a:r>
              <a:rPr lang="zh-TW" sz="2400" b="0" i="0" u="none" strike="noStrike" kern="1200" cap="none" spc="-1" baseline="0" dirty="0">
                <a:solidFill>
                  <a:srgbClr val="C00000"/>
                </a:solidFill>
                <a:uFillTx/>
                <a:latin typeface="Courier"/>
                <a:ea typeface="Consolas"/>
                <a:cs typeface="Noto Sans Mono Light" panose="020B0409040504020204" pitchFamily="50"/>
              </a:rPr>
              <a:t> -rw-r--r--  </a:t>
            </a:r>
            <a:r>
              <a:rPr lang="zh-TW" sz="2400" b="0" i="0" u="none" strike="noStrike" kern="1200" cap="none" spc="-1" baseline="0" dirty="0">
                <a:solidFill>
                  <a:srgbClr val="000000"/>
                </a:solidFill>
                <a:uFillTx/>
                <a:latin typeface="Courier"/>
                <a:ea typeface="Consolas"/>
                <a:cs typeface="Noto Sans Mono Light" panose="020B0409040504020204" pitchFamily="50"/>
              </a:rPr>
              <a:t>1 shiwulo shiwulo  675 Dec 29 05:41 .profile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紅色的第1個字代表目錄（d）或檔案（-）捷徑（</a:t>
            </a:r>
            <a:r>
              <a:rPr lang="zh-TW" sz="2800" b="0" i="1" u="none" strike="noStrike" kern="1200" cap="none" spc="-1" baseline="0" dirty="0">
                <a:solidFill>
                  <a:srgbClr val="000000"/>
                </a:solidFill>
                <a:uFillTx/>
                <a:latin typeface="Noto Sans CJK TC Light" panose="020B0300000000000000" pitchFamily="34" charset="-120"/>
                <a:ea typeface="Consolas"/>
                <a:cs typeface="Noto Sans Mono Light" panose="020B0409040504020204" pitchFamily="50"/>
              </a:rPr>
              <a:t>l</a:t>
            </a:r>
            <a:r>
              <a:rPr lang="zh-TW" sz="2800" b="0" i="0" u="none" strike="noStrike" kern="1200" cap="none" spc="-1" baseline="0" dirty="0">
                <a:solidFill>
                  <a:srgbClr val="000000"/>
                </a:solidFill>
                <a:uFillTx/>
                <a:latin typeface="Arial"/>
                <a:ea typeface="Consolas"/>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2-9總共九個字，代表各種人（擁有者、群組、其他人）的讀寫的權利，rwx分別代表讀取、寫入、執行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因此</a:t>
            </a:r>
            <a:r>
              <a:rPr lang="zh-TW" sz="2800" b="0" i="0" u="none" strike="noStrike" kern="1200" cap="none" spc="-1" baseline="0" dirty="0">
                <a:solidFill>
                  <a:srgbClr val="C00000"/>
                </a:solidFill>
                <a:uFillTx/>
                <a:latin typeface="Courier"/>
                <a:ea typeface="Consolas"/>
                <a:cs typeface="Noto Sans Mono Light" panose="020B0409040504020204" pitchFamily="50"/>
              </a:rPr>
              <a:t>- </a:t>
            </a:r>
            <a:r>
              <a:rPr lang="zh-TW" sz="2800" b="0" i="0" u="none" strike="noStrike" kern="1200" cap="none" spc="-1" baseline="0" dirty="0">
                <a:solidFill>
                  <a:srgbClr val="00B050"/>
                </a:solidFill>
                <a:uFillTx/>
                <a:latin typeface="Courier"/>
                <a:ea typeface="Consolas"/>
                <a:cs typeface="Noto Sans Mono Light" panose="020B0409040504020204" pitchFamily="50"/>
              </a:rPr>
              <a:t>rw-</a:t>
            </a:r>
            <a:r>
              <a:rPr lang="zh-TW" sz="2800" b="0" i="0" u="none" strike="noStrike" kern="1200" cap="none" spc="-1" baseline="0" dirty="0">
                <a:solidFill>
                  <a:srgbClr val="C00000"/>
                </a:solidFill>
                <a:uFillTx/>
                <a:latin typeface="Courier"/>
                <a:ea typeface="Consolas"/>
                <a:cs typeface="Noto Sans Mono Light" panose="020B0409040504020204" pitchFamily="50"/>
              </a:rPr>
              <a:t> </a:t>
            </a:r>
            <a:r>
              <a:rPr lang="zh-TW" sz="2800" b="0" i="0" u="none" strike="noStrike" kern="1200" cap="none" spc="-1" baseline="0" dirty="0">
                <a:solidFill>
                  <a:srgbClr val="0070C0"/>
                </a:solidFill>
                <a:uFillTx/>
                <a:latin typeface="Courier"/>
                <a:ea typeface="Consolas"/>
                <a:cs typeface="Noto Sans Mono Light" panose="020B0409040504020204" pitchFamily="50"/>
              </a:rPr>
              <a:t>r--</a:t>
            </a:r>
            <a:r>
              <a:rPr lang="zh-TW" sz="2800" b="0" i="0" u="none" strike="noStrike" kern="1200" cap="none" spc="-1" baseline="0" dirty="0">
                <a:solidFill>
                  <a:srgbClr val="C00000"/>
                </a:solidFill>
                <a:uFillTx/>
                <a:latin typeface="Courier"/>
                <a:ea typeface="Consolas"/>
                <a:cs typeface="Noto Sans Mono Light" panose="020B0409040504020204" pitchFamily="50"/>
              </a:rPr>
              <a:t> </a:t>
            </a:r>
            <a:r>
              <a:rPr lang="zh-TW" sz="2800" b="0" i="0" u="none" strike="noStrike" kern="1200" cap="none" spc="-1" baseline="0" dirty="0">
                <a:solidFill>
                  <a:srgbClr val="7030A0"/>
                </a:solidFill>
                <a:uFillTx/>
                <a:latin typeface="Courier"/>
                <a:ea typeface="Consolas"/>
                <a:cs typeface="Noto Sans Mono Light" panose="020B0409040504020204" pitchFamily="50"/>
              </a:rPr>
              <a:t>r-- </a:t>
            </a:r>
            <a:r>
              <a:rPr lang="zh-TW" sz="2800" b="0" i="0" u="none" strike="noStrike" kern="1200" cap="none" spc="-1" baseline="0" dirty="0">
                <a:solidFill>
                  <a:srgbClr val="000000"/>
                </a:solidFill>
                <a:uFillTx/>
                <a:latin typeface="Arial"/>
                <a:ea typeface="Consolas"/>
                <a:cs typeface="Noto Sans Mono Light" panose="020B0409040504020204" pitchFamily="50"/>
              </a:rPr>
              <a:t>，代表「</a:t>
            </a:r>
            <a:r>
              <a:rPr lang="zh-TW" sz="2800" b="0" i="0" u="none" strike="noStrike" kern="1200" cap="none" spc="-1" baseline="0" dirty="0">
                <a:solidFill>
                  <a:srgbClr val="C00000"/>
                </a:solidFill>
                <a:uFillTx/>
                <a:latin typeface="Arial"/>
                <a:ea typeface="Consolas"/>
                <a:cs typeface="Noto Sans Mono Light" panose="020B0409040504020204" pitchFamily="50"/>
              </a:rPr>
              <a:t>這是檔案</a:t>
            </a:r>
            <a:r>
              <a:rPr lang="zh-TW" sz="2800" b="0" i="0" u="none" strike="noStrike" kern="1200" cap="none" spc="-1" baseline="0" dirty="0">
                <a:solidFill>
                  <a:srgbClr val="000000"/>
                </a:solidFill>
                <a:uFillTx/>
                <a:latin typeface="Arial"/>
                <a:ea typeface="Consolas"/>
                <a:cs typeface="Noto Sans Mono Light" panose="020B0409040504020204" pitchFamily="50"/>
              </a:rPr>
              <a:t>」「</a:t>
            </a:r>
            <a:r>
              <a:rPr lang="zh-TW" sz="2800" b="0" i="0" u="none" strike="noStrike" kern="1200" cap="none" spc="-1" baseline="0" dirty="0">
                <a:solidFill>
                  <a:srgbClr val="00B050"/>
                </a:solidFill>
                <a:uFillTx/>
                <a:latin typeface="Arial"/>
                <a:ea typeface="Consolas"/>
                <a:cs typeface="Noto Sans Mono Light" panose="020B0409040504020204" pitchFamily="50"/>
              </a:rPr>
              <a:t>擁有者可讀寫</a:t>
            </a:r>
            <a:r>
              <a:rPr lang="zh-TW" sz="2800" b="0" i="0" u="none" strike="noStrike" kern="1200" cap="none" spc="-1" baseline="0" dirty="0">
                <a:solidFill>
                  <a:srgbClr val="000000"/>
                </a:solidFill>
                <a:uFillTx/>
                <a:latin typeface="Arial"/>
                <a:ea typeface="Consolas"/>
                <a:cs typeface="Noto Sans Mono Light" panose="020B0409040504020204" pitchFamily="50"/>
              </a:rPr>
              <a:t>」「</a:t>
            </a:r>
            <a:r>
              <a:rPr lang="zh-TW" sz="2800" b="0" i="0" u="none" strike="noStrike" kern="1200" cap="none" spc="-1" baseline="0" dirty="0">
                <a:solidFill>
                  <a:srgbClr val="0070C0"/>
                </a:solidFill>
                <a:uFillTx/>
                <a:latin typeface="Arial"/>
                <a:ea typeface="Consolas"/>
                <a:cs typeface="Noto Sans Mono Light" panose="020B0409040504020204" pitchFamily="50"/>
              </a:rPr>
              <a:t>群組可以讀</a:t>
            </a:r>
            <a:r>
              <a:rPr lang="zh-TW" sz="2800" b="0" i="0" u="none" strike="noStrike" kern="1200" cap="none" spc="-1" baseline="0" dirty="0">
                <a:solidFill>
                  <a:srgbClr val="000000"/>
                </a:solidFill>
                <a:uFillTx/>
                <a:latin typeface="Arial"/>
                <a:ea typeface="Consolas"/>
                <a:cs typeface="Noto Sans Mono Light" panose="020B0409040504020204" pitchFamily="50"/>
              </a:rPr>
              <a:t>」「</a:t>
            </a:r>
            <a:r>
              <a:rPr lang="zh-TW" sz="2800" b="0" i="0" u="none" strike="noStrike" kern="1200" cap="none" spc="-1" baseline="0" dirty="0">
                <a:solidFill>
                  <a:srgbClr val="7030A0"/>
                </a:solidFill>
                <a:uFillTx/>
                <a:latin typeface="Arial"/>
                <a:ea typeface="Consolas"/>
                <a:cs typeface="Noto Sans Mono Light" panose="020B0409040504020204" pitchFamily="50"/>
              </a:rPr>
              <a:t>其他人可以讀</a:t>
            </a:r>
            <a:r>
              <a:rPr lang="zh-TW" sz="2800" b="0" i="0" u="none" strike="noStrike" kern="1200" cap="none" spc="-1" baseline="0" dirty="0">
                <a:solidFill>
                  <a:srgbClr val="000000"/>
                </a:solidFill>
                <a:uFillTx/>
                <a:latin typeface="Arial"/>
                <a:ea typeface="Consolas"/>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AD8A457-B0D4-EB4F-8CBC-6BBD1077AE4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E90B96BD-2839-884B-A349-E58EE6AAD75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43CFDF8B-C8E1-034B-8B27-B14FFFEEFCFB}"/>
              </a:ext>
            </a:extLst>
          </p:cNvPr>
          <p:cNvSpPr>
            <a:spLocks noGrp="1"/>
          </p:cNvSpPr>
          <p:nvPr>
            <p:ph type="sldNum" sz="quarter" idx="12"/>
          </p:nvPr>
        </p:nvSpPr>
        <p:spPr/>
        <p:txBody>
          <a:bodyPr/>
          <a:lstStyle/>
          <a:p>
            <a:fld id="{B0ACCE38-943C-7143-9295-AFC3F5BDF0E0}" type="slidenum">
              <a:rPr kumimoji="1" lang="zh-TW" altLang="en-US" smtClean="0"/>
              <a:t>5</a:t>
            </a:fld>
            <a:endParaRPr kumimoji="1" lang="zh-TW" altLang="en-US"/>
          </a:p>
        </p:txBody>
      </p:sp>
    </p:spTree>
    <p:extLst>
      <p:ext uri="{BB962C8B-B14F-4D97-AF65-F5344CB8AC3E}">
        <p14:creationId xmlns:p14="http://schemas.microsoft.com/office/powerpoint/2010/main" val="96102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0552DB7-E74D-394B-8A41-A31722500EE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dirent結構</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DC4F258-EEAE-9742-8A26-E4B1B9D437F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lnSpcReduction="10000"/>
          </a:bodyPr>
          <a:lstStyle/>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dirent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ino_t          d_ino;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inode number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off_t          d_off;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not an offset; see NOTES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unsigned</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short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d_reclen;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length of this record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unsigned</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d_type;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type of file; not supported</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74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by all filesystem types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d_name[</a:t>
            </a:r>
            <a:r>
              <a:rPr lang="zh-TW" sz="20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256</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filename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在這個資料結構中，最常用到的是d_name，可以藉由d_name及stat()拿到這個檔案的所有屬性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63010F6F-91E5-E04C-BB1D-18A5AFF177B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6162CF9-4479-2D41-9217-BA88D41A12A1}"/>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4CA34FB-02BE-DE45-B1F6-A238DC811A69}"/>
              </a:ext>
            </a:extLst>
          </p:cNvPr>
          <p:cNvSpPr>
            <a:spLocks noGrp="1"/>
          </p:cNvSpPr>
          <p:nvPr>
            <p:ph type="sldNum" sz="quarter" idx="12"/>
          </p:nvPr>
        </p:nvSpPr>
        <p:spPr/>
        <p:txBody>
          <a:bodyPr/>
          <a:lstStyle/>
          <a:p>
            <a:fld id="{B0ACCE38-943C-7143-9295-AFC3F5BDF0E0}" type="slidenum">
              <a:rPr kumimoji="1" lang="zh-TW" altLang="en-US" smtClean="0"/>
              <a:t>50</a:t>
            </a:fld>
            <a:endParaRPr kumimoji="1" lang="zh-TW" altLang="en-US"/>
          </a:p>
        </p:txBody>
      </p:sp>
    </p:spTree>
    <p:extLst>
      <p:ext uri="{BB962C8B-B14F-4D97-AF65-F5344CB8AC3E}">
        <p14:creationId xmlns:p14="http://schemas.microsoft.com/office/powerpoint/2010/main" val="3928314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268863C-DACD-7747-B165-83737EC7655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3D9EDE3-5D25-7E48-ABE2-8554CB7F4B30}"/>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stdio.h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dirent.h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main(</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argc</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DIR*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dirent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opendir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1</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readdir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while</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NULL</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printf</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"%s\n"</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-&gt;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d_name</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readdir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closedir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return</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F726253-8457-254D-8D7F-6F1F121ED8E9}"/>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5EBDC2BA-2E88-6E4A-8A31-E26B9C8B3E0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A08916B-7772-1B48-BEED-0481988C0CC6}"/>
              </a:ext>
            </a:extLst>
          </p:cNvPr>
          <p:cNvSpPr>
            <a:spLocks noGrp="1"/>
          </p:cNvSpPr>
          <p:nvPr>
            <p:ph type="sldNum" sz="quarter" idx="12"/>
          </p:nvPr>
        </p:nvSpPr>
        <p:spPr/>
        <p:txBody>
          <a:bodyPr/>
          <a:lstStyle/>
          <a:p>
            <a:fld id="{B0ACCE38-943C-7143-9295-AFC3F5BDF0E0}" type="slidenum">
              <a:rPr kumimoji="1" lang="zh-TW" altLang="en-US" smtClean="0"/>
              <a:t>51</a:t>
            </a:fld>
            <a:endParaRPr kumimoji="1" lang="zh-TW" altLang="en-US"/>
          </a:p>
        </p:txBody>
      </p:sp>
    </p:spTree>
    <p:extLst>
      <p:ext uri="{BB962C8B-B14F-4D97-AF65-F5344CB8AC3E}">
        <p14:creationId xmlns:p14="http://schemas.microsoft.com/office/powerpoint/2010/main" val="3116002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DAEEF20-AF25-A241-B226-21C8CA0F118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8303A83-AB12-604D-B657-24F9440E0CDF}"/>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 ./</a:t>
            </a: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dir</a:t>
            </a: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chmod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chmod.c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dir</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dir.c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dir2</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dir2.c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dir3</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dir3.c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link.c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lnk</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759DDC3-3754-8746-A949-536258CC5BE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B57A697A-2AAF-2146-B38F-286264D9503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FDB98F5-104A-7343-9A9F-2AE687C21D00}"/>
              </a:ext>
            </a:extLst>
          </p:cNvPr>
          <p:cNvSpPr>
            <a:spLocks noGrp="1"/>
          </p:cNvSpPr>
          <p:nvPr>
            <p:ph type="sldNum" sz="quarter" idx="12"/>
          </p:nvPr>
        </p:nvSpPr>
        <p:spPr/>
        <p:txBody>
          <a:bodyPr/>
          <a:lstStyle/>
          <a:p>
            <a:fld id="{B0ACCE38-943C-7143-9295-AFC3F5BDF0E0}" type="slidenum">
              <a:rPr kumimoji="1" lang="zh-TW" altLang="en-US" smtClean="0"/>
              <a:t>52</a:t>
            </a:fld>
            <a:endParaRPr kumimoji="1" lang="zh-TW" altLang="en-US"/>
          </a:p>
        </p:txBody>
      </p:sp>
    </p:spTree>
    <p:extLst>
      <p:ext uri="{BB962C8B-B14F-4D97-AF65-F5344CB8AC3E}">
        <p14:creationId xmlns:p14="http://schemas.microsoft.com/office/powerpoint/2010/main" val="2508672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DFA8941-1BD0-D34B-AEED-F0FF00F3B90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listDir.c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D9E6B9D-D1CA-0B4E-9D0C-586A95932F24}"/>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8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level = </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br>
              <a:rPr lang="en-US" sz="18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void</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printName</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char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type,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char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name) {</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type);</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for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i</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i</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&lt; level;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i</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strcmp</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"d"</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type)==</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else</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"%s\n"</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name);</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7E2B27B-E3F7-1F42-9669-F2B0EEA7806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69A10D2-14AF-024A-9009-C3A7D661DEC5}"/>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F52C6CC2-F0FE-8848-8F34-A471973F528B}"/>
              </a:ext>
            </a:extLst>
          </p:cNvPr>
          <p:cNvSpPr>
            <a:spLocks noGrp="1"/>
          </p:cNvSpPr>
          <p:nvPr>
            <p:ph type="sldNum" sz="quarter" idx="12"/>
          </p:nvPr>
        </p:nvSpPr>
        <p:spPr/>
        <p:txBody>
          <a:bodyPr/>
          <a:lstStyle/>
          <a:p>
            <a:fld id="{B0ACCE38-943C-7143-9295-AFC3F5BDF0E0}" type="slidenum">
              <a:rPr kumimoji="1" lang="zh-TW" altLang="en-US" smtClean="0"/>
              <a:t>53</a:t>
            </a:fld>
            <a:endParaRPr kumimoji="1" lang="zh-TW" altLang="en-US"/>
          </a:p>
        </p:txBody>
      </p:sp>
    </p:spTree>
    <p:extLst>
      <p:ext uri="{BB962C8B-B14F-4D97-AF65-F5344CB8AC3E}">
        <p14:creationId xmlns:p14="http://schemas.microsoft.com/office/powerpoint/2010/main" val="15625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691A482-E76A-C545-90C6-E63CCFB23B27}"/>
              </a:ext>
            </a:extLst>
          </p:cNvPr>
          <p:cNvSpPr txBox="1"/>
          <p:nvPr/>
        </p:nvSpPr>
        <p:spPr>
          <a:xfrm>
            <a:off x="838084" y="365037"/>
            <a:ext cx="10515243" cy="91079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listDir.c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1242130-A4C0-584B-9748-4B5775B3D0C0}"/>
              </a:ext>
            </a:extLst>
          </p:cNvPr>
          <p:cNvSpPr txBox="1"/>
          <p:nvPr/>
        </p:nvSpPr>
        <p:spPr>
          <a:xfrm>
            <a:off x="-25923" y="1291681"/>
            <a:ext cx="6433919" cy="4900324"/>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void</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listDir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char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pathName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level++;</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DIR*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opendir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pathName</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assert(</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NULL</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char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newPathName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char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*)malloc(PATH_MAX);</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struct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dirent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entry;</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struct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dirent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result;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int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ret =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readdir_r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&amp;entry, &amp;result);</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while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(result !=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NULL</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if</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strcmp</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entry.d_name</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D12F1B"/>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1" i="0" u="none" strike="noStrike" kern="1200" cap="none" spc="-1" baseline="0" dirty="0">
                <a:solidFill>
                  <a:srgbClr val="272AD8"/>
                </a:solidFill>
                <a:uFillTx/>
                <a:latin typeface="Courier" pitchFamily="2"/>
                <a:ea typeface="Noto Sans CJK TC Light" panose="020B0300000000000000" pitchFamily="34" charset="-120"/>
                <a:cs typeface="Noto Sans Mono Light" panose="020B0409040504020204" pitchFamily="50"/>
              </a:rPr>
              <a:t>0</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strcmp</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entry.d_name</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D12F1B"/>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1" i="0" u="none" strike="noStrike" kern="1200" cap="none" spc="-1" baseline="0" dirty="0">
                <a:solidFill>
                  <a:srgbClr val="272AD8"/>
                </a:solidFill>
                <a:uFillTx/>
                <a:latin typeface="Courier" pitchFamily="2"/>
                <a:ea typeface="Noto Sans CJK TC Light" panose="020B0300000000000000" pitchFamily="34" charset="-120"/>
                <a:cs typeface="Noto Sans Mono Light" panose="020B0409040504020204" pitchFamily="50"/>
              </a:rPr>
              <a:t>0</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ret =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readdir_r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&amp;entry, &amp;result);</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assert(ret == </a:t>
            </a:r>
            <a:r>
              <a:rPr lang="en-US" sz="1300" b="0" i="0" u="none" strike="noStrike" kern="1200" cap="none" spc="-1" baseline="0" dirty="0">
                <a:solidFill>
                  <a:srgbClr val="272AD8"/>
                </a:solidFill>
                <a:uFillTx/>
                <a:latin typeface="Courier" pitchFamily="2"/>
                <a:ea typeface="Noto Sans CJK TC Light" panose="020B0300000000000000" pitchFamily="34" charset="-120"/>
                <a:cs typeface="Noto Sans Mono Light" panose="020B0409040504020204" pitchFamily="50"/>
              </a:rPr>
              <a:t>0</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continue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文字方塊 1">
            <a:extLst>
              <a:ext uri="{FF2B5EF4-FFF2-40B4-BE49-F238E27FC236}">
                <a16:creationId xmlns:a16="http://schemas.microsoft.com/office/drawing/2014/main" id="{EFA0FFAD-FEB2-E242-B61A-CBB31376BBB7}"/>
              </a:ext>
            </a:extLst>
          </p:cNvPr>
          <p:cNvSpPr txBox="1"/>
          <p:nvPr/>
        </p:nvSpPr>
        <p:spPr>
          <a:xfrm>
            <a:off x="5782793" y="1166646"/>
            <a:ext cx="6129634" cy="481670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assert(ret == </a:t>
            </a:r>
            <a:r>
              <a:rPr lang="en-US" sz="1400" b="0" i="0" u="none" strike="noStrike" kern="1200" cap="none" spc="0" baseline="0" dirty="0">
                <a:solidFill>
                  <a:srgbClr val="272AD8"/>
                </a:solidFill>
                <a:uFillTx/>
                <a:latin typeface="Noto Sans Mono CJK TC" pitchFamily="34"/>
                <a:ea typeface="Noto Sans Mono CJK TC" pitchFamily="34"/>
                <a:cs typeface="Noto Sans Mono Light" panose="020B0409040504020204" pitchFamily="50"/>
              </a:rPr>
              <a:t>0</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entry.d_type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 DT_LNK)</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"l"</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entry.d_type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 DT_REG)</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entry.d_type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 DT_DIR)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"d"</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sprintf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newPathName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"%s/%s"</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"%s\n"</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newPathName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listDir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newPathName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ret =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readdir_r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curDir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&amp;entry, &amp;result);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assert(ret == </a:t>
            </a:r>
            <a:r>
              <a:rPr lang="en-US" sz="1400" b="0" i="0" u="none" strike="noStrike" kern="1200" cap="none" spc="0" baseline="0" dirty="0">
                <a:solidFill>
                  <a:srgbClr val="272AD8"/>
                </a:solidFill>
                <a:uFillTx/>
                <a:latin typeface="Noto Sans Mono CJK TC" pitchFamily="34"/>
                <a:ea typeface="Noto Sans Mono CJK TC" pitchFamily="34"/>
                <a:cs typeface="Noto Sans Mono Light" panose="020B0409040504020204" pitchFamily="50"/>
              </a:rPr>
              <a:t>0</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closedir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curDir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level--;</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int</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main(</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int</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argc</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char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argv</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listDir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argv</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272AD8"/>
                </a:solidFill>
                <a:uFillTx/>
                <a:latin typeface="Noto Sans Mono CJK TC" pitchFamily="34"/>
                <a:ea typeface="Noto Sans Mono CJK TC" pitchFamily="34"/>
                <a:cs typeface="Noto Sans Mono Light" panose="020B0409040504020204" pitchFamily="50"/>
              </a:rPr>
              <a:t>1</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endParaRPr lang="en-US" sz="1300" b="0" i="0" u="none" strike="noStrike" kern="1200" cap="none" spc="0"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日期版面配置區 4">
            <a:extLst>
              <a:ext uri="{FF2B5EF4-FFF2-40B4-BE49-F238E27FC236}">
                <a16:creationId xmlns:a16="http://schemas.microsoft.com/office/drawing/2014/main" id="{B2B6EC87-62AC-0A44-AF9D-918D32849DA7}"/>
              </a:ext>
            </a:extLst>
          </p:cNvPr>
          <p:cNvSpPr>
            <a:spLocks noGrp="1"/>
          </p:cNvSpPr>
          <p:nvPr>
            <p:ph type="dt" sz="half" idx="10"/>
          </p:nvPr>
        </p:nvSpPr>
        <p:spPr/>
        <p:txBody>
          <a:bodyPr/>
          <a:lstStyle/>
          <a:p>
            <a:r>
              <a:rPr kumimoji="1" lang="zh-TW" altLang="en-US"/>
              <a:t>中正大學 羅習五</a:t>
            </a:r>
          </a:p>
        </p:txBody>
      </p:sp>
      <p:sp>
        <p:nvSpPr>
          <p:cNvPr id="6" name="頁尾版面配置區 5">
            <a:extLst>
              <a:ext uri="{FF2B5EF4-FFF2-40B4-BE49-F238E27FC236}">
                <a16:creationId xmlns:a16="http://schemas.microsoft.com/office/drawing/2014/main" id="{FD0756E1-0008-A742-83DB-C1032635895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版面配置區 6">
            <a:extLst>
              <a:ext uri="{FF2B5EF4-FFF2-40B4-BE49-F238E27FC236}">
                <a16:creationId xmlns:a16="http://schemas.microsoft.com/office/drawing/2014/main" id="{231452FE-220D-C84C-AB61-CA39B7D39CF3}"/>
              </a:ext>
            </a:extLst>
          </p:cNvPr>
          <p:cNvSpPr>
            <a:spLocks noGrp="1"/>
          </p:cNvSpPr>
          <p:nvPr>
            <p:ph type="sldNum" sz="quarter" idx="12"/>
          </p:nvPr>
        </p:nvSpPr>
        <p:spPr/>
        <p:txBody>
          <a:bodyPr/>
          <a:lstStyle/>
          <a:p>
            <a:fld id="{B0ACCE38-943C-7143-9295-AFC3F5BDF0E0}" type="slidenum">
              <a:rPr kumimoji="1" lang="zh-TW" altLang="en-US" smtClean="0"/>
              <a:t>54</a:t>
            </a:fld>
            <a:endParaRPr kumimoji="1" lang="zh-TW" altLang="en-US"/>
          </a:p>
        </p:txBody>
      </p:sp>
    </p:spTree>
    <p:extLst>
      <p:ext uri="{BB962C8B-B14F-4D97-AF65-F5344CB8AC3E}">
        <p14:creationId xmlns:p14="http://schemas.microsoft.com/office/powerpoint/2010/main" val="1464255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E97A109-F714-7C4A-BB39-A1F3D417686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0175AA5-32BF-7348-82D4-B0D268FF3C86}"/>
              </a:ext>
            </a:extLst>
          </p:cNvPr>
          <p:cNvSpPr txBox="1"/>
          <p:nvPr/>
        </p:nvSpPr>
        <p:spPr>
          <a:xfrm>
            <a:off x="838084" y="1825563"/>
            <a:ext cx="10515243" cy="4350962"/>
          </a:xfrm>
          <a:prstGeom prst="rect">
            <a:avLst/>
          </a:prstGeom>
          <a:solidFill>
            <a:srgbClr val="000000"/>
          </a:solidFill>
          <a:ln w="12600" cap="flat">
            <a:solidFill>
              <a:srgbClr val="000000"/>
            </a:solidFill>
            <a:prstDash val="solid"/>
            <a:miter/>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|2018-</a:t>
            </a:r>
            <a:r>
              <a:rPr lang="zh-TW"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系統程式期中考（筆試部分）</a:t>
            </a: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 .docx</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d  +2018-sp-midterm</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../2018-sp-midterm</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d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vscode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../2018-sp-midterm/.</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vscode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launch.json</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settings.json</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c_cpp_properties.json</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gettime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listDir</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A6ED60F7-1425-D948-8923-BF9688CB0B82}"/>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A00BF46-F6F1-5344-8F32-0A8BEAC71D6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02247D2-ABA3-1B48-81BF-BEA247103487}"/>
              </a:ext>
            </a:extLst>
          </p:cNvPr>
          <p:cNvSpPr>
            <a:spLocks noGrp="1"/>
          </p:cNvSpPr>
          <p:nvPr>
            <p:ph type="sldNum" sz="quarter" idx="12"/>
          </p:nvPr>
        </p:nvSpPr>
        <p:spPr/>
        <p:txBody>
          <a:bodyPr/>
          <a:lstStyle/>
          <a:p>
            <a:fld id="{B0ACCE38-943C-7143-9295-AFC3F5BDF0E0}" type="slidenum">
              <a:rPr kumimoji="1" lang="zh-TW" altLang="en-US" smtClean="0"/>
              <a:t>55</a:t>
            </a:fld>
            <a:endParaRPr kumimoji="1" lang="zh-TW" altLang="en-US"/>
          </a:p>
        </p:txBody>
      </p:sp>
    </p:spTree>
    <p:extLst>
      <p:ext uri="{BB962C8B-B14F-4D97-AF65-F5344CB8AC3E}">
        <p14:creationId xmlns:p14="http://schemas.microsoft.com/office/powerpoint/2010/main" val="2255626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D93148A-D560-DD43-A4CD-94B2EE4353B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2A0E136-0BB6-834A-A46B-17692D2E9341}"/>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了解在在傳統Unix-like系統中，目錄的構造如同檔案</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15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但實際上現在的目錄可能是B-tree或者是hash構造</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雖然目錄如同一個檔案，但打開目錄需要使用特別的函數</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了解為什麼get_current_dir_name比getcwd要來得好，並且了解get_current_dir_name必須搭配free使用</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複習了遞迴的使用方式</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144FBCB-EEEA-D547-9E6B-65C37908848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CCC8FFB-6CAC-4847-9257-C40B51E8D9B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D83DB11-73C3-9945-93E1-8E7C391B1DDC}"/>
              </a:ext>
            </a:extLst>
          </p:cNvPr>
          <p:cNvSpPr>
            <a:spLocks noGrp="1"/>
          </p:cNvSpPr>
          <p:nvPr>
            <p:ph type="sldNum" sz="quarter" idx="12"/>
          </p:nvPr>
        </p:nvSpPr>
        <p:spPr/>
        <p:txBody>
          <a:bodyPr/>
          <a:lstStyle/>
          <a:p>
            <a:fld id="{B0ACCE38-943C-7143-9295-AFC3F5BDF0E0}" type="slidenum">
              <a:rPr kumimoji="1" lang="zh-TW" altLang="en-US" smtClean="0"/>
              <a:t>56</a:t>
            </a:fld>
            <a:endParaRPr kumimoji="1" lang="zh-TW" altLang="en-US"/>
          </a:p>
        </p:txBody>
      </p:sp>
    </p:spTree>
    <p:extLst>
      <p:ext uri="{BB962C8B-B14F-4D97-AF65-F5344CB8AC3E}">
        <p14:creationId xmlns:p14="http://schemas.microsoft.com/office/powerpoint/2010/main" val="4122023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7922760-5190-5D4F-B13F-ECFFFF432BE7}"/>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利用stat讀取檔案屬性</a:t>
            </a:r>
          </a:p>
        </p:txBody>
      </p:sp>
      <p:sp>
        <p:nvSpPr>
          <p:cNvPr id="3" name="TextShape 2">
            <a:extLst>
              <a:ext uri="{FF2B5EF4-FFF2-40B4-BE49-F238E27FC236}">
                <a16:creationId xmlns:a16="http://schemas.microsoft.com/office/drawing/2014/main" id="{248B61B8-1302-F74A-99A9-7ECF119B1CC1}"/>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8DB0B65-F353-7949-BD41-92E8B67B59B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CB44198E-5298-034C-B97F-3B8A47068AA1}"/>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A29DA84D-77D7-3445-BD3D-5A3AEEB51DD1}"/>
              </a:ext>
            </a:extLst>
          </p:cNvPr>
          <p:cNvSpPr>
            <a:spLocks noGrp="1"/>
          </p:cNvSpPr>
          <p:nvPr>
            <p:ph type="sldNum" sz="quarter" idx="12"/>
          </p:nvPr>
        </p:nvSpPr>
        <p:spPr/>
        <p:txBody>
          <a:bodyPr/>
          <a:lstStyle/>
          <a:p>
            <a:fld id="{B0ACCE38-943C-7143-9295-AFC3F5BDF0E0}" type="slidenum">
              <a:rPr kumimoji="1" lang="zh-TW" altLang="en-US" smtClean="0"/>
              <a:t>57</a:t>
            </a:fld>
            <a:endParaRPr kumimoji="1" lang="zh-TW" altLang="en-US"/>
          </a:p>
        </p:txBody>
      </p:sp>
    </p:spTree>
    <p:extLst>
      <p:ext uri="{BB962C8B-B14F-4D97-AF65-F5344CB8AC3E}">
        <p14:creationId xmlns:p14="http://schemas.microsoft.com/office/powerpoint/2010/main" val="24498787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DC982A6-C114-1F45-894D-290F3C53A01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更進階版的dir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3D3EBBF0-14E8-D945-9E7F-DD9A7E5140F0}"/>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目前的dir程式只能列印出檔案名稱，但無法知道這個檔案的屬性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如果要知道檔案的屬性，必須使用下一頁所列的三個函數</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3AD09074-3E4E-F249-87E4-6E4E240428A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DEF18C8-2EE3-8F42-88B0-2BF7C07EEA1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1FB43E24-6EF5-FE4E-AD4A-2E55D2CA0543}"/>
              </a:ext>
            </a:extLst>
          </p:cNvPr>
          <p:cNvSpPr>
            <a:spLocks noGrp="1"/>
          </p:cNvSpPr>
          <p:nvPr>
            <p:ph type="sldNum" sz="quarter" idx="12"/>
          </p:nvPr>
        </p:nvSpPr>
        <p:spPr/>
        <p:txBody>
          <a:bodyPr/>
          <a:lstStyle/>
          <a:p>
            <a:fld id="{B0ACCE38-943C-7143-9295-AFC3F5BDF0E0}" type="slidenum">
              <a:rPr kumimoji="1" lang="zh-TW" altLang="en-US" smtClean="0"/>
              <a:t>58</a:t>
            </a:fld>
            <a:endParaRPr kumimoji="1" lang="zh-TW" altLang="en-US"/>
          </a:p>
        </p:txBody>
      </p:sp>
    </p:spTree>
    <p:extLst>
      <p:ext uri="{BB962C8B-B14F-4D97-AF65-F5344CB8AC3E}">
        <p14:creationId xmlns:p14="http://schemas.microsoft.com/office/powerpoint/2010/main" val="18448226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7452E36-71A1-A04E-BAE2-289DEA5E07C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更進階版的dir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14A2E14-F655-C447-A18C-95EB2B3EA07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457200" marR="0" lvl="0" indent="-456843"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&lt;sys/stat.h&gt;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*buf);</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fstat(</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fd,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*buf);</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lstat(</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*buf);</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stat會將資料寫入buf，lstat會檢視「soft link」本身，而fstat的傳入值是file descriptor</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下一頁說明</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F181AD2-E775-7E4B-B93A-A512E0E7156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C52C7F7-0E4E-E044-932A-134749C1382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5D3DAB5-9D2B-3C46-8E1E-9B9CFCAD3774}"/>
              </a:ext>
            </a:extLst>
          </p:cNvPr>
          <p:cNvSpPr>
            <a:spLocks noGrp="1"/>
          </p:cNvSpPr>
          <p:nvPr>
            <p:ph type="sldNum" sz="quarter" idx="12"/>
          </p:nvPr>
        </p:nvSpPr>
        <p:spPr/>
        <p:txBody>
          <a:bodyPr/>
          <a:lstStyle/>
          <a:p>
            <a:fld id="{B0ACCE38-943C-7143-9295-AFC3F5BDF0E0}" type="slidenum">
              <a:rPr kumimoji="1" lang="zh-TW" altLang="en-US" smtClean="0"/>
              <a:t>59</a:t>
            </a:fld>
            <a:endParaRPr kumimoji="1" lang="zh-TW" altLang="en-US"/>
          </a:p>
        </p:txBody>
      </p:sp>
    </p:spTree>
    <p:extLst>
      <p:ext uri="{BB962C8B-B14F-4D97-AF65-F5344CB8AC3E}">
        <p14:creationId xmlns:p14="http://schemas.microsoft.com/office/powerpoint/2010/main" val="294607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90ACDE6-2AA7-904A-A116-951B46FA88A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檔案的基本屬性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DB8C737-DDCD-7B4C-AB73-26900CC8CA32}"/>
              </a:ext>
            </a:extLst>
          </p:cNvPr>
          <p:cNvSpPr txBox="1"/>
          <p:nvPr/>
        </p:nvSpPr>
        <p:spPr>
          <a:xfrm>
            <a:off x="583204" y="1871996"/>
            <a:ext cx="11025359"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a:t>
            </a:r>
            <a:r>
              <a:rPr lang="zh-TW" sz="2400" b="0" i="0" u="none" strike="noStrike" kern="1200" cap="none" spc="-1" baseline="0" dirty="0">
                <a:solidFill>
                  <a:srgbClr val="C00000"/>
                </a:solidFill>
                <a:uFillTx/>
                <a:latin typeface="Courier"/>
                <a:ea typeface="Consolas"/>
                <a:cs typeface="Noto Sans Mono Light" panose="020B0409040504020204" pitchFamily="50"/>
              </a:rPr>
              <a:t>2 shiwulo shiwulo </a:t>
            </a:r>
            <a:r>
              <a:rPr lang="zh-TW" sz="2400" b="0" i="0" u="none" strike="noStrike" kern="1200" cap="none" spc="-1" baseline="0" dirty="0">
                <a:solidFill>
                  <a:srgbClr val="000000"/>
                </a:solidFill>
                <a:uFillTx/>
                <a:latin typeface="Courier"/>
                <a:ea typeface="Consolas"/>
                <a:cs typeface="Noto Sans Mono Light" panose="020B0409040504020204" pitchFamily="50"/>
              </a:rPr>
              <a:t>8.8K Dec 29 05:41 examples.desktop -rw-r--r--  </a:t>
            </a:r>
            <a:r>
              <a:rPr lang="zh-TW" sz="2400" b="0" i="0" u="none" strike="noStrike" kern="1200" cap="none" spc="-1" baseline="0" dirty="0">
                <a:solidFill>
                  <a:srgbClr val="C00000"/>
                </a:solidFill>
                <a:uFillTx/>
                <a:latin typeface="Courier"/>
                <a:ea typeface="Consolas"/>
                <a:cs typeface="Noto Sans Mono Light" panose="020B0409040504020204" pitchFamily="50"/>
              </a:rPr>
              <a:t>1 shiwulo shiwulo  </a:t>
            </a:r>
            <a:r>
              <a:rPr lang="zh-TW" sz="2400" b="0" i="0" u="none" strike="noStrike" kern="1200" cap="none" spc="-1" baseline="0" dirty="0">
                <a:solidFill>
                  <a:srgbClr val="000000"/>
                </a:solidFill>
                <a:uFillTx/>
                <a:latin typeface="Courier"/>
                <a:ea typeface="Consolas"/>
                <a:cs typeface="Noto Sans Mono Light" panose="020B0409040504020204" pitchFamily="50"/>
              </a:rPr>
              <a:t>675 Dec 29 05:41 .profile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2與1分別代表有多少「連結」（有一點像是Windows的捷徑）連到這個檔案（後面會介紹Linux的「捷徑」）</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第一個shiwulo代表「擁有者」是shiwulo，第二個shiwulo代表這個檔案的「群組」是shiwulo</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32973977-EA5C-AA49-B347-B52B248C9C9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CFB51557-8C91-374E-A8C3-68877A33C56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81677236-2F00-5C4D-9074-CEE6CBE1A3C3}"/>
              </a:ext>
            </a:extLst>
          </p:cNvPr>
          <p:cNvSpPr>
            <a:spLocks noGrp="1"/>
          </p:cNvSpPr>
          <p:nvPr>
            <p:ph type="sldNum" sz="quarter" idx="12"/>
          </p:nvPr>
        </p:nvSpPr>
        <p:spPr/>
        <p:txBody>
          <a:bodyPr/>
          <a:lstStyle/>
          <a:p>
            <a:fld id="{B0ACCE38-943C-7143-9295-AFC3F5BDF0E0}" type="slidenum">
              <a:rPr kumimoji="1" lang="zh-TW" altLang="en-US" smtClean="0"/>
              <a:t>6</a:t>
            </a:fld>
            <a:endParaRPr kumimoji="1" lang="zh-TW" altLang="en-US"/>
          </a:p>
        </p:txBody>
      </p:sp>
    </p:spTree>
    <p:extLst>
      <p:ext uri="{BB962C8B-B14F-4D97-AF65-F5344CB8AC3E}">
        <p14:creationId xmlns:p14="http://schemas.microsoft.com/office/powerpoint/2010/main" val="3657481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649963D-346A-9844-B2EC-6E74116C4E4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4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C5EB58C-C9B2-A547-B40F-2B9D1E5963DB}"/>
              </a:ext>
            </a:extLst>
          </p:cNvPr>
          <p:cNvSpPr txBox="1"/>
          <p:nvPr/>
        </p:nvSpPr>
        <p:spPr>
          <a:xfrm>
            <a:off x="838084" y="1825563"/>
            <a:ext cx="10515243" cy="4797719"/>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dev_t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st_dev</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ID of device containing file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ino_t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st_ino</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7400"/>
                </a:solidFill>
                <a:uFillTx/>
                <a:latin typeface="Menlo-Regular"/>
                <a:ea typeface="Noto Sans CJK TC Light" panose="020B0300000000000000" pitchFamily="34" charset="-120"/>
                <a:cs typeface="Noto Sans Mono Light" panose="020B0409040504020204" pitchFamily="50"/>
              </a:rPr>
              <a:t>inode</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number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mode_t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st_mode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protection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nlink_t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st_nlink</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number of hard links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st_uid</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user ID of owner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gid_t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st_gid</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group ID of owner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dev_t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st_rdev</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device ID (if special file)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off_t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st_size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total size, in bytes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blksize_t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st_blksize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7400"/>
                </a:solidFill>
                <a:uFillTx/>
                <a:latin typeface="Menlo-Regular"/>
                <a:ea typeface="Noto Sans CJK TC Light" panose="020B0300000000000000" pitchFamily="34" charset="-120"/>
                <a:cs typeface="Noto Sans Mono Light" panose="020B0409040504020204" pitchFamily="50"/>
              </a:rPr>
              <a:t>blocksize</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for filesystem I/O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blkcnt_t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st_blocks</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number of 512B blocks allocated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time_t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st_atime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time of last access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time_t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st_mtime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time of last modification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time_t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st_ctime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time of last status change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182F4DB-ADE8-6945-8806-CA281E05A33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9DEFFAA7-1755-2542-A7A6-0ED0CB091F5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E028FF20-1FF5-944D-92E5-7C848E45FA11}"/>
              </a:ext>
            </a:extLst>
          </p:cNvPr>
          <p:cNvSpPr>
            <a:spLocks noGrp="1"/>
          </p:cNvSpPr>
          <p:nvPr>
            <p:ph type="sldNum" sz="quarter" idx="12"/>
          </p:nvPr>
        </p:nvSpPr>
        <p:spPr/>
        <p:txBody>
          <a:bodyPr/>
          <a:lstStyle/>
          <a:p>
            <a:fld id="{B0ACCE38-943C-7143-9295-AFC3F5BDF0E0}" type="slidenum">
              <a:rPr kumimoji="1" lang="zh-TW" altLang="en-US" smtClean="0"/>
              <a:t>60</a:t>
            </a:fld>
            <a:endParaRPr kumimoji="1" lang="zh-TW" altLang="en-US"/>
          </a:p>
        </p:txBody>
      </p:sp>
    </p:spTree>
    <p:extLst>
      <p:ext uri="{BB962C8B-B14F-4D97-AF65-F5344CB8AC3E}">
        <p14:creationId xmlns:p14="http://schemas.microsoft.com/office/powerpoint/2010/main" val="1939709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0C1E4B9-008B-1C45-A663-5CC645CFC6A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4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stat常用的欄位說明</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370C7FD-0A01-4348-AE29-A2881316EFEE}"/>
              </a:ext>
            </a:extLst>
          </p:cNvPr>
          <p:cNvSpPr txBox="1"/>
          <p:nvPr/>
        </p:nvSpPr>
        <p:spPr>
          <a:xfrm>
            <a:off x="604802" y="1847883"/>
            <a:ext cx="10981797"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8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mode_t    st_mode;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檔案類型及檔案權限*/</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nlink_t   st_nlink;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多少hard link指到這個檔案*/</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uid_t     st_uid;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owner的ID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gid_t     st_gid;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group的ID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dev_t     st_rdev;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device ID (if special file)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off_t     st_size;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total size, in bytes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time_t    st_atime;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最後存取時間*/</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time_t    st_mtime;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上次修改時間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time_t    st_ctime;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修改這個資料結構（meta-data）的時間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47F5D2C-F7C0-5E42-A58B-96068724A296}"/>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744065D-EDA0-BE45-8C03-D52A89FD209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7D2B1E0-5CF5-D84F-AD16-6C38168AFFAF}"/>
              </a:ext>
            </a:extLst>
          </p:cNvPr>
          <p:cNvSpPr>
            <a:spLocks noGrp="1"/>
          </p:cNvSpPr>
          <p:nvPr>
            <p:ph type="sldNum" sz="quarter" idx="12"/>
          </p:nvPr>
        </p:nvSpPr>
        <p:spPr/>
        <p:txBody>
          <a:bodyPr/>
          <a:lstStyle/>
          <a:p>
            <a:fld id="{B0ACCE38-943C-7143-9295-AFC3F5BDF0E0}" type="slidenum">
              <a:rPr kumimoji="1" lang="zh-TW" altLang="en-US" smtClean="0"/>
              <a:t>61</a:t>
            </a:fld>
            <a:endParaRPr kumimoji="1" lang="zh-TW" altLang="en-US"/>
          </a:p>
        </p:txBody>
      </p:sp>
    </p:spTree>
    <p:extLst>
      <p:ext uri="{BB962C8B-B14F-4D97-AF65-F5344CB8AC3E}">
        <p14:creationId xmlns:p14="http://schemas.microsoft.com/office/powerpoint/2010/main" val="952247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3AA6444-6C0A-164C-BFE6-5535AA6D773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DF4ACB9-19B5-944F-A634-F83B86408373}"/>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&lt;dirent.h&gt;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&lt;dirent.h&gt;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&lt;string.h&gt;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&lt;sys/stat.h&gt;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578F339E-B637-3948-95D8-757F03D70D0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41CE976B-1558-7F42-8216-9C95000F3CC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61E3EEF-E9D3-5E43-A8F3-46BAFDB5BB59}"/>
              </a:ext>
            </a:extLst>
          </p:cNvPr>
          <p:cNvSpPr>
            <a:spLocks noGrp="1"/>
          </p:cNvSpPr>
          <p:nvPr>
            <p:ph type="sldNum" sz="quarter" idx="12"/>
          </p:nvPr>
        </p:nvSpPr>
        <p:spPr/>
        <p:txBody>
          <a:bodyPr/>
          <a:lstStyle/>
          <a:p>
            <a:fld id="{B0ACCE38-943C-7143-9295-AFC3F5BDF0E0}" type="slidenum">
              <a:rPr kumimoji="1" lang="zh-TW" altLang="en-US" smtClean="0"/>
              <a:t>62</a:t>
            </a:fld>
            <a:endParaRPr kumimoji="1" lang="zh-TW" altLang="en-US"/>
          </a:p>
        </p:txBody>
      </p:sp>
    </p:spTree>
    <p:extLst>
      <p:ext uri="{BB962C8B-B14F-4D97-AF65-F5344CB8AC3E}">
        <p14:creationId xmlns:p14="http://schemas.microsoft.com/office/powerpoint/2010/main" val="4092208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9E50FC8-A011-6147-8BD2-B401DF4A330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550D9A4-46A9-9746-9BA4-E03D93FFE4A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8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&lt;time.h&gt;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main(</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argc,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**argv) {</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DIR* dir;</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dirent* ent;</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curDir =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pathname[</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512</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stat buf;</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a:t>
            </a:r>
          </a:p>
        </p:txBody>
      </p:sp>
      <p:sp>
        <p:nvSpPr>
          <p:cNvPr id="4" name="日期版面配置區 3">
            <a:extLst>
              <a:ext uri="{FF2B5EF4-FFF2-40B4-BE49-F238E27FC236}">
                <a16:creationId xmlns:a16="http://schemas.microsoft.com/office/drawing/2014/main" id="{4923D361-E37B-8F4B-A860-AB3588BBDD1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F9545A25-AA40-9E4C-8A94-39783C0566F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3C5DA408-D077-9244-842E-A49EA62B4BC7}"/>
              </a:ext>
            </a:extLst>
          </p:cNvPr>
          <p:cNvSpPr>
            <a:spLocks noGrp="1"/>
          </p:cNvSpPr>
          <p:nvPr>
            <p:ph type="sldNum" sz="quarter" idx="12"/>
          </p:nvPr>
        </p:nvSpPr>
        <p:spPr/>
        <p:txBody>
          <a:bodyPr/>
          <a:lstStyle/>
          <a:p>
            <a:fld id="{B0ACCE38-943C-7143-9295-AFC3F5BDF0E0}" type="slidenum">
              <a:rPr kumimoji="1" lang="zh-TW" altLang="en-US" smtClean="0"/>
              <a:t>63</a:t>
            </a:fld>
            <a:endParaRPr kumimoji="1" lang="zh-TW" altLang="en-US"/>
          </a:p>
        </p:txBody>
      </p:sp>
    </p:spTree>
    <p:extLst>
      <p:ext uri="{BB962C8B-B14F-4D97-AF65-F5344CB8AC3E}">
        <p14:creationId xmlns:p14="http://schemas.microsoft.com/office/powerpoint/2010/main" val="1149763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0C91D3E-E3EF-3349-ABAE-8A33A8A0534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384BFA0-6437-3D41-B719-8A7C9BA524F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a:solidFill>
                  <a:srgbClr val="AA0D91"/>
                </a:solidFill>
                <a:uFillTx/>
                <a:latin typeface="Courier New"/>
                <a:ea typeface="Courier New"/>
                <a:cs typeface="Noto Sans Mono Light" panose="020B0409040504020204" pitchFamily="50"/>
              </a:rPr>
              <a:t>char</a:t>
            </a:r>
            <a:r>
              <a:rPr lang="en-US" sz="2600" b="0" i="0" u="none" strike="noStrike" kern="1200" cap="none" spc="-1" baseline="0" dirty="0">
                <a:solidFill>
                  <a:srgbClr val="000000"/>
                </a:solidFill>
                <a:uFillTx/>
                <a:latin typeface="Courier New"/>
                <a:ea typeface="Courier New"/>
                <a:cs typeface="Noto Sans Mono Light" panose="020B0409040504020204" pitchFamily="50"/>
              </a:rPr>
              <a:t> *time;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1" i="0" u="none" strike="noStrike" kern="1200" cap="none" spc="-1" baseline="0" dirty="0">
                <a:solidFill>
                  <a:srgbClr val="000000"/>
                </a:solidFill>
                <a:uFillTx/>
                <a:latin typeface="Courier New"/>
                <a:ea typeface="Courier New"/>
                <a:cs typeface="Noto Sans Mono Light" panose="020B0409040504020204" pitchFamily="50"/>
              </a:rPr>
              <a:t>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 =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opendir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argv</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r>
              <a:rPr lang="en-US" sz="2600" b="1" i="0" u="none" strike="noStrike" kern="1200" cap="none" spc="-1" baseline="0" dirty="0">
                <a:solidFill>
                  <a:srgbClr val="1C00CF"/>
                </a:solidFill>
                <a:uFillTx/>
                <a:latin typeface="Courier New"/>
                <a:ea typeface="Courier New"/>
                <a:cs typeface="Noto Sans Mono Light" panose="020B0409040504020204" pitchFamily="50"/>
              </a:rPr>
              <a:t>1</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1" i="0" u="none" strike="noStrike" kern="1200" cap="none" spc="-1" baseline="0" dirty="0">
                <a:solidFill>
                  <a:srgbClr val="000000"/>
                </a:solidFill>
                <a:uFillTx/>
                <a:latin typeface="Courier New"/>
                <a:ea typeface="Courier New"/>
                <a:cs typeface="Noto Sans Mono Light" panose="020B0409040504020204" pitchFamily="50"/>
              </a:rPr>
              <a:t>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ent</a:t>
            </a:r>
            <a:r>
              <a:rPr lang="en-US" sz="2600" b="1" i="0" u="none" strike="noStrike" kern="1200" cap="none" spc="-1" baseline="0" dirty="0">
                <a:solidFill>
                  <a:srgbClr val="000000"/>
                </a:solidFill>
                <a:uFillTx/>
                <a:latin typeface="Courier New"/>
                <a:ea typeface="Courier New"/>
                <a:cs typeface="Noto Sans Mono Light" panose="020B0409040504020204" pitchFamily="50"/>
              </a:rPr>
              <a:t> =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readdir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a:solidFill>
                  <a:srgbClr val="AA0D91"/>
                </a:solidFill>
                <a:uFillTx/>
                <a:latin typeface="Courier New"/>
                <a:ea typeface="Courier New"/>
                <a:cs typeface="Noto Sans Mono Light" panose="020B0409040504020204" pitchFamily="50"/>
              </a:rPr>
              <a:t>while</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ent</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r>
              <a:rPr lang="en-US" sz="2600" b="0" i="0" u="none" strike="noStrike" kern="1200" cap="none" spc="-1" baseline="0" dirty="0">
                <a:solidFill>
                  <a:srgbClr val="AA0D91"/>
                </a:solidFill>
                <a:uFillTx/>
                <a:latin typeface="Courier New"/>
                <a:ea typeface="Courier New"/>
                <a:cs typeface="Noto Sans Mono Light" panose="020B0409040504020204" pitchFamily="50"/>
              </a:rPr>
              <a:t>NULL</a:t>
            </a: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strcpy</a:t>
            </a:r>
            <a:r>
              <a:rPr lang="en-US" sz="2600" b="0" i="0" u="none" strike="noStrike" kern="1200" cap="none" spc="-1" baseline="0" dirty="0">
                <a:solidFill>
                  <a:srgbClr val="000000"/>
                </a:solidFill>
                <a:uFillTx/>
                <a:latin typeface="Courier New"/>
                <a:ea typeface="Courier New"/>
                <a:cs typeface="Noto Sans Mono Light" panose="020B0409040504020204" pitchFamily="50"/>
              </a:rPr>
              <a:t>(pathname,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curDir</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strcat</a:t>
            </a:r>
            <a:r>
              <a:rPr lang="en-US" sz="2600" b="0" i="0" u="none" strike="noStrike" kern="1200" cap="none" spc="-1" baseline="0" dirty="0">
                <a:solidFill>
                  <a:srgbClr val="000000"/>
                </a:solidFill>
                <a:uFillTx/>
                <a:latin typeface="Courier New"/>
                <a:ea typeface="Courier New"/>
                <a:cs typeface="Noto Sans Mono Light" panose="020B0409040504020204" pitchFamily="50"/>
              </a:rPr>
              <a:t>(pathname,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ent</a:t>
            </a:r>
            <a:r>
              <a:rPr lang="en-US" sz="2600" b="0" i="0" u="none" strike="noStrike" kern="1200" cap="none" spc="-1" baseline="0" dirty="0">
                <a:solidFill>
                  <a:srgbClr val="000000"/>
                </a:solidFill>
                <a:uFillTx/>
                <a:latin typeface="Courier New"/>
                <a:ea typeface="Courier New"/>
                <a:cs typeface="Noto Sans Mono Light" panose="020B0409040504020204" pitchFamily="50"/>
              </a:rPr>
              <a:t>-&gt;</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d_name</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1" i="0" u="none" strike="noStrike" kern="1200" cap="none" spc="-1" baseline="0" dirty="0">
                <a:solidFill>
                  <a:srgbClr val="000000"/>
                </a:solidFill>
                <a:uFillTx/>
                <a:latin typeface="Courier New"/>
                <a:ea typeface="Courier New"/>
                <a:cs typeface="Noto Sans Mono Light" panose="020B0409040504020204" pitchFamily="50"/>
              </a:rPr>
              <a:t>        stat(pathname, &amp;</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perm =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buf.st_mode</a:t>
            </a:r>
            <a:r>
              <a:rPr lang="en-US" sz="2600" b="0" i="0" u="none" strike="noStrike" kern="1200" cap="none" spc="-1" baseline="0" dirty="0">
                <a:solidFill>
                  <a:srgbClr val="000000"/>
                </a:solidFill>
                <a:uFillTx/>
                <a:latin typeface="Courier New"/>
                <a:ea typeface="Courier New"/>
                <a:cs typeface="Noto Sans Mono Light" panose="020B0409040504020204" pitchFamily="50"/>
              </a:rPr>
              <a:t> &amp; \</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(S_IRWXU | S_IRWXG | S_IRWXO));</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FCF314F2-3FEF-A245-80D5-6111604EE58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9445E2A-C977-0041-AFBA-322846A025E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D6340A8-E122-F143-AD87-19D6F4B6380B}"/>
              </a:ext>
            </a:extLst>
          </p:cNvPr>
          <p:cNvSpPr>
            <a:spLocks noGrp="1"/>
          </p:cNvSpPr>
          <p:nvPr>
            <p:ph type="sldNum" sz="quarter" idx="12"/>
          </p:nvPr>
        </p:nvSpPr>
        <p:spPr/>
        <p:txBody>
          <a:bodyPr/>
          <a:lstStyle/>
          <a:p>
            <a:fld id="{B0ACCE38-943C-7143-9295-AFC3F5BDF0E0}" type="slidenum">
              <a:rPr kumimoji="1" lang="zh-TW" altLang="en-US" smtClean="0"/>
              <a:t>64</a:t>
            </a:fld>
            <a:endParaRPr kumimoji="1" lang="zh-TW" altLang="en-US"/>
          </a:p>
        </p:txBody>
      </p:sp>
    </p:spTree>
    <p:extLst>
      <p:ext uri="{BB962C8B-B14F-4D97-AF65-F5344CB8AC3E}">
        <p14:creationId xmlns:p14="http://schemas.microsoft.com/office/powerpoint/2010/main" val="3406682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B82A386-2AFC-6242-9CF7-AC1EE1F4AB1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ADCD20A-2DD8-1145-8D7C-9F8DAEDCFE8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 </a:t>
            </a:r>
            <a:r>
              <a:rPr lang="en-US" sz="26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ctime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(&amp;</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buf.st_atime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time[</a:t>
            </a:r>
            <a:r>
              <a:rPr lang="en-US" sz="26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strlen</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(time)-</a:t>
            </a:r>
            <a:r>
              <a:rPr lang="en-US" sz="2600" b="1"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1</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2600" b="1"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"%o  %d  %d %8d %s %s\n"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buf.st_size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readdir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closedir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return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21EEBBF0-5A04-BB43-B76C-1976CC0629D1}"/>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1FE68E3-8D52-EB46-969C-A2DF75F46E9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7182F8B-541B-BF4B-9AA9-8128416A410E}"/>
              </a:ext>
            </a:extLst>
          </p:cNvPr>
          <p:cNvSpPr>
            <a:spLocks noGrp="1"/>
          </p:cNvSpPr>
          <p:nvPr>
            <p:ph type="sldNum" sz="quarter" idx="12"/>
          </p:nvPr>
        </p:nvSpPr>
        <p:spPr/>
        <p:txBody>
          <a:bodyPr/>
          <a:lstStyle/>
          <a:p>
            <a:fld id="{B0ACCE38-943C-7143-9295-AFC3F5BDF0E0}" type="slidenum">
              <a:rPr kumimoji="1" lang="zh-TW" altLang="en-US" smtClean="0"/>
              <a:t>65</a:t>
            </a:fld>
            <a:endParaRPr kumimoji="1" lang="zh-TW" altLang="en-US"/>
          </a:p>
        </p:txBody>
      </p:sp>
    </p:spTree>
    <p:extLst>
      <p:ext uri="{BB962C8B-B14F-4D97-AF65-F5344CB8AC3E}">
        <p14:creationId xmlns:p14="http://schemas.microsoft.com/office/powerpoint/2010/main" val="1747530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6204DE4-423D-8F4B-ADAD-686F7F3D927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2634C5C-47B5-5249-88E8-825F187E5C56}"/>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./dir2 ./</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1000  1000      340 Sat Mar 12 06:42:29 2016 .</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1000  1000      680 Fri Mar 11 16:35:03 2016 ..</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1000  1000     8663 Fri Mar 11 17:10:20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305 Fri Mar 11 13:52:03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1000  1000     8709 Sat Mar 12 06:42:25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261 Fri Mar 11 17:05:58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1000  1000     9092 Sat Mar 12 06:42:29 2016 dir2</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762 Sat Mar 12 06:36:12 2016 dir2.c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298 Fri Mar 11 17:10:20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link.c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298 Fri Mar 11 17:10:20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lnk</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EF9C66E2-CEDB-8342-876D-2AF2071F22B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60C4D48-8DFE-0C47-8752-014E1937830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9E942A72-9C26-2A48-B117-532BBF6AF04E}"/>
              </a:ext>
            </a:extLst>
          </p:cNvPr>
          <p:cNvSpPr>
            <a:spLocks noGrp="1"/>
          </p:cNvSpPr>
          <p:nvPr>
            <p:ph type="sldNum" sz="quarter" idx="12"/>
          </p:nvPr>
        </p:nvSpPr>
        <p:spPr/>
        <p:txBody>
          <a:bodyPr/>
          <a:lstStyle/>
          <a:p>
            <a:fld id="{B0ACCE38-943C-7143-9295-AFC3F5BDF0E0}" type="slidenum">
              <a:rPr kumimoji="1" lang="zh-TW" altLang="en-US" smtClean="0"/>
              <a:t>66</a:t>
            </a:fld>
            <a:endParaRPr kumimoji="1" lang="zh-TW" altLang="en-US"/>
          </a:p>
        </p:txBody>
      </p:sp>
    </p:spTree>
    <p:extLst>
      <p:ext uri="{BB962C8B-B14F-4D97-AF65-F5344CB8AC3E}">
        <p14:creationId xmlns:p14="http://schemas.microsoft.com/office/powerpoint/2010/main" val="3961476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B9663A5-2D0B-634A-94B0-7B2D3BA9F05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更進階版的dir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DAD66E9-3900-D745-8CB8-AC8F664ACA8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目前dir的輸出結果已經很像ls -al</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但使用者名稱和群組名稱都是數字，而非有意義的字串</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使用下列二個函數</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&lt;pwd.h&gt;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passwd *getpwuid(uid_t uid);</a:t>
            </a: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&lt;grp.h&gt;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group *getgrgid(gid_t gid);</a:t>
            </a:r>
          </a:p>
        </p:txBody>
      </p:sp>
      <p:sp>
        <p:nvSpPr>
          <p:cNvPr id="4" name="日期版面配置區 3">
            <a:extLst>
              <a:ext uri="{FF2B5EF4-FFF2-40B4-BE49-F238E27FC236}">
                <a16:creationId xmlns:a16="http://schemas.microsoft.com/office/drawing/2014/main" id="{512C7324-545D-7E45-B360-0AEC3AFCD8C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30440A0-9769-FA49-8873-13A3C995024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E60E173-4848-6A44-8BA2-5F58B4DD41B9}"/>
              </a:ext>
            </a:extLst>
          </p:cNvPr>
          <p:cNvSpPr>
            <a:spLocks noGrp="1"/>
          </p:cNvSpPr>
          <p:nvPr>
            <p:ph type="sldNum" sz="quarter" idx="12"/>
          </p:nvPr>
        </p:nvSpPr>
        <p:spPr/>
        <p:txBody>
          <a:bodyPr/>
          <a:lstStyle/>
          <a:p>
            <a:fld id="{B0ACCE38-943C-7143-9295-AFC3F5BDF0E0}" type="slidenum">
              <a:rPr kumimoji="1" lang="zh-TW" altLang="en-US" smtClean="0"/>
              <a:t>67</a:t>
            </a:fld>
            <a:endParaRPr kumimoji="1" lang="zh-TW" altLang="en-US"/>
          </a:p>
        </p:txBody>
      </p:sp>
    </p:spTree>
    <p:extLst>
      <p:ext uri="{BB962C8B-B14F-4D97-AF65-F5344CB8AC3E}">
        <p14:creationId xmlns:p14="http://schemas.microsoft.com/office/powerpoint/2010/main" val="2911843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D8959F5-E0CD-6940-A62B-D329F2AFB190}"/>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dir3</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2DC3E5C-F01F-5640-BB38-36F53A09FAC2}"/>
              </a:ext>
            </a:extLst>
          </p:cNvPr>
          <p:cNvSpPr txBox="1"/>
          <p:nvPr/>
        </p:nvSpPr>
        <p:spPr>
          <a:xfrm>
            <a:off x="716761"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將輸出函數換成新的輸出函數</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"%o  %d  %d %8d %s %s\n"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buf.st_size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"%o  %s  %s %8d %s %s\n"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getpwuid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pw_name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getgrgid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gr_name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buf.st_size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
        <p:nvSpPr>
          <p:cNvPr id="4" name="CustomShape 3">
            <a:extLst>
              <a:ext uri="{FF2B5EF4-FFF2-40B4-BE49-F238E27FC236}">
                <a16:creationId xmlns:a16="http://schemas.microsoft.com/office/drawing/2014/main" id="{5EE66AB2-C6A6-5240-9BCA-F782D005CC58}"/>
              </a:ext>
            </a:extLst>
          </p:cNvPr>
          <p:cNvSpPr/>
          <p:nvPr/>
        </p:nvSpPr>
        <p:spPr>
          <a:xfrm>
            <a:off x="4375083" y="3854516"/>
            <a:ext cx="555123" cy="659520"/>
          </a:xfrm>
          <a:custGeom>
            <a:avLst>
              <a:gd name="f0" fmla="val 1251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5B9BD5"/>
          </a:solidFill>
          <a:ln w="12600" cap="flat">
            <a:solidFill>
              <a:srgbClr val="43729D"/>
            </a:solidFill>
            <a:prstDash val="solid"/>
            <a:miter/>
          </a:ln>
        </p:spPr>
        <p:txBody>
          <a:bodyPr lIns="0" tIns="0" rIns="0" bIns="0"/>
          <a:lstStyle/>
          <a:p>
            <a:endParaRPr lang="zh-TW" altLang="en-US" dirty="0">
              <a:ea typeface="Noto Sans CJK TC Light" panose="020B0300000000000000" pitchFamily="34" charset="-120"/>
            </a:endParaRPr>
          </a:p>
        </p:txBody>
      </p:sp>
      <p:sp>
        <p:nvSpPr>
          <p:cNvPr id="5" name="日期版面配置區 4">
            <a:extLst>
              <a:ext uri="{FF2B5EF4-FFF2-40B4-BE49-F238E27FC236}">
                <a16:creationId xmlns:a16="http://schemas.microsoft.com/office/drawing/2014/main" id="{2C35FBA9-6965-DE4A-B81F-2CB2E4EC4829}"/>
              </a:ext>
            </a:extLst>
          </p:cNvPr>
          <p:cNvSpPr>
            <a:spLocks noGrp="1"/>
          </p:cNvSpPr>
          <p:nvPr>
            <p:ph type="dt" sz="half" idx="10"/>
          </p:nvPr>
        </p:nvSpPr>
        <p:spPr/>
        <p:txBody>
          <a:bodyPr/>
          <a:lstStyle/>
          <a:p>
            <a:r>
              <a:rPr kumimoji="1" lang="zh-TW" altLang="en-US"/>
              <a:t>中正大學 羅習五</a:t>
            </a:r>
          </a:p>
        </p:txBody>
      </p:sp>
      <p:sp>
        <p:nvSpPr>
          <p:cNvPr id="6" name="頁尾版面配置區 5">
            <a:extLst>
              <a:ext uri="{FF2B5EF4-FFF2-40B4-BE49-F238E27FC236}">
                <a16:creationId xmlns:a16="http://schemas.microsoft.com/office/drawing/2014/main" id="{7A103410-4204-2C49-A4E4-FC7864DFC7E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7" name="投影片編號版面配置區 6">
            <a:extLst>
              <a:ext uri="{FF2B5EF4-FFF2-40B4-BE49-F238E27FC236}">
                <a16:creationId xmlns:a16="http://schemas.microsoft.com/office/drawing/2014/main" id="{1FB7A083-5711-644C-8428-5AD15FA5E184}"/>
              </a:ext>
            </a:extLst>
          </p:cNvPr>
          <p:cNvSpPr>
            <a:spLocks noGrp="1"/>
          </p:cNvSpPr>
          <p:nvPr>
            <p:ph type="sldNum" sz="quarter" idx="12"/>
          </p:nvPr>
        </p:nvSpPr>
        <p:spPr/>
        <p:txBody>
          <a:bodyPr/>
          <a:lstStyle/>
          <a:p>
            <a:fld id="{B0ACCE38-943C-7143-9295-AFC3F5BDF0E0}" type="slidenum">
              <a:rPr kumimoji="1" lang="zh-TW" altLang="en-US" smtClean="0"/>
              <a:t>68</a:t>
            </a:fld>
            <a:endParaRPr kumimoji="1" lang="zh-TW" altLang="en-US"/>
          </a:p>
        </p:txBody>
      </p:sp>
    </p:spTree>
    <p:extLst>
      <p:ext uri="{BB962C8B-B14F-4D97-AF65-F5344CB8AC3E}">
        <p14:creationId xmlns:p14="http://schemas.microsoft.com/office/powerpoint/2010/main" val="3808682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B832643-D87E-3445-B009-DE1BD99D61A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CE781DE-BC41-3141-BFA0-E267B9F99170}"/>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./dir3 ./</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408 Sat Mar 12 07:02:42 2016 .</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680 Fri Mar 11 16:35:03 2016 ..</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8663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305 Fri Mar 11 13:52:03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8709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261 Fri Mar 11 17:05:58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9092 Sat Mar 12 06:59:25 2016 dir2</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762 Sat Mar 12 06:59:04 2016 dir2.c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9200 Sat Mar 12 07:02:42 2016 dir3</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831 Sat Mar 12 07:02:30 2016 dir3.c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298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link.c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298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lnk</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CD4E5AFD-715B-1447-BE22-E21EEA4A0320}"/>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5282DC8C-179E-B643-B0B4-2C4B3C8BEBC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F0A23D82-E8A6-5041-9FC5-BAC0F8AB0BD1}"/>
              </a:ext>
            </a:extLst>
          </p:cNvPr>
          <p:cNvSpPr>
            <a:spLocks noGrp="1"/>
          </p:cNvSpPr>
          <p:nvPr>
            <p:ph type="sldNum" sz="quarter" idx="12"/>
          </p:nvPr>
        </p:nvSpPr>
        <p:spPr/>
        <p:txBody>
          <a:bodyPr/>
          <a:lstStyle/>
          <a:p>
            <a:fld id="{B0ACCE38-943C-7143-9295-AFC3F5BDF0E0}" type="slidenum">
              <a:rPr kumimoji="1" lang="zh-TW" altLang="en-US" smtClean="0"/>
              <a:t>69</a:t>
            </a:fld>
            <a:endParaRPr kumimoji="1" lang="zh-TW" altLang="en-US"/>
          </a:p>
        </p:txBody>
      </p:sp>
    </p:spTree>
    <p:extLst>
      <p:ext uri="{BB962C8B-B14F-4D97-AF65-F5344CB8AC3E}">
        <p14:creationId xmlns:p14="http://schemas.microsoft.com/office/powerpoint/2010/main" val="108779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94D028A-DEFC-1C48-A6E4-FBBDA36FCA2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檔案的基本屬性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0D8006A-193C-E440-A355-8B7FB052B8A4}"/>
              </a:ext>
            </a:extLst>
          </p:cNvPr>
          <p:cNvSpPr txBox="1"/>
          <p:nvPr/>
        </p:nvSpPr>
        <p:spPr>
          <a:xfrm>
            <a:off x="565556" y="1848596"/>
            <a:ext cx="11060280"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2 shiwulo shiwulo </a:t>
            </a:r>
            <a:r>
              <a:rPr lang="zh-TW" sz="2400" b="0" i="0" u="none" strike="noStrike" kern="1200" cap="none" spc="-1" baseline="0" dirty="0">
                <a:solidFill>
                  <a:srgbClr val="00B050"/>
                </a:solidFill>
                <a:uFillTx/>
                <a:latin typeface="Courier"/>
                <a:ea typeface="Consolas"/>
                <a:cs typeface="Noto Sans Mono Light" panose="020B0409040504020204" pitchFamily="50"/>
              </a:rPr>
              <a:t>8.8K</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70C0"/>
                </a:solidFill>
                <a:uFillTx/>
                <a:latin typeface="Courier"/>
                <a:ea typeface="Consolas"/>
                <a:cs typeface="Noto Sans Mono Light" panose="020B0409040504020204" pitchFamily="50"/>
              </a:rPr>
              <a:t>examples.desktop </a:t>
            </a:r>
            <a:r>
              <a:rPr lang="zh-TW" sz="2400" b="0" i="0" u="none" strike="noStrike" kern="1200" cap="none" spc="-1" baseline="0" dirty="0">
                <a:solidFill>
                  <a:srgbClr val="000000"/>
                </a:solidFill>
                <a:uFillTx/>
                <a:latin typeface="Courier"/>
                <a:ea typeface="Consolas"/>
                <a:cs typeface="Noto Sans Mono Light" panose="020B0409040504020204" pitchFamily="50"/>
              </a:rPr>
              <a:t>-rw-r--r--  1 shiwulo shiwulo  </a:t>
            </a:r>
            <a:r>
              <a:rPr lang="zh-TW" sz="2400" b="0" i="0" u="none" strike="noStrike" kern="1200" cap="none" spc="-1" baseline="0" dirty="0">
                <a:solidFill>
                  <a:srgbClr val="00B050"/>
                </a:solidFill>
                <a:uFillTx/>
                <a:latin typeface="Courier"/>
                <a:ea typeface="Consolas"/>
                <a:cs typeface="Noto Sans Mono Light" panose="020B0409040504020204" pitchFamily="50"/>
              </a:rPr>
              <a:t>675</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70C0"/>
                </a:solidFill>
                <a:uFillTx/>
                <a:latin typeface="Courier"/>
                <a:ea typeface="Consolas"/>
                <a:cs typeface="Noto Sans Mono Light" panose="020B0409040504020204" pitchFamily="50"/>
              </a:rPr>
              <a:t>.profile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00B050"/>
                </a:solidFill>
                <a:uFillTx/>
                <a:latin typeface="Courier"/>
                <a:ea typeface="Consolas"/>
                <a:cs typeface="Noto Sans Mono Light" panose="020B0409040504020204" pitchFamily="50"/>
              </a:rPr>
              <a:t>8.8K</a:t>
            </a: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00B050"/>
                </a:solidFill>
                <a:uFillTx/>
                <a:latin typeface="Courier"/>
                <a:ea typeface="Consolas"/>
                <a:cs typeface="Noto Sans Mono Light" panose="020B0409040504020204" pitchFamily="50"/>
              </a:rPr>
              <a:t>675</a:t>
            </a:r>
            <a:r>
              <a:rPr lang="zh-TW" sz="2400" b="0" i="0" u="none" strike="noStrike" kern="1200" cap="none" spc="-1" baseline="0" dirty="0">
                <a:solidFill>
                  <a:srgbClr val="000000"/>
                </a:solidFill>
                <a:uFillTx/>
                <a:latin typeface="Courier"/>
                <a:ea typeface="Consolas"/>
                <a:cs typeface="Noto Sans Mono Light" panose="020B0409040504020204" pitchFamily="50"/>
              </a:rPr>
              <a:t>」分別代表檔案大小</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0000"/>
                </a:solidFill>
                <a:uFillTx/>
                <a:latin typeface="Courier"/>
                <a:ea typeface="Consolas"/>
                <a:cs typeface="Noto Sans Mono Light" panose="020B0409040504020204" pitchFamily="50"/>
              </a:rPr>
              <a:t>」及「</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0000"/>
                </a:solidFill>
                <a:uFillTx/>
                <a:latin typeface="Courier"/>
                <a:ea typeface="Consolas"/>
                <a:cs typeface="Noto Sans Mono Light" panose="020B0409040504020204" pitchFamily="50"/>
              </a:rPr>
              <a:t>」是上一次的「存取時間」</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0070C0"/>
                </a:solidFill>
                <a:uFillTx/>
                <a:latin typeface="Courier"/>
                <a:ea typeface="Consolas"/>
                <a:cs typeface="Noto Sans Mono Light" panose="020B0409040504020204" pitchFamily="50"/>
              </a:rPr>
              <a:t> examples.desktop </a:t>
            </a:r>
            <a:r>
              <a:rPr lang="zh-TW" sz="2400" b="0" i="0" u="none" strike="noStrike" kern="1200" cap="none" spc="-1" baseline="0" dirty="0">
                <a:solidFill>
                  <a:srgbClr val="000000"/>
                </a:solidFill>
                <a:uFillTx/>
                <a:latin typeface="Courier"/>
                <a:ea typeface="Consolas"/>
                <a:cs typeface="Noto Sans Mono Light" panose="020B0409040504020204" pitchFamily="50"/>
              </a:rPr>
              <a:t>」及「</a:t>
            </a:r>
            <a:r>
              <a:rPr lang="zh-TW" sz="2400" b="0" i="0" u="none" strike="noStrike" kern="1200" cap="none" spc="-1" baseline="0" dirty="0">
                <a:solidFill>
                  <a:srgbClr val="0070C0"/>
                </a:solidFill>
                <a:uFillTx/>
                <a:latin typeface="Courier"/>
                <a:ea typeface="Consolas"/>
                <a:cs typeface="Noto Sans Mono Light" panose="020B0409040504020204" pitchFamily="50"/>
              </a:rPr>
              <a:t> .profile </a:t>
            </a:r>
            <a:r>
              <a:rPr lang="zh-TW" sz="2400" b="0" i="0" u="none" strike="noStrike" kern="1200" cap="none" spc="-1" baseline="0" dirty="0">
                <a:solidFill>
                  <a:srgbClr val="000000"/>
                </a:solidFill>
                <a:uFillTx/>
                <a:latin typeface="Courier"/>
                <a:ea typeface="Consolas"/>
                <a:cs typeface="Noto Sans Mono Light" panose="020B0409040504020204" pitchFamily="50"/>
              </a:rPr>
              <a:t>」則是檔名，請注意當檔名的第一個字母是小數點「.」時，該檔案是隱藏檔，如果「ls」所下的指令未包含「a」，就不會顯示隱藏檔</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E4949D7-981C-ED42-90B5-30CDD54B382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A863823-32BC-7449-82F4-2C6990B4DA6C}"/>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9A9B6A6-4683-094F-BF02-7B58D61B7A5E}"/>
              </a:ext>
            </a:extLst>
          </p:cNvPr>
          <p:cNvSpPr>
            <a:spLocks noGrp="1"/>
          </p:cNvSpPr>
          <p:nvPr>
            <p:ph type="sldNum" sz="quarter" idx="12"/>
          </p:nvPr>
        </p:nvSpPr>
        <p:spPr/>
        <p:txBody>
          <a:bodyPr/>
          <a:lstStyle/>
          <a:p>
            <a:fld id="{B0ACCE38-943C-7143-9295-AFC3F5BDF0E0}" type="slidenum">
              <a:rPr kumimoji="1" lang="zh-TW" altLang="en-US" smtClean="0"/>
              <a:t>7</a:t>
            </a:fld>
            <a:endParaRPr kumimoji="1" lang="zh-TW" altLang="en-US"/>
          </a:p>
        </p:txBody>
      </p:sp>
    </p:spTree>
    <p:extLst>
      <p:ext uri="{BB962C8B-B14F-4D97-AF65-F5344CB8AC3E}">
        <p14:creationId xmlns:p14="http://schemas.microsoft.com/office/powerpoint/2010/main" val="2103967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AEE9EB5-4E32-F54C-A117-B14816A7F22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8804FBB-0A32-AA42-9F83-A6C7AA37904D}"/>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本小結最主要的重點在於「了解如何取得檔案屬性」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了解ctime, mtime, atime的不同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15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mtime、atime分別代表修改時間、存取時間</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15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ctime，修改meta data的時間，也就是修改i-node的時間，Linux並未提供函數修改ctime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了解如何走訪目錄結構</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0434F79F-CE5C-E146-8185-45563F7F875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D9124CD-D312-AA4C-92B3-267D864932F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6398F5F-9C5E-9B4E-A852-24EF6D9C4CCC}"/>
              </a:ext>
            </a:extLst>
          </p:cNvPr>
          <p:cNvSpPr>
            <a:spLocks noGrp="1"/>
          </p:cNvSpPr>
          <p:nvPr>
            <p:ph type="sldNum" sz="quarter" idx="12"/>
          </p:nvPr>
        </p:nvSpPr>
        <p:spPr/>
        <p:txBody>
          <a:bodyPr/>
          <a:lstStyle/>
          <a:p>
            <a:fld id="{B0ACCE38-943C-7143-9295-AFC3F5BDF0E0}" type="slidenum">
              <a:rPr kumimoji="1" lang="zh-TW" altLang="en-US" smtClean="0"/>
              <a:t>70</a:t>
            </a:fld>
            <a:endParaRPr kumimoji="1" lang="zh-TW" altLang="en-US"/>
          </a:p>
        </p:txBody>
      </p:sp>
    </p:spTree>
    <p:extLst>
      <p:ext uri="{BB962C8B-B14F-4D97-AF65-F5344CB8AC3E}">
        <p14:creationId xmlns:p14="http://schemas.microsoft.com/office/powerpoint/2010/main" val="3120246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6CE9B41-EA3F-5A4F-A64C-FAF011A84149}"/>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檔案的操作</a:t>
            </a:r>
          </a:p>
        </p:txBody>
      </p:sp>
      <p:sp>
        <p:nvSpPr>
          <p:cNvPr id="3" name="TextShape 2">
            <a:extLst>
              <a:ext uri="{FF2B5EF4-FFF2-40B4-BE49-F238E27FC236}">
                <a16:creationId xmlns:a16="http://schemas.microsoft.com/office/drawing/2014/main" id="{8951724E-560A-D940-B3AA-15F3E1DF5086}"/>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0E66AE2-E3B6-CF40-B576-9DF5C70D4B3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34CF97D-5728-4348-B9D1-0315BF357A0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FD8C55B-A1D0-F241-BA23-B70E77A07F62}"/>
              </a:ext>
            </a:extLst>
          </p:cNvPr>
          <p:cNvSpPr>
            <a:spLocks noGrp="1"/>
          </p:cNvSpPr>
          <p:nvPr>
            <p:ph type="sldNum" sz="quarter" idx="12"/>
          </p:nvPr>
        </p:nvSpPr>
        <p:spPr/>
        <p:txBody>
          <a:bodyPr/>
          <a:lstStyle/>
          <a:p>
            <a:fld id="{B0ACCE38-943C-7143-9295-AFC3F5BDF0E0}" type="slidenum">
              <a:rPr kumimoji="1" lang="zh-TW" altLang="en-US" smtClean="0"/>
              <a:t>71</a:t>
            </a:fld>
            <a:endParaRPr kumimoji="1" lang="zh-TW" altLang="en-US"/>
          </a:p>
        </p:txBody>
      </p:sp>
    </p:spTree>
    <p:extLst>
      <p:ext uri="{BB962C8B-B14F-4D97-AF65-F5344CB8AC3E}">
        <p14:creationId xmlns:p14="http://schemas.microsoft.com/office/powerpoint/2010/main" val="3148607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4904DC5-5FD5-6C46-9601-CE8E41B4D9F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檔案權限的遮罩umask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86CF6A5-F45C-1243-91AF-1B7CECD8AD1B}"/>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a:t>
            </a:r>
            <a:r>
              <a:rPr lang="zh-TW" sz="2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指令：</a:t>
            </a:r>
            <a:r>
              <a:rPr lang="en-US" sz="2000" b="0" i="0" u="none" strike="noStrike" kern="1200" cap="none" spc="-1" baseline="0" dirty="0" err="1">
                <a:solidFill>
                  <a:srgbClr val="000000"/>
                </a:solidFill>
                <a:uFillTx/>
                <a:latin typeface="Arial"/>
                <a:ea typeface="Noto Sans CJK TC Light" panose="020B0300000000000000" pitchFamily="34" charset="-120"/>
                <a:cs typeface="Noto Sans Mono Light" panose="020B0409040504020204" pitchFamily="50"/>
              </a:rPr>
              <a:t>umask</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a:t>
            </a:r>
            <a:r>
              <a:rPr lang="en-US" sz="20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types.h</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a:t>
            </a:r>
            <a:r>
              <a:rPr lang="en-US" sz="20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stat.h</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mode_t</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mode_t</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mask);</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使用</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可以設定「檔案遮罩」，所有新建立的檔案或者檔案權限的修改都會受到這個檔案遮罩的影響。</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的回傳值是「舊的</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的設定值」</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例如：使用</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將檔案遮罩設定為「</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002</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」，那麼新建立的檔案的「其他人」就一定不會有「寫入權限」</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4ADF9B5-2FA0-3345-A128-042611D1D53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A0F722E-A23B-3C4E-B9D9-25E889873AF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0A0918C-C0F8-6C47-90A8-EFA4B0B2623A}"/>
              </a:ext>
            </a:extLst>
          </p:cNvPr>
          <p:cNvSpPr>
            <a:spLocks noGrp="1"/>
          </p:cNvSpPr>
          <p:nvPr>
            <p:ph type="sldNum" sz="quarter" idx="12"/>
          </p:nvPr>
        </p:nvSpPr>
        <p:spPr/>
        <p:txBody>
          <a:bodyPr/>
          <a:lstStyle/>
          <a:p>
            <a:fld id="{B0ACCE38-943C-7143-9295-AFC3F5BDF0E0}" type="slidenum">
              <a:rPr kumimoji="1" lang="zh-TW" altLang="en-US" smtClean="0"/>
              <a:t>72</a:t>
            </a:fld>
            <a:endParaRPr kumimoji="1" lang="zh-TW" altLang="en-US"/>
          </a:p>
        </p:txBody>
      </p:sp>
    </p:spTree>
    <p:extLst>
      <p:ext uri="{BB962C8B-B14F-4D97-AF65-F5344CB8AC3E}">
        <p14:creationId xmlns:p14="http://schemas.microsoft.com/office/powerpoint/2010/main" val="4266150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1F83F2B-EB19-A84F-8723-E8B6581D0DA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0BAB5E3-9FE8-EF4B-AF2D-15C5A67C5310}"/>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寫一支程式，該程式會在螢幕上印出目前umask的設定，並且不會改變umask的設定值</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07DD055D-FD6C-D640-8A7A-F6982747493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4D4812EC-86FA-0549-99B1-3913BC4BF7D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D7BC769-4B96-5547-A664-428E2E8ECD02}"/>
              </a:ext>
            </a:extLst>
          </p:cNvPr>
          <p:cNvSpPr>
            <a:spLocks noGrp="1"/>
          </p:cNvSpPr>
          <p:nvPr>
            <p:ph type="sldNum" sz="quarter" idx="12"/>
          </p:nvPr>
        </p:nvSpPr>
        <p:spPr/>
        <p:txBody>
          <a:bodyPr/>
          <a:lstStyle/>
          <a:p>
            <a:fld id="{B0ACCE38-943C-7143-9295-AFC3F5BDF0E0}" type="slidenum">
              <a:rPr kumimoji="1" lang="zh-TW" altLang="en-US" smtClean="0"/>
              <a:t>73</a:t>
            </a:fld>
            <a:endParaRPr kumimoji="1" lang="zh-TW" altLang="en-US"/>
          </a:p>
        </p:txBody>
      </p:sp>
    </p:spTree>
    <p:extLst>
      <p:ext uri="{BB962C8B-B14F-4D97-AF65-F5344CB8AC3E}">
        <p14:creationId xmlns:p14="http://schemas.microsoft.com/office/powerpoint/2010/main" val="2960237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DBA25-E073-2A41-9033-C68ACC811736}"/>
              </a:ext>
            </a:extLst>
          </p:cNvPr>
          <p:cNvSpPr>
            <a:spLocks noGrp="1"/>
          </p:cNvSpPr>
          <p:nvPr>
            <p:ph type="title"/>
          </p:nvPr>
        </p:nvSpPr>
        <p:spPr/>
        <p:txBody>
          <a:bodyPr/>
          <a:lstStyle/>
          <a:p>
            <a:r>
              <a:rPr kumimoji="1" lang="en-US" altLang="zh-TW" dirty="0" err="1"/>
              <a:t>umask</a:t>
            </a:r>
            <a:r>
              <a:rPr kumimoji="1" lang="zh-TW" altLang="en-US" dirty="0"/>
              <a:t>的功能 </a:t>
            </a:r>
          </a:p>
        </p:txBody>
      </p:sp>
      <p:sp>
        <p:nvSpPr>
          <p:cNvPr id="3" name="內容版面配置區 2">
            <a:extLst>
              <a:ext uri="{FF2B5EF4-FFF2-40B4-BE49-F238E27FC236}">
                <a16:creationId xmlns:a16="http://schemas.microsoft.com/office/drawing/2014/main" id="{82F76C73-B610-D54F-AD3B-1E7E11F96564}"/>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rPr>
              <a:t>/*</a:t>
            </a:r>
            <a:r>
              <a:rPr kumimoji="1" lang="zh-TW" altLang="en-US" dirty="0">
                <a:solidFill>
                  <a:srgbClr val="FFFF00"/>
                </a:solidFill>
                <a:latin typeface="Noto Sans CJK TC" panose="020B0500000000000000" pitchFamily="34" charset="-128"/>
                <a:ea typeface="Noto Sans CJK TC" panose="020B0500000000000000" pitchFamily="34" charset="-128"/>
              </a:rPr>
              <a:t>設定「新建的檔案、新建的目錄」的最大權限。注意，如果該權限位元為</a:t>
            </a:r>
            <a:r>
              <a:rPr kumimoji="1" lang="en-US" altLang="zh-TW" dirty="0">
                <a:solidFill>
                  <a:srgbClr val="FFFF00"/>
                </a:solidFill>
                <a:latin typeface="Noto Sans CJK TC" panose="020B0500000000000000" pitchFamily="34" charset="-128"/>
                <a:ea typeface="Noto Sans CJK TC" panose="020B0500000000000000" pitchFamily="34" charset="-128"/>
              </a:rPr>
              <a:t>1</a:t>
            </a:r>
            <a:r>
              <a:rPr kumimoji="1" lang="zh-TW" altLang="en-US" dirty="0">
                <a:solidFill>
                  <a:srgbClr val="FFFF00"/>
                </a:solidFill>
                <a:latin typeface="Noto Sans CJK TC" panose="020B0500000000000000" pitchFamily="34" charset="-128"/>
                <a:ea typeface="Noto Sans CJK TC" panose="020B0500000000000000" pitchFamily="34" charset="-128"/>
              </a:rPr>
              <a:t>代表「被遮蓋掉」，換句話講，就是不會有該權限。請看下面例子：</a:t>
            </a:r>
            <a:r>
              <a:rPr kumimoji="1" lang="en-US" altLang="zh-TW" dirty="0">
                <a:solidFill>
                  <a:srgbClr val="FFFF00"/>
                </a:solidFill>
                <a:latin typeface="Noto Sans CJK TC" panose="020B0500000000000000" pitchFamily="34" charset="-128"/>
                <a:ea typeface="Noto Sans CJK TC" panose="020B0500000000000000" pitchFamily="34" charset="-128"/>
              </a:rPr>
              <a:t>*/</a:t>
            </a:r>
            <a:endParaRPr kumimoji="1" lang="zh-TW" altLang="en-US" dirty="0">
              <a:solidFill>
                <a:srgbClr val="FFFF00"/>
              </a:solidFill>
              <a:latin typeface="Noto Sans CJK TC" panose="020B0500000000000000" pitchFamily="34" charset="-128"/>
              <a:ea typeface="Noto Sans CJK TC" panose="020B0500000000000000" pitchFamily="34" charset="-128"/>
            </a:endParaRP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umask</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0002 </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/*others</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不會有</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write</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權限*</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touch a </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/*touch</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會產生檔案</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 -l</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rw</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rw</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-r-- 1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0  </a:t>
            </a:r>
            <a:r>
              <a:rPr kumimoji="1" lang="zh-TW" altLang="en-US" dirty="0">
                <a:latin typeface="Noto Sans Mono" panose="020B0509040504020204" pitchFamily="49" charset="0"/>
                <a:cs typeface="Noto Sans Mono" panose="020B0509040504020204" pitchFamily="49" charset="0"/>
              </a:rPr>
              <a:t>五   </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8 19:07 a</a:t>
            </a:r>
          </a:p>
          <a:p>
            <a:pPr marL="0" indent="0">
              <a:buNone/>
            </a:pPr>
            <a:endParaRPr kumimoji="1" lang="zh-TW" altLang="en-US" dirty="0"/>
          </a:p>
        </p:txBody>
      </p:sp>
      <p:sp>
        <p:nvSpPr>
          <p:cNvPr id="4" name="日期版面配置區 3">
            <a:extLst>
              <a:ext uri="{FF2B5EF4-FFF2-40B4-BE49-F238E27FC236}">
                <a16:creationId xmlns:a16="http://schemas.microsoft.com/office/drawing/2014/main" id="{9F8F56B5-C5E1-524A-ABB2-9EF1B60804F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337E915-75B4-7D40-A3CE-1794674225F0}"/>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E4416F17-22F1-D84F-A46F-D97A2D8EC837}"/>
              </a:ext>
            </a:extLst>
          </p:cNvPr>
          <p:cNvSpPr>
            <a:spLocks noGrp="1"/>
          </p:cNvSpPr>
          <p:nvPr>
            <p:ph type="sldNum" sz="quarter" idx="12"/>
          </p:nvPr>
        </p:nvSpPr>
        <p:spPr/>
        <p:txBody>
          <a:bodyPr/>
          <a:lstStyle/>
          <a:p>
            <a:fld id="{B0ACCE38-943C-7143-9295-AFC3F5BDF0E0}" type="slidenum">
              <a:rPr kumimoji="1" lang="zh-TW" altLang="en-US" smtClean="0"/>
              <a:t>74</a:t>
            </a:fld>
            <a:endParaRPr kumimoji="1" lang="zh-TW" altLang="en-US"/>
          </a:p>
        </p:txBody>
      </p:sp>
    </p:spTree>
    <p:extLst>
      <p:ext uri="{BB962C8B-B14F-4D97-AF65-F5344CB8AC3E}">
        <p14:creationId xmlns:p14="http://schemas.microsoft.com/office/powerpoint/2010/main" val="27039900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2BCB7C-90A1-8B40-9931-E19518B6D69B}"/>
              </a:ext>
            </a:extLst>
          </p:cNvPr>
          <p:cNvSpPr>
            <a:spLocks noGrp="1"/>
          </p:cNvSpPr>
          <p:nvPr>
            <p:ph type="title"/>
          </p:nvPr>
        </p:nvSpPr>
        <p:spPr/>
        <p:txBody>
          <a:bodyPr/>
          <a:lstStyle/>
          <a:p>
            <a:r>
              <a:rPr kumimoji="1" lang="en-US" altLang="zh-TW" dirty="0" err="1"/>
              <a:t>umask</a:t>
            </a:r>
            <a:r>
              <a:rPr kumimoji="1" lang="zh-TW" altLang="en-US" dirty="0"/>
              <a:t>的功能 </a:t>
            </a:r>
          </a:p>
        </p:txBody>
      </p:sp>
      <p:sp>
        <p:nvSpPr>
          <p:cNvPr id="3" name="內容版面配置區 2">
            <a:extLst>
              <a:ext uri="{FF2B5EF4-FFF2-40B4-BE49-F238E27FC236}">
                <a16:creationId xmlns:a16="http://schemas.microsoft.com/office/drawing/2014/main" id="{77460E5F-BC4C-FE4A-9137-05D7D612A6CD}"/>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umask</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777 </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全部的權限都遮蓋掉*</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touch b</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b -l</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---------- 1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0  </a:t>
            </a:r>
            <a:r>
              <a:rPr kumimoji="1" lang="zh-TW" altLang="en-US" dirty="0">
                <a:latin typeface="Noto Sans Mono" panose="020B0509040504020204" pitchFamily="49" charset="0"/>
                <a:cs typeface="Noto Sans Mono" panose="020B0509040504020204" pitchFamily="49" charset="0"/>
              </a:rPr>
              <a:t>五   </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8 19:07 b </a:t>
            </a:r>
            <a:r>
              <a:rPr kumimoji="1" lang="en-US" altLang="zh-TW" dirty="0">
                <a:solidFill>
                  <a:srgbClr val="FFFF00"/>
                </a:solidFill>
                <a:latin typeface="Noto Sans CJK TC" panose="020B0500000000000000" pitchFamily="34" charset="-128"/>
                <a:ea typeface="Noto Sans CJK TC" panose="020B0500000000000000" pitchFamily="34" charset="-128"/>
              </a:rPr>
              <a:t>/*b</a:t>
            </a:r>
            <a:r>
              <a:rPr kumimoji="1" lang="zh-TW" altLang="en-US" dirty="0">
                <a:solidFill>
                  <a:srgbClr val="FFFF00"/>
                </a:solidFill>
                <a:latin typeface="Noto Sans CJK TC" panose="020B0500000000000000" pitchFamily="34" charset="-128"/>
                <a:ea typeface="Noto Sans CJK TC" panose="020B0500000000000000" pitchFamily="34" charset="-128"/>
              </a:rPr>
              <a:t>沒有任何權限*</a:t>
            </a:r>
            <a:r>
              <a:rPr kumimoji="1" lang="en-US" altLang="zh-TW" dirty="0">
                <a:solidFill>
                  <a:srgbClr val="FFFF00"/>
                </a:solidFill>
                <a:latin typeface="Noto Sans CJK TC" panose="020B0500000000000000" pitchFamily="34" charset="-128"/>
                <a:ea typeface="Noto Sans CJK TC" panose="020B0500000000000000" pitchFamily="34" charset="-128"/>
              </a:rPr>
              <a:t>/</a:t>
            </a:r>
          </a:p>
          <a:p>
            <a:pPr marL="0" indent="0">
              <a:buNone/>
            </a:pPr>
            <a:r>
              <a:rPr kumimoji="1" lang="en-US" altLang="zh-TW" dirty="0"/>
              <a:t> </a:t>
            </a: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rPr>
              <a:t>/*</a:t>
            </a:r>
            <a:r>
              <a:rPr kumimoji="1" lang="zh-TW" altLang="en-US" dirty="0">
                <a:solidFill>
                  <a:srgbClr val="FFFF00"/>
                </a:solidFill>
                <a:latin typeface="Noto Sans CJK TC" panose="020B0500000000000000" pitchFamily="34" charset="-128"/>
                <a:ea typeface="Noto Sans CJK TC" panose="020B0500000000000000" pitchFamily="34" charset="-128"/>
              </a:rPr>
              <a:t>要特別注意的是如果使用</a:t>
            </a:r>
            <a:r>
              <a:rPr kumimoji="1" lang="en-US" altLang="zh-TW" dirty="0">
                <a:solidFill>
                  <a:srgbClr val="FFFF00"/>
                </a:solidFill>
                <a:latin typeface="Noto Sans CJK TC" panose="020B0500000000000000" pitchFamily="34" charset="-128"/>
                <a:ea typeface="Noto Sans CJK TC" panose="020B0500000000000000" pitchFamily="34" charset="-128"/>
              </a:rPr>
              <a:t>ACL</a:t>
            </a:r>
            <a:r>
              <a:rPr kumimoji="1" lang="zh-TW" altLang="en-US" dirty="0">
                <a:solidFill>
                  <a:srgbClr val="FFFF00"/>
                </a:solidFill>
                <a:latin typeface="Noto Sans CJK TC" panose="020B0500000000000000" pitchFamily="34" charset="-128"/>
                <a:ea typeface="Noto Sans CJK TC" panose="020B0500000000000000" pitchFamily="34" charset="-128"/>
              </a:rPr>
              <a:t>，並且啟動目錄的「預設</a:t>
            </a:r>
            <a:r>
              <a:rPr kumimoji="1" lang="en-US" altLang="zh-TW" dirty="0">
                <a:solidFill>
                  <a:srgbClr val="FFFF00"/>
                </a:solidFill>
                <a:latin typeface="Noto Sans CJK TC" panose="020B0500000000000000" pitchFamily="34" charset="-128"/>
                <a:ea typeface="Noto Sans CJK TC" panose="020B0500000000000000" pitchFamily="34" charset="-128"/>
              </a:rPr>
              <a:t>ACL</a:t>
            </a:r>
            <a:r>
              <a:rPr kumimoji="1" lang="zh-TW" altLang="en-US" dirty="0">
                <a:solidFill>
                  <a:srgbClr val="FFFF00"/>
                </a:solidFill>
                <a:latin typeface="Noto Sans CJK TC" panose="020B0500000000000000" pitchFamily="34" charset="-128"/>
                <a:ea typeface="Noto Sans CJK TC" panose="020B0500000000000000" pitchFamily="34" charset="-128"/>
              </a:rPr>
              <a:t>」功能，那麼</a:t>
            </a:r>
            <a:r>
              <a:rPr kumimoji="1" lang="en-US" altLang="zh-TW" dirty="0" err="1">
                <a:solidFill>
                  <a:srgbClr val="FFFF00"/>
                </a:solidFill>
                <a:latin typeface="Noto Sans CJK TC" panose="020B0500000000000000" pitchFamily="34" charset="-128"/>
                <a:ea typeface="Noto Sans CJK TC" panose="020B0500000000000000" pitchFamily="34" charset="-128"/>
              </a:rPr>
              <a:t>umask</a:t>
            </a:r>
            <a:r>
              <a:rPr kumimoji="1" lang="zh-TW" altLang="en-US" dirty="0">
                <a:solidFill>
                  <a:srgbClr val="FFFF00"/>
                </a:solidFill>
                <a:latin typeface="Noto Sans CJK TC" panose="020B0500000000000000" pitchFamily="34" charset="-128"/>
                <a:ea typeface="Noto Sans CJK TC" panose="020B0500000000000000" pitchFamily="34" charset="-128"/>
              </a:rPr>
              <a:t>功能和</a:t>
            </a:r>
            <a:r>
              <a:rPr kumimoji="1" lang="en-US" altLang="zh-TW" dirty="0">
                <a:solidFill>
                  <a:srgbClr val="FFFF00"/>
                </a:solidFill>
                <a:latin typeface="Noto Sans CJK TC" panose="020B0500000000000000" pitchFamily="34" charset="-128"/>
                <a:ea typeface="Noto Sans CJK TC" panose="020B0500000000000000" pitchFamily="34" charset="-128"/>
              </a:rPr>
              <a:t>ACL</a:t>
            </a:r>
            <a:r>
              <a:rPr kumimoji="1" lang="zh-TW" altLang="en-US" dirty="0">
                <a:solidFill>
                  <a:srgbClr val="FFFF00"/>
                </a:solidFill>
                <a:latin typeface="Noto Sans CJK TC" panose="020B0500000000000000" pitchFamily="34" charset="-128"/>
                <a:ea typeface="Noto Sans CJK TC" panose="020B0500000000000000" pitchFamily="34" charset="-128"/>
              </a:rPr>
              <a:t>的預設權限重疊，因此會被忽略掉。</a:t>
            </a:r>
            <a:r>
              <a:rPr kumimoji="1" lang="en-US" altLang="zh-TW" dirty="0">
                <a:solidFill>
                  <a:srgbClr val="FFFF00"/>
                </a:solidFill>
                <a:latin typeface="Noto Sans CJK TC" panose="020B0500000000000000" pitchFamily="34" charset="-128"/>
                <a:ea typeface="Noto Sans CJK TC" panose="020B0500000000000000" pitchFamily="34" charset="-128"/>
              </a:rPr>
              <a:t>(</a:t>
            </a:r>
            <a:r>
              <a:rPr kumimoji="1" lang="zh-TW" altLang="en-US" dirty="0">
                <a:solidFill>
                  <a:srgbClr val="FFFF00"/>
                </a:solidFill>
                <a:latin typeface="Noto Sans CJK TC" panose="020B0500000000000000" pitchFamily="34" charset="-128"/>
                <a:ea typeface="Noto Sans CJK TC" panose="020B0500000000000000" pitchFamily="34" charset="-128"/>
              </a:rPr>
              <a:t>詳細的部分請自行查閱</a:t>
            </a:r>
            <a:r>
              <a:rPr kumimoji="1" lang="en-US" altLang="zh-TW" dirty="0">
                <a:solidFill>
                  <a:srgbClr val="FFFF00"/>
                </a:solidFill>
                <a:latin typeface="Noto Sans CJK TC" panose="020B0500000000000000" pitchFamily="34" charset="-128"/>
                <a:ea typeface="Noto Sans CJK TC" panose="020B0500000000000000" pitchFamily="34" charset="-128"/>
              </a:rPr>
              <a:t>man 5 </a:t>
            </a:r>
            <a:r>
              <a:rPr kumimoji="1" lang="en-US" altLang="zh-TW" dirty="0" err="1">
                <a:solidFill>
                  <a:srgbClr val="FFFF00"/>
                </a:solidFill>
                <a:latin typeface="Noto Sans CJK TC" panose="020B0500000000000000" pitchFamily="34" charset="-128"/>
                <a:ea typeface="Noto Sans CJK TC" panose="020B0500000000000000" pitchFamily="34" charset="-128"/>
              </a:rPr>
              <a:t>acl</a:t>
            </a:r>
            <a:r>
              <a:rPr kumimoji="1" lang="en-US" altLang="zh-TW" dirty="0">
                <a:solidFill>
                  <a:srgbClr val="FFFF00"/>
                </a:solidFill>
                <a:latin typeface="Noto Sans CJK TC" panose="020B0500000000000000" pitchFamily="34" charset="-128"/>
                <a:ea typeface="Noto Sans CJK TC" panose="020B0500000000000000" pitchFamily="34" charset="-128"/>
              </a:rPr>
              <a:t>)*/</a:t>
            </a:r>
          </a:p>
          <a:p>
            <a:pPr marL="0" indent="0">
              <a:buNone/>
            </a:pPr>
            <a:endParaRPr kumimoji="1" lang="zh-TW" altLang="en-US" dirty="0"/>
          </a:p>
        </p:txBody>
      </p:sp>
      <p:sp>
        <p:nvSpPr>
          <p:cNvPr id="4" name="日期版面配置區 3">
            <a:extLst>
              <a:ext uri="{FF2B5EF4-FFF2-40B4-BE49-F238E27FC236}">
                <a16:creationId xmlns:a16="http://schemas.microsoft.com/office/drawing/2014/main" id="{5CE3455A-EAE2-C74F-9B7E-354237029F0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A339A30-65E8-C545-B80E-4879F4FD9638}"/>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A83B1F50-8690-444F-ABD5-6B0F66FFDAE5}"/>
              </a:ext>
            </a:extLst>
          </p:cNvPr>
          <p:cNvSpPr>
            <a:spLocks noGrp="1"/>
          </p:cNvSpPr>
          <p:nvPr>
            <p:ph type="sldNum" sz="quarter" idx="12"/>
          </p:nvPr>
        </p:nvSpPr>
        <p:spPr/>
        <p:txBody>
          <a:bodyPr/>
          <a:lstStyle/>
          <a:p>
            <a:fld id="{B0ACCE38-943C-7143-9295-AFC3F5BDF0E0}" type="slidenum">
              <a:rPr kumimoji="1" lang="zh-TW" altLang="en-US" smtClean="0"/>
              <a:t>75</a:t>
            </a:fld>
            <a:endParaRPr kumimoji="1" lang="zh-TW" altLang="en-US"/>
          </a:p>
        </p:txBody>
      </p:sp>
    </p:spTree>
    <p:extLst>
      <p:ext uri="{BB962C8B-B14F-4D97-AF65-F5344CB8AC3E}">
        <p14:creationId xmlns:p14="http://schemas.microsoft.com/office/powerpoint/2010/main" val="2851248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5C0A0B5-45A4-6748-BF63-D35E2BCA693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unlink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9DB9B54-5587-9B49-B482-3D2C2FA3378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Linux</a:t>
            </a:r>
            <a:r>
              <a:rPr lang="zh-TW"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指令：</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rm</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26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26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stdio.h</a:t>
            </a:r>
            <a:r>
              <a:rPr lang="en-US" sz="26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remove(</a:t>
            </a:r>
            <a:r>
              <a:rPr lang="en-US" sz="26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刪除</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pathname</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，在</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Linux</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中由於一個檔案可能被多個「路徑名」參照，因此「刪除</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pathname</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」的實際功能是讓「參照數」少</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1</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，如果參照數變為</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0</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，系統就會真正刪除這個檔案</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資料夾（資料夾的參考數都為</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1</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a:t>
            </a:r>
            <a:endPar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要特別注意的是，如果正好有一個程式打開</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(open)</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了這個檔案，除非這個程式關閉</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(close)</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了這個檔案，否則這個檔案會以「</a:t>
            </a:r>
            <a:r>
              <a:rPr lang="zh-TW" sz="2400" b="0" i="0" u="none" strike="noStrike" kern="1200" cap="none" spc="-1" baseline="0" dirty="0">
                <a:solidFill>
                  <a:srgbClr val="FF0000"/>
                </a:solidFill>
                <a:uFillTx/>
                <a:latin typeface="Noto Sans CJK TC" panose="020B0500000000000000" pitchFamily="34" charset="-128"/>
                <a:ea typeface="Noto Sans CJK TC" panose="020B0500000000000000" pitchFamily="34" charset="-128"/>
                <a:cs typeface="Noto Sans Mono Light" panose="020B0409040504020204" pitchFamily="50"/>
              </a:rPr>
              <a:t>隱形的方式</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」存在於檔案系統，</a:t>
            </a:r>
            <a:r>
              <a:rPr lang="zh-TW" sz="2400" b="0" i="0" u="none" strike="noStrike" kern="1200" cap="none" spc="-1" baseline="0" dirty="0">
                <a:solidFill>
                  <a:srgbClr val="FF0000"/>
                </a:solidFill>
                <a:uFillTx/>
                <a:latin typeface="Noto Sans CJK TC" panose="020B0500000000000000" pitchFamily="34" charset="-128"/>
                <a:ea typeface="Noto Sans CJK TC" panose="020B0500000000000000" pitchFamily="34" charset="-128"/>
                <a:cs typeface="Noto Sans Mono Light" panose="020B0409040504020204" pitchFamily="50"/>
              </a:rPr>
              <a:t>這是避免暫存檔案佔據空間的重要技巧</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a:t>
            </a:r>
            <a:endPar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endParaRPr>
          </a:p>
        </p:txBody>
      </p:sp>
      <p:sp>
        <p:nvSpPr>
          <p:cNvPr id="4" name="日期版面配置區 3">
            <a:extLst>
              <a:ext uri="{FF2B5EF4-FFF2-40B4-BE49-F238E27FC236}">
                <a16:creationId xmlns:a16="http://schemas.microsoft.com/office/drawing/2014/main" id="{3161CE0A-FFED-9F45-9317-3CBDE93C59D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6A46333-DAB8-3E46-BE55-D8F5B7DE6F3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336D589A-CC2F-BB4E-8563-DF0390D56FFA}"/>
              </a:ext>
            </a:extLst>
          </p:cNvPr>
          <p:cNvSpPr>
            <a:spLocks noGrp="1"/>
          </p:cNvSpPr>
          <p:nvPr>
            <p:ph type="sldNum" sz="quarter" idx="12"/>
          </p:nvPr>
        </p:nvSpPr>
        <p:spPr/>
        <p:txBody>
          <a:bodyPr/>
          <a:lstStyle/>
          <a:p>
            <a:fld id="{B0ACCE38-943C-7143-9295-AFC3F5BDF0E0}" type="slidenum">
              <a:rPr kumimoji="1" lang="zh-TW" altLang="en-US" smtClean="0"/>
              <a:t>76</a:t>
            </a:fld>
            <a:endParaRPr kumimoji="1" lang="zh-TW" altLang="en-US"/>
          </a:p>
        </p:txBody>
      </p:sp>
    </p:spTree>
    <p:extLst>
      <p:ext uri="{BB962C8B-B14F-4D97-AF65-F5344CB8AC3E}">
        <p14:creationId xmlns:p14="http://schemas.microsoft.com/office/powerpoint/2010/main" val="2045001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44ACF96-0616-2049-8DC6-BBFFD61E2AC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031C324-3932-EE42-AD64-55AE02FAD0B6}"/>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寫一隻小程式，可以移除某個檔案或者資料夾，例如：</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myrm /path/something</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A37F0A4-15F6-9C47-BDE2-109A67BDD2E6}"/>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5F533113-AF79-8649-B64F-670C6FC16E47}"/>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3A81885F-A56D-0D46-88F0-396320A8FDD7}"/>
              </a:ext>
            </a:extLst>
          </p:cNvPr>
          <p:cNvSpPr>
            <a:spLocks noGrp="1"/>
          </p:cNvSpPr>
          <p:nvPr>
            <p:ph type="sldNum" sz="quarter" idx="12"/>
          </p:nvPr>
        </p:nvSpPr>
        <p:spPr/>
        <p:txBody>
          <a:bodyPr/>
          <a:lstStyle/>
          <a:p>
            <a:fld id="{B0ACCE38-943C-7143-9295-AFC3F5BDF0E0}" type="slidenum">
              <a:rPr kumimoji="1" lang="zh-TW" altLang="en-US" smtClean="0"/>
              <a:t>77</a:t>
            </a:fld>
            <a:endParaRPr kumimoji="1" lang="zh-TW" altLang="en-US"/>
          </a:p>
        </p:txBody>
      </p:sp>
    </p:spTree>
    <p:extLst>
      <p:ext uri="{BB962C8B-B14F-4D97-AF65-F5344CB8AC3E}">
        <p14:creationId xmlns:p14="http://schemas.microsoft.com/office/powerpoint/2010/main" val="23743505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3CA57E1-C12D-3D4A-A34E-CD47A612090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rename()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9229BED-F7AC-7E42-89EA-50A3BA5FF3D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Linux指令：rm</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rename(</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*old,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*new);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將old名字改成new。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86F32C5-16E6-5944-B8E6-0627EA3A8A71}"/>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377ACED-8C8A-6A44-BA3F-E4F1C01B049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1BFA0ACF-BF62-E742-BBB6-973CE923BF55}"/>
              </a:ext>
            </a:extLst>
          </p:cNvPr>
          <p:cNvSpPr>
            <a:spLocks noGrp="1"/>
          </p:cNvSpPr>
          <p:nvPr>
            <p:ph type="sldNum" sz="quarter" idx="12"/>
          </p:nvPr>
        </p:nvSpPr>
        <p:spPr/>
        <p:txBody>
          <a:bodyPr/>
          <a:lstStyle/>
          <a:p>
            <a:fld id="{B0ACCE38-943C-7143-9295-AFC3F5BDF0E0}" type="slidenum">
              <a:rPr kumimoji="1" lang="zh-TW" altLang="en-US" smtClean="0"/>
              <a:t>78</a:t>
            </a:fld>
            <a:endParaRPr kumimoji="1" lang="zh-TW" altLang="en-US"/>
          </a:p>
        </p:txBody>
      </p:sp>
    </p:spTree>
    <p:extLst>
      <p:ext uri="{BB962C8B-B14F-4D97-AF65-F5344CB8AC3E}">
        <p14:creationId xmlns:p14="http://schemas.microsoft.com/office/powerpoint/2010/main" val="3734447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6D374C9-ADD3-D843-8323-76E0BAC0D4B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rename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CC6D60F-C7E3-E942-82E8-6EB908B49637}"/>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main(</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argc,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**argv)</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rename(argv[</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1</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argv[</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2</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return</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8D331B22-362D-3A49-B907-B2C9F58CD1C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31A5344-C182-1C4C-9605-A7A4617E4D1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9F53867-3E47-2344-85EB-9F0113FA6091}"/>
              </a:ext>
            </a:extLst>
          </p:cNvPr>
          <p:cNvSpPr>
            <a:spLocks noGrp="1"/>
          </p:cNvSpPr>
          <p:nvPr>
            <p:ph type="sldNum" sz="quarter" idx="12"/>
          </p:nvPr>
        </p:nvSpPr>
        <p:spPr/>
        <p:txBody>
          <a:bodyPr/>
          <a:lstStyle/>
          <a:p>
            <a:fld id="{B0ACCE38-943C-7143-9295-AFC3F5BDF0E0}" type="slidenum">
              <a:rPr kumimoji="1" lang="zh-TW" altLang="en-US" smtClean="0"/>
              <a:t>79</a:t>
            </a:fld>
            <a:endParaRPr kumimoji="1" lang="zh-TW" altLang="en-US"/>
          </a:p>
        </p:txBody>
      </p:sp>
    </p:spTree>
    <p:extLst>
      <p:ext uri="{BB962C8B-B14F-4D97-AF65-F5344CB8AC3E}">
        <p14:creationId xmlns:p14="http://schemas.microsoft.com/office/powerpoint/2010/main" val="18939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B65B108-EF60-2843-941D-C351711CA0A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rwx在目錄上的權限含義</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178BD33-8E52-4240-BCD8-9FB1684F655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a:ea typeface="Consolas"/>
                <a:cs typeface="Noto Sans Mono Light" panose="020B0409040504020204" pitchFamily="50"/>
              </a:rPr>
              <a:t>在傳統UNIX系統上，目錄是一個「特別的檔案」</a:t>
            </a:r>
            <a:r>
              <a:rPr lang="zh-TW" sz="2800" b="0" i="0" u="none" strike="noStrike" kern="1200" cap="none" spc="-1" baseline="0" dirty="0">
                <a:solidFill>
                  <a:srgbClr val="000000"/>
                </a:solidFill>
                <a:uFillTx/>
                <a:latin typeface="Courier"/>
                <a:ea typeface="Consolas"/>
                <a:cs typeface="Noto Sans Mono Light" panose="020B0409040504020204" pitchFamily="50"/>
              </a:rPr>
              <a:t>，這個檔案記錄了「其他檔案的檔名、屬性」及「對應的檔案分配表（inode）」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「r」</a:t>
            </a:r>
            <a:r>
              <a:rPr lang="zh-TW" sz="2800" b="0" i="0" u="none" strike="noStrike" kern="1200" cap="none" spc="-1" baseline="0" dirty="0">
                <a:solidFill>
                  <a:srgbClr val="000000"/>
                </a:solidFill>
                <a:uFillTx/>
                <a:latin typeface="Arial"/>
                <a:ea typeface="Consolas"/>
                <a:cs typeface="Noto Sans Mono Light" panose="020B0409040504020204" pitchFamily="50"/>
              </a:rPr>
              <a:t>代表可以可以讀取該目錄，例如：印出該目錄的內容</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「w」</a:t>
            </a:r>
            <a:r>
              <a:rPr lang="zh-TW" sz="2800" b="0" i="0" u="none" strike="noStrike" kern="1200" cap="none" spc="-1" baseline="0" dirty="0">
                <a:solidFill>
                  <a:srgbClr val="000000"/>
                </a:solidFill>
                <a:uFillTx/>
                <a:latin typeface="Arial"/>
                <a:ea typeface="Consolas"/>
                <a:cs typeface="Noto Sans Mono Light" panose="020B0409040504020204" pitchFamily="50"/>
              </a:rPr>
              <a:t>代表可以修改這個目錄，例如：「新增、刪除、更名、移動」一個檔案</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「x」</a:t>
            </a:r>
            <a:r>
              <a:rPr lang="zh-TW" sz="2800" b="0" i="0" u="none" strike="noStrike" kern="1200" cap="none" spc="-1" baseline="0" dirty="0">
                <a:solidFill>
                  <a:srgbClr val="000000"/>
                </a:solidFill>
                <a:uFillTx/>
                <a:latin typeface="Arial"/>
                <a:ea typeface="Consolas"/>
                <a:cs typeface="Noto Sans Mono Light" panose="020B0409040504020204" pitchFamily="50"/>
              </a:rPr>
              <a:t>代表可以進入該目錄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5D12AE08-FBAD-C945-94B2-F13C8002508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3F70832-6F3C-E141-A6CC-881EB29431F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67B434B-45C2-E64D-9254-1194ED72CACB}"/>
              </a:ext>
            </a:extLst>
          </p:cNvPr>
          <p:cNvSpPr>
            <a:spLocks noGrp="1"/>
          </p:cNvSpPr>
          <p:nvPr>
            <p:ph type="sldNum" sz="quarter" idx="12"/>
          </p:nvPr>
        </p:nvSpPr>
        <p:spPr/>
        <p:txBody>
          <a:bodyPr/>
          <a:lstStyle/>
          <a:p>
            <a:fld id="{B0ACCE38-943C-7143-9295-AFC3F5BDF0E0}" type="slidenum">
              <a:rPr kumimoji="1" lang="zh-TW" altLang="en-US" smtClean="0"/>
              <a:t>8</a:t>
            </a:fld>
            <a:endParaRPr kumimoji="1" lang="zh-TW" altLang="en-US"/>
          </a:p>
        </p:txBody>
      </p:sp>
    </p:spTree>
    <p:extLst>
      <p:ext uri="{BB962C8B-B14F-4D97-AF65-F5344CB8AC3E}">
        <p14:creationId xmlns:p14="http://schemas.microsoft.com/office/powerpoint/2010/main" val="26786446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D5A3D75-DD45-2E45-A4D5-F6CCFFCCEEE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47FFAF8-95F5-4A4F-BA61-2B7FDF0EAF58}"/>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./rename tmp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cd ..</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ls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F5E23E5E-B53D-DD4E-9862-072ACE5022E8}"/>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67D3813F-3E40-464C-94F5-9304F981C1B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419EB91-35B2-D84D-A200-E733E6825319}"/>
              </a:ext>
            </a:extLst>
          </p:cNvPr>
          <p:cNvSpPr>
            <a:spLocks noGrp="1"/>
          </p:cNvSpPr>
          <p:nvPr>
            <p:ph type="sldNum" sz="quarter" idx="12"/>
          </p:nvPr>
        </p:nvSpPr>
        <p:spPr/>
        <p:txBody>
          <a:bodyPr/>
          <a:lstStyle/>
          <a:p>
            <a:fld id="{B0ACCE38-943C-7143-9295-AFC3F5BDF0E0}" type="slidenum">
              <a:rPr kumimoji="1" lang="zh-TW" altLang="en-US" smtClean="0"/>
              <a:t>80</a:t>
            </a:fld>
            <a:endParaRPr kumimoji="1" lang="zh-TW" altLang="en-US"/>
          </a:p>
        </p:txBody>
      </p:sp>
    </p:spTree>
    <p:extLst>
      <p:ext uri="{BB962C8B-B14F-4D97-AF65-F5344CB8AC3E}">
        <p14:creationId xmlns:p14="http://schemas.microsoft.com/office/powerpoint/2010/main" val="4072268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72FD274-8AAC-5545-8256-72623493A64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chmod, chgrp, chowner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104719E-B951-B244-85DB-D408A0F14763}"/>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Linux指令: chgrp, chown, chmod</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&lt;sys/types.h&gt;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&lt;unistd.h&gt;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chown(</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uid_t owner, gid_t group);</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&lt;sys/stat.h&gt;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chmod(</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mode_t mode);</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fchmodat(</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fd,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mode_t mode,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a:t>
            </a:r>
          </a:p>
        </p:txBody>
      </p:sp>
      <p:sp>
        <p:nvSpPr>
          <p:cNvPr id="4" name="日期版面配置區 3">
            <a:extLst>
              <a:ext uri="{FF2B5EF4-FFF2-40B4-BE49-F238E27FC236}">
                <a16:creationId xmlns:a16="http://schemas.microsoft.com/office/drawing/2014/main" id="{8475A97D-19D3-0840-8EA4-5E7724162D4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107C476E-ED3F-AE46-8DB1-C5AE78EDDFB3}"/>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F81EB66-CC96-A544-A6AA-D429FBF93211}"/>
              </a:ext>
            </a:extLst>
          </p:cNvPr>
          <p:cNvSpPr>
            <a:spLocks noGrp="1"/>
          </p:cNvSpPr>
          <p:nvPr>
            <p:ph type="sldNum" sz="quarter" idx="12"/>
          </p:nvPr>
        </p:nvSpPr>
        <p:spPr/>
        <p:txBody>
          <a:bodyPr/>
          <a:lstStyle/>
          <a:p>
            <a:fld id="{B0ACCE38-943C-7143-9295-AFC3F5BDF0E0}" type="slidenum">
              <a:rPr kumimoji="1" lang="zh-TW" altLang="en-US" smtClean="0"/>
              <a:t>81</a:t>
            </a:fld>
            <a:endParaRPr kumimoji="1" lang="zh-TW" altLang="en-US"/>
          </a:p>
        </p:txBody>
      </p:sp>
    </p:spTree>
    <p:extLst>
      <p:ext uri="{BB962C8B-B14F-4D97-AF65-F5344CB8AC3E}">
        <p14:creationId xmlns:p14="http://schemas.microsoft.com/office/powerpoint/2010/main" val="40339754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9ED74BF-73B9-6C46-B4F4-D8071F50BF8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課堂作業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ADAE5CE-541D-254D-9B4A-DD483A8AADF1}"/>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自行用man這個指令查看這三個函數的用途</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365C80E7-DE8F-BA47-84AE-CFE328E56BB6}"/>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8D209496-107C-EA4C-8E5E-630C1656468B}"/>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AF98A1C8-3FC8-D84D-945D-B2B90949EE22}"/>
              </a:ext>
            </a:extLst>
          </p:cNvPr>
          <p:cNvSpPr>
            <a:spLocks noGrp="1"/>
          </p:cNvSpPr>
          <p:nvPr>
            <p:ph type="sldNum" sz="quarter" idx="12"/>
          </p:nvPr>
        </p:nvSpPr>
        <p:spPr/>
        <p:txBody>
          <a:bodyPr/>
          <a:lstStyle/>
          <a:p>
            <a:fld id="{B0ACCE38-943C-7143-9295-AFC3F5BDF0E0}" type="slidenum">
              <a:rPr kumimoji="1" lang="zh-TW" altLang="en-US" smtClean="0"/>
              <a:t>82</a:t>
            </a:fld>
            <a:endParaRPr kumimoji="1" lang="zh-TW" altLang="en-US"/>
          </a:p>
        </p:txBody>
      </p:sp>
    </p:spTree>
    <p:extLst>
      <p:ext uri="{BB962C8B-B14F-4D97-AF65-F5344CB8AC3E}">
        <p14:creationId xmlns:p14="http://schemas.microsoft.com/office/powerpoint/2010/main" val="3754470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A83EF1E-7E72-0D4C-8C40-1B78D1460B0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修改權限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FB43A30-80BE-6F49-A46F-C3381F9F47DB}"/>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Linux指令：chmod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&lt;sys/stat.h&gt;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chmod(</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mode_t mode);</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fchmod(</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fd, mode_t mode);</a:t>
            </a:r>
          </a:p>
        </p:txBody>
      </p:sp>
      <p:sp>
        <p:nvSpPr>
          <p:cNvPr id="4" name="日期版面配置區 3">
            <a:extLst>
              <a:ext uri="{FF2B5EF4-FFF2-40B4-BE49-F238E27FC236}">
                <a16:creationId xmlns:a16="http://schemas.microsoft.com/office/drawing/2014/main" id="{42C3A223-E23A-F14A-911E-7FC2567359D9}"/>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C56761F4-8E84-8E46-8069-738EF495A03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8A9A81D-02E4-1D41-B1FB-8B3337A4D664}"/>
              </a:ext>
            </a:extLst>
          </p:cNvPr>
          <p:cNvSpPr>
            <a:spLocks noGrp="1"/>
          </p:cNvSpPr>
          <p:nvPr>
            <p:ph type="sldNum" sz="quarter" idx="12"/>
          </p:nvPr>
        </p:nvSpPr>
        <p:spPr/>
        <p:txBody>
          <a:bodyPr/>
          <a:lstStyle/>
          <a:p>
            <a:fld id="{B0ACCE38-943C-7143-9295-AFC3F5BDF0E0}" type="slidenum">
              <a:rPr kumimoji="1" lang="zh-TW" altLang="en-US" smtClean="0"/>
              <a:t>83</a:t>
            </a:fld>
            <a:endParaRPr kumimoji="1" lang="zh-TW" altLang="en-US"/>
          </a:p>
        </p:txBody>
      </p:sp>
    </p:spTree>
    <p:extLst>
      <p:ext uri="{BB962C8B-B14F-4D97-AF65-F5344CB8AC3E}">
        <p14:creationId xmlns:p14="http://schemas.microsoft.com/office/powerpoint/2010/main" val="4004174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4EBC062-A1D7-2645-8D72-364156C564D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23B37C4-FC11-1C4A-815A-9C27CB90E7C5}"/>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撰寫一支程式，可以改變檔案權限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9B4F2105-1E15-E742-9F2A-1FD28F8A9541}"/>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87F3919-1837-AF48-8E9F-B3C81B6D6AE2}"/>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8EF8122-682A-AE46-9BA6-E56C8805D839}"/>
              </a:ext>
            </a:extLst>
          </p:cNvPr>
          <p:cNvSpPr>
            <a:spLocks noGrp="1"/>
          </p:cNvSpPr>
          <p:nvPr>
            <p:ph type="sldNum" sz="quarter" idx="12"/>
          </p:nvPr>
        </p:nvSpPr>
        <p:spPr/>
        <p:txBody>
          <a:bodyPr/>
          <a:lstStyle/>
          <a:p>
            <a:fld id="{B0ACCE38-943C-7143-9295-AFC3F5BDF0E0}" type="slidenum">
              <a:rPr kumimoji="1" lang="zh-TW" altLang="en-US" smtClean="0"/>
              <a:t>84</a:t>
            </a:fld>
            <a:endParaRPr kumimoji="1" lang="zh-TW" altLang="en-US"/>
          </a:p>
        </p:txBody>
      </p:sp>
    </p:spTree>
    <p:extLst>
      <p:ext uri="{BB962C8B-B14F-4D97-AF65-F5344CB8AC3E}">
        <p14:creationId xmlns:p14="http://schemas.microsoft.com/office/powerpoint/2010/main" val="12497666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261A65A-FA75-3248-BDB3-3B084161978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chmod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B06992A-13C2-1442-8494-40E9BC417DE7}"/>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a:t>
            </a:r>
            <a:r>
              <a:rPr lang="en-US" sz="1800" b="0" i="0" u="none" strike="noStrike" kern="1200" cap="none" spc="-1" baseline="0" dirty="0" err="1">
                <a:solidFill>
                  <a:srgbClr val="C41A16"/>
                </a:solidFill>
                <a:uFillTx/>
                <a:latin typeface="Courier New"/>
                <a:ea typeface="Noto Sans CJK TC Light" panose="020B0300000000000000" pitchFamily="34" charset="-120"/>
                <a:cs typeface="Noto Sans Mono Light" panose="020B0409040504020204" pitchFamily="50"/>
              </a:rPr>
              <a:t>stdio.h</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&gt;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a:t>
            </a:r>
            <a:r>
              <a:rPr lang="en-US" sz="1800" b="0" i="0" u="none" strike="noStrike" kern="1200" cap="none" spc="-1" baseline="0" dirty="0" err="1">
                <a:solidFill>
                  <a:srgbClr val="C41A16"/>
                </a:solidFill>
                <a:uFillTx/>
                <a:latin typeface="Courier New"/>
                <a:ea typeface="Noto Sans CJK TC Light" panose="020B0300000000000000" pitchFamily="34" charset="-120"/>
                <a:cs typeface="Noto Sans Mono Light" panose="020B0409040504020204" pitchFamily="50"/>
              </a:rPr>
              <a:t>stat.h</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&gt;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main(</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argc</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owner, grp, 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sscanf</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2</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"%1d%1d%1d"</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&amp;owner, &amp;grp, &amp;others);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"permission = %d %d %d\n"</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owner, grp, 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 = owner&lt;&lt;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6</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grp&lt;&lt;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3</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/*7&lt;&lt;6 == 111 000 000, 7&lt;&lt;3 == 111 000, 7 == 111*/</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chmod</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1</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mode_t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)perm);</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return</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
        <p:nvSpPr>
          <p:cNvPr id="4" name="日期版面配置區 3">
            <a:extLst>
              <a:ext uri="{FF2B5EF4-FFF2-40B4-BE49-F238E27FC236}">
                <a16:creationId xmlns:a16="http://schemas.microsoft.com/office/drawing/2014/main" id="{81B55546-1A22-4547-9558-10FACAF459E1}"/>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0F833EDC-D8C9-5343-98A5-0FE7D7C0600D}"/>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3AFE5784-C550-AB4E-BAD1-BE395288A092}"/>
              </a:ext>
            </a:extLst>
          </p:cNvPr>
          <p:cNvSpPr>
            <a:spLocks noGrp="1"/>
          </p:cNvSpPr>
          <p:nvPr>
            <p:ph type="sldNum" sz="quarter" idx="12"/>
          </p:nvPr>
        </p:nvSpPr>
        <p:spPr/>
        <p:txBody>
          <a:bodyPr/>
          <a:lstStyle/>
          <a:p>
            <a:fld id="{B0ACCE38-943C-7143-9295-AFC3F5BDF0E0}" type="slidenum">
              <a:rPr kumimoji="1" lang="zh-TW" altLang="en-US" smtClean="0"/>
              <a:t>85</a:t>
            </a:fld>
            <a:endParaRPr kumimoji="1" lang="zh-TW" altLang="en-US"/>
          </a:p>
        </p:txBody>
      </p:sp>
    </p:spTree>
    <p:extLst>
      <p:ext uri="{BB962C8B-B14F-4D97-AF65-F5344CB8AC3E}">
        <p14:creationId xmlns:p14="http://schemas.microsoft.com/office/powerpoint/2010/main" val="1995079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3C52033-E903-F645-997E-5DA2B4C92FF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DE62B9A-3247-0F4F-8090-93890EB91520}"/>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$./chmod link.c 777</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permission = 7 7 7</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ls -alh link.c</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-rwxrwxrwx 1 shiwulo shiwulo 298 Mar 11 14:23 link.c</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650C78E3-7BF6-8843-A533-85D25395BC3F}"/>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55F256C2-5890-5848-8FD7-386B83A53E4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BC6733A-984F-5241-A14E-C4108B09B932}"/>
              </a:ext>
            </a:extLst>
          </p:cNvPr>
          <p:cNvSpPr>
            <a:spLocks noGrp="1"/>
          </p:cNvSpPr>
          <p:nvPr>
            <p:ph type="sldNum" sz="quarter" idx="12"/>
          </p:nvPr>
        </p:nvSpPr>
        <p:spPr/>
        <p:txBody>
          <a:bodyPr/>
          <a:lstStyle/>
          <a:p>
            <a:fld id="{B0ACCE38-943C-7143-9295-AFC3F5BDF0E0}" type="slidenum">
              <a:rPr kumimoji="1" lang="zh-TW" altLang="en-US" smtClean="0"/>
              <a:t>86</a:t>
            </a:fld>
            <a:endParaRPr kumimoji="1" lang="zh-TW" altLang="en-US"/>
          </a:p>
        </p:txBody>
      </p:sp>
    </p:spTree>
    <p:extLst>
      <p:ext uri="{BB962C8B-B14F-4D97-AF65-F5344CB8AC3E}">
        <p14:creationId xmlns:p14="http://schemas.microsoft.com/office/powerpoint/2010/main" val="17925232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D11349D-8913-DA45-9B4A-EF37E1E4D6A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5A5DAD2-49ED-204F-B094-C1DF154F72EE}"/>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了解如何變更UNIX（注意，不只是Linux）的檔案屬性變更方法</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C3B05AB-435C-5F4A-86D7-9CE3780E1313}"/>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8C8D65D-5266-6D4E-B879-686C0BD67AD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433C459-2490-B74A-9BE0-D5C00C56EF7B}"/>
              </a:ext>
            </a:extLst>
          </p:cNvPr>
          <p:cNvSpPr>
            <a:spLocks noGrp="1"/>
          </p:cNvSpPr>
          <p:nvPr>
            <p:ph type="sldNum" sz="quarter" idx="12"/>
          </p:nvPr>
        </p:nvSpPr>
        <p:spPr/>
        <p:txBody>
          <a:bodyPr/>
          <a:lstStyle/>
          <a:p>
            <a:fld id="{B0ACCE38-943C-7143-9295-AFC3F5BDF0E0}" type="slidenum">
              <a:rPr kumimoji="1" lang="zh-TW" altLang="en-US" smtClean="0"/>
              <a:t>87</a:t>
            </a:fld>
            <a:endParaRPr kumimoji="1" lang="zh-TW" altLang="en-US"/>
          </a:p>
        </p:txBody>
      </p:sp>
    </p:spTree>
    <p:extLst>
      <p:ext uri="{BB962C8B-B14F-4D97-AF65-F5344CB8AC3E}">
        <p14:creationId xmlns:p14="http://schemas.microsoft.com/office/powerpoint/2010/main" val="842347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CF93432-4E7E-EC46-981F-CC1F93FF6FA6}"/>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設定檔案的擴充權限</a:t>
            </a:r>
          </a:p>
        </p:txBody>
      </p:sp>
      <p:sp>
        <p:nvSpPr>
          <p:cNvPr id="3" name="TextShape 2">
            <a:extLst>
              <a:ext uri="{FF2B5EF4-FFF2-40B4-BE49-F238E27FC236}">
                <a16:creationId xmlns:a16="http://schemas.microsoft.com/office/drawing/2014/main" id="{EC765A7C-C4EB-BE4D-B486-36CE08E72AC6}"/>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2CEB73C5-C37A-F84E-AFE5-97D7231E6B7C}"/>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816F1E7-83D5-F245-BB06-B7DD1F6577D7}"/>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ECDD2129-83EF-D249-A809-6810346E9B7C}"/>
              </a:ext>
            </a:extLst>
          </p:cNvPr>
          <p:cNvSpPr>
            <a:spLocks noGrp="1"/>
          </p:cNvSpPr>
          <p:nvPr>
            <p:ph type="sldNum" sz="quarter" idx="12"/>
          </p:nvPr>
        </p:nvSpPr>
        <p:spPr/>
        <p:txBody>
          <a:bodyPr/>
          <a:lstStyle/>
          <a:p>
            <a:fld id="{B0ACCE38-943C-7143-9295-AFC3F5BDF0E0}" type="slidenum">
              <a:rPr kumimoji="1" lang="zh-TW" altLang="en-US" smtClean="0"/>
              <a:t>88</a:t>
            </a:fld>
            <a:endParaRPr kumimoji="1" lang="zh-TW" altLang="en-US"/>
          </a:p>
        </p:txBody>
      </p:sp>
    </p:spTree>
    <p:extLst>
      <p:ext uri="{BB962C8B-B14F-4D97-AF65-F5344CB8AC3E}">
        <p14:creationId xmlns:p14="http://schemas.microsoft.com/office/powerpoint/2010/main" val="1734359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FEB4C87-AA8C-9847-85AC-A14488DEDC8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檔案的擴充屬性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54AB11E-C105-144D-A277-56037D7CF4A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285"/>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傳統Unix只有三種屬性，分別是：owner、group、others，但有時候人員很複雜，需要做個細緻的規範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285"/>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例如：</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老師可以針對作業進行任何修改</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助教：可以讀取任何作業</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學生：可以修改作業</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其他人：沒有權限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285"/>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以上一個例子而言，權限就有四種，超出傳統Unix的權限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4EF394F0-B16B-D749-9D8F-8FD6902202AB}"/>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E325121-6C35-E14D-BD8D-A008956E008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77B1AB00-ECB7-494F-869A-EEB4086769A5}"/>
              </a:ext>
            </a:extLst>
          </p:cNvPr>
          <p:cNvSpPr>
            <a:spLocks noGrp="1"/>
          </p:cNvSpPr>
          <p:nvPr>
            <p:ph type="sldNum" sz="quarter" idx="12"/>
          </p:nvPr>
        </p:nvSpPr>
        <p:spPr/>
        <p:txBody>
          <a:bodyPr/>
          <a:lstStyle/>
          <a:p>
            <a:fld id="{B0ACCE38-943C-7143-9295-AFC3F5BDF0E0}" type="slidenum">
              <a:rPr kumimoji="1" lang="zh-TW" altLang="en-US" smtClean="0"/>
              <a:t>89</a:t>
            </a:fld>
            <a:endParaRPr kumimoji="1" lang="zh-TW" altLang="en-US"/>
          </a:p>
        </p:txBody>
      </p:sp>
    </p:spTree>
    <p:extLst>
      <p:ext uri="{BB962C8B-B14F-4D97-AF65-F5344CB8AC3E}">
        <p14:creationId xmlns:p14="http://schemas.microsoft.com/office/powerpoint/2010/main" val="43818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0C6AE50-D1AD-B44E-94F4-91EDF8483989}"/>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檔案的特殊屬性</a:t>
            </a:r>
          </a:p>
        </p:txBody>
      </p:sp>
      <p:sp>
        <p:nvSpPr>
          <p:cNvPr id="3" name="TextShape 2">
            <a:extLst>
              <a:ext uri="{FF2B5EF4-FFF2-40B4-BE49-F238E27FC236}">
                <a16:creationId xmlns:a16="http://schemas.microsoft.com/office/drawing/2014/main" id="{450342A4-CF8E-944B-AFF4-52D0560A4DF6}"/>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B724BB8-7C6F-7341-A722-10842B38654D}"/>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1AAE114-C05F-3B4D-A117-5ACF0E4EF747}"/>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CFE1C7D-9576-BD4D-B98A-BF10C692DDC9}"/>
              </a:ext>
            </a:extLst>
          </p:cNvPr>
          <p:cNvSpPr>
            <a:spLocks noGrp="1"/>
          </p:cNvSpPr>
          <p:nvPr>
            <p:ph type="sldNum" sz="quarter" idx="12"/>
          </p:nvPr>
        </p:nvSpPr>
        <p:spPr/>
        <p:txBody>
          <a:bodyPr/>
          <a:lstStyle/>
          <a:p>
            <a:fld id="{B0ACCE38-943C-7143-9295-AFC3F5BDF0E0}" type="slidenum">
              <a:rPr kumimoji="1" lang="zh-TW" altLang="en-US" smtClean="0"/>
              <a:t>9</a:t>
            </a:fld>
            <a:endParaRPr kumimoji="1" lang="zh-TW" altLang="en-US"/>
          </a:p>
        </p:txBody>
      </p:sp>
    </p:spTree>
    <p:extLst>
      <p:ext uri="{BB962C8B-B14F-4D97-AF65-F5344CB8AC3E}">
        <p14:creationId xmlns:p14="http://schemas.microsoft.com/office/powerpoint/2010/main" val="41547121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9FF5EB3-5980-0C48-A7FA-905B8739A1B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指令：getfacl, setfacl</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CF63F29-B531-F543-990C-31792EA49008}"/>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getfacl（acl：access control list）讀取一個檔案或目錄的擴充屬性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setfacl，設定一個檔案或者目錄的擴充屬性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74C3C8AF-F48A-D346-84C0-7035974FE03A}"/>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3C6BD554-AAAA-7242-ABB0-0CF1706C1A01}"/>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97CA7C5-4536-424F-ABE6-A7A4A6EAC5E3}"/>
              </a:ext>
            </a:extLst>
          </p:cNvPr>
          <p:cNvSpPr>
            <a:spLocks noGrp="1"/>
          </p:cNvSpPr>
          <p:nvPr>
            <p:ph type="sldNum" sz="quarter" idx="12"/>
          </p:nvPr>
        </p:nvSpPr>
        <p:spPr/>
        <p:txBody>
          <a:bodyPr/>
          <a:lstStyle/>
          <a:p>
            <a:fld id="{B0ACCE38-943C-7143-9295-AFC3F5BDF0E0}" type="slidenum">
              <a:rPr kumimoji="1" lang="zh-TW" altLang="en-US" smtClean="0"/>
              <a:t>90</a:t>
            </a:fld>
            <a:endParaRPr kumimoji="1" lang="zh-TW" altLang="en-US"/>
          </a:p>
        </p:txBody>
      </p:sp>
    </p:spTree>
    <p:extLst>
      <p:ext uri="{BB962C8B-B14F-4D97-AF65-F5344CB8AC3E}">
        <p14:creationId xmlns:p14="http://schemas.microsoft.com/office/powerpoint/2010/main" val="11296917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884E4F6-F064-9E44-8F9F-E65F2C110C5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getfacl</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5719D42-4CE1-8C4F-B5A5-2D9F8D01E84D}"/>
              </a:ext>
            </a:extLst>
          </p:cNvPr>
          <p:cNvSpPr txBox="1"/>
          <p:nvPr/>
        </p:nvSpPr>
        <p:spPr>
          <a:xfrm>
            <a:off x="838084" y="1825563"/>
            <a:ext cx="10515243" cy="4350962"/>
          </a:xfrm>
          <a:prstGeom prst="rect">
            <a:avLst/>
          </a:prstGeom>
          <a:solidFill>
            <a:srgbClr val="000000"/>
          </a:solidFill>
          <a:ln w="12600" cap="flat">
            <a:solidFill>
              <a:srgbClr val="000000"/>
            </a:solidFill>
            <a:prstDash val="solid"/>
            <a:miter/>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getfacl examples.desktop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/*對，就是這麼簡單，getfacl後面將路徑名*/ </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file: examples.desktop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/*檔名*/</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owner: shiwulo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/*檔案擁有者*/</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group: shiwulo /*群組*/</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user::rw-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/*UNIX預設屬性rwx rwx rwx*/</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group::r--</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other::r--</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6ED5EF9E-D288-9143-95EF-3ECE3151B6F4}"/>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50B2C7E-23C6-5F44-A058-FA646D95E46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5D57BF42-900F-1347-9C13-D35C7A2A1CA9}"/>
              </a:ext>
            </a:extLst>
          </p:cNvPr>
          <p:cNvSpPr>
            <a:spLocks noGrp="1"/>
          </p:cNvSpPr>
          <p:nvPr>
            <p:ph type="sldNum" sz="quarter" idx="12"/>
          </p:nvPr>
        </p:nvSpPr>
        <p:spPr/>
        <p:txBody>
          <a:bodyPr/>
          <a:lstStyle/>
          <a:p>
            <a:fld id="{B0ACCE38-943C-7143-9295-AFC3F5BDF0E0}" type="slidenum">
              <a:rPr kumimoji="1" lang="zh-TW" altLang="en-US" smtClean="0"/>
              <a:t>91</a:t>
            </a:fld>
            <a:endParaRPr kumimoji="1" lang="zh-TW" altLang="en-US"/>
          </a:p>
        </p:txBody>
      </p:sp>
    </p:spTree>
    <p:extLst>
      <p:ext uri="{BB962C8B-B14F-4D97-AF65-F5344CB8AC3E}">
        <p14:creationId xmlns:p14="http://schemas.microsoft.com/office/powerpoint/2010/main" val="22610302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103FFD2-EAE5-BD41-8186-4EFF59C899F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setfacl</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3EAA71F-369C-8D44-95AB-20E0BD132296}"/>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setfacl -m u:guest1:rx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-m代表修改（modify）權限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u：[使用者名稱]：[權限]  檔名</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setfacl -m g:guest1:rx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-m代表修改（modify）權限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g：[群組名稱]：[權限]  檔名</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7383E8F-BBC4-CF45-94F6-099F466790BE}"/>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9C4B7D8E-C56E-1E49-9345-84D31DC48309}"/>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26D44FCD-0727-1446-98B9-27C3BB27A724}"/>
              </a:ext>
            </a:extLst>
          </p:cNvPr>
          <p:cNvSpPr>
            <a:spLocks noGrp="1"/>
          </p:cNvSpPr>
          <p:nvPr>
            <p:ph type="sldNum" sz="quarter" idx="12"/>
          </p:nvPr>
        </p:nvSpPr>
        <p:spPr/>
        <p:txBody>
          <a:bodyPr/>
          <a:lstStyle/>
          <a:p>
            <a:fld id="{B0ACCE38-943C-7143-9295-AFC3F5BDF0E0}" type="slidenum">
              <a:rPr kumimoji="1" lang="zh-TW" altLang="en-US" smtClean="0"/>
              <a:t>92</a:t>
            </a:fld>
            <a:endParaRPr kumimoji="1" lang="zh-TW" altLang="en-US"/>
          </a:p>
        </p:txBody>
      </p:sp>
    </p:spTree>
    <p:extLst>
      <p:ext uri="{BB962C8B-B14F-4D97-AF65-F5344CB8AC3E}">
        <p14:creationId xmlns:p14="http://schemas.microsoft.com/office/powerpoint/2010/main" val="2897048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0245404-54B8-274A-8B8E-83FEE1812E7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572DCF8-8C47-6044-9315-E36AF2DE70A9}"/>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setfacl</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-m u:guest1:rw ./</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tmp</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getfacl</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tmp</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file: </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tmp</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owner: shiwulo</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group: shiwulo</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user::</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rw</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a:t>
            </a:r>
            <a:r>
              <a:rPr lang="en-US" sz="2600" b="0" i="0" u="none" strike="noStrike" kern="1200" cap="none" spc="-1" baseline="0" dirty="0">
                <a:solidFill>
                  <a:srgbClr val="FFFF00"/>
                </a:solidFill>
                <a:uFillTx/>
                <a:latin typeface="Courier" pitchFamily="2"/>
                <a:ea typeface="Courier New"/>
                <a:cs typeface="Noto Sans Mono Light" panose="020B0409040504020204" pitchFamily="50"/>
              </a:rPr>
              <a:t>/*</a:t>
            </a:r>
            <a:r>
              <a:rPr lang="zh-TW" sz="2600" b="0" i="0" u="none" strike="noStrike" kern="1200" cap="none" spc="-1" baseline="0" dirty="0">
                <a:solidFill>
                  <a:srgbClr val="FFFF00"/>
                </a:solidFill>
                <a:uFillTx/>
                <a:latin typeface="Courier" pitchFamily="2"/>
                <a:ea typeface="Courier New"/>
                <a:cs typeface="Noto Sans Mono Light" panose="020B0409040504020204" pitchFamily="50"/>
              </a:rPr>
              <a:t>沒有使用者（</a:t>
            </a:r>
            <a:r>
              <a:rPr lang="en-US" sz="2600" b="0" i="0" u="none" strike="noStrike" kern="1200" cap="none" spc="-1" baseline="0" dirty="0">
                <a:solidFill>
                  <a:srgbClr val="FFFF00"/>
                </a:solidFill>
                <a:uFillTx/>
                <a:latin typeface="Courier" pitchFamily="2"/>
                <a:ea typeface="Courier New"/>
                <a:cs typeface="Noto Sans Mono Light" panose="020B0409040504020204" pitchFamily="50"/>
              </a:rPr>
              <a:t>::</a:t>
            </a:r>
            <a:r>
              <a:rPr lang="zh-TW" sz="2600" b="0" i="0" u="none" strike="noStrike" kern="1200" cap="none" spc="-1" baseline="0" dirty="0">
                <a:solidFill>
                  <a:srgbClr val="FFFF00"/>
                </a:solidFill>
                <a:uFillTx/>
                <a:latin typeface="Courier" pitchFamily="2"/>
                <a:ea typeface="Courier New"/>
                <a:cs typeface="Noto Sans Mono Light" panose="020B0409040504020204" pitchFamily="50"/>
              </a:rPr>
              <a:t>）代表擁有者（</a:t>
            </a:r>
            <a:r>
              <a:rPr lang="en-US" sz="2600" b="0" i="0" u="none" strike="noStrike" kern="1200" cap="none" spc="-1" baseline="0" dirty="0">
                <a:solidFill>
                  <a:srgbClr val="FFFF00"/>
                </a:solidFill>
                <a:uFillTx/>
                <a:latin typeface="Courier" pitchFamily="2"/>
                <a:ea typeface="Courier New"/>
                <a:cs typeface="Noto Sans Mono Light" panose="020B0409040504020204" pitchFamily="50"/>
              </a:rPr>
              <a:t>owner</a:t>
            </a:r>
            <a:r>
              <a:rPr lang="zh-TW" sz="2600" b="0" i="0" u="none" strike="noStrike" kern="1200" cap="none" spc="-1" baseline="0" dirty="0">
                <a:solidFill>
                  <a:srgbClr val="FFFF00"/>
                </a:solidFill>
                <a:uFillTx/>
                <a:latin typeface="Courier" pitchFamily="2"/>
                <a:ea typeface="Courier New"/>
                <a:cs typeface="Noto Sans Mono Light" panose="020B0409040504020204" pitchFamily="50"/>
              </a:rPr>
              <a:t>）</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user:guest1:rw-</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group::</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rw</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mask::</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rw</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other::r--</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F0FEB481-04EB-B340-ACD7-C85B0602FA4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2F4CEA3-09A1-6842-9B68-FC9E76C67CE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B28B59FA-CCBA-3B4E-BEC2-F238DDFA33EE}"/>
              </a:ext>
            </a:extLst>
          </p:cNvPr>
          <p:cNvSpPr>
            <a:spLocks noGrp="1"/>
          </p:cNvSpPr>
          <p:nvPr>
            <p:ph type="sldNum" sz="quarter" idx="12"/>
          </p:nvPr>
        </p:nvSpPr>
        <p:spPr/>
        <p:txBody>
          <a:bodyPr/>
          <a:lstStyle/>
          <a:p>
            <a:fld id="{B0ACCE38-943C-7143-9295-AFC3F5BDF0E0}" type="slidenum">
              <a:rPr kumimoji="1" lang="zh-TW" altLang="en-US" smtClean="0"/>
              <a:t>93</a:t>
            </a:fld>
            <a:endParaRPr kumimoji="1" lang="zh-TW" altLang="en-US"/>
          </a:p>
        </p:txBody>
      </p:sp>
    </p:spTree>
    <p:extLst>
      <p:ext uri="{BB962C8B-B14F-4D97-AF65-F5344CB8AC3E}">
        <p14:creationId xmlns:p14="http://schemas.microsoft.com/office/powerpoint/2010/main" val="38370049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243D638-6995-064C-B43E-B0FD5AF42B4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E68DF86-34ED-3B4E-A9B8-E4C65488A445}"/>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$setfacl -m g:guest1:rw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getfacl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file: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owner: shiwulo</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group: shiwulo</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user::rw-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user:guest1:rw-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group::rw-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group:guest1:rw-   </a:t>
            </a:r>
            <a:r>
              <a:rPr lang="zh-TW" sz="2400" b="0" i="0" u="none" strike="noStrike" kern="1200" cap="none" spc="-1" baseline="0" dirty="0">
                <a:solidFill>
                  <a:srgbClr val="FFFF00"/>
                </a:solidFill>
                <a:uFillTx/>
                <a:latin typeface="Courier" pitchFamily="2"/>
                <a:ea typeface="Consolas"/>
                <a:cs typeface="Noto Sans Mono Light" panose="020B0409040504020204" pitchFamily="50"/>
              </a:rPr>
              <a:t>/*增加了新的群組guset1，權限為可讀寫*/</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mask::rw-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other::r--</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A443AD4A-7EAF-2147-AE0E-2CCA574DC7E0}"/>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A3C43551-EED5-0D4B-A13F-CD4BEC6B9174}"/>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4C4FAB2-01DD-2E4B-A9A0-3117910860F6}"/>
              </a:ext>
            </a:extLst>
          </p:cNvPr>
          <p:cNvSpPr>
            <a:spLocks noGrp="1"/>
          </p:cNvSpPr>
          <p:nvPr>
            <p:ph type="sldNum" sz="quarter" idx="12"/>
          </p:nvPr>
        </p:nvSpPr>
        <p:spPr/>
        <p:txBody>
          <a:bodyPr/>
          <a:lstStyle/>
          <a:p>
            <a:fld id="{B0ACCE38-943C-7143-9295-AFC3F5BDF0E0}" type="slidenum">
              <a:rPr kumimoji="1" lang="zh-TW" altLang="en-US" smtClean="0"/>
              <a:t>94</a:t>
            </a:fld>
            <a:endParaRPr kumimoji="1" lang="zh-TW" altLang="en-US"/>
          </a:p>
        </p:txBody>
      </p:sp>
    </p:spTree>
    <p:extLst>
      <p:ext uri="{BB962C8B-B14F-4D97-AF65-F5344CB8AC3E}">
        <p14:creationId xmlns:p14="http://schemas.microsoft.com/office/powerpoint/2010/main" val="22396331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CEC16FA-0B11-1740-8D8D-F1FEAB2B2E3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ls一下</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1DC5099B-7CB0-0B4E-BC9E-26FC1EE70BE3}"/>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$ls -lh</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drwxrwxr-x  6 shiwulo shiwulo 4.0K Feb  1 12:25 _sp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drwxr-xr-x  2 shiwulo shiwulo 4.0K Dec 29 12:44 Templates</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-rw-rw-r--+ 1 shiwulo shiwulo    0 Mar 15 08:14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00"/>
                </a:solidFill>
                <a:uFillTx/>
                <a:latin typeface="Courier" pitchFamily="2"/>
                <a:ea typeface="Consolas"/>
                <a:cs typeface="Noto Sans Mono Light" panose="020B0409040504020204" pitchFamily="50"/>
              </a:rPr>
              <a:t>/*檔案屬性多了+代表這一個檔案有擴充屬性，要用getfacl才可以看到完整的屬性*/</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drwxr-xr-x  2 shiwulo shiwulo 4.0K Dec 29 12:44 Videos</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B9449161-C4C7-8A45-B11D-2F79836E0197}"/>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7949383B-8356-AE4C-BB6D-EBF2F8B086CF}"/>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04DAB81E-2437-3D4A-9FE9-15600C397122}"/>
              </a:ext>
            </a:extLst>
          </p:cNvPr>
          <p:cNvSpPr>
            <a:spLocks noGrp="1"/>
          </p:cNvSpPr>
          <p:nvPr>
            <p:ph type="sldNum" sz="quarter" idx="12"/>
          </p:nvPr>
        </p:nvSpPr>
        <p:spPr/>
        <p:txBody>
          <a:bodyPr/>
          <a:lstStyle/>
          <a:p>
            <a:fld id="{B0ACCE38-943C-7143-9295-AFC3F5BDF0E0}" type="slidenum">
              <a:rPr kumimoji="1" lang="zh-TW" altLang="en-US" smtClean="0"/>
              <a:t>95</a:t>
            </a:fld>
            <a:endParaRPr kumimoji="1" lang="zh-TW" altLang="en-US"/>
          </a:p>
        </p:txBody>
      </p:sp>
    </p:spTree>
    <p:extLst>
      <p:ext uri="{BB962C8B-B14F-4D97-AF65-F5344CB8AC3E}">
        <p14:creationId xmlns:p14="http://schemas.microsoft.com/office/powerpoint/2010/main" val="18786340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3245330-882A-454D-9D81-00BEAC341DA3}"/>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GUI</a:t>
            </a:r>
          </a:p>
        </p:txBody>
      </p:sp>
      <p:sp>
        <p:nvSpPr>
          <p:cNvPr id="3" name="TextShape 2">
            <a:extLst>
              <a:ext uri="{FF2B5EF4-FFF2-40B4-BE49-F238E27FC236}">
                <a16:creationId xmlns:a16="http://schemas.microsoft.com/office/drawing/2014/main" id="{D5A9D7B0-0E04-5044-8997-68E144B9FA5D}"/>
              </a:ext>
            </a:extLst>
          </p:cNvPr>
          <p:cNvSpPr txBox="1"/>
          <p:nvPr/>
        </p:nvSpPr>
        <p:spPr>
          <a:xfrm>
            <a:off x="377729" y="1831204"/>
            <a:ext cx="5297859" cy="4350962"/>
          </a:xfrm>
          <a:prstGeom prst="rect">
            <a:avLst/>
          </a:prstGeom>
          <a:gradFill>
            <a:gsLst>
              <a:gs pos="0">
                <a:srgbClr val="000000"/>
              </a:gs>
              <a:gs pos="100000">
                <a:srgbClr val="000000"/>
              </a:gs>
            </a:gsLst>
            <a:lin ang="16200000"/>
          </a:gradFill>
          <a:ln cap="flat">
            <a:noFill/>
          </a:ln>
          <a:effectLst>
            <a:outerShdw dist="22997" dir="5400000" algn="tl">
              <a:srgbClr val="000000">
                <a:alpha val="35000"/>
              </a:srgbClr>
            </a:outerShdw>
          </a:effectLst>
        </p:spPr>
        <p:txBody>
          <a:bodyPr vert="horz" wrap="square" lIns="0" tIns="0" rIns="0" bIns="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sudo</a:t>
            </a:r>
            <a:r>
              <a:rPr lang="en-US" sz="3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apt-get install </a:t>
            </a:r>
            <a:r>
              <a:rPr lang="en-US" sz="3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eiciel</a:t>
            </a:r>
            <a:endParaRPr lang="en-US" sz="3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endParaRPr>
          </a:p>
        </p:txBody>
      </p:sp>
      <p:pic>
        <p:nvPicPr>
          <p:cNvPr id="4" name="圖片 348">
            <a:extLst>
              <a:ext uri="{FF2B5EF4-FFF2-40B4-BE49-F238E27FC236}">
                <a16:creationId xmlns:a16="http://schemas.microsoft.com/office/drawing/2014/main" id="{B0FCD61F-82E8-3643-9ACD-1C3700375C7C}"/>
              </a:ext>
            </a:extLst>
          </p:cNvPr>
          <p:cNvPicPr>
            <a:picLocks noChangeAspect="1"/>
          </p:cNvPicPr>
          <p:nvPr/>
        </p:nvPicPr>
        <p:blipFill>
          <a:blip r:embed="rId2"/>
          <a:stretch>
            <a:fillRect/>
          </a:stretch>
        </p:blipFill>
        <p:spPr>
          <a:xfrm>
            <a:off x="5807518" y="619560"/>
            <a:ext cx="6000475" cy="6076444"/>
          </a:xfrm>
          <a:prstGeom prst="rect">
            <a:avLst/>
          </a:prstGeom>
          <a:noFill/>
          <a:ln cap="flat">
            <a:noFill/>
          </a:ln>
        </p:spPr>
      </p:pic>
    </p:spTree>
    <p:extLst>
      <p:ext uri="{BB962C8B-B14F-4D97-AF65-F5344CB8AC3E}">
        <p14:creationId xmlns:p14="http://schemas.microsoft.com/office/powerpoint/2010/main" val="24356326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AC036BE-110F-6142-BAEF-976480FA847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ACL functions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DBF1683-E0EB-0D48-95EF-2806359DD316}"/>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sudo apt-get install acl acl-dev</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acl_get_file</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acl_get_entry</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acl_get_tag_type</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acl_get_qualifier</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acl_get_permset</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acl_get_perm</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sudo apt-get install clang</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clang -lacl list_acl.c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gcc list_acl.c -lacl</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日期版面配置區 3">
            <a:extLst>
              <a:ext uri="{FF2B5EF4-FFF2-40B4-BE49-F238E27FC236}">
                <a16:creationId xmlns:a16="http://schemas.microsoft.com/office/drawing/2014/main" id="{F3A57C12-B575-B749-BBA4-DC594D501860}"/>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22436AB3-8912-E649-BEA2-60750BAFAF5A}"/>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6D00E1D8-8EF3-E743-B8CB-409FD78691E1}"/>
              </a:ext>
            </a:extLst>
          </p:cNvPr>
          <p:cNvSpPr>
            <a:spLocks noGrp="1"/>
          </p:cNvSpPr>
          <p:nvPr>
            <p:ph type="sldNum" sz="quarter" idx="12"/>
          </p:nvPr>
        </p:nvSpPr>
        <p:spPr/>
        <p:txBody>
          <a:bodyPr/>
          <a:lstStyle/>
          <a:p>
            <a:fld id="{B0ACCE38-943C-7143-9295-AFC3F5BDF0E0}" type="slidenum">
              <a:rPr kumimoji="1" lang="zh-TW" altLang="en-US" smtClean="0"/>
              <a:t>97</a:t>
            </a:fld>
            <a:endParaRPr kumimoji="1" lang="zh-TW" altLang="en-US"/>
          </a:p>
        </p:txBody>
      </p:sp>
    </p:spTree>
    <p:extLst>
      <p:ext uri="{BB962C8B-B14F-4D97-AF65-F5344CB8AC3E}">
        <p14:creationId xmlns:p14="http://schemas.microsoft.com/office/powerpoint/2010/main" val="3406223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317724-1B60-C942-B116-46EB83F7733E}"/>
              </a:ext>
            </a:extLst>
          </p:cNvPr>
          <p:cNvSpPr>
            <a:spLocks noGrp="1"/>
          </p:cNvSpPr>
          <p:nvPr>
            <p:ph type="title"/>
          </p:nvPr>
        </p:nvSpPr>
        <p:spPr/>
        <p:txBody>
          <a:bodyPr>
            <a:normAutofit/>
          </a:bodyPr>
          <a:lstStyle/>
          <a:p>
            <a:r>
              <a:rPr kumimoji="1" lang="en-US" altLang="zh-TW" sz="4400" dirty="0">
                <a:latin typeface="Noto Sans CJK TC Light" panose="020B0300000000000000" pitchFamily="34" charset="-120"/>
              </a:rPr>
              <a:t>clang</a:t>
            </a:r>
            <a:endParaRPr kumimoji="1" lang="zh-TW" altLang="en-US" sz="4400" dirty="0">
              <a:latin typeface="Noto Sans CJK TC Light" panose="020B0300000000000000" pitchFamily="34" charset="-120"/>
            </a:endParaRPr>
          </a:p>
        </p:txBody>
      </p:sp>
      <p:sp>
        <p:nvSpPr>
          <p:cNvPr id="3" name="副標題 2">
            <a:extLst>
              <a:ext uri="{FF2B5EF4-FFF2-40B4-BE49-F238E27FC236}">
                <a16:creationId xmlns:a16="http://schemas.microsoft.com/office/drawing/2014/main" id="{01E8ABD4-A757-504D-9593-207764E0DB2C}"/>
              </a:ext>
            </a:extLst>
          </p:cNvPr>
          <p:cNvSpPr>
            <a:spLocks noGrp="1"/>
          </p:cNvSpPr>
          <p:nvPr>
            <p:ph type="subTitle" idx="4294967295"/>
          </p:nvPr>
        </p:nvSpPr>
        <p:spPr/>
        <p:txBody>
          <a:bodyPr>
            <a:normAutofit/>
          </a:bodyPr>
          <a:lstStyle/>
          <a:p>
            <a:pPr algn="l"/>
            <a:r>
              <a:rPr kumimoji="1" lang="en-US" altLang="zh-TW" dirty="0">
                <a:latin typeface="Noto Sans CJK TC Light" panose="020B0300000000000000" pitchFamily="34" charset="-120"/>
              </a:rPr>
              <a:t>Clang is designed to be highly compatible with GCC.</a:t>
            </a:r>
          </a:p>
          <a:p>
            <a:pPr lvl="1"/>
            <a:r>
              <a:rPr kumimoji="1" lang="en-US" altLang="zh-TW" dirty="0">
                <a:latin typeface="Noto Sans CJK TC Light" panose="020B0300000000000000" pitchFamily="34" charset="-120"/>
              </a:rPr>
              <a:t>Clang's command-line interface is similar to and shares many flags and options with GCC. </a:t>
            </a:r>
          </a:p>
          <a:p>
            <a:pPr lvl="1"/>
            <a:r>
              <a:rPr kumimoji="1" lang="en-US" altLang="zh-TW" dirty="0">
                <a:latin typeface="Noto Sans CJK TC Light" panose="020B0300000000000000" pitchFamily="34" charset="-120"/>
              </a:rPr>
              <a:t>Clang implements many GNU language extensions and enables them by default.</a:t>
            </a:r>
          </a:p>
          <a:p>
            <a:pPr algn="l"/>
            <a:r>
              <a:rPr kumimoji="1" lang="en-US" altLang="zh-TW" dirty="0">
                <a:latin typeface="Noto Sans CJK TC Light" panose="020B0300000000000000" pitchFamily="34" charset="-120"/>
              </a:rPr>
              <a:t>Clang's developers aim to reduce memory footprint and increase compilation speed compared to competing compilers, such as GCC.</a:t>
            </a:r>
          </a:p>
          <a:p>
            <a:pPr lvl="1"/>
            <a:r>
              <a:rPr lang="en-US" altLang="zh-TW" dirty="0">
                <a:latin typeface="Noto Sans CJK TC Light" panose="020B0300000000000000" pitchFamily="34" charset="-120"/>
              </a:rPr>
              <a:t>More recent comparisons indicate that both compilers have evolved to increase their performance.</a:t>
            </a:r>
          </a:p>
          <a:p>
            <a:pPr lvl="1"/>
            <a:r>
              <a:rPr kumimoji="1" lang="zh-CN" altLang="en-US" dirty="0">
                <a:latin typeface="Noto Sans CJK TC Light" panose="020B0300000000000000" pitchFamily="34" charset="-120"/>
              </a:rPr>
              <a:t>效能不分軒輊</a:t>
            </a:r>
            <a:endParaRPr kumimoji="1" lang="en-US" altLang="zh-TW" dirty="0">
              <a:latin typeface="Noto Sans CJK TC Light" panose="020B0300000000000000" pitchFamily="34" charset="-120"/>
            </a:endParaRPr>
          </a:p>
        </p:txBody>
      </p:sp>
    </p:spTree>
    <p:extLst>
      <p:ext uri="{BB962C8B-B14F-4D97-AF65-F5344CB8AC3E}">
        <p14:creationId xmlns:p14="http://schemas.microsoft.com/office/powerpoint/2010/main" val="41380476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8CB564D-108B-E846-80BC-1867CA85E7F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position of gcc -l option</a:t>
            </a:r>
          </a:p>
        </p:txBody>
      </p:sp>
      <p:sp>
        <p:nvSpPr>
          <p:cNvPr id="3" name="TextShape 2">
            <a:extLst>
              <a:ext uri="{FF2B5EF4-FFF2-40B4-BE49-F238E27FC236}">
                <a16:creationId xmlns:a16="http://schemas.microsoft.com/office/drawing/2014/main" id="{F3925F12-FB64-C24D-A795-3CF3B575BCD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It makes a difference where in the command you write this option; the linker searches and processes libraries and object files in the order they are specified. </a:t>
            </a: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Thus,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foo.o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lz</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bar.o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searches library z after file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foo.o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but before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bar.o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If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bar.o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refers to functions in z, those functions may not be loaded.</a:t>
            </a:r>
          </a:p>
        </p:txBody>
      </p:sp>
      <p:sp>
        <p:nvSpPr>
          <p:cNvPr id="4" name="日期版面配置區 3">
            <a:extLst>
              <a:ext uri="{FF2B5EF4-FFF2-40B4-BE49-F238E27FC236}">
                <a16:creationId xmlns:a16="http://schemas.microsoft.com/office/drawing/2014/main" id="{E235F9CC-A99F-E042-BEB7-7409D6B491A5}"/>
              </a:ext>
            </a:extLst>
          </p:cNvPr>
          <p:cNvSpPr>
            <a:spLocks noGrp="1"/>
          </p:cNvSpPr>
          <p:nvPr>
            <p:ph type="dt" sz="half" idx="10"/>
          </p:nvPr>
        </p:nvSpPr>
        <p:spPr/>
        <p:txBody>
          <a:bodyPr/>
          <a:lstStyle/>
          <a:p>
            <a:r>
              <a:rPr kumimoji="1" lang="zh-TW" altLang="en-US"/>
              <a:t>中正大學 羅習五</a:t>
            </a:r>
          </a:p>
        </p:txBody>
      </p:sp>
      <p:sp>
        <p:nvSpPr>
          <p:cNvPr id="5" name="頁尾版面配置區 4">
            <a:extLst>
              <a:ext uri="{FF2B5EF4-FFF2-40B4-BE49-F238E27FC236}">
                <a16:creationId xmlns:a16="http://schemas.microsoft.com/office/drawing/2014/main" id="{F1BC7B2F-CE30-A844-8BED-96676FDA13B6}"/>
              </a:ext>
            </a:extLst>
          </p:cNvPr>
          <p:cNvSpPr>
            <a:spLocks noGrp="1"/>
          </p:cNvSpPr>
          <p:nvPr>
            <p:ph type="ftr" sz="quarter" idx="11"/>
          </p:nvPr>
        </p:nvSpPr>
        <p:spPr/>
        <p:txBody>
          <a:bodyPr/>
          <a:lstStyle/>
          <a:p>
            <a:r>
              <a:rPr kumimoji="1" lang="zh-TW" altLang="en-US"/>
              <a:t>創作共用</a:t>
            </a:r>
            <a:r>
              <a:rPr kumimoji="1" lang="en-US" altLang="zh-TW"/>
              <a:t>-</a:t>
            </a:r>
            <a:r>
              <a:rPr kumimoji="1" lang="zh-TW" altLang="en-US"/>
              <a:t>姓名標示</a:t>
            </a:r>
            <a:r>
              <a:rPr kumimoji="1" lang="en-US" altLang="zh-TW"/>
              <a:t>-</a:t>
            </a:r>
            <a:r>
              <a:rPr kumimoji="1" lang="zh-TW" altLang="en-US"/>
              <a:t>非商業性</a:t>
            </a:r>
            <a:r>
              <a:rPr kumimoji="1" lang="en-US" altLang="zh-TW"/>
              <a:t>-</a:t>
            </a:r>
            <a:r>
              <a:rPr kumimoji="1" lang="zh-TW" altLang="en-US"/>
              <a:t>相同方式分享</a:t>
            </a:r>
          </a:p>
        </p:txBody>
      </p:sp>
      <p:sp>
        <p:nvSpPr>
          <p:cNvPr id="6" name="投影片編號版面配置區 5">
            <a:extLst>
              <a:ext uri="{FF2B5EF4-FFF2-40B4-BE49-F238E27FC236}">
                <a16:creationId xmlns:a16="http://schemas.microsoft.com/office/drawing/2014/main" id="{D15F1136-DDF6-A14F-8544-81A46C86F0B8}"/>
              </a:ext>
            </a:extLst>
          </p:cNvPr>
          <p:cNvSpPr>
            <a:spLocks noGrp="1"/>
          </p:cNvSpPr>
          <p:nvPr>
            <p:ph type="sldNum" sz="quarter" idx="12"/>
          </p:nvPr>
        </p:nvSpPr>
        <p:spPr/>
        <p:txBody>
          <a:bodyPr/>
          <a:lstStyle/>
          <a:p>
            <a:fld id="{B0ACCE38-943C-7143-9295-AFC3F5BDF0E0}" type="slidenum">
              <a:rPr kumimoji="1" lang="zh-TW" altLang="en-US" smtClean="0"/>
              <a:t>99</a:t>
            </a:fld>
            <a:endParaRPr kumimoji="1" lang="zh-TW" altLang="en-US"/>
          </a:p>
        </p:txBody>
      </p:sp>
    </p:spTree>
    <p:extLst>
      <p:ext uri="{BB962C8B-B14F-4D97-AF65-F5344CB8AC3E}">
        <p14:creationId xmlns:p14="http://schemas.microsoft.com/office/powerpoint/2010/main" val="34349426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9021</Words>
  <Application>Microsoft Macintosh PowerPoint</Application>
  <PresentationFormat>寬螢幕</PresentationFormat>
  <Paragraphs>1348</Paragraphs>
  <Slides>125</Slides>
  <Notes>5</Notes>
  <HiddenSlides>0</HiddenSlides>
  <MMClips>0</MMClips>
  <ScaleCrop>false</ScaleCrop>
  <HeadingPairs>
    <vt:vector size="6" baseType="variant">
      <vt:variant>
        <vt:lpstr>使用字型</vt:lpstr>
      </vt:variant>
      <vt:variant>
        <vt:i4>20</vt:i4>
      </vt:variant>
      <vt:variant>
        <vt:lpstr>佈景主題</vt:lpstr>
      </vt:variant>
      <vt:variant>
        <vt:i4>1</vt:i4>
      </vt:variant>
      <vt:variant>
        <vt:lpstr>投影片標題</vt:lpstr>
      </vt:variant>
      <vt:variant>
        <vt:i4>125</vt:i4>
      </vt:variant>
    </vt:vector>
  </HeadingPairs>
  <TitlesOfParts>
    <vt:vector size="146" baseType="lpstr">
      <vt:lpstr>微軟正黑體</vt:lpstr>
      <vt:lpstr>新細明體</vt:lpstr>
      <vt:lpstr>Noto Mono</vt:lpstr>
      <vt:lpstr>Noto Sans</vt:lpstr>
      <vt:lpstr>Noto Sans CJK TC</vt:lpstr>
      <vt:lpstr>Noto Sans CJK TC DemiLight</vt:lpstr>
      <vt:lpstr>Noto Sans CJK TC Light</vt:lpstr>
      <vt:lpstr>Noto Sans CJK TC Medium</vt:lpstr>
      <vt:lpstr>Noto Sans Mono</vt:lpstr>
      <vt:lpstr>Noto Sans Mono CJK TC</vt:lpstr>
      <vt:lpstr>Noto Sans Mono Light</vt:lpstr>
      <vt:lpstr>黑体</vt:lpstr>
      <vt:lpstr>StarSymbol</vt:lpstr>
      <vt:lpstr>Arial</vt:lpstr>
      <vt:lpstr>Calibri</vt:lpstr>
      <vt:lpstr>Consolas</vt:lpstr>
      <vt:lpstr>Courier</vt:lpstr>
      <vt:lpstr>Courier New</vt:lpstr>
      <vt:lpstr>Menlo</vt:lpstr>
      <vt:lpstr>Menlo-Regular</vt:lpstr>
      <vt:lpstr>Office 佈景主題</vt:lpstr>
      <vt:lpstr>PowerPoint 簡報</vt:lpstr>
      <vt:lpstr>認識檔案基本屬性</vt:lpstr>
      <vt:lpstr>檔案的基本屬性 (ls -alh)</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如果是setuid的程式，檔案的owner是root，會發生什麼情況？</vt:lpstr>
      <vt:lpstr>如果是setuid的程式，檔案的owner是root，會發生什麼情況？</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hardlink的特性</vt:lpstr>
      <vt:lpstr>hardlink的特性</vt:lpstr>
      <vt:lpstr>hardlink的特性</vt:lpstr>
      <vt:lpstr>softlink的特性 </vt:lpstr>
      <vt:lpstr>softlink的特性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umask的功能 </vt:lpstr>
      <vt:lpstr>umask的功能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clang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修改listattr.c</vt:lpstr>
      <vt:lpstr>PowerPoint 簡報</vt:lpstr>
      <vt:lpstr>PowerPoint 簡報</vt:lpstr>
      <vt:lpstr>期中考成績</vt:lpstr>
      <vt:lpstr>成績分布</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習五 羅</dc:creator>
  <cp:lastModifiedBy>習五 羅</cp:lastModifiedBy>
  <cp:revision>13</cp:revision>
  <dcterms:created xsi:type="dcterms:W3CDTF">2018-05-08T05:54:43Z</dcterms:created>
  <dcterms:modified xsi:type="dcterms:W3CDTF">2018-06-15T15:19:42Z</dcterms:modified>
</cp:coreProperties>
</file>