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1"/>
  </p:notesMasterIdLst>
  <p:sldIdLst>
    <p:sldId id="256" r:id="rId2"/>
    <p:sldId id="309" r:id="rId3"/>
    <p:sldId id="379" r:id="rId4"/>
    <p:sldId id="381" r:id="rId5"/>
    <p:sldId id="382" r:id="rId6"/>
    <p:sldId id="383" r:id="rId7"/>
    <p:sldId id="310" r:id="rId8"/>
    <p:sldId id="303" r:id="rId9"/>
    <p:sldId id="304" r:id="rId10"/>
    <p:sldId id="334" r:id="rId11"/>
    <p:sldId id="335" r:id="rId12"/>
    <p:sldId id="336" r:id="rId13"/>
    <p:sldId id="264" r:id="rId14"/>
    <p:sldId id="298" r:id="rId15"/>
    <p:sldId id="372" r:id="rId16"/>
    <p:sldId id="371" r:id="rId17"/>
    <p:sldId id="370" r:id="rId18"/>
    <p:sldId id="324" r:id="rId19"/>
    <p:sldId id="321" r:id="rId20"/>
    <p:sldId id="322" r:id="rId21"/>
    <p:sldId id="323" r:id="rId22"/>
    <p:sldId id="325" r:id="rId23"/>
    <p:sldId id="373" r:id="rId24"/>
    <p:sldId id="267" r:id="rId25"/>
    <p:sldId id="374" r:id="rId26"/>
    <p:sldId id="268" r:id="rId27"/>
    <p:sldId id="353" r:id="rId28"/>
    <p:sldId id="354" r:id="rId29"/>
    <p:sldId id="356" r:id="rId30"/>
    <p:sldId id="357" r:id="rId31"/>
    <p:sldId id="358" r:id="rId32"/>
    <p:sldId id="361" r:id="rId33"/>
    <p:sldId id="360" r:id="rId34"/>
    <p:sldId id="362" r:id="rId35"/>
    <p:sldId id="363" r:id="rId36"/>
    <p:sldId id="385" r:id="rId37"/>
    <p:sldId id="350" r:id="rId38"/>
    <p:sldId id="351" r:id="rId39"/>
    <p:sldId id="352" r:id="rId40"/>
    <p:sldId id="384" r:id="rId41"/>
    <p:sldId id="355" r:id="rId42"/>
    <p:sldId id="375" r:id="rId43"/>
    <p:sldId id="392" r:id="rId44"/>
    <p:sldId id="393" r:id="rId45"/>
    <p:sldId id="394" r:id="rId46"/>
    <p:sldId id="395" r:id="rId47"/>
    <p:sldId id="396" r:id="rId48"/>
    <p:sldId id="399" r:id="rId49"/>
    <p:sldId id="400" r:id="rId50"/>
    <p:sldId id="401" r:id="rId51"/>
    <p:sldId id="402" r:id="rId52"/>
    <p:sldId id="403" r:id="rId53"/>
    <p:sldId id="397" r:id="rId54"/>
    <p:sldId id="412" r:id="rId55"/>
    <p:sldId id="413" r:id="rId56"/>
    <p:sldId id="414" r:id="rId57"/>
    <p:sldId id="398" r:id="rId58"/>
    <p:sldId id="404" r:id="rId59"/>
    <p:sldId id="406" r:id="rId60"/>
    <p:sldId id="376" r:id="rId61"/>
    <p:sldId id="377" r:id="rId62"/>
    <p:sldId id="378" r:id="rId63"/>
    <p:sldId id="326" r:id="rId64"/>
    <p:sldId id="327" r:id="rId65"/>
    <p:sldId id="386" r:id="rId66"/>
    <p:sldId id="387" r:id="rId67"/>
    <p:sldId id="345" r:id="rId68"/>
    <p:sldId id="300" r:id="rId69"/>
    <p:sldId id="301" r:id="rId70"/>
    <p:sldId id="328" r:id="rId71"/>
    <p:sldId id="329" r:id="rId72"/>
    <p:sldId id="388" r:id="rId73"/>
    <p:sldId id="389" r:id="rId74"/>
    <p:sldId id="390" r:id="rId75"/>
    <p:sldId id="330" r:id="rId76"/>
    <p:sldId id="331" r:id="rId77"/>
    <p:sldId id="332" r:id="rId78"/>
    <p:sldId id="333" r:id="rId79"/>
    <p:sldId id="337" r:id="rId80"/>
    <p:sldId id="364" r:id="rId81"/>
    <p:sldId id="365" r:id="rId82"/>
    <p:sldId id="312" r:id="rId83"/>
    <p:sldId id="302" r:id="rId84"/>
    <p:sldId id="275" r:id="rId85"/>
    <p:sldId id="313" r:id="rId86"/>
    <p:sldId id="347" r:id="rId87"/>
    <p:sldId id="415" r:id="rId88"/>
    <p:sldId id="419" r:id="rId89"/>
    <p:sldId id="340" r:id="rId90"/>
    <p:sldId id="339" r:id="rId91"/>
    <p:sldId id="367" r:id="rId92"/>
    <p:sldId id="287" r:id="rId93"/>
    <p:sldId id="341" r:id="rId94"/>
    <p:sldId id="346" r:id="rId95"/>
    <p:sldId id="342" r:id="rId96"/>
    <p:sldId id="343" r:id="rId97"/>
    <p:sldId id="344" r:id="rId98"/>
    <p:sldId id="420" r:id="rId99"/>
    <p:sldId id="423" r:id="rId100"/>
    <p:sldId id="348" r:id="rId101"/>
    <p:sldId id="411" r:id="rId102"/>
    <p:sldId id="410" r:id="rId103"/>
    <p:sldId id="421" r:id="rId104"/>
    <p:sldId id="422" r:id="rId105"/>
    <p:sldId id="417" r:id="rId106"/>
    <p:sldId id="424" r:id="rId107"/>
    <p:sldId id="407" r:id="rId108"/>
    <p:sldId id="408" r:id="rId109"/>
    <p:sldId id="409" r:id="rId110"/>
    <p:sldId id="314" r:id="rId111"/>
    <p:sldId id="288" r:id="rId112"/>
    <p:sldId id="289" r:id="rId113"/>
    <p:sldId id="308" r:id="rId114"/>
    <p:sldId id="391" r:id="rId115"/>
    <p:sldId id="368" r:id="rId116"/>
    <p:sldId id="369" r:id="rId117"/>
    <p:sldId id="290" r:id="rId118"/>
    <p:sldId id="418" r:id="rId119"/>
    <p:sldId id="349" r:id="rId1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/>
    <p:restoredTop sz="92913"/>
  </p:normalViewPr>
  <p:slideViewPr>
    <p:cSldViewPr snapToGrid="0" snapToObjects="1">
      <p:cViewPr varScale="1">
        <p:scale>
          <a:sx n="58" d="100"/>
          <a:sy n="5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476C-9291-CA47-B0FA-905D0F936563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7A92D-F5D6-824D-9D4F-A02BFFF5DC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91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71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4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4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7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A92D-F5D6-824D-9D4F-A02BFFF5DCC8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26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8E777C3-03A8-E444-BF7C-7AC71BA6FEE6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60CD6CD2-079A-5846-9575-CCB387CF00D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D477EC7A-CB5D-D349-A437-4EA4A707E0C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F04EF015-30F5-934A-8639-9760810F47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B1D55106-6EFA-0C44-B862-E7384E4B7A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78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455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8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40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4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4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20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7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2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92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3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scottt.t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Global-Register-Variab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hyperlink" Target="https://www.google.com/url?sa=i&amp;source=images&amp;cd=&amp;ved=2ahUKEwi1gOazg6rbAhWBV7wKHfLIDkMQjRx6BAgBEAU&amp;url=https://pngtree.com/freepng/cpu-chip_2918826.html&amp;psig=AOvVaw2nHOa4dDc1MMDbhgIDtw9V&amp;ust=15276525325358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https://www.google.com/url?sa=i&amp;source=images&amp;cd=&amp;ved=2ahUKEwjxztySg6rbAhUPOrwKHaIBCe0QjRx6BAgBEAU&amp;url=http://variwiki.com/index.php?title%3DFile:Chip.png&amp;psig=AOvVaw1G1iIG2R8lvVPttCLl4NmJ&amp;ust=1527652485434867" TargetMode="External"/><Relationship Id="rId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m/url?sa=i&amp;source=images&amp;cd=&amp;ved=2ahUKEwiCiKWXlKrbAhUBWbwKHfKRAugQjRx6BAgBEAU&amp;url=https://stackoverflow.com/questions/5647503/with-a-single-file-descriptor-is-there-any-performance-difference-between-selec&amp;psig=AOvVaw1TvjHPK00i29v9TmNw-jeL&amp;ust=15276570440914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信號</a:t>
            </a:r>
            <a:r>
              <a:rPr kumimoji="1" lang="en-US" altLang="zh-TW" dirty="0"/>
              <a:t>(Signals)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52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送出一個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指令：</a:t>
            </a:r>
            <a:r>
              <a:rPr kumimoji="1" lang="en-US" altLang="zh-TW" dirty="0"/>
              <a:t>kill</a:t>
            </a:r>
          </a:p>
          <a:p>
            <a:endParaRPr lang="en-US" altLang="zh-TW" dirty="0"/>
          </a:p>
          <a:p>
            <a:r>
              <a:rPr lang="en-US" altLang="zh-TW" dirty="0"/>
              <a:t>kill: To send a signal to a process or a process group</a:t>
            </a:r>
          </a:p>
          <a:p>
            <a:endParaRPr lang="en-US" altLang="zh-TW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b="1" dirty="0">
                <a:solidFill>
                  <a:srgbClr val="339900"/>
                </a:solidFill>
                <a:latin typeface="Courier New"/>
              </a:rPr>
              <a:t>#include &lt;</a:t>
            </a:r>
            <a:r>
              <a:rPr lang="en-US" b="1" dirty="0" err="1">
                <a:solidFill>
                  <a:srgbClr val="339900"/>
                </a:solidFill>
                <a:latin typeface="Courier New"/>
              </a:rPr>
              <a:t>signal.h</a:t>
            </a:r>
            <a:r>
              <a:rPr lang="en-US" b="1" dirty="0">
                <a:solidFill>
                  <a:srgbClr val="339900"/>
                </a:solidFill>
                <a:latin typeface="Courier New"/>
              </a:rPr>
              <a:t>&gt;</a:t>
            </a:r>
            <a:endParaRPr lang="en-US" b="1" dirty="0">
              <a:latin typeface="Courier New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b="1" dirty="0">
                <a:latin typeface="Courier New"/>
              </a:rPr>
              <a:t> kill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US" b="1" dirty="0" err="1">
                <a:latin typeface="Courier New"/>
              </a:rPr>
              <a:t>pid_t</a:t>
            </a:r>
            <a:r>
              <a:rPr lang="en-US" b="1" dirty="0">
                <a:latin typeface="Courier New"/>
              </a:rPr>
              <a:t> </a:t>
            </a:r>
            <a:r>
              <a:rPr lang="en-US" b="1" dirty="0" err="1">
                <a:latin typeface="Courier New"/>
              </a:rPr>
              <a:t>pid</a:t>
            </a:r>
            <a:r>
              <a:rPr lang="en-US" b="1" dirty="0">
                <a:latin typeface="Courier New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b="1" dirty="0">
                <a:latin typeface="Courier New"/>
              </a:rPr>
              <a:t> </a:t>
            </a:r>
            <a:r>
              <a:rPr lang="en-US" b="1" dirty="0" err="1">
                <a:latin typeface="Courier New"/>
              </a:rPr>
              <a:t>signo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;</a:t>
            </a:r>
            <a:endParaRPr lang="en-US" b="1" dirty="0">
              <a:latin typeface="Courier New"/>
            </a:endParaRPr>
          </a:p>
          <a:p>
            <a:pPr marL="0" indent="0" algn="r">
              <a:buNone/>
            </a:pPr>
            <a:r>
              <a:rPr lang="en-US" altLang="zh-TW" dirty="0"/>
              <a:t>Both return: 0 if OK, -1 on error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54523-32B8-F24C-A663-7F5D2A1E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96A82-9933-1C4C-B8E4-943764E2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5749072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signalfd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signalfd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*mask,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flags);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kumimoji="1" lang="en-US" altLang="zh-TW" dirty="0" err="1"/>
              <a:t>fd</a:t>
            </a:r>
            <a:r>
              <a:rPr kumimoji="1" lang="zh-TW" altLang="en-US" dirty="0"/>
              <a:t>如果為</a:t>
            </a:r>
            <a:r>
              <a:rPr kumimoji="1" lang="en-US" altLang="zh-TW" dirty="0"/>
              <a:t>-1</a:t>
            </a:r>
            <a:r>
              <a:rPr kumimoji="1" lang="zh-TW" altLang="en-US" dirty="0"/>
              <a:t>則建立一個新的。非</a:t>
            </a:r>
            <a:r>
              <a:rPr kumimoji="1" lang="en-US" altLang="zh-TW" dirty="0"/>
              <a:t>-1</a:t>
            </a:r>
            <a:r>
              <a:rPr kumimoji="1" lang="zh-TW" altLang="en-US" dirty="0"/>
              <a:t>代表要對該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進行修改</a:t>
            </a:r>
            <a:endParaRPr kumimoji="1" lang="en-US" altLang="zh-TW" dirty="0"/>
          </a:p>
          <a:p>
            <a:r>
              <a:rPr kumimoji="1" lang="en-US" altLang="zh-TW" dirty="0"/>
              <a:t>mask</a:t>
            </a:r>
            <a:r>
              <a:rPr kumimoji="1" lang="zh-TW" altLang="en-US" dirty="0"/>
              <a:t>，希望觀察的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，先用</a:t>
            </a:r>
            <a:r>
              <a:rPr kumimoji="1" lang="en-US" altLang="zh-TW" dirty="0" err="1"/>
              <a:t>sigprocmask</a:t>
            </a:r>
            <a:r>
              <a:rPr kumimoji="1" lang="zh-TW" altLang="en-US" dirty="0"/>
              <a:t>遮罩起來</a:t>
            </a:r>
            <a:endParaRPr kumimoji="1" lang="en-US" altLang="zh-TW" dirty="0"/>
          </a:p>
          <a:p>
            <a:r>
              <a:rPr kumimoji="1" lang="en-US" altLang="zh-TW" dirty="0"/>
              <a:t>flags</a:t>
            </a:r>
            <a:r>
              <a:rPr kumimoji="1" lang="zh-TW" altLang="en-US" dirty="0"/>
              <a:t>可以設定</a:t>
            </a:r>
            <a:r>
              <a:rPr kumimoji="1" lang="en-US" altLang="zh-TW" dirty="0"/>
              <a:t>SFD_NONBLOCK</a:t>
            </a:r>
            <a:r>
              <a:rPr kumimoji="1" lang="zh-TW" altLang="en-US" dirty="0"/>
              <a:t>、</a:t>
            </a:r>
            <a:r>
              <a:rPr kumimoji="1" lang="en-US" altLang="zh-TW" dirty="0"/>
              <a:t> SFD_CLOEXEC</a:t>
            </a:r>
            <a:r>
              <a:rPr kumimoji="1" lang="zh-TW" altLang="en-US" dirty="0"/>
              <a:t>，分別代表</a:t>
            </a:r>
            <a:r>
              <a:rPr kumimoji="1" lang="en-US" altLang="zh-TW" dirty="0" err="1"/>
              <a:t>nonblocking</a:t>
            </a:r>
            <a:r>
              <a:rPr kumimoji="1" lang="en-US" altLang="zh-TW" dirty="0"/>
              <a:t> I/O</a:t>
            </a:r>
            <a:r>
              <a:rPr kumimoji="1" lang="zh-TW" altLang="en-US" dirty="0"/>
              <a:t>，呼叫</a:t>
            </a:r>
            <a:r>
              <a:rPr kumimoji="1" lang="en-US" altLang="zh-TW" dirty="0" err="1"/>
              <a:t>execv</a:t>
            </a:r>
            <a:r>
              <a:rPr kumimoji="1" lang="zh-TW" altLang="en-US" dirty="0"/>
              <a:t>等函數時關閉該</a:t>
            </a:r>
            <a:r>
              <a:rPr kumimoji="1" lang="en-US" altLang="zh-TW" dirty="0" err="1"/>
              <a:t>fd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9938A1-9927-9141-85B7-AE81873E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72FDF4-188C-CA4A-97F3-B1A79815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DE70-0898-BD4D-8021-741842BA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66725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216530"/>
            <a:ext cx="8153402" cy="547961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800001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3447535" y="3410465"/>
            <a:ext cx="6595824" cy="3262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epoll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(keyboard &amp; </a:t>
            </a:r>
            <a:r>
              <a:rPr kumimoji="1" lang="en-US" altLang="zh-TW" sz="2400" b="1" dirty="0">
                <a:solidFill>
                  <a:prstClr val="white"/>
                </a:solidFill>
                <a:latin typeface="Cooper Black" panose="0208090404030B020404" pitchFamily="18" charset="0"/>
                <a:cs typeface="Consolas" panose="020B0609020204030204" pitchFamily="49" charset="0"/>
              </a:rPr>
              <a:t>signal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1" lang="en-US" altLang="zh-TW" sz="2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keyboard)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parseCommand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signal)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switch (#signal)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SIGCHLD: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SIGINT: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}</a:t>
            </a: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745447" y="2421924"/>
            <a:ext cx="0" cy="9885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4F88B-6ABE-044A-AE05-4633FDED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1DA4DC-1094-3E41-8D59-11C51D1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6A63AB-2D4F-5742-862F-B25AEA1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569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FE02D-69A2-AA41-B9BC-2D7B5B0B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87A6B-AA01-1343-A095-7BEAD54A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 err="1"/>
              <a:t>epoll_create</a:t>
            </a:r>
            <a:r>
              <a:rPr lang="zh-TW" altLang="en-US" b="1" dirty="0"/>
              <a:t>：</a:t>
            </a:r>
            <a:r>
              <a:rPr lang="zh-TW" altLang="en-US" dirty="0"/>
              <a:t>跟系統要一個</a:t>
            </a:r>
            <a:r>
              <a:rPr lang="en-US" altLang="zh-TW" dirty="0" err="1"/>
              <a:t>epoll</a:t>
            </a:r>
            <a:r>
              <a:rPr lang="zh-CN" altLang="en-US" dirty="0"/>
              <a:t>物件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lang="en" altLang="zh-TW" b="1" dirty="0" err="1"/>
              <a:t>epoll_ctl</a:t>
            </a:r>
            <a:r>
              <a:rPr lang="zh-TW" altLang="en-US" b="1" dirty="0"/>
              <a:t>：</a:t>
            </a:r>
            <a:r>
              <a:rPr lang="zh-CN" altLang="en-US" dirty="0"/>
              <a:t>將感興趣的事件（</a:t>
            </a:r>
            <a:r>
              <a:rPr lang="en-US" altLang="zh-CN" dirty="0" err="1"/>
              <a:t>fd</a:t>
            </a:r>
            <a:r>
              <a:rPr lang="zh-CN" altLang="en-US" dirty="0"/>
              <a:t>）註冊到</a:t>
            </a:r>
            <a:r>
              <a:rPr lang="en-US" altLang="zh-CN" dirty="0" err="1"/>
              <a:t>epoll</a:t>
            </a:r>
            <a:r>
              <a:rPr lang="zh-CN" altLang="en-US" dirty="0"/>
              <a:t>裡面去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lang="en" altLang="zh-TW" b="1" dirty="0" err="1"/>
              <a:t>epoll_wait</a:t>
            </a:r>
            <a:r>
              <a:rPr lang="zh-TW" altLang="en-US" b="1" dirty="0"/>
              <a:t>：</a:t>
            </a:r>
            <a:r>
              <a:rPr lang="zh-TW" altLang="en-US" dirty="0"/>
              <a:t>會一直等待（</a:t>
            </a:r>
            <a:r>
              <a:rPr lang="en-US" altLang="zh-TW" dirty="0"/>
              <a:t>block</a:t>
            </a:r>
            <a:r>
              <a:rPr lang="zh-TW" altLang="en-US" dirty="0"/>
              <a:t>）直到感興趣的某一個事件（</a:t>
            </a:r>
            <a:r>
              <a:rPr lang="en-US" altLang="zh-TW" dirty="0" err="1"/>
              <a:t>fd</a:t>
            </a:r>
            <a:r>
              <a:rPr lang="zh-TW" altLang="en-US" dirty="0"/>
              <a:t>）</a:t>
            </a:r>
            <a:r>
              <a:rPr lang="zh-CN" altLang="en-US" dirty="0"/>
              <a:t>發生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9C713-9F95-FD41-918E-42F01842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CCF54-C8BD-5140-9A63-3080DD6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34D15-6282-FE4C-AF8C-CE6764A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1403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E2539-B496-E642-9489-3C931064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17BA6-D132-9F40-9ADF-409FEF40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  <a:p>
            <a:pPr marL="0" indent="0">
              <a:buNone/>
            </a:pPr>
            <a:r>
              <a:rPr kumimoji="1" lang="zh-TW" altLang="en-US" dirty="0"/>
              <a:t>作用：產生一個</a:t>
            </a:r>
            <a:r>
              <a:rPr kumimoji="1" lang="en-US" altLang="zh-TW" dirty="0" err="1"/>
              <a:t>epoll</a:t>
            </a:r>
            <a:r>
              <a:rPr kumimoji="1" lang="zh-CN" altLang="en-US" dirty="0"/>
              <a:t>物件（</a:t>
            </a:r>
            <a:r>
              <a:rPr kumimoji="1" lang="en-US" altLang="zh-CN" dirty="0"/>
              <a:t>file descriptor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TW" altLang="en-US" dirty="0"/>
              <a:t>參數：在新版的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，</a:t>
            </a:r>
            <a:r>
              <a:rPr kumimoji="1" lang="en-US" altLang="zh-TW" dirty="0"/>
              <a:t>size</a:t>
            </a:r>
            <a:r>
              <a:rPr kumimoji="1" lang="zh-TW" altLang="en-US" dirty="0"/>
              <a:t>用不到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回傳值：</a:t>
            </a:r>
            <a:r>
              <a:rPr kumimoji="1" lang="en-US" altLang="zh-TW" dirty="0" err="1"/>
              <a:t>epoll</a:t>
            </a:r>
            <a:r>
              <a:rPr kumimoji="1" lang="zh-CN" altLang="en-US" dirty="0"/>
              <a:t>物件的</a:t>
            </a:r>
            <a:r>
              <a:rPr kumimoji="1" lang="en-US" altLang="zh-CN" dirty="0" err="1"/>
              <a:t>fd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9F7B1-3FA2-2540-B2E3-ACF1459D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DBDBD-8170-A047-B877-CF3A0B7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CA456-933E-2340-895F-10CEBFA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0301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9A5A1-1CE7-4748-BE8E-A640A980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0C19F-01B2-E245-BBEF-A72119DE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op,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epoll_event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*event);</a:t>
            </a:r>
            <a:endParaRPr kumimoji="1"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用法：將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event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事件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（例如：新增、刪除）到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epfd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epoll_create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的回傳值）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epoll_event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uint32_t     events;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 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 events 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epoll_data_t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data;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 User data variable 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TW" dirty="0">
              <a:latin typeface="Helvetica" pitchFamily="2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events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可以填入下面這些值的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ORing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EPOLLIN 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可以讀了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EPOLLOUT 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可以寫了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還有很多，請參考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man 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*/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63F62-9B04-4A45-AC2D-AB797760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D5DC2-B97B-FD4D-A4F1-F0729215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4ADE7-2F8C-1544-9637-8BCF4339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55171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63F7-7218-FC42-8ACF-6E9CB40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I/O Multiplexing - </a:t>
            </a:r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30B4E-A371-D647-9208-CDFA7E5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epoll_create1(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設定要聽的事件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ev.events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EPOLLIN;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聽是否可以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STDIN_FILENO;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聽鍵盤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stdin,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一次聽一個事件，沒有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timeout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&amp;event,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BD45DB-B51B-9146-BEEC-4C63837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CC77BD-86C6-3A43-AA20-66D83BEB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1773A-36FB-E34D-8CFE-825A4C30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2111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216530"/>
            <a:ext cx="8153402" cy="547961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800001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3447535" y="3410465"/>
            <a:ext cx="6595824" cy="3262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oper Black" panose="0208090404030B020404" pitchFamily="18" charset="0"/>
                <a:cs typeface="Consolas" panose="020B0609020204030204" pitchFamily="49" charset="0"/>
              </a:rPr>
              <a:t>epoll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(keyboard &amp; signal);</a:t>
            </a:r>
            <a:r>
              <a:rPr kumimoji="1" lang="en-US" altLang="zh-TW" sz="2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keyboard)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parseCommand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signal)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switch (#signal)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SIGCHLD: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SIGINT: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}</a:t>
            </a: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745447" y="2421924"/>
            <a:ext cx="0" cy="9885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C1030C-D371-3F46-9D91-F6F91D94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15FB63-45F0-7947-8838-4624D575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670F8-BAE8-2D41-A91B-C0C71CC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554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E5396-B388-D64C-B49C-242FF5C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shell_sigfd.c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CD2DA-E49A-BB44-8F23-2AEA99C6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設定要監聽的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sigemptyset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sigaddset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SIGINT);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sigaddset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SIGCHLD);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(SIG_BLOCK,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系列函數同時監聽鍵盤和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epoll_create1(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ev.events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EPOLLIN;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STDIN_FILENO;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聽鍵盤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assert(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)!=-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assert(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)!=-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E2B5E-9C97-DD44-965E-2B7245B2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FAF3B-C177-6243-A7F5-04141B68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C159A-2C7E-794B-B1F1-305DA452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5899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8813E-E972-0B49-8122-0A1745C5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606055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無窮迴圈直到使用者輸入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exit*/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printPrompt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或者敲鍵盤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會繼續往下執行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&amp;event,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event.data.fd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事件是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sizeof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signalfd_siginfo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讀取事件相關訊息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fdsi.ssi_signo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判斷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的編號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SIGINT: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按下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-c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ret=kill(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fdsi.ssi_signo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goto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SIGCHLD: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執行結束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事件，處理到此就好，繼續下一個迴圈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16"/>
            </a:pP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BA9155-C43C-9E42-B0E1-D525912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D337ED-DD4E-D54E-8A4F-A38F4E20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444F70-3262-C244-9BDC-9B35C9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1627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439C6-48AF-934B-883B-F74CAC76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1507"/>
            <a:ext cx="11430000" cy="62094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event.data.fd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STDIN_FILENO) {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來自鍵盤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ret = read(STDIN_FILENO,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因為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read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不會在字串後面加上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'\0'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，因此將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n'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換成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'\0'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，成為標準的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字串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[ret -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 =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'\0'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TW" altLang="en-US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goto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正在執行，就暫時不處理使用者新的命令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除了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exit, cd</a:t>
            </a:r>
            <a:r>
              <a:rPr lang="zh-TW" altLang="en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其餘為外部指令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因為使用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vfork</a:t>
            </a:r>
            <a:r>
              <a:rPr lang="zh-TW" altLang="en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因此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更新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startTime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會寫到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parent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的記憶體空間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CLOCK_REALTIME, 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startTime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zh-TW" altLang="en-US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要記得打開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的遮罩，如果沒打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開遮罩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chlild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可能會有些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sigset_t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sigfillset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(SIG_UNBLOCK,</a:t>
            </a: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	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產生一個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執行使用者的指令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470042-877B-A447-BD97-A469CD12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F1421-2FAA-0944-A35E-09331280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7ECF86-03CC-CA4B-9712-355C2E32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37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kill(</a:t>
            </a:r>
            <a:r>
              <a:rPr lang="en-US" altLang="zh-TW" dirty="0" err="1"/>
              <a:t>pid_t</a:t>
            </a:r>
            <a:r>
              <a:rPr lang="en-US" altLang="zh-TW" dirty="0"/>
              <a:t> </a:t>
            </a:r>
            <a:r>
              <a:rPr lang="en-US" altLang="zh-TW" i="1" dirty="0" err="1"/>
              <a:t>pid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signo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zh-TW" dirty="0" err="1"/>
              <a:t>pid</a:t>
            </a:r>
            <a:r>
              <a:rPr lang="zh-CN" altLang="en-US" dirty="0"/>
              <a:t>可以是下列值</a:t>
            </a:r>
            <a:endParaRPr lang="en-US" altLang="zh-CN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r>
              <a:rPr lang="en-US" altLang="zh-TW" dirty="0" err="1"/>
              <a:t>signo</a:t>
            </a:r>
            <a:r>
              <a:rPr lang="en-US" altLang="zh-TW" dirty="0"/>
              <a:t>=0</a:t>
            </a:r>
            <a:r>
              <a:rPr lang="zh-TW" altLang="en-US" dirty="0"/>
              <a:t>：判斷該行程是否存在，是否有權限送</a:t>
            </a:r>
            <a:r>
              <a:rPr lang="en-US" altLang="zh-TW" dirty="0"/>
              <a:t>signal</a:t>
            </a:r>
            <a:r>
              <a:rPr lang="zh-CN" altLang="en-US" dirty="0"/>
              <a:t>給該行程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11</a:t>
            </a:fld>
            <a:endParaRPr lang="en-US" altLang="zh-TW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9B94A79-E4A5-4942-BC2B-1AF77031B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20599"/>
              </p:ext>
            </p:extLst>
          </p:nvPr>
        </p:nvGraphicFramePr>
        <p:xfrm>
          <a:off x="1208951" y="2409244"/>
          <a:ext cx="6952916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0116">
                  <a:extLst>
                    <a:ext uri="{9D8B030D-6E8A-4147-A177-3AD203B41FA5}">
                      <a16:colId xmlns:a16="http://schemas.microsoft.com/office/drawing/2014/main" val="198811145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3981596772"/>
                    </a:ext>
                  </a:extLst>
                </a:gridCol>
              </a:tblGrid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&lt; -1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所有</a:t>
                      </a:r>
                      <a:r>
                        <a:rPr lang="en-US" altLang="zh-CN" sz="2400" dirty="0"/>
                        <a:t>group id</a:t>
                      </a:r>
                      <a:r>
                        <a:rPr lang="zh-CN" altLang="en-US" sz="2400" dirty="0"/>
                        <a:t>為</a:t>
                      </a:r>
                      <a:r>
                        <a:rPr lang="en-US" altLang="zh-CN" sz="2400" dirty="0"/>
                        <a:t>|</a:t>
                      </a:r>
                      <a:r>
                        <a:rPr lang="en-US" altLang="zh-CN" sz="2400" dirty="0" err="1"/>
                        <a:t>pid</a:t>
                      </a:r>
                      <a:r>
                        <a:rPr lang="en-US" altLang="zh-CN" sz="2400" dirty="0"/>
                        <a:t>|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01103"/>
                  </a:ext>
                </a:extLst>
              </a:tr>
              <a:tr h="17513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送</a:t>
                      </a:r>
                      <a:r>
                        <a:rPr lang="en-US" altLang="zh-TW" sz="2400" dirty="0"/>
                        <a:t>signal</a:t>
                      </a:r>
                      <a:r>
                        <a:rPr lang="zh-CN" altLang="en-US" sz="2400" dirty="0"/>
                        <a:t>給所有的</a:t>
                      </a:r>
                      <a:r>
                        <a:rPr lang="en-US" altLang="zh-CN" sz="2400" dirty="0"/>
                        <a:t>task</a:t>
                      </a:r>
                      <a:r>
                        <a:rPr lang="zh-CN" altLang="en-US" sz="2400" dirty="0"/>
                        <a:t>（前提是，要有權限送）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65876"/>
                  </a:ext>
                </a:extLst>
              </a:tr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任意一個跟自己的</a:t>
                      </a:r>
                      <a:r>
                        <a:rPr lang="en-US" altLang="zh-CN" sz="2400" dirty="0"/>
                        <a:t>group id</a:t>
                      </a:r>
                      <a:r>
                        <a:rPr lang="zh-CN" altLang="en-US" sz="2400" dirty="0"/>
                        <a:t>一樣的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220482"/>
                  </a:ext>
                </a:extLst>
              </a:tr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等</a:t>
                      </a:r>
                      <a:r>
                        <a:rPr lang="en-US" altLang="zh-CN" sz="2400" dirty="0"/>
                        <a:t>process ID</a:t>
                      </a:r>
                      <a:r>
                        <a:rPr lang="zh-CN" altLang="en-US" sz="2400" dirty="0"/>
                        <a:t>為</a:t>
                      </a:r>
                      <a:r>
                        <a:rPr lang="en-US" altLang="zh-CN" sz="2400" dirty="0" err="1"/>
                        <a:t>pid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04029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42CA6-BC5B-564C-A4BA-00A2950A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F35B1CA-520B-0342-8E63-AD3D8D2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8182786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功能強大的</a:t>
            </a:r>
            <a:r>
              <a:rPr kumimoji="1" lang="en-US" altLang="zh-TW" dirty="0"/>
              <a:t>『</a:t>
            </a:r>
            <a:r>
              <a:rPr kumimoji="1" lang="en-US" altLang="zh-TW" dirty="0" err="1"/>
              <a:t>sigaction</a:t>
            </a:r>
            <a:r>
              <a:rPr kumimoji="1" lang="en-US" altLang="zh-TW" dirty="0"/>
              <a:t>』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D6AE8-29D1-454D-81A3-AD93E54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9AC1E2-3416-4847-9F27-88FD7BD7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5E55D-7774-BD4F-8D53-9AD4277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4478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7815-4A47-4E7F-9563-A0E26A16AB28}" type="slidenum">
              <a:rPr lang="en-US" altLang="zh-TW"/>
              <a:pPr/>
              <a:t>111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sigaction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*act,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oact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sigqueue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sig,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sigval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value);</a:t>
            </a:r>
          </a:p>
          <a:p>
            <a:pPr marL="0" indent="0" fontAlgn="t">
              <a:lnSpc>
                <a:spcPct val="160000"/>
              </a:lnSpc>
              <a:spcBef>
                <a:spcPts val="0"/>
              </a:spcBef>
              <a:buNone/>
            </a:pPr>
            <a:endParaRPr lang="en-US" altLang="zh-TW" b="1" dirty="0">
              <a:solidFill>
                <a:srgbClr val="008080"/>
              </a:solidFill>
              <a:latin typeface="Courier New"/>
            </a:endParaRPr>
          </a:p>
          <a:p>
            <a:pPr marL="514350" indent="-514350" fontAlgn="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/>
              <a:t>如果</a:t>
            </a:r>
            <a:r>
              <a:rPr lang="en-US" altLang="zh-TW" dirty="0"/>
              <a:t>act</a:t>
            </a:r>
            <a:r>
              <a:rPr lang="zh-TW" altLang="en-US" dirty="0"/>
              <a:t>不是</a:t>
            </a:r>
            <a:r>
              <a:rPr lang="en-US" altLang="zh-TW" dirty="0"/>
              <a:t>null</a:t>
            </a:r>
            <a:r>
              <a:rPr lang="zh-TW" altLang="en-US" dirty="0"/>
              <a:t>表示要修改</a:t>
            </a:r>
            <a:r>
              <a:rPr lang="en-US" altLang="zh-TW" dirty="0"/>
              <a:t>signal handler</a:t>
            </a:r>
            <a:r>
              <a:rPr lang="zh-TW" altLang="en-US" dirty="0"/>
              <a:t>，</a:t>
            </a:r>
            <a:r>
              <a:rPr lang="en-US" altLang="zh-TW" dirty="0" err="1"/>
              <a:t>oact</a:t>
            </a:r>
            <a:r>
              <a:rPr lang="zh-TW" altLang="en-US" dirty="0"/>
              <a:t>不是</a:t>
            </a:r>
            <a:r>
              <a:rPr lang="en-US" altLang="zh-TW" dirty="0"/>
              <a:t>null</a:t>
            </a:r>
            <a:r>
              <a:rPr lang="zh-TW" altLang="en-US" dirty="0"/>
              <a:t>的話，表示要將舊有的儲存起來。</a:t>
            </a:r>
            <a:endParaRPr lang="en-US" altLang="zh-TW" dirty="0"/>
          </a:p>
          <a:p>
            <a:pPr marL="514350" indent="-514350" fontAlgn="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/>
              <a:t>跟</a:t>
            </a:r>
            <a:r>
              <a:rPr lang="en-US" altLang="zh-TW" dirty="0"/>
              <a:t>signal</a:t>
            </a:r>
            <a:r>
              <a:rPr lang="zh-TW" altLang="en-US" dirty="0"/>
              <a:t>比較起來，</a:t>
            </a:r>
            <a:r>
              <a:rPr lang="zh-TW" altLang="en-US" dirty="0">
                <a:solidFill>
                  <a:srgbClr val="FF0000"/>
                </a:solidFill>
              </a:rPr>
              <a:t>因為它可以設定</a:t>
            </a:r>
            <a:r>
              <a:rPr lang="en-US" altLang="zh-TW" dirty="0" err="1">
                <a:solidFill>
                  <a:srgbClr val="FF0000"/>
                </a:solidFill>
              </a:rPr>
              <a:t>sa_flags</a:t>
            </a:r>
            <a:r>
              <a:rPr lang="zh-TW" altLang="en-US" dirty="0">
                <a:latin typeface="Courier New"/>
              </a:rPr>
              <a:t>，因此</a:t>
            </a:r>
            <a:r>
              <a:rPr lang="zh-TW" altLang="en-US" dirty="0"/>
              <a:t>他的行為更準確，更適合跨平台</a:t>
            </a:r>
            <a:endParaRPr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AD3641-36C9-9843-AA31-3CC34FD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A8D88-1ADD-B844-8966-C39E70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4247289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A2E2-3036-4AB2-A23E-816D383B07BD}" type="slidenum">
              <a:rPr lang="en-US" altLang="zh-TW"/>
              <a:pPr/>
              <a:t>112</a:t>
            </a:fld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sigaction</a:t>
            </a:r>
            <a:r>
              <a:rPr lang="en-US" altLang="zh-TW" dirty="0"/>
              <a:t>(UNIX</a:t>
            </a:r>
            <a:r>
              <a:rPr lang="zh-TW" altLang="en-US" dirty="0"/>
              <a:t>版本</a:t>
            </a:r>
            <a:r>
              <a:rPr lang="en-US" altLang="zh-TW" dirty="0"/>
              <a:t>)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en-US" altLang="zh-TW" sz="2000" dirty="0" err="1">
                <a:solidFill>
                  <a:srgbClr val="008400"/>
                </a:solidFill>
                <a:latin typeface="Menlo" charset="0"/>
              </a:rPr>
              <a:t>addr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 of signal handler or SIG_IGN or SIG_DFL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(*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additional signals to block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sa_mask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signal options*/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sa_flags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alternate handler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(*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sa_sigaction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TW" sz="20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F8165B-6993-A744-A215-8C56F138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0C0EC0-581C-0648-9AFF-FCA591E9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324900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sigaction</a:t>
            </a:r>
            <a:r>
              <a:rPr kumimoji="1" lang="zh-TW" altLang="en-US" dirty="0"/>
              <a:t>（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版本）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sigaction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的第二個參數，處理該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的函數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(*sa_handler)(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加強版的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sa_handler*/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(*sa_sigaction)(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siginfo_t *,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處理此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的時候，要暫停處理哪一些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sigset_t   </a:t>
            </a:r>
            <a:r>
              <a:rPr lang="is-IS" altLang="zh-TW" dirty="0">
                <a:solidFill>
                  <a:srgbClr val="C00000"/>
                </a:solidFill>
                <a:latin typeface="Menlo" charset="0"/>
              </a:rPr>
              <a:t>sa_mask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要如何處理這個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signal(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後面介紹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)*/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C00000"/>
                </a:solidFill>
                <a:latin typeface="Menlo" charset="0"/>
              </a:rPr>
              <a:t>sa_flags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未定義，不要使用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(*sa_restorer)(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endParaRPr lang="uk-UA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0E748-A5F8-4147-BDF4-48DFF40C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22D790-3FC3-994F-879C-C7904FAA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D23E3-9FB0-124A-B330-406B7B3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4108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86618-60BA-C141-BA1A-5400A237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sigaction</a:t>
            </a:r>
            <a:r>
              <a:rPr kumimoji="1" lang="zh-CN" altLang="en-US" dirty="0"/>
              <a:t>專屬的</a:t>
            </a:r>
            <a:r>
              <a:rPr kumimoji="1" lang="en-US" altLang="zh-CN" dirty="0"/>
              <a:t>signal handler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A5F7-A7FC-CF43-B8CD-E316717C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ucontext_t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signal context information that was saved on the user-	space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stack by the kernel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ucontext_t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：與硬體相關，不具有可移植性，例如：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AX, BX, CX...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暫存器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siginfo_t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：下一張投影片介紹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 *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handler(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sig,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siginfo_t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*info,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ucontext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E63A9-7DCD-8A4A-BC1F-2CC1CE8D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02C08-DD7F-EA48-9514-7ABB107C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659EB-E133-5442-B4A9-A7F6A37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535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si_signo;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number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si_errno;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An errno value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si_code;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code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si_trapno;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Trap number that caused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hardware-generated signal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(unused on most architectures)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pid_t    si_pid;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Sending process ID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uid_t    si_uid;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Real user ID of sending process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si_status;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Exit value or signal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b="1" dirty="0">
                <a:solidFill>
                  <a:srgbClr val="000000"/>
                </a:solidFill>
                <a:latin typeface="Menlo" charset="0"/>
              </a:rPr>
              <a:t>    clock_t  si_utime;     </a:t>
            </a:r>
            <a:r>
              <a:rPr lang="is-IS" altLang="zh-TW" b="1" dirty="0">
                <a:solidFill>
                  <a:srgbClr val="008400"/>
                </a:solidFill>
                <a:latin typeface="Menlo" charset="0"/>
              </a:rPr>
              <a:t>/* User time consumed */</a:t>
            </a:r>
            <a:endParaRPr lang="is-IS" altLang="zh-TW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b="1" dirty="0">
                <a:solidFill>
                  <a:srgbClr val="000000"/>
                </a:solidFill>
                <a:latin typeface="Menlo" charset="0"/>
              </a:rPr>
              <a:t>    clock_t  si_stime;     </a:t>
            </a:r>
            <a:r>
              <a:rPr lang="is-IS" altLang="zh-TW" b="1" dirty="0">
                <a:solidFill>
                  <a:srgbClr val="008400"/>
                </a:solidFill>
                <a:latin typeface="Menlo" charset="0"/>
              </a:rPr>
              <a:t>/* System time consumed */</a:t>
            </a:r>
            <a:endParaRPr lang="is-IS" altLang="zh-TW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sigval_t si_value;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value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si_int;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POSIX.1b signal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*si_ptr;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POSIX.1b signal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si_overrun;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Timer overrun count;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POSIX.1b timers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si_timerid;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Timer ID; POSIX.1b timers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*si_addr;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Memory location which caused fault */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077B6-7103-504C-9529-8404E50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BEC44-87E5-4449-89C1-CFB36189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50C9E-0B19-EC4E-8146-C09BFA42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7079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si_band;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Band event (was int in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glibc 2.3.2 and earlier)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si_fd;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File descriptor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short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si_addr_lsb;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Least significant bit of address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2.6.32)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*si_lower;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Lower bound when address violation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occurred (since Linux 3.19)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*si_upper;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Upper bound when address violation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occurred (since Linux 3.19)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si_pkey;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Protection key on PTE that caused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fault (since Linux 4.6)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*si_call_addr;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Address of system call instruction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si_syscall;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Number of attempted system call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si_arch;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Architecture of attempted system call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F5DF3-8859-6940-8812-F781AC44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A8007-DBA7-AF4C-8AE1-009A299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D43F-C60C-7B43-B294-9A72033C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7079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AAD5-2B7F-453A-A917-5DCC57D6E8BC}" type="slidenum">
              <a:rPr lang="en-US" altLang="zh-TW"/>
              <a:pPr/>
              <a:t>117</a:t>
            </a:fld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sa_flags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sa_flags</a:t>
            </a:r>
            <a:endParaRPr lang="en-US" altLang="zh-TW" dirty="0"/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SA_NOCLDSTOP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SA_NOCLDWAIT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lang="en-US" altLang="zh-TW" dirty="0" err="1">
                <a:solidFill>
                  <a:srgbClr val="C00000"/>
                </a:solidFill>
                <a:latin typeface="Consolas"/>
                <a:cs typeface="Consolas"/>
              </a:rPr>
              <a:t>signum</a:t>
            </a:r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 is SIGCHLD, do not transform children into zombies when  they  terminate.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SA_NODEFER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SA_ONSTACK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SA_RESETHAND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latin typeface="Consolas"/>
                <a:cs typeface="Consolas"/>
              </a:rPr>
              <a:t>SA_RESTART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latin typeface="Consolas"/>
                <a:cs typeface="Consolas"/>
              </a:rPr>
              <a:t>SA_RESTORER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SA_SIGINFO</a:t>
            </a:r>
          </a:p>
          <a:p>
            <a:r>
              <a:rPr lang="zh-TW" altLang="en-US" dirty="0">
                <a:latin typeface="Consolas"/>
                <a:cs typeface="Consolas"/>
              </a:rPr>
              <a:t>紅色粗體字表示</a:t>
            </a:r>
            <a:r>
              <a:rPr lang="en-US" altLang="zh-TW" dirty="0">
                <a:latin typeface="Consolas"/>
                <a:cs typeface="Consolas"/>
              </a:rPr>
              <a:t>signal</a:t>
            </a:r>
            <a:r>
              <a:rPr lang="zh-TW" altLang="en-US" dirty="0">
                <a:latin typeface="Consolas"/>
                <a:cs typeface="Consolas"/>
              </a:rPr>
              <a:t>預設使用的</a:t>
            </a:r>
            <a:r>
              <a:rPr lang="en-US" altLang="zh-TW" dirty="0">
                <a:latin typeface="Consolas"/>
                <a:cs typeface="Consolas"/>
              </a:rPr>
              <a:t>options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EEFC4-0A07-1B43-ADA2-89C0F2D8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CAE85A-4E0E-1B43-9D91-B2386995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77915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CAA0E-287D-D747-9BEB-08F9815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C9CFC-77D3-5E40-86F1-E0EEE83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如果確定程式碼只會在</a:t>
            </a:r>
            <a:r>
              <a:rPr kumimoji="1" lang="en-US" altLang="zh-TW" dirty="0"/>
              <a:t>Linux</a:t>
            </a:r>
            <a:r>
              <a:rPr kumimoji="1" lang="zh-CN" altLang="en-US" dirty="0"/>
              <a:t>上執行，那麼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是一個比較簡單的方法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singal_handler</a:t>
            </a:r>
            <a:r>
              <a:rPr kumimoji="1" lang="zh-CN" altLang="en-US" dirty="0"/>
              <a:t>中能夠呼叫的函數有限，因此可以將主要的處理丟回給主迴圈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編號</a:t>
            </a:r>
            <a:r>
              <a:rPr kumimoji="1" lang="en-US" altLang="zh-CN" dirty="0"/>
              <a:t>1~31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不是「可靠的」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，請注意「可靠」的含義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可以使用</a:t>
            </a:r>
            <a:r>
              <a:rPr kumimoji="1" lang="en-US" altLang="zh-CN" dirty="0" err="1"/>
              <a:t>signalfd</a:t>
            </a:r>
            <a:r>
              <a:rPr kumimoji="1" lang="zh-CN" altLang="en-US" dirty="0"/>
              <a:t>配合</a:t>
            </a:r>
            <a:r>
              <a:rPr kumimoji="1" lang="en-US" altLang="zh-CN" dirty="0" err="1"/>
              <a:t>epoll</a:t>
            </a:r>
            <a:r>
              <a:rPr kumimoji="1" lang="zh-CN" altLang="en-US" dirty="0"/>
              <a:t>同步化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和其他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的處理，</a:t>
            </a:r>
            <a:r>
              <a:rPr kumimoji="1" lang="en-US" altLang="zh-CN" dirty="0" err="1"/>
              <a:t>signalfd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獨有的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sigaction</a:t>
            </a:r>
            <a:r>
              <a:rPr kumimoji="1" lang="zh-CN" altLang="en-US" dirty="0"/>
              <a:t>除了具有跨平台的優勢以外，</a:t>
            </a:r>
            <a:r>
              <a:rPr kumimoji="1" lang="en-US" altLang="zh-CN" dirty="0" err="1"/>
              <a:t>siginfo_t</a:t>
            </a:r>
            <a:r>
              <a:rPr kumimoji="1" lang="zh-CN" altLang="en-US" dirty="0"/>
              <a:t>也有較多的訊息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807C0-F79C-7641-8B02-B8464C40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9C103-1DF0-794E-9093-81EA6E8E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2F97B-282D-B747-A139-ABDA1CF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832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shell_sigfd.c</a:t>
            </a:r>
            <a:r>
              <a:rPr kumimoji="1" lang="zh-CN" altLang="en-US" dirty="0"/>
              <a:t>，完成相同的功能，但是使用</a:t>
            </a:r>
            <a:r>
              <a:rPr kumimoji="1" lang="en-US" altLang="zh-CN" dirty="0" err="1"/>
              <a:t>sigaction</a:t>
            </a:r>
            <a:r>
              <a:rPr kumimoji="1" lang="en-US" altLang="zh-CN" dirty="0"/>
              <a:t>()</a:t>
            </a:r>
            <a:r>
              <a:rPr kumimoji="1" lang="zh-CN" altLang="en-US" dirty="0"/>
              <a:t>實作</a:t>
            </a:r>
            <a:endParaRPr kumimoji="1" lang="en-US" altLang="zh-CN" dirty="0"/>
          </a:p>
          <a:p>
            <a:r>
              <a:rPr kumimoji="1" lang="zh-CN" altLang="en-US" dirty="0"/>
              <a:t>執行檔名稱必須是</a:t>
            </a:r>
            <a:r>
              <a:rPr kumimoji="1" lang="en-US" altLang="zh-CN" dirty="0" err="1"/>
              <a:t>shell_sigaction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24AEA-03A5-9E4E-8648-E3B85B29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C842B-D55F-024F-9880-1CB4343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461007-FB76-CD4D-9A4B-EA9F4E8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02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Permission to send signals: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err="1"/>
              <a:t>Superuser</a:t>
            </a:r>
            <a:r>
              <a:rPr lang="en-US" altLang="zh-TW" sz="2800" dirty="0"/>
              <a:t>: to any process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Others: real/effective ID of sender must be equal to real/effective ID of receiver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AB9AF9-061B-834E-B5AA-63B368EF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B4195B-08D3-AA48-9E2C-ABC000DF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4578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list_sig.c</a:t>
            </a:r>
            <a:r>
              <a:rPr kumimoji="1" lang="zh-TW" altLang="en-US" dirty="0"/>
              <a:t>：列印所有可註冊的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sighandler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b="1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"get a signal named '%d', '%s'\n"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&lt;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signal(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sighandler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== SIG_ERR) {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9AE5F6-FBE8-4A49-9E7B-DADDC01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5F6FB1-D0F9-D148-B974-99500699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13347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list_sig.c</a:t>
            </a:r>
            <a:r>
              <a:rPr kumimoji="1" lang="zh-TW" altLang="en-US" dirty="0"/>
              <a:t>：列印所有可註冊的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}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&lt;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"%2d %</a:t>
            </a:r>
            <a:r>
              <a:rPr lang="it-IT" altLang="zh-TW" b="1" dirty="0" err="1">
                <a:solidFill>
                  <a:srgbClr val="C41A16"/>
                </a:solidFill>
                <a:latin typeface="Menlo-Regular" charset="0"/>
              </a:rPr>
              <a:t>s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\</a:t>
            </a:r>
            <a:r>
              <a:rPr lang="it-IT" altLang="zh-TW" b="1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sys_siglist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my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pid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is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getpid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"press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any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key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to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resume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getchar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de-DE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C3BC3-1B22-1D4D-8FCD-217E5A7A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C9AC90-0EAE-DC4B-BF50-ECECD97C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1334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ECFAC-6790-F04A-9C29-ECB59EAE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(MAC OS X)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D7DDF-EB2F-E549-9E3A-C17BFA7D7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1 </a:t>
            </a:r>
            <a:r>
              <a:rPr kumimoji="1" lang="en-US" altLang="zh-TW" dirty="0" err="1">
                <a:latin typeface="Consolas"/>
                <a:cs typeface="Consolas"/>
              </a:rPr>
              <a:t>Hangup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2 Interrupt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3 Quit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4 Illegal instruction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5 Trace/BPT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6 Abort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7 EMT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8 Floating point exception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10 Bus error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11 Segmentation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12 Bad system call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13 Broken pipe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14 Alarm clock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15 Terminated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D55C80-0CC2-584C-B0A3-8FA6D6F883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16 Urgent I/O condition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18 Suspended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19 Continued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20 Child exited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21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input)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22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output)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23 I/O possible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24 </a:t>
            </a:r>
            <a:r>
              <a:rPr kumimoji="1" lang="en-US" altLang="zh-TW" dirty="0" err="1">
                <a:latin typeface="Consolas"/>
                <a:cs typeface="Consolas"/>
              </a:rPr>
              <a:t>Cputime</a:t>
            </a:r>
            <a:r>
              <a:rPr kumimoji="1" lang="en-US" altLang="zh-TW" dirty="0">
                <a:latin typeface="Consolas"/>
                <a:cs typeface="Consolas"/>
              </a:rPr>
              <a:t>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25 </a:t>
            </a:r>
            <a:r>
              <a:rPr kumimoji="1" lang="en-US" altLang="zh-TW" dirty="0" err="1">
                <a:latin typeface="Consolas"/>
                <a:cs typeface="Consolas"/>
              </a:rPr>
              <a:t>Filesize</a:t>
            </a:r>
            <a:r>
              <a:rPr kumimoji="1" lang="en-US" altLang="zh-TW" dirty="0">
                <a:latin typeface="Consolas"/>
                <a:cs typeface="Consolas"/>
              </a:rPr>
              <a:t>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26 Virtual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27 Profiling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28 Window size changes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29 Information request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30 User defined signal 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31 User defined signal 2</a:t>
            </a:r>
            <a:endParaRPr kumimoji="1" lang="zh-TW" alt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8E8E1B-9728-6443-A8A3-3EAF12D3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383F2-805D-504C-B8C9-8FFDB51B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23F42-B5B5-E44D-A4CB-0EDAFC64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34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0696-F73F-3E42-954B-9576B4AB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(Linux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不可靠信號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1A618C-3F05-8340-B691-79791CADE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1 </a:t>
            </a:r>
            <a:r>
              <a:rPr kumimoji="1" lang="en-US" altLang="zh-TW" dirty="0" err="1">
                <a:latin typeface="Consolas"/>
                <a:cs typeface="Consolas"/>
              </a:rPr>
              <a:t>Hangup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2 Interrupt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3 Quit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4 Illegal instruction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5 Trace/breakpoint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6 Aborted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7 Bus error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8 Floating point exception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10 User defined signal 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11 Segmentation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12 User defined signal 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13 Broken pipe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14 Alarm clock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15 Terminated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37D1C4-BA1A-B24D-88E5-AD469ABB3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16 Stack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17 Child exited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18 Continued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20 Stopped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21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input)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22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output)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23 Urgent I/O condition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24 CPU time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25 File size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26 Virtual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27 Profiling timer expired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28 Window changed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29 I/O possible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30 Power failure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31 Bad system call</a:t>
            </a:r>
          </a:p>
          <a:p>
            <a:pPr marL="0" indent="0">
              <a:buNone/>
            </a:pP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CDE175-4C7F-F842-9FE7-C5CA3365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A8A6FC-CB86-C449-BED2-1D2D465C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CA8FC0-AF11-E442-AA18-CB92F92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79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B3CC6-A363-C043-A3F4-B7ADB3F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(Linux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可靠信號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41EC5D-562F-8E41-918A-7142AA527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0CB6644-9DD0-1C44-8EBE-24412247C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76814F-9E59-5742-9DE0-54D4C8E3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EB1A46-7BFF-A245-90FE-ACDB41A7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99B18-72D5-F245-94B2-2F7985D3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98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hardware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Terminal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Sortware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SIGBUS</a:t>
                      </a:r>
                      <a:r>
                        <a:rPr lang="zh-TW" altLang="en-US" dirty="0"/>
                        <a:t>（通常是沒有對齊</a:t>
                      </a:r>
                      <a:r>
                        <a:rPr lang="en-US" altLang="zh-TW" dirty="0"/>
                        <a:t>word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SIGINT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ctr+C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SIGCHILD</a:t>
                      </a:r>
                      <a:r>
                        <a:rPr lang="zh-TW" altLang="en-US" dirty="0"/>
                        <a:t>（子行程結束）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SIGFPE</a:t>
                      </a:r>
                      <a:r>
                        <a:rPr lang="zh-TW" altLang="en-US" dirty="0"/>
                        <a:t>（浮點運算或</a:t>
                      </a:r>
                      <a:r>
                        <a:rPr lang="en-US" altLang="zh-TW" dirty="0"/>
                        <a:t>『/0』</a:t>
                      </a:r>
                      <a:r>
                        <a:rPr lang="zh-TW" altLang="en-US" dirty="0"/>
                        <a:t>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SIGQUIT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</a:t>
                      </a:r>
                      <a:r>
                        <a:rPr lang="en-US" altLang="zh-TW" dirty="0"/>
                        <a:t>+\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SIGURG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SIGILL</a:t>
                      </a:r>
                      <a:r>
                        <a:rPr lang="zh-TW" altLang="en-US" dirty="0"/>
                        <a:t>（錯誤的指令）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SIGTSTP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ctr+Z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SIGWINCH</a:t>
                      </a:r>
                      <a:r>
                        <a:rPr lang="zh-TW" altLang="en-US" dirty="0"/>
                        <a:t>（窗口大小改變）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SIGPWR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SIGHUP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SIGUSR1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SIGUSR2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SIGKILL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SIGPIPE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SIGTRAP</a:t>
                      </a:r>
                      <a:r>
                        <a:rPr lang="zh-TW" altLang="en-US" dirty="0"/>
                        <a:t>（除錯）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SIGALARM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SIGSTOP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SIGVALARM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SIGTSTP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SIGPROF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SIGTTIN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SIGABRT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SIGTTOU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SIGXCPU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SIGCONT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SIGXFSZ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SIGSYS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F9C94F-3638-554A-B1F5-5C5398C6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00357A-5407-AE48-9B9C-98BF0E3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42472-C045-2441-93D4-A0A32E78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50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3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34E2BDF2-EF50-4146-95A7-6F1C0CD2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76" y="379306"/>
            <a:ext cx="8547081" cy="60993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3367" y="-887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C8FC9C-CF43-5E46-B6D4-C4F909FB2994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F814C8-2A17-F243-94B4-FF1F5E0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F37D47-20E2-1943-AAC5-9A4AB659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FF1E2-F9C6-9349-AC88-7764FA8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6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545295-CCE5-F04C-BA36-CBBF95DA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E8E447-C6A2-4F4C-8FC4-15842A5C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E69558-1D84-7B4C-8E2D-0AFE9D9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834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4" y="1376941"/>
            <a:ext cx="8291140" cy="41049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FBFAD1-E174-C24A-8598-EBA9A34A9E3B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F1711A-2FCA-734C-84FE-EA72FE34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F0D01A-BE39-0F4E-8655-F2F35CFC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CE314D-2E21-7243-B368-0E0232A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938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56DD2D5C-D938-924B-9D9A-FF1B2EE6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8" y="1536870"/>
            <a:ext cx="8555717" cy="37842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7A3B2-8C74-C746-A3BC-824C43B49E55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9EAC-CC47-A74F-A940-C988ED65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22EC94-3EF3-6A4E-94C2-C1267962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424429-08C9-0C42-B209-34B60E9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buNone/>
            </a:pPr>
            <a:r>
              <a:rPr kumimoji="1" lang="zh-TW" altLang="en-US" sz="6600" dirty="0">
                <a:solidFill>
                  <a:prstClr val="white"/>
                </a:solidFill>
              </a:rPr>
              <a:t>試試看</a:t>
            </a:r>
            <a:br>
              <a:rPr kumimoji="1" lang="en-US" altLang="zh-TW" sz="6600" dirty="0">
                <a:solidFill>
                  <a:prstClr val="white"/>
                </a:solidFill>
              </a:rPr>
            </a:br>
            <a:endParaRPr kumimoji="1" lang="en-US" altLang="zh-TW" sz="6600" dirty="0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kumimoji="1" lang="en-US" altLang="zh-TW" sz="6600" dirty="0">
                <a:solidFill>
                  <a:prstClr val="white"/>
                </a:solidFill>
              </a:rPr>
              <a:t>“</a:t>
            </a:r>
            <a:r>
              <a:rPr kumimoji="1" lang="zh-TW" altLang="en-US" sz="4400" dirty="0">
                <a:latin typeface="Consolas" charset="0"/>
                <a:ea typeface="Consolas" charset="0"/>
                <a:cs typeface="Consolas" charset="0"/>
              </a:rPr>
              <a:t>執行</a:t>
            </a:r>
            <a:r>
              <a:rPr kumimoji="1" lang="en-US" altLang="zh-TW" sz="4400" dirty="0">
                <a:latin typeface="Consolas" charset="0"/>
                <a:ea typeface="Consolas" charset="0"/>
                <a:cs typeface="Consolas" charset="0"/>
              </a:rPr>
              <a:t>kill </a:t>
            </a:r>
            <a:r>
              <a:rPr kumimoji="1" lang="mr-IN" altLang="zh-TW" sz="4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4400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kumimoji="1" lang="en-US" altLang="zh-TW" sz="6600" dirty="0">
                <a:solidFill>
                  <a:prstClr val="white"/>
                </a:solidFill>
              </a:rPr>
              <a:t>”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989E5-10DC-B948-A7B1-70C9B3EB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22B2A-2C94-9449-A150-711DCCF8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A8A9F-4BAE-2245-BA36-DA8784B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80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96F9A-7502-264D-8437-296717E1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65B5E-BC2A-E248-A12A-D04B47D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 1) SIGHUP 	2) SIGINT 	3) SIGQUIT 	4) SIGILL 	5) SIGTRAP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 6) SIGABRT 	7) SIGBUS 	8) SIGFPE 	9) SIGKILL 	10) SIGUSR1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11) SIGSEGV 	12) SIGUSR2 	13) SIGPIPE 	14) SIGALRM 	15) SIGTERM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16) SIGSTKFLT 	17) SIGCHLD 	18) SIGCONT 	19) SIGSTOP 	20) SIGTSTP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21) SIGTTIN 	22) SIGTTOU 	23) SIGURG 	24) SIGXCPU 	25) SIGXFSZ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26) SIGVTALRM 	27) SIGPROF 	28) SIGWINCH 	29) SIGIO 	30) SIGPWR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31) SIGSYS 	34) SIGRTMIN 	35) SIGRTMIN+1 	36) SIGRTMIN+2 	37) SIGRTMIN+3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38) SIGRTMIN+4 	39) SIGRTMIN+5 	40) SIGRTMIN+6 	41) SIGRTMIN+7 	42) SIGRTMIN+8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43) SIGRTMIN+9 	44) SIGRTMIN+10 45) SIGRTMIN+11 46) SIGRTMIN+12 47) SIGRTMIN+13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48) SIGRTMIN+14 49) SIGRTMIN+15 50) SIGRTMAX-14 51) SIGRTMAX-13 52) SIGRTMAX-12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53) SIGRTMAX-11 54) SIGRTMAX-10 55) SIGRTMAX-9 	56) SIGRTMAX-8 	57) SIGRTMAX-7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58) SIGRTMAX-6 	59) SIGRTMAX-5 	60) SIGRTMAX-4 	61) SIGRTMAX-3 	62) SIGRTMAX-2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63) SIGRTMAX-1 	64) SIGRTMAX</a:t>
            </a:r>
          </a:p>
          <a:p>
            <a:pPr marL="0" indent="0">
              <a:buNone/>
            </a:pPr>
            <a:endParaRPr kumimoji="1" lang="zh-TW" altLang="en-US" sz="1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1B251-FC02-8F48-8B77-0A35A7B1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03279-2FD2-BC41-8660-BB012A1C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A5BFF-691F-524C-A242-E6A31509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1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list_sig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zh-TW" altLang="en-US" sz="6600" dirty="0"/>
              <a:t>試試看</a:t>
            </a:r>
            <a:endParaRPr kumimoji="1" lang="en-US" altLang="zh-TW" sz="6600" dirty="0"/>
          </a:p>
          <a:p>
            <a:pPr marL="0" indent="0" algn="ctr">
              <a:buNone/>
            </a:pPr>
            <a:endParaRPr kumimoji="1" lang="en-US" altLang="zh-TW" sz="6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3200" dirty="0"/>
              <a:t>kill -4 </a:t>
            </a:r>
            <a:r>
              <a:rPr kumimoji="1" lang="en-US" altLang="zh-TW" sz="3200" dirty="0" err="1"/>
              <a:t>pid</a:t>
            </a:r>
            <a:endParaRPr kumimoji="1"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3200" dirty="0"/>
              <a:t>調整</a:t>
            </a:r>
            <a:r>
              <a:rPr kumimoji="1" lang="en-US" altLang="zh-TW" sz="3200" dirty="0"/>
              <a:t>terminal window</a:t>
            </a:r>
            <a:r>
              <a:rPr kumimoji="1" lang="zh-TW" altLang="en-US" sz="3200" dirty="0"/>
              <a:t>的大小</a:t>
            </a:r>
            <a:endParaRPr kumimoji="1" lang="en-US" altLang="zh-TW" sz="3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CB1220D4-57F3-1244-BFF5-64640D4B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</p:spTree>
    <p:extLst>
      <p:ext uri="{BB962C8B-B14F-4D97-AF65-F5344CB8AC3E}">
        <p14:creationId xmlns:p14="http://schemas.microsoft.com/office/powerpoint/2010/main" val="127550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A4D5A-9A0B-0242-8C73-3F5B4E72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03134-C8E3-9141-8AA7-7C5EDC9041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list_sig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63 (null)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64 (null)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is 2271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press any key to resume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get a signal named '4', 'Illegal instruction'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E6D1B83-6AD0-B549-814F-0C4627BDB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kill -4 2271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FD705B-8946-1A4C-9861-1A3E7CAE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4F6A8-9CBC-D746-8BA0-C2FE6313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370879-1F64-BF4C-B6C8-E355F916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02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anchor="ctr"/>
          <a:lstStyle/>
          <a:p>
            <a:pPr marL="0" indent="0" algn="ctr">
              <a:buClr>
                <a:srgbClr val="93A299"/>
              </a:buClr>
              <a:buNone/>
            </a:pPr>
            <a:r>
              <a:rPr kumimoji="1" lang="zh-TW" altLang="en-US" sz="6600" dirty="0">
                <a:solidFill>
                  <a:srgbClr val="FFFFFF"/>
                </a:solidFill>
              </a:rPr>
              <a:t>試試看</a:t>
            </a:r>
            <a:endParaRPr kumimoji="1" lang="en-US" altLang="zh-TW" sz="6600" dirty="0">
              <a:solidFill>
                <a:srgbClr val="FFFFFF"/>
              </a:solidFill>
            </a:endParaRPr>
          </a:p>
          <a:p>
            <a:pPr marL="0" indent="0" algn="ctr">
              <a:buClr>
                <a:srgbClr val="93A299"/>
              </a:buClr>
              <a:buNone/>
            </a:pPr>
            <a:r>
              <a:rPr kumimoji="1" lang="en-US" altLang="zh-TW" sz="6600" dirty="0">
                <a:solidFill>
                  <a:srgbClr val="FFFFFF"/>
                </a:solidFill>
              </a:rPr>
              <a:t>“</a:t>
            </a:r>
            <a:r>
              <a:rPr kumimoji="1" lang="zh-TW" altLang="en-US" sz="6600" dirty="0">
                <a:solidFill>
                  <a:srgbClr val="FFFFFF"/>
                </a:solidFill>
              </a:rPr>
              <a:t>故意存取錯誤的記憶體</a:t>
            </a:r>
            <a:r>
              <a:rPr kumimoji="1" lang="en-US" altLang="zh-TW" sz="66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03D93ECB-1656-7D4B-B730-FCAC30E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</p:spTree>
    <p:extLst>
      <p:ext uri="{BB962C8B-B14F-4D97-AF65-F5344CB8AC3E}">
        <p14:creationId xmlns:p14="http://schemas.microsoft.com/office/powerpoint/2010/main" val="66692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seg_fault.c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*c;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sighandler(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signumber)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signumber,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sys_siglist[signumber]);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assert(signal(SIGSEGV, sighandler)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*c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0xCOFE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/*c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沒有初始化就使用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"press any key to resume\n"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getchar();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965F8-4999-6E47-9F88-FA1A0CC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76D3C-0E20-1147-8C40-775FA9A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9F3AA4-43AA-7541-8C38-24616E07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71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^C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因為變數</a:t>
            </a:r>
            <a:r>
              <a:rPr kumimoji="1" lang="en-US" altLang="zh-TW" dirty="0">
                <a:solidFill>
                  <a:srgbClr val="FFFF00"/>
                </a:solidFill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</a:rPr>
              <a:t>依然是無意義的指標，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執行完以後，會重新執行第</a:t>
            </a:r>
            <a:r>
              <a:rPr kumimoji="1" lang="en-US" altLang="zh-TW" dirty="0">
                <a:solidFill>
                  <a:srgbClr val="FFFF00"/>
                </a:solidFill>
              </a:rPr>
              <a:t>13</a:t>
            </a:r>
            <a:r>
              <a:rPr kumimoji="1" lang="zh-TW" altLang="en-US" dirty="0">
                <a:solidFill>
                  <a:srgbClr val="FFFF00"/>
                </a:solidFill>
              </a:rPr>
              <a:t>行，所以不斷的造成</a:t>
            </a:r>
            <a:r>
              <a:rPr kumimoji="1" lang="en-US" altLang="zh-TW" dirty="0">
                <a:solidFill>
                  <a:srgbClr val="FFFF00"/>
                </a:solidFill>
              </a:rPr>
              <a:t>'Segmentation fault’*/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4E432-F2DF-C742-9133-B6C947B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8E980-5AFE-0248-A210-C9060971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74693-CA9B-5640-A721-53448EC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40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seg_fault_recover.c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c=(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));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替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c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分配記憶體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assert(signal(SIGSEGV,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*c 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/*c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沒有初始化就使用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"press Enter to continue\n"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088516-29CC-C74E-8F72-C3A7DFF7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A4BA7-97C8-C44D-908E-29449A68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F08A86-C35B-2142-B037-A2822F9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82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389464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main loop</a:t>
              </a:r>
              <a:endParaRPr kumimoji="1" lang="zh-TW" altLang="en-US" sz="3200" dirty="0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/>
          <p:nvPr/>
        </p:nvCxnSpPr>
        <p:spPr>
          <a:xfrm flipV="1">
            <a:off x="2506132" y="2675467"/>
            <a:ext cx="0" cy="20658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1142998" y="4901911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control-c</a:t>
            </a:r>
            <a:endParaRPr kumimoji="1" lang="zh-TW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75C2E7-D304-284F-8377-21F41957AB8D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主程式通常是由一個巨型的迴圈所構成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如果使用者按下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以後，該主程式如何回應？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在主程式偵測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由作業系統處理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主程式告訴作業系統如何處理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83E896-D8F1-3742-87EF-F41A0540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1E47AA-0161-2D41-ABDD-6F670579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3AB4B-EB51-0D47-A775-BF0D47D8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20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</a:t>
            </a:r>
            <a:r>
              <a:rPr kumimoji="1" lang="en-US" altLang="zh-TW" dirty="0" err="1"/>
              <a:t>fault'^C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中，替變數</a:t>
            </a:r>
            <a:r>
              <a:rPr kumimoji="1" lang="en-US" altLang="zh-TW" dirty="0">
                <a:solidFill>
                  <a:srgbClr val="FFFF00"/>
                </a:solidFill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</a:rPr>
              <a:t>分配記憶體似乎是無用的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C675E-8162-9A4D-8CED-F566F749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3FA67F-8DA6-ED4A-B1F5-9C0B96F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080A0-7F19-524F-B0E3-E470E78B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73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b main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1 at 0x400745: file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seg_fault_recover.c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line 13.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b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2 at 0x400701: file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seg_fault_recover.c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line 9.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Starting program: /home/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/Dropbox/course/2017-sp/ch10/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1,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 at seg_fault_recover.c:13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13	    assert(signal(SIGSEGV,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83072-9701-DB4E-9016-CDF39F70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079B3-248B-B94F-B2C3-B2CA0E6E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051AB-874D-3F44-B965-03EFB050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60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Program received signal SIGSEGV, Segmentation fault.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0x000000000040077a in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at seg_fault_recover.c:14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c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$1 =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*) 0x0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驗證一下，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pointer*/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*c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驗證一下，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不可以讀寫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Cannot access memory at address 0x0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34965-FDB7-E54F-940E-2060E91E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D912F-F3B7-0044-9A40-BF09E05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5CBD4-B8A4-4341-8F28-8271C5C2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60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=4) at seg_fault_recover.c:8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8	void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2,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=11) at seg_fault_recover.c:9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9	   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("get a signal named '%d', '%s'\n",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sys_siglist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get a signal named '11', 'Segmentation fault'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	    c=(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));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替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分配了記憶體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11	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8807A4-9742-4C4F-A6C7-5DC1791E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284E1-BCF4-184B-BB77-13DEA9FB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A4B83-89D6-6E40-B12C-AEF5951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5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分配完以後，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是否從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變成有意義的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$2 =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*) 0x602420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*c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列印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變數的值，發現真的可以讀取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$3 = 0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c	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繼續執行，理論上回到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後，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可以讀寫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Continuing.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Program received signal SIGSEGV, Segmentation fault.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0x000000000040077a in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at seg_fault_recover.c:14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現在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已經在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初始化了，為何還是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SIGSEGV*/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85D73-FC06-DA47-8F2F-02E364B7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AB59F-3871-EA49-99D7-F8C3B38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C698F-C0C8-5D4A-9453-34B26579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08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2"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disassemble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main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Dump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of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assembler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code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0x0000000000400736 &lt;+0&gt;: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endParaRPr kumimoji="1" lang="mr-IN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0x0000000000400737 &lt;+1&gt;: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rsp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,%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endParaRPr kumimoji="1" lang="mr-IN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0x000000000040073a &lt;+4&gt;: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sub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$0x10,%rsp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0x000000000040073e &lt;+8&gt;: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%edi,-0x4(%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0x0000000000400741 &lt;+11&gt;: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%rsi,-0x10(%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0x0000000000400745 &lt;+15&gt;: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$0x4006f6,%esi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0x000000000040074a &lt;+20&gt;: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$0xb,%edi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0x000000000040074f &lt;+25&gt;: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0x4005d0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signal@plt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0x0000000000400754 &lt;+30&gt;: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$0xffffffffffffffff,%rax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0x0000000000400758 &lt;+34&gt;: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jne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0x400773 &lt;main+61&gt;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0x000000000040075a &lt;+36&gt;: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$0x40089f,%ecx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0x000000000040075f &lt;+41&gt;: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$0xd,%edx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0x0000000000400764 &lt;+46&gt;: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$0x400847,%esi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0x0000000000400769 &lt;+51&gt;: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$0x400860,%edi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0x000000000040076e &lt;+56&gt;: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0x4005a0 &lt;__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assert_fail@plt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0x0000000000400773 &lt;+61&gt;:	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0x200af6(%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rip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# 0x601270 &lt;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Symbol" charset="2"/>
              <a:buChar char="Þ"/>
            </a:pP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0x000000000040077a &lt;+68&gt;:	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$0x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0fe,(%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en-US" altLang="zh-TW" sz="33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因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的位址早被載入到</a:t>
            </a:r>
            <a:r>
              <a:rPr kumimoji="1" lang="en-US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暫存器，因此重新執行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40077a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行程式碼，也無效（不會重新載入）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mr-IN" altLang="zh-TW" sz="33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0x0000000000400780 &lt;+74&gt;: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$0x400887,%edi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0x0000000000400785 &lt;+79&gt;: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0x400580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puts@plt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0x000000000040078a &lt;+84&gt;: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0x4005c0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getchar@plt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0x000000000040078f &lt;+89&gt;: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$0x0,%eax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71651B-2D0A-1E4B-9A4D-4ED6F28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D8BA4C-5B95-BB42-8785-F4102D14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73DB1-F15E-8649-BA98-69F718AE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81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27156-A2D3-7B40-979B-47D61E08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kdbg</a:t>
            </a:r>
            <a:r>
              <a:rPr kumimoji="1" lang="zh-CN" altLang="en-US" dirty="0"/>
              <a:t>（</a:t>
            </a:r>
            <a:r>
              <a:rPr kumimoji="1" lang="en-US" altLang="zh-TW" dirty="0" err="1"/>
              <a:t>seg_fault_recover.c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3D6370C-EBB0-8147-BEED-6B52CFC8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66" y="2466753"/>
            <a:ext cx="8918867" cy="2505057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5B2104-E2F5-C545-A3C5-8678C4C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918ED3-4CB4-3348-9DE9-D4097F77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8738E-4A11-0849-B647-CB02BFAF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849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作者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 </a:t>
            </a:r>
            <a:r>
              <a:rPr lang="en-US" altLang="zh-TW" sz="1500" dirty="0">
                <a:solidFill>
                  <a:srgbClr val="1337FF"/>
                </a:solidFill>
                <a:latin typeface="Menlo" charset="0"/>
                <a:hlinkClick r:id="rId2"/>
              </a:rPr>
              <a:t>https://www.facebook.com/scottt.tw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*/</a:t>
            </a:r>
            <a:endParaRPr lang="en-US" altLang="zh-TW" sz="1500" dirty="0">
              <a:solidFill>
                <a:srgbClr val="1337FF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修改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 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羅習五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#define _GNU_SOURCE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assert.h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sz="15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&lt;sys/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ucontext.h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sz="15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781866-6AC0-8549-A003-96C29B2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C3C8D-02BE-A648-B095-9BD8A71C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488701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 Define 'c' as a global register variable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   </a:t>
            </a:r>
            <a:r>
              <a:rPr lang="en-US" altLang="zh-TW" dirty="0">
                <a:solidFill>
                  <a:srgbClr val="1337FF"/>
                </a:solidFill>
                <a:latin typeface="Menlo" charset="0"/>
                <a:hlinkClick r:id="rId2"/>
              </a:rPr>
              <a:t>https://gcc.gnu.org/onlinedocs/gcc/Global-Register-Variables.html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en-US" altLang="zh-TW" dirty="0">
              <a:solidFill>
                <a:srgbClr val="1337FF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register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asm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"r12"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BA2DA2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sinfo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*context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0"/>
            </a:pP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"got a signal %d(%s)\n"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 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  /* NOTE: assigning to 'c' instead of 'REG_R12' likely won't work on most systems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      due to register content restoration after a signal handler returns */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context-&gt;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uc_mcontext.gregs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[REG_R12] = 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malloc(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B1FD07-40EE-A848-938C-2133CE5F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302616-7FCB-074E-AFCD-58714BC7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48870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__attribute__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((optimize(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Os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)))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r;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{ {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 };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sa.sa_flags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SA_SIGINFO;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sa.sa_sigaction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(SIGSEGV, 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assert(r ==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*c 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/*segmentation fault*/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  //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("my 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pid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is %d\n", 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getpid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"press any key to resume\n"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altLang="zh-TW" dirty="0">
              <a:solidFill>
                <a:srgbClr val="BA2DA2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8C403-DEFA-114C-9538-12D3DAA3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C2CFE-DEB7-8940-B78A-941647D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0B8A1-AA80-1047-910A-FF7DF922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0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389464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main loop</a:t>
              </a:r>
              <a:endParaRPr kumimoji="1" lang="zh-TW" altLang="en-US" sz="3200" dirty="0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/>
          <p:nvPr/>
        </p:nvCxnSpPr>
        <p:spPr>
          <a:xfrm flipV="1">
            <a:off x="2506132" y="2675467"/>
            <a:ext cx="0" cy="20658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1142998" y="4901911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control-c</a:t>
            </a:r>
            <a:endParaRPr kumimoji="1" lang="zh-TW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75C2E7-D304-284F-8377-21F41957AB8D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tx1"/>
                </a:solidFill>
              </a:rPr>
              <a:t>UNIX</a:t>
            </a:r>
            <a:r>
              <a:rPr kumimoji="1" lang="zh-CN" altLang="en-US" sz="3200" dirty="0">
                <a:solidFill>
                  <a:schemeClr val="tx1"/>
                </a:solidFill>
              </a:rPr>
              <a:t>的做法（包含</a:t>
            </a:r>
            <a:r>
              <a:rPr kumimoji="1" lang="en-US" altLang="zh-CN" sz="3200" dirty="0">
                <a:solidFill>
                  <a:schemeClr val="tx1"/>
                </a:solidFill>
              </a:rPr>
              <a:t>Linux</a:t>
            </a:r>
            <a:r>
              <a:rPr kumimoji="1" lang="zh-CN" altLang="en-US" sz="3200" dirty="0">
                <a:solidFill>
                  <a:schemeClr val="tx1"/>
                </a:solidFill>
              </a:rPr>
              <a:t>）：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主程式告知作業系統如何處理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如果主程式沒有告訴</a:t>
            </a:r>
            <a:r>
              <a:rPr kumimoji="1" lang="en-US" altLang="zh-CN" sz="3200" dirty="0">
                <a:solidFill>
                  <a:schemeClr val="tx1"/>
                </a:solidFill>
              </a:rPr>
              <a:t>OS</a:t>
            </a:r>
            <a:r>
              <a:rPr kumimoji="1" lang="zh-CN" altLang="en-US" sz="3200" dirty="0">
                <a:solidFill>
                  <a:schemeClr val="tx1"/>
                </a:solidFill>
              </a:rPr>
              <a:t>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，那麼</a:t>
            </a:r>
            <a:r>
              <a:rPr kumimoji="1" lang="en-US" altLang="zh-CN" sz="3200" dirty="0">
                <a:solidFill>
                  <a:schemeClr val="tx1"/>
                </a:solidFill>
              </a:rPr>
              <a:t>OS</a:t>
            </a:r>
            <a:r>
              <a:rPr kumimoji="1" lang="zh-CN" altLang="en-US" sz="3200" dirty="0">
                <a:solidFill>
                  <a:schemeClr val="tx1"/>
                </a:solidFill>
              </a:rPr>
              <a:t>會採取預設動作：將這個程式結束掉</a:t>
            </a:r>
            <a:endParaRPr kumimoji="1"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21D451-C867-2D49-A796-AADB007A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56648E-2109-A945-93EF-ADB050E3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4FAC2B-F1C0-A74D-B802-C4F65EE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2678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C411F-5C26-5B45-BAFE-672E2F29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kdbg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seg_fault2.c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8896406-6484-0149-8F20-257C7A5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515" y="1690688"/>
            <a:ext cx="7468437" cy="4752642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FEF3C-41F3-2E4E-B452-99880368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E2D66-06EA-634A-8851-6F91EAA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F0B78-A8B4-F241-BF72-92D72D6D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969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./seg_fault2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got a signal 11(Segmentation fault)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中修復了錯誤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因此只出現一次</a:t>
            </a:r>
            <a:r>
              <a:rPr kumimoji="1" lang="en-US" altLang="zh-TW" dirty="0">
                <a:solidFill>
                  <a:srgbClr val="FFFF00"/>
                </a:solidFill>
              </a:rPr>
              <a:t>11(Segmentation fault)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press any key to resume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7C0EC-FF78-644B-B304-EFBF9F4E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8AB99-AD25-4445-8FC6-F9930FF8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DA111-96F3-3247-91A7-247C730C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2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CD93-A5FD-9F41-A94D-5FF5E07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應用：</a:t>
            </a:r>
            <a:r>
              <a:rPr kumimoji="1" lang="en-US" altLang="zh-TW" dirty="0" err="1"/>
              <a:t>myShell.c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704BB-F92A-FA46-B62E-F9C01E52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要增加的功能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當使用者按下</a:t>
            </a:r>
            <a:r>
              <a:rPr kumimoji="1" lang="en-US" altLang="zh-CN" sz="2800" dirty="0" err="1"/>
              <a:t>ctr</a:t>
            </a:r>
            <a:r>
              <a:rPr kumimoji="1" lang="en-US" altLang="zh-CN" sz="2800" dirty="0"/>
              <a:t>-c</a:t>
            </a:r>
            <a:r>
              <a:rPr kumimoji="1" lang="zh-CN" altLang="en-US" sz="2800" dirty="0"/>
              <a:t>不會中斷</a:t>
            </a:r>
            <a:r>
              <a:rPr kumimoji="1" lang="en-US" altLang="zh-CN" sz="2800" dirty="0" err="1"/>
              <a:t>myShell</a:t>
            </a:r>
            <a:endParaRPr kumimoji="1" lang="en-US" altLang="zh-CN" sz="28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如果使用者正在執行外部指令，按下</a:t>
            </a:r>
            <a:r>
              <a:rPr kumimoji="1" lang="en-US" altLang="zh-CN" sz="2800" dirty="0" err="1"/>
              <a:t>ctr</a:t>
            </a:r>
            <a:r>
              <a:rPr kumimoji="1" lang="en-US" altLang="zh-CN" sz="2800" dirty="0"/>
              <a:t>-c</a:t>
            </a:r>
            <a:r>
              <a:rPr kumimoji="1" lang="zh-CN" altLang="en-US" sz="2800" dirty="0"/>
              <a:t>，終止該外部指令</a:t>
            </a:r>
            <a:endParaRPr kumimoji="1"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A72426-A97F-6242-840C-07E45F4C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465FC9-8A0B-E546-AA5E-43FA55D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39512-83F4-B74B-9939-DF386957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256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7FEDD-C0BF-1F41-B108-872732B0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預備知識：</a:t>
            </a:r>
            <a:r>
              <a:rPr kumimoji="1" lang="en-US" altLang="zh-CN" dirty="0"/>
              <a:t>atomic data type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8A1F-29DD-1D4E-95FE-C4B54692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這個型態（</a:t>
            </a:r>
            <a:r>
              <a:rPr kumimoji="1" lang="en-US" altLang="zh-TW" dirty="0" err="1"/>
              <a:t>sig_atomic_t</a:t>
            </a:r>
            <a:r>
              <a:rPr kumimoji="1" lang="zh-TW" altLang="en-US" dirty="0"/>
              <a:t>）保證設值時可以一次設定完成</a:t>
            </a:r>
            <a:endParaRPr kumimoji="1" lang="en-US" altLang="zh-TW" dirty="0"/>
          </a:p>
          <a:p>
            <a:r>
              <a:rPr kumimoji="1" lang="zh-TW" altLang="en-US" dirty="0"/>
              <a:t>其他資料型態就不一定，以</a:t>
            </a:r>
            <a:r>
              <a:rPr kumimoji="1" lang="en-US" altLang="zh-TW" dirty="0"/>
              <a:t>long long</a:t>
            </a:r>
            <a:r>
              <a:rPr kumimoji="1" lang="zh-CN" altLang="en-US" dirty="0"/>
              <a:t>為例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0D1C0-9AC9-5541-9EE9-BEA2C39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DA6F6-F5C0-0646-BA30-BE57DC3D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543F6-3A44-5E49-9E96-D474FAB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570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8900B-91A9-DD44-92FA-153F29BF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如果沒用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BD2BC7-14A0-4A4B-8A31-15B915C36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Source code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8CAB25-8920-8A46-BBDD-0A01D5B7A0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test=0;</a:t>
            </a:r>
            <a:endParaRPr lang="en-US" altLang="zh-TW" sz="20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test 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2000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28A095-DBF0-5149-AB56-E47F3FC0E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X86-64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29386B-E51A-CD43-AF85-5A919C5841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303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0xc0fec0fec0fec0fe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QWORD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400" dirty="0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rip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sz="2400" dirty="0" err="1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2BE1E7-E189-634F-B71B-4FEFD419D9CB}"/>
              </a:ext>
            </a:extLst>
          </p:cNvPr>
          <p:cNvSpPr/>
          <p:nvPr/>
        </p:nvSpPr>
        <p:spPr>
          <a:xfrm>
            <a:off x="839788" y="4284132"/>
            <a:ext cx="4815945" cy="23198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設定值的部分只有一行即：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QWORD PTR test[rip], </a:t>
            </a:r>
            <a:r>
              <a:rPr kumimoji="1"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因此可能的情況只有二種：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設定前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設定後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9B2216-6853-5041-8719-5A4F5A9C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495A41D-ABA0-6A47-8A7C-FBF42924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9AFA475-3BB4-1B43-894F-CEBFDF7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667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58EDD-9360-A447-93BC-60B48FEB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如果沒用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262FC-0A48-4049-A10C-F4DCB999B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Source code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FAA999-284D-F144-9549-7E8794B14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test=0;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test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71922F-9B6C-EB4C-A268-97C756F0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mips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B0D5A7-9996-A24C-B5EA-2E8A4D57D3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lw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,%got(test)($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li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:=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0xffffffffc0fe0000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movz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li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:=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0xffffffffc0fe0000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move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BD83A3-5A74-B444-98F1-6B0029861FFA}"/>
              </a:ext>
            </a:extLst>
          </p:cNvPr>
          <p:cNvSpPr/>
          <p:nvPr/>
        </p:nvSpPr>
        <p:spPr>
          <a:xfrm>
            <a:off x="839788" y="4284132"/>
            <a:ext cx="4815945" cy="23198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設定值的部分有二行即：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因此可能的情況只有三種：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設定前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設定後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設定到一半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E223F2D-B3E0-3D42-AD66-917B7857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4D28239-0313-B74F-BA46-AE410D67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AB339CA-1BBC-D947-BB77-595D0399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6801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513F077-A6F3-E14D-9DB2-922BD0D4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/>
              <a:t>MIPS</a:t>
            </a:r>
            <a:r>
              <a:rPr kumimoji="1" lang="zh-CN" altLang="en-US" dirty="0"/>
              <a:t>指令集為例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83C85FA-35AB-4941-9DC3-D7881DF4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zh-TW" altLang="en-US" dirty="0"/>
              <a:t>編譯成八道組合語言，其中最後二道組合語言真正對</a:t>
            </a:r>
            <a:r>
              <a:rPr kumimoji="1" lang="en-US" altLang="zh-TW" dirty="0"/>
              <a:t>test</a:t>
            </a:r>
            <a:r>
              <a:rPr kumimoji="1" lang="zh-CN" altLang="en-US" dirty="0"/>
              <a:t>設定值</a:t>
            </a:r>
            <a:endParaRPr kumimoji="1" lang="en-US" altLang="zh-CN" dirty="0"/>
          </a:p>
          <a:p>
            <a:r>
              <a:rPr kumimoji="1" lang="zh-CN" altLang="en-US" dirty="0"/>
              <a:t>先設定後</a:t>
            </a:r>
            <a:r>
              <a:rPr kumimoji="1" lang="en-US" altLang="zh-CN" dirty="0"/>
              <a:t>32</a:t>
            </a:r>
            <a:r>
              <a:rPr kumimoji="1" lang="zh-CN" altLang="en-US" dirty="0"/>
              <a:t>個位元，再設定前</a:t>
            </a:r>
            <a:r>
              <a:rPr kumimoji="1" lang="en-US" altLang="zh-CN" dirty="0"/>
              <a:t>32</a:t>
            </a:r>
            <a:r>
              <a:rPr kumimoji="1" lang="zh-CN" altLang="en-US" dirty="0"/>
              <a:t>個位元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TW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TW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kumimoji="1" lang="zh-CN" altLang="en-US" dirty="0"/>
              <a:t>如果在第七行和第八行之間使用者按下</a:t>
            </a:r>
            <a:r>
              <a:rPr kumimoji="1" lang="en-US" altLang="zh-CN" dirty="0" err="1"/>
              <a:t>ctr</a:t>
            </a:r>
            <a:r>
              <a:rPr kumimoji="1" lang="en-US" altLang="zh-CN" dirty="0"/>
              <a:t>-c</a:t>
            </a:r>
            <a:r>
              <a:rPr kumimoji="1" lang="zh-CN" altLang="en-US" dirty="0"/>
              <a:t>，那麼</a:t>
            </a:r>
            <a:r>
              <a:rPr kumimoji="1" lang="en-US" altLang="zh-CN" dirty="0"/>
              <a:t>signal handler</a:t>
            </a:r>
            <a:r>
              <a:rPr kumimoji="1" lang="zh-CN" altLang="en-US" dirty="0"/>
              <a:t>讀到的值是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0x00000000c0fec0fe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請注意，按照我們程式碼的邏輯</a:t>
            </a:r>
            <a:r>
              <a:rPr lang="en-US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test</a:t>
            </a:r>
            <a:r>
              <a:rPr lang="zh-CN" alt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只有二種可能</a:t>
            </a:r>
            <a:endParaRPr lang="en-US" altLang="zh-CN" sz="2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0x0000000000000000	//</a:t>
            </a:r>
            <a:r>
              <a:rPr lang="zh-CN" altLang="en-US" sz="2800" dirty="0">
                <a:solidFill>
                  <a:srgbClr val="272AD8"/>
                </a:solidFill>
                <a:latin typeface="Menlo" panose="020B0609030804020204" pitchFamily="49" charset="0"/>
              </a:rPr>
              <a:t>未設定前</a:t>
            </a:r>
            <a:endParaRPr lang="en-US" altLang="zh-CN" sz="2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	//</a:t>
            </a:r>
            <a:r>
              <a:rPr lang="zh-CN" altLang="en-US" sz="2800" dirty="0">
                <a:solidFill>
                  <a:srgbClr val="272AD8"/>
                </a:solidFill>
                <a:latin typeface="Menlo" panose="020B0609030804020204" pitchFamily="49" charset="0"/>
              </a:rPr>
              <a:t>設定後</a:t>
            </a:r>
            <a:endParaRPr lang="en-US" altLang="zh-TW" sz="2800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7709C1-9848-9D49-9093-21C5EA8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68B63F-0E89-3F41-9831-8A3938E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2DDB4-C17F-D84C-BA46-A15C99F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55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FEC6D-FCB7-1748-BFC4-5C10C435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再回過頭來看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5350B-AF4C-3248-A7C0-D026D3D7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資料的更新可能不是一道指令就可以完成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long long</a:t>
            </a:r>
            <a:r>
              <a:rPr kumimoji="1" lang="zh-CN" altLang="en-US" dirty="0"/>
              <a:t>為例，</a:t>
            </a:r>
            <a:r>
              <a:rPr kumimoji="1" lang="en-US" altLang="zh-CN" dirty="0"/>
              <a:t>x86</a:t>
            </a:r>
            <a:r>
              <a:rPr kumimoji="1" lang="zh-CN" altLang="en-US" dirty="0"/>
              <a:t>可以一道指令完成設定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但，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卻需要二道指令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TW" dirty="0" err="1"/>
              <a:t>sig_atomic_t</a:t>
            </a:r>
            <a:r>
              <a:rPr kumimoji="1" lang="zh-CN" altLang="en-US" dirty="0"/>
              <a:t>可以保證在所有的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上，都是一道指令完成</a:t>
            </a:r>
            <a:endParaRPr kumimoji="1" lang="en-US" altLang="zh-CN" dirty="0"/>
          </a:p>
          <a:p>
            <a:r>
              <a:rPr kumimoji="1" lang="zh-CN" altLang="en-US" dirty="0"/>
              <a:t>因此不會有設定一半的情況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關於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的更詳細討論會在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章節介紹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5CEB37-1125-D24D-BFCE-6C20BBEF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A0F88-98B4-E84F-A88C-CCC442B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296B7-0370-4E40-BD73-24266CC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8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431989" cy="1325563"/>
          </a:xfrm>
        </p:spPr>
        <p:txBody>
          <a:bodyPr/>
          <a:lstStyle/>
          <a:p>
            <a:r>
              <a:rPr kumimoji="1" lang="zh-CN" altLang="en-US" dirty="0"/>
              <a:t>預備知識：</a:t>
            </a:r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sp>
        <p:nvSpPr>
          <p:cNvPr id="10" name="向左箭號圖說文字 9">
            <a:extLst>
              <a:ext uri="{FF2B5EF4-FFF2-40B4-BE49-F238E27FC236}">
                <a16:creationId xmlns:a16="http://schemas.microsoft.com/office/drawing/2014/main" id="{43AC3AF9-2980-8749-8C06-3D1BD02AB718}"/>
              </a:ext>
            </a:extLst>
          </p:cNvPr>
          <p:cNvSpPr/>
          <p:nvPr/>
        </p:nvSpPr>
        <p:spPr>
          <a:xfrm>
            <a:off x="3970099" y="2438811"/>
            <a:ext cx="2176701" cy="11137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save PC</a:t>
            </a:r>
          </a:p>
          <a:p>
            <a:pPr algn="ctr"/>
            <a:r>
              <a:rPr kumimoji="1" lang="en-US" altLang="zh-TW" sz="2400" dirty="0"/>
              <a:t>save SP</a:t>
            </a:r>
            <a:endParaRPr kumimoji="1" lang="zh-TW" altLang="en-US" sz="24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92667" y="29956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90888" y="24388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878668" y="56372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598210" y="499093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217CE1-4DAC-7343-BC9A-0104F7B5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A1614-1718-D949-9F37-071D1024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474FA-DE6B-3748-A7FB-539472F5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357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468000" y="43672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166221" y="38104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14933" y="3711264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34475" y="3064933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4BB2B3-0C3A-844C-B76E-E2EBD57C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CB38AA-37B0-FF4D-9EA6-971AD2CF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8F1E313-F188-D640-9DEC-B0C3476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6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68624C-08B0-F349-8A73-ED07C42C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ECA2FA-C42C-584F-BAC9-52228D909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bash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955C4-1C9E-884A-9EDA-531003C957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  <a:endParaRPr lang="en-US" altLang="zh-TW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  <a:endParaRPr lang="en-US" altLang="zh-TW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按下</a:t>
            </a:r>
            <a:r>
              <a:rPr lang="en-US" altLang="zh-CN" dirty="0" err="1">
                <a:solidFill>
                  <a:srgbClr val="C00000"/>
                </a:solidFill>
                <a:latin typeface="Menlo" panose="020B0609030804020204" pitchFamily="49" charset="0"/>
              </a:rPr>
              <a:t>ctr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-c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以後沒有反應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C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E94C5FF-0126-8F4B-91A9-F4B8BF61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ls –R /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DFDF588-C736-0C4D-BF8A-69C0590F08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ls -R 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Menlo" panose="020B0609030804020204" pitchFamily="49" charset="0"/>
              </a:rPr>
              <a:t>/*...*/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/proc/316/task/316/net/stat: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arp_cache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ndisc_cache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rt_cache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ls: cannot open directory '/proc/316/task/316/ns': Permission denied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/proc/317: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^C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按下</a:t>
            </a:r>
            <a:r>
              <a:rPr lang="en-US" altLang="zh-CN" dirty="0" err="1">
                <a:solidFill>
                  <a:srgbClr val="C00000"/>
                </a:solidFill>
                <a:latin typeface="Menlo" panose="020B0609030804020204" pitchFamily="49" charset="0"/>
              </a:rPr>
              <a:t>ctr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-c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以後終止執行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F4F26-3AED-714B-A8D3-008EC886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462032-A0FD-5F47-BE9E-908F0E84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7BD33D-6A1D-1849-AB98-EEF393C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56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87950" y="54340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86171" y="48772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59600" y="1690688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79142" y="104435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5D937B-FCA7-8141-8F4B-E62F165E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4C7CF229-0C0A-A242-AE4C-75E86FF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5D4513E-0386-3345-AD5D-ED8E931D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9443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36421" y="5740165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34642" y="5183313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59600" y="1690688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79142" y="104435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向左箭號圖說文字 15">
            <a:extLst>
              <a:ext uri="{FF2B5EF4-FFF2-40B4-BE49-F238E27FC236}">
                <a16:creationId xmlns:a16="http://schemas.microsoft.com/office/drawing/2014/main" id="{393F1362-57C1-024B-AF94-193D62A92071}"/>
              </a:ext>
            </a:extLst>
          </p:cNvPr>
          <p:cNvSpPr/>
          <p:nvPr/>
        </p:nvSpPr>
        <p:spPr>
          <a:xfrm>
            <a:off x="4085520" y="5183313"/>
            <a:ext cx="2176701" cy="11137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load PC</a:t>
            </a:r>
          </a:p>
          <a:p>
            <a:pPr algn="ctr"/>
            <a:r>
              <a:rPr kumimoji="1" lang="en-US" altLang="zh-TW" sz="2400" dirty="0"/>
              <a:t>load SP</a:t>
            </a:r>
            <a:endParaRPr kumimoji="1" lang="zh-TW" altLang="en-US" sz="24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B1A5C5-0E93-F143-AC42-9F985474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7AB989A4-E2BC-414B-905D-715EDC32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3FEBFA-6E4A-9D40-83DB-F8FEA34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9854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longjmp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448733" y="306493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146954" y="250808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46654" y="5740619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66196" y="509428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94F809-6705-C84A-96CA-ACC436BF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CEF1FEF-265F-244D-A2E5-E668D63E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A0D0A5F-08A9-C845-8938-B784DA2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24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EA2-DD6C-8E4C-8CA4-8F5B641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setjmp_longjmp.c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514CC-B1C3-A840-A607-C566606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49800" cy="48963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回傳值可以是任意數字，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例如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5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，但請不要回傳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以免造成混淆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kumimoji="1"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582FF-9553-BC4E-975C-D0D56B4A8672}"/>
              </a:ext>
            </a:extLst>
          </p:cNvPr>
          <p:cNvSpPr/>
          <p:nvPr/>
        </p:nvSpPr>
        <p:spPr>
          <a:xfrm>
            <a:off x="5588000" y="1690688"/>
            <a:ext cx="6434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ret;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register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p1=11;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volatile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p2=22;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p3=33;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p1=1;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p2=2;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p3=3;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有特別用途，代表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setjmp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成功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((ret=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)) ==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a();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else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("return form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."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             " the return value is %d\n", ret);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("p1 = %d, p2 = %d, p3 = %d\n",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		p1, p2, p3);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25536-609F-6348-9CC6-CF315714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10998-FCB6-9F4F-99B1-4B8FD29B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FF3DB7-CE96-9A48-A665-26487718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3752-2073-464A-90BA-52EC05B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C8CCF-658F-4942-B6D2-C6B51105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$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setjmp_longjmp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a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return form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1, p2 = 2, p3 = 3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92F46F-A329-AF48-9EEA-C9E361E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7CDA1-DE21-B142-9DB1-370114C6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45924-A3E2-D94F-A38E-0AE0EC4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93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EA2-DD6C-8E4C-8CA4-8F5B641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setjmp_longjmp.c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514CC-B1C3-A840-A607-C566606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49800" cy="48963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回傳值可以是任意數字，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例如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5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，但請不要回傳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以免造成混淆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kumimoji="1"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582FF-9553-BC4E-975C-D0D56B4A8672}"/>
              </a:ext>
            </a:extLst>
          </p:cNvPr>
          <p:cNvSpPr/>
          <p:nvPr/>
        </p:nvSpPr>
        <p:spPr>
          <a:xfrm>
            <a:off x="5588000" y="1690688"/>
            <a:ext cx="6434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ret;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register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p1=11;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volatile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p2=22;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p3=33;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p1=1;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p2=2;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p3=3;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有特別用途，代表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setjmp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成功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((ret=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)) ==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a();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else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("return form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."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              " the return value is %d\n", ret);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("p1 = %d, p2 = %d, p3 = %d\n",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		p1, p2, p3);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004DA8-5A51-A143-AEE3-74F0266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2750AF-F4E9-D64F-912A-E73DDC20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C561C-03C1-C843-AB5C-6D0A079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724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3752-2073-464A-90BA-52EC05B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C8CCF-658F-4942-B6D2-C6B51105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$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setjmp_longjmp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a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return form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1, p2 = 2, p3 = 3</a:t>
            </a:r>
          </a:p>
          <a:p>
            <a:pPr marL="0" indent="0">
              <a:buNone/>
            </a:pPr>
            <a:r>
              <a:rPr lang="en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也有可能跑出底下的結果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p2 = 2, p3 = 33</a:t>
            </a:r>
          </a:p>
          <a:p>
            <a:pPr marL="0" indent="0">
              <a:buNone/>
            </a:pPr>
            <a:r>
              <a:rPr lang="en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唯一可以確定的是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，因為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宣告為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volatile*/</a:t>
            </a:r>
            <a:endParaRPr lang="en" altLang="zh-TW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AE25A-E759-544C-A645-8CF610A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63975-FF10-8B48-BBC0-6BBE98E3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1B3CA-23FD-2649-B3D2-F2936F06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1512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EB248-EA5F-734B-8F5B-2723172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結果（可能受到編譯器、函數庫的影響）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A1C6B4-7DDB-BF43-9F61-D1F123482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setjmp_longjmp.c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73F201-4E46-B244-A8AD-31BE0398E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a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b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return form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p1 = 1, p2 = 2, p3 = 3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6DC8652-9D1F-AB46-AA8E-09B30BD0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C00000"/>
                </a:solidFill>
              </a:rPr>
              <a:t>-O3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setjmp_longjmp.c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5544E6C-0117-B949-BDA5-476992326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0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a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b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return form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1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 p2 = 2, </a:t>
            </a:r>
            <a:r>
              <a:rPr kumimoji="1"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 = 33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有些編譯器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p1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會等於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只有宣告為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nonvolatile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的變數的值</a:t>
            </a:r>
            <a:r>
              <a:rPr kumimoji="1" lang="zh-TW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是確定更新的</a:t>
            </a:r>
            <a:endParaRPr kumimoji="1"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244C72-701D-9340-9B88-1182C287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676AD6-C278-1540-A04D-6ACF66B0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3EDEFA-C711-7248-B83B-DE199AEA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257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5ED3-6326-B44F-9EE3-93CF9018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sig_setjmp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sig_longjmp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9510F-2D47-D544-B6CC-E674FF5B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4400" dirty="0"/>
              <a:t>除了儲存</a:t>
            </a:r>
            <a:r>
              <a:rPr kumimoji="1" lang="en-US" altLang="zh-CN" sz="4400" dirty="0"/>
              <a:t>PC</a:t>
            </a:r>
            <a:r>
              <a:rPr kumimoji="1" lang="zh-CN" altLang="en-US" sz="4400" dirty="0"/>
              <a:t>、</a:t>
            </a:r>
            <a:r>
              <a:rPr kumimoji="1" lang="en-US" altLang="zh-CN" sz="4400" dirty="0"/>
              <a:t>SP</a:t>
            </a:r>
            <a:r>
              <a:rPr kumimoji="1" lang="zh-CN" altLang="en-US" sz="4400" dirty="0"/>
              <a:t>以外</a:t>
            </a:r>
            <a:endParaRPr kumimoji="1" lang="en-US" altLang="zh-CN" sz="4400" dirty="0"/>
          </a:p>
          <a:p>
            <a:pPr marL="0" indent="0" algn="ctr">
              <a:buNone/>
            </a:pPr>
            <a:r>
              <a:rPr kumimoji="1" lang="zh-CN" altLang="en-US" sz="4400" dirty="0"/>
              <a:t>還儲存</a:t>
            </a:r>
            <a:r>
              <a:rPr kumimoji="1" lang="en-US" altLang="zh-CN" sz="4400" dirty="0"/>
              <a:t>signal</a:t>
            </a:r>
            <a:r>
              <a:rPr kumimoji="1" lang="zh-CN" altLang="en-US" sz="4400" dirty="0"/>
              <a:t>的狀態（是否被</a:t>
            </a:r>
            <a:r>
              <a:rPr kumimoji="1" lang="en-US" altLang="zh-CN" sz="4400" dirty="0"/>
              <a:t>mask</a:t>
            </a:r>
            <a:r>
              <a:rPr kumimoji="1" lang="zh-CN" altLang="en-US" sz="4400" dirty="0"/>
              <a:t>）</a:t>
            </a:r>
            <a:endParaRPr kumimoji="1" lang="zh-TW" altLang="en-US" sz="4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2C6EF-59DB-E746-8BDA-36DE90B9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62FCF-CBCD-9A4A-B0B2-60154AED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8DCBB-05BF-1C4C-BE21-64F1CE2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1151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970293"/>
            <a:ext cx="8153402" cy="7352975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6C07862-5BE2-554A-B4F6-A0C91843E1AF}"/>
              </a:ext>
            </a:extLst>
          </p:cNvPr>
          <p:cNvCxnSpPr>
            <a:cxnSpLocks/>
          </p:cNvCxnSpPr>
          <p:nvPr/>
        </p:nvCxnSpPr>
        <p:spPr>
          <a:xfrm>
            <a:off x="3220170" y="2895600"/>
            <a:ext cx="0" cy="169333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50D3CEC-9240-B449-8FB9-6ADD22869AEA}"/>
              </a:ext>
            </a:extLst>
          </p:cNvPr>
          <p:cNvSpPr/>
          <p:nvPr/>
        </p:nvSpPr>
        <p:spPr>
          <a:xfrm>
            <a:off x="8743264" y="3970724"/>
            <a:ext cx="3296336" cy="1820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kill child?</a:t>
            </a:r>
          </a:p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unget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(“^C”)</a:t>
            </a:r>
          </a:p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F21606-B03F-7043-A961-B92A743FF1C1}"/>
              </a:ext>
            </a:extLst>
          </p:cNvPr>
          <p:cNvSpPr/>
          <p:nvPr/>
        </p:nvSpPr>
        <p:spPr>
          <a:xfrm>
            <a:off x="8743264" y="3335868"/>
            <a:ext cx="3296336" cy="6292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 err="1"/>
              <a:t>ctrC_handler</a:t>
            </a:r>
            <a:r>
              <a:rPr kumimoji="1" lang="en-US" altLang="zh-TW" sz="2400" dirty="0"/>
              <a:t>()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982919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01EEAA-1140-CF4A-ABB6-E5077B3ACE7E}"/>
              </a:ext>
            </a:extLst>
          </p:cNvPr>
          <p:cNvSpPr/>
          <p:nvPr/>
        </p:nvSpPr>
        <p:spPr>
          <a:xfrm>
            <a:off x="1673774" y="4725664"/>
            <a:ext cx="2726267" cy="1947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的時候要呼叫「</a:t>
            </a:r>
            <a:r>
              <a:rPr kumimoji="1" lang="en-US" altLang="zh-CN" sz="2400" dirty="0" err="1"/>
              <a:t>ctrC_handler</a:t>
            </a:r>
            <a:r>
              <a:rPr kumimoji="1" lang="zh-CN" altLang="en-US" sz="2400" dirty="0"/>
              <a:t>」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5093191" y="3650500"/>
            <a:ext cx="3307663" cy="30224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setjmp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gets();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==“^C”)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continue;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 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execve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sz="24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747022" y="2895600"/>
            <a:ext cx="1" cy="7549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7E1994-0DF5-0645-A371-497651D1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5D6226-9558-BB44-8F0F-1FE7AA9D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035FC5-AF31-7644-915A-6FEB1995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9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812797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rgbClr val="C00000"/>
                  </a:solidFill>
                </a:rPr>
                <a:t>bash</a:t>
              </a:r>
              <a:endParaRPr kumimoji="1" lang="zh-TW" altLang="en-US" sz="3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199464" y="2965032"/>
            <a:ext cx="2" cy="1746388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2836331" y="4871993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err="1"/>
              <a:t>ctr</a:t>
            </a:r>
            <a:r>
              <a:rPr kumimoji="1" lang="en-US" altLang="zh-TW" sz="3200" dirty="0"/>
              <a:t>-c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6C07862-5BE2-554A-B4F6-A0C91843E1AF}"/>
              </a:ext>
            </a:extLst>
          </p:cNvPr>
          <p:cNvCxnSpPr>
            <a:cxnSpLocks/>
          </p:cNvCxnSpPr>
          <p:nvPr/>
        </p:nvCxnSpPr>
        <p:spPr>
          <a:xfrm>
            <a:off x="1889958" y="1693333"/>
            <a:ext cx="0" cy="401320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F6D302-FAC3-9741-89CE-C94C3AFD422E}"/>
              </a:ext>
            </a:extLst>
          </p:cNvPr>
          <p:cNvSpPr txBox="1"/>
          <p:nvPr/>
        </p:nvSpPr>
        <p:spPr>
          <a:xfrm>
            <a:off x="1286932" y="5842000"/>
            <a:ext cx="369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的時候要呼叫「處理函數」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D3CEC-9240-B449-8FB9-6ADD22869AEA}"/>
              </a:ext>
            </a:extLst>
          </p:cNvPr>
          <p:cNvSpPr/>
          <p:nvPr/>
        </p:nvSpPr>
        <p:spPr>
          <a:xfrm>
            <a:off x="3416311" y="2046396"/>
            <a:ext cx="1566305" cy="9186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bash</a:t>
            </a:r>
            <a:r>
              <a:rPr kumimoji="1" lang="zh-CN" altLang="en-US" sz="2400" dirty="0"/>
              <a:t>的</a:t>
            </a:r>
            <a:endParaRPr kumimoji="1" lang="en-US" altLang="zh-TW" sz="2400" dirty="0"/>
          </a:p>
          <a:p>
            <a:pPr algn="ctr"/>
            <a:r>
              <a:rPr kumimoji="1" lang="zh-TW" altLang="en-US" sz="2400" dirty="0"/>
              <a:t>處理函數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5FF7D87-092E-8A4B-B4CA-EECAD45E2A88}"/>
              </a:ext>
            </a:extLst>
          </p:cNvPr>
          <p:cNvGrpSpPr/>
          <p:nvPr/>
        </p:nvGrpSpPr>
        <p:grpSpPr>
          <a:xfrm>
            <a:off x="7289351" y="-812797"/>
            <a:ext cx="3589868" cy="3818469"/>
            <a:chOff x="3200399" y="-838202"/>
            <a:chExt cx="5452533" cy="5452533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1BE5DB9-87F9-5941-BB3E-1107C905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87D72FE-DF5B-6D47-BCCF-8DF498B0C85C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rgbClr val="C00000"/>
                  </a:solidFill>
                </a:rPr>
                <a:t>ls</a:t>
              </a:r>
              <a:endParaRPr kumimoji="1" lang="zh-TW" altLang="en-US" sz="3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CB9BAA-9BCA-5D45-B759-152161E9F2B9}"/>
              </a:ext>
            </a:extLst>
          </p:cNvPr>
          <p:cNvCxnSpPr>
            <a:cxnSpLocks/>
          </p:cNvCxnSpPr>
          <p:nvPr/>
        </p:nvCxnSpPr>
        <p:spPr>
          <a:xfrm>
            <a:off x="6146353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3F9BA5-B46A-314F-B57A-131F4F0F4C82}"/>
              </a:ext>
            </a:extLst>
          </p:cNvPr>
          <p:cNvSpPr txBox="1"/>
          <p:nvPr/>
        </p:nvSpPr>
        <p:spPr>
          <a:xfrm rot="5400000">
            <a:off x="5032984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122504-B55F-E649-9A6F-7967BB16BDD9}"/>
              </a:ext>
            </a:extLst>
          </p:cNvPr>
          <p:cNvSpPr txBox="1"/>
          <p:nvPr/>
        </p:nvSpPr>
        <p:spPr>
          <a:xfrm rot="5400000">
            <a:off x="4753582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4A2A167E-3B1B-3045-9153-AA031B29B9FE}"/>
              </a:ext>
            </a:extLst>
          </p:cNvPr>
          <p:cNvCxnSpPr>
            <a:cxnSpLocks/>
          </p:cNvCxnSpPr>
          <p:nvPr/>
        </p:nvCxnSpPr>
        <p:spPr>
          <a:xfrm flipV="1">
            <a:off x="10345819" y="1693333"/>
            <a:ext cx="0" cy="301808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4B3804-EA79-A242-A69A-90F2408D0719}"/>
              </a:ext>
            </a:extLst>
          </p:cNvPr>
          <p:cNvSpPr txBox="1"/>
          <p:nvPr/>
        </p:nvSpPr>
        <p:spPr>
          <a:xfrm>
            <a:off x="8982684" y="4871993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err="1"/>
              <a:t>ctr</a:t>
            </a:r>
            <a:r>
              <a:rPr kumimoji="1" lang="en-US" altLang="zh-TW" sz="3200" dirty="0"/>
              <a:t>-c</a:t>
            </a:r>
            <a:endParaRPr kumimoji="1"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C6F579-6767-8246-AB8C-991D6C6945F8}"/>
              </a:ext>
            </a:extLst>
          </p:cNvPr>
          <p:cNvSpPr txBox="1"/>
          <p:nvPr/>
        </p:nvSpPr>
        <p:spPr>
          <a:xfrm>
            <a:off x="7433285" y="5842000"/>
            <a:ext cx="34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沒有告知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的時候要怎樣處理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B1D2BB9-51BF-034E-84A4-F17A835C694D}"/>
              </a:ext>
            </a:extLst>
          </p:cNvPr>
          <p:cNvSpPr txBox="1"/>
          <p:nvPr/>
        </p:nvSpPr>
        <p:spPr>
          <a:xfrm>
            <a:off x="9260636" y="2505714"/>
            <a:ext cx="2448315" cy="83099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OS</a:t>
            </a:r>
            <a:r>
              <a:rPr kumimoji="1" lang="zh-CN" altLang="en-US" sz="2400" dirty="0"/>
              <a:t>的預設動作：</a:t>
            </a:r>
            <a:endParaRPr kumimoji="1" lang="en-US" altLang="zh-CN" sz="2400" dirty="0"/>
          </a:p>
          <a:p>
            <a:r>
              <a:rPr kumimoji="1" lang="zh-TW" altLang="en-US" sz="2400" dirty="0"/>
              <a:t>結束掉</a:t>
            </a:r>
            <a:r>
              <a:rPr kumimoji="1" lang="en-US" altLang="zh-TW" sz="2400" dirty="0"/>
              <a:t>ls</a:t>
            </a:r>
            <a:endParaRPr kumimoji="1"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EE6D25-7786-274B-94CA-3B8D06B7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58F101-12CD-4146-9654-0F7F2CC2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97ABD3-2506-624B-9CB4-FDF5744F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312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EA17A-D8DD-EB45-8228-42720EE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myShell.c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1054A-1081-F243-94E5-EFD4E5F5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sigjmp_buf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sig_atomic_t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ctrC_handler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kill(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sigNumber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 ==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            </a:t>
            </a:r>
            <a:r>
              <a:rPr lang="en-US" altLang="zh-TW" b="1" dirty="0">
                <a:solidFill>
                  <a:srgbClr val="025E00"/>
                </a:solidFill>
                <a:latin typeface="Menlo" panose="020B0609030804020204" pitchFamily="49" charset="0"/>
              </a:rPr>
              <a:t>/*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底下程式碼將</a:t>
            </a:r>
            <a:r>
              <a:rPr lang="en-US" altLang="zh-CN" b="1" dirty="0">
                <a:solidFill>
                  <a:srgbClr val="025E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轉成字串</a:t>
            </a:r>
            <a:r>
              <a:rPr lang="en-US" altLang="zh-CN" b="1" dirty="0">
                <a:solidFill>
                  <a:srgbClr val="025E00"/>
                </a:solidFill>
                <a:latin typeface="Menlo" panose="020B0609030804020204" pitchFamily="49" charset="0"/>
              </a:rPr>
              <a:t>^c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丟回給主迴圈</a:t>
            </a:r>
            <a:r>
              <a:rPr lang="en-US" altLang="zh-TW" b="1" dirty="0">
                <a:solidFill>
                  <a:srgbClr val="025E00"/>
                </a:solidFill>
                <a:latin typeface="Menlo" panose="020B0609030804020204" pitchFamily="49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'\n'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'c'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'^'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siglongjmp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"info, </a:t>
            </a:r>
            <a:r>
              <a:rPr lang="zh-TW" altLang="en-US" dirty="0">
                <a:solidFill>
                  <a:srgbClr val="D12F1B"/>
                </a:solidFill>
                <a:latin typeface="Menlo" panose="020B0609030804020204" pitchFamily="49" charset="0"/>
              </a:rPr>
              <a:t>處理字串時使用者按下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ctr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-c\n"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ABD69-4DCD-2549-9049-34DBA566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5DE351-6234-A248-A45B-8C0DD0B5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AB6FE-EED7-1A40-A2D9-64EF11A3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1944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ACDCC-6604-0A48-8330-0D2187FE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70933"/>
            <a:ext cx="11294532" cy="6350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signal(SIGINT,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ctrC_handler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-c signal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signal(SIGQUIT, 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SIG_IGN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-\ 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signal(SIGTSTP, 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SIG_IGN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-z 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設定化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，避免發生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race 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condtion</a:t>
            </a:r>
            <a:endParaRPr lang="en-US" altLang="zh-TW" sz="1600" b="1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]=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sigsetjmp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設定從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返回位置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stdin);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讀取指令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strcmp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D12F1B"/>
                </a:solidFill>
                <a:latin typeface="Menlo" panose="020B0609030804020204" pitchFamily="49" charset="0"/>
              </a:rPr>
              <a:t>"^c"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 ==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 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使用者按下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control-c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^c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是由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signal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放入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== fork())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除了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exit, cd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，其餘為外部指令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通知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singal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，如果使用者按下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-c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時，要處理這個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child*/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通知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singal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，正在處理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child*/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wait(&amp;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cild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執行結束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(WIFSIGNALED(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b="1" dirty="0">
                <a:solidFill>
                  <a:srgbClr val="D12F1B"/>
                </a:solidFill>
                <a:latin typeface="Menlo" panose="020B0609030804020204" pitchFamily="49" charset="0"/>
              </a:rPr>
              <a:t>"terminated by a signal %d.\n"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WTERMSIG(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A0E576-5EAE-B94C-834B-DD998A8F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E8BD9F-F357-C147-BFEE-3EFF6B50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1ACFE8-06EE-4D43-ADFD-D61026C5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6296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5E109-7745-124F-976E-2C09ECCD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72721-1FDD-A042-94B5-AC7F1581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b="1" err="1">
                <a:solidFill>
                  <a:srgbClr val="34BC26"/>
                </a:solidFill>
                <a:latin typeface="Menlo" panose="020B0609030804020204" pitchFamily="49" charset="0"/>
              </a:rPr>
              <a:t>shiwulo</a:t>
            </a:r>
            <a:r>
              <a:rPr lang="en" altLang="zh-TW" sz="2000" b="1">
                <a:solidFill>
                  <a:srgbClr val="34BC26"/>
                </a:solidFill>
                <a:latin typeface="Menlo" panose="020B0609030804020204" pitchFamily="49" charset="0"/>
              </a:rPr>
              <a:t>@NUC</a:t>
            </a:r>
            <a:r>
              <a:rPr lang="en" altLang="zh-TW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" altLang="zh-TW" sz="2000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/ch10 $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myShell</a:t>
            </a:r>
            <a:endParaRPr lang="en-US" altLang="zh-TW" sz="2000" b="1" dirty="0">
              <a:solidFill>
                <a:srgbClr val="34BC2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 &gt;&gt; 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ls -R / --color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/snap/gnome-3-26-1604/59/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/share/locale/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 0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-x 2 root root 294 Mar 29 21:49 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LC_MESSAGES</a:t>
            </a:r>
            <a:endParaRPr lang="en-US" altLang="zh-TW" sz="2000" b="1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/snap/gnome-3-26-1604/59/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/share/locale/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/LC_MESSAGES: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^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b="1" dirty="0" err="1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of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ls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endParaRPr lang="en-US" altLang="zh-TW" sz="2000" b="1" dirty="0">
              <a:solidFill>
                <a:srgbClr val="C3372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the child process was terminated by a signal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named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Interrupt.</a:t>
            </a:r>
            <a:endParaRPr lang="en-US" altLang="zh-TW" sz="2000" b="1" dirty="0">
              <a:solidFill>
                <a:srgbClr val="C3372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~/Dropbox/course/2018-sp/ch10&gt;&gt; 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^C</a:t>
            </a:r>
            <a:endParaRPr lang="en-US" altLang="zh-TW" sz="2000" b="1" dirty="0">
              <a:solidFill>
                <a:srgbClr val="5230E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~/Dropbox/course/2018-sp/ch10&gt;&gt;</a:t>
            </a:r>
          </a:p>
          <a:p>
            <a:pPr marL="0" indent="0">
              <a:buNone/>
            </a:pPr>
            <a:endParaRPr lang="en-US" altLang="zh-TW" sz="2000" b="1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6BC44-8E15-3446-A2F4-DFCB4B6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06CD0-BA9D-764D-A6BE-D1FD196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C234-C789-6B4D-A6A8-504B4159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045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 (</a:t>
            </a:r>
            <a:r>
              <a:rPr kumimoji="1" lang="en-US" altLang="zh-TW" dirty="0" err="1"/>
              <a:t>glibc</a:t>
            </a:r>
            <a:r>
              <a:rPr kumimoji="1" lang="en-US" altLang="zh-TW" dirty="0"/>
              <a:t>)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特性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93E1D9-3F7A-8E4C-8191-4B55D68F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30F89-F77A-D64C-A7FA-BA322E16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58F4E4-313E-F245-B629-A21A02BB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135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特性（</a:t>
            </a:r>
            <a:r>
              <a:rPr kumimoji="1" lang="en-US" altLang="zh-TW" b="1" dirty="0">
                <a:solidFill>
                  <a:srgbClr val="FF0000"/>
                </a:solidFill>
              </a:rPr>
              <a:t>Linux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b="1" dirty="0"/>
              <a:t>非</a:t>
            </a:r>
            <a:r>
              <a:rPr kumimoji="1" lang="en-US" altLang="zh-TW" b="1" dirty="0" err="1"/>
              <a:t>oneshot</a:t>
            </a:r>
            <a:endParaRPr kumimoji="1" lang="en-US" altLang="zh-TW" b="1" dirty="0"/>
          </a:p>
          <a:p>
            <a:pPr lvl="1"/>
            <a:r>
              <a:rPr kumimoji="1" lang="zh-TW" altLang="en-US" dirty="0"/>
              <a:t>設定好一次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的行為以後，往後照舊</a:t>
            </a:r>
            <a:endParaRPr kumimoji="1" lang="en-US" altLang="zh-TW" dirty="0"/>
          </a:p>
          <a:p>
            <a:r>
              <a:rPr kumimoji="1" lang="zh-TW" altLang="en-US" b="1" dirty="0"/>
              <a:t>屏蔽當前</a:t>
            </a:r>
            <a:r>
              <a:rPr kumimoji="1" lang="en-US" altLang="zh-TW" b="1" dirty="0"/>
              <a:t>signal</a:t>
            </a:r>
          </a:p>
          <a:p>
            <a:pPr lvl="1"/>
            <a:r>
              <a:rPr kumimoji="1" lang="zh-TW" altLang="en-US" dirty="0"/>
              <a:t>如果正在處理第</a:t>
            </a:r>
            <a:r>
              <a:rPr kumimoji="1" lang="en-US" altLang="zh-TW" dirty="0"/>
              <a:t>X</a:t>
            </a:r>
            <a:r>
              <a:rPr kumimoji="1" lang="zh-TW" altLang="en-US" dirty="0"/>
              <a:t>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，在處理</a:t>
            </a:r>
            <a:r>
              <a:rPr kumimoji="1" lang="en-US" altLang="zh-TW" dirty="0"/>
              <a:t>X</a:t>
            </a:r>
            <a:r>
              <a:rPr kumimoji="1" lang="zh-TW" altLang="en-US" dirty="0"/>
              <a:t>的過程中，</a:t>
            </a:r>
            <a:r>
              <a:rPr kumimoji="1" lang="en-US" altLang="zh-TW" dirty="0"/>
              <a:t>X</a:t>
            </a:r>
            <a:r>
              <a:rPr kumimoji="1" lang="zh-TW" altLang="en-US" dirty="0"/>
              <a:t>會被屏蔽（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b="1" dirty="0"/>
              <a:t>自動重新啟動被</a:t>
            </a:r>
            <a:r>
              <a:rPr kumimoji="1" lang="en-US" altLang="zh-TW" b="1" dirty="0"/>
              <a:t>signal</a:t>
            </a:r>
            <a:r>
              <a:rPr kumimoji="1" lang="zh-TW" altLang="en-US" b="1" dirty="0"/>
              <a:t>中斷的</a:t>
            </a:r>
            <a:r>
              <a:rPr kumimoji="1" lang="en-US" altLang="zh-TW" b="1" dirty="0"/>
              <a:t>system call</a:t>
            </a:r>
          </a:p>
          <a:p>
            <a:pPr lvl="1"/>
            <a:r>
              <a:rPr kumimoji="1" lang="zh-TW" altLang="en-US" dirty="0"/>
              <a:t>大部分的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都會被自動「重新啟動」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少部分不會，請參考</a:t>
            </a:r>
            <a:r>
              <a:rPr kumimoji="1" lang="en-US" altLang="zh-TW" dirty="0"/>
              <a:t> man 7 signal</a:t>
            </a:r>
            <a:r>
              <a:rPr kumimoji="1" lang="zh-TW" altLang="en-US" dirty="0"/>
              <a:t>，此時失敗的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會回傳錯誤，且錯誤代碼為</a:t>
            </a:r>
            <a:r>
              <a:rPr kumimoji="1" lang="en-US" altLang="zh-TW" dirty="0"/>
              <a:t>EINTR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）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BDC86A-BC31-4A43-9C19-2510464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D5B98D-BDB7-9B4D-926D-75727054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382827-8C47-2241-A43E-470FDA8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2568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A8587C-9FC3-274E-ACD4-C2000FC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9" y="2330459"/>
            <a:ext cx="4728504" cy="4120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790AA1A-0532-574A-95BF-D9A7766CB6D0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Linux</a:t>
            </a:r>
            <a:r>
              <a:rPr kumimoji="1" lang="zh-CN" altLang="en-US" sz="2400" dirty="0">
                <a:solidFill>
                  <a:schemeClr val="tx1"/>
                </a:solidFill>
              </a:rPr>
              <a:t>中，</a:t>
            </a:r>
            <a:r>
              <a:rPr kumimoji="1" lang="en-US" altLang="zh-TW" sz="2400" dirty="0" err="1">
                <a:solidFill>
                  <a:schemeClr val="tx1"/>
                </a:solidFill>
              </a:rPr>
              <a:t>task_running</a:t>
            </a:r>
            <a:r>
              <a:rPr kumimoji="1" lang="zh-CN" altLang="en-US" sz="2400" dirty="0">
                <a:solidFill>
                  <a:schemeClr val="tx1"/>
                </a:solidFill>
              </a:rPr>
              <a:t>分成二種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rgbClr val="C00000"/>
                </a:solidFill>
              </a:rPr>
              <a:t>ready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中等待被</a:t>
            </a:r>
            <a:r>
              <a:rPr kumimoji="1" lang="en-US" altLang="zh-CN" sz="2400" dirty="0">
                <a:solidFill>
                  <a:schemeClr val="tx1"/>
                </a:solidFill>
              </a:rPr>
              <a:t>CPU</a:t>
            </a:r>
            <a:r>
              <a:rPr kumimoji="1" lang="zh-CN" altLang="en-US" sz="2400" dirty="0">
                <a:solidFill>
                  <a:schemeClr val="tx1"/>
                </a:solidFill>
              </a:rPr>
              <a:t>執行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正在</a:t>
            </a:r>
            <a:r>
              <a:rPr kumimoji="1" lang="en-US" altLang="zh-CN" sz="2400" dirty="0">
                <a:solidFill>
                  <a:srgbClr val="C00000"/>
                </a:solidFill>
              </a:rPr>
              <a:t>CPU</a:t>
            </a:r>
            <a:r>
              <a:rPr kumimoji="1" lang="zh-CN" altLang="en-US" sz="2400" dirty="0">
                <a:solidFill>
                  <a:schemeClr val="tx1"/>
                </a:solidFill>
              </a:rPr>
              <a:t>執行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如果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需要執行一些特別的處理（例如：從硬碟上讀取檔案）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會進入</a:t>
            </a:r>
            <a:r>
              <a:rPr kumimoji="1" lang="en-US" altLang="zh-CN" sz="2400" dirty="0">
                <a:solidFill>
                  <a:srgbClr val="C00000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，在</a:t>
            </a:r>
            <a:r>
              <a:rPr kumimoji="1" lang="en-US" altLang="zh-CN" sz="2400" dirty="0">
                <a:solidFill>
                  <a:schemeClr val="tx1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，如果在</a:t>
            </a:r>
            <a:r>
              <a:rPr kumimoji="1" lang="en-US" altLang="zh-CN" sz="2400" dirty="0">
                <a:solidFill>
                  <a:schemeClr val="tx1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時，剛好有人送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給這個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，這時候分為二種情況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這個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不理會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，繼續讀檔案（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task_uninterruptable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先處理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，磁碟動作先取消，取消的檔案動作該如何做後續處理呢？（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task_interruptable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zh-CN" sz="2400" dirty="0">
                <a:solidFill>
                  <a:srgbClr val="C00000"/>
                </a:solidFill>
              </a:rPr>
              <a:t>OS</a:t>
            </a:r>
            <a:r>
              <a:rPr kumimoji="1" lang="zh-CN" altLang="en-US" sz="2400" dirty="0">
                <a:solidFill>
                  <a:srgbClr val="C00000"/>
                </a:solidFill>
              </a:rPr>
              <a:t>自動重新啟動該檔案動作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zh-CN" altLang="en-US" sz="2400" dirty="0">
                <a:solidFill>
                  <a:srgbClr val="C00000"/>
                </a:solidFill>
              </a:rPr>
              <a:t>由使用者決定是否重新啟動</a:t>
            </a:r>
            <a:endParaRPr kumimoji="1"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7842C4-7F84-DD44-A83D-5D2D7B000041}"/>
              </a:ext>
            </a:extLst>
          </p:cNvPr>
          <p:cNvSpPr/>
          <p:nvPr/>
        </p:nvSpPr>
        <p:spPr>
          <a:xfrm>
            <a:off x="611701" y="440267"/>
            <a:ext cx="5259377" cy="13432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/>
              <a:t>何謂「自動啟動」</a:t>
            </a:r>
            <a:endParaRPr kumimoji="1" lang="en-US" altLang="zh-TW" sz="2800" dirty="0"/>
          </a:p>
          <a:p>
            <a:r>
              <a:rPr kumimoji="1" lang="zh-TW" altLang="en-US" sz="2800" dirty="0"/>
              <a:t>從</a:t>
            </a:r>
            <a:r>
              <a:rPr kumimoji="1" lang="en-US" altLang="zh-TW" sz="2800" dirty="0"/>
              <a:t>process</a:t>
            </a:r>
            <a:r>
              <a:rPr kumimoji="1" lang="zh-CN" altLang="en-US" sz="2800" dirty="0"/>
              <a:t>的生命流程來看</a:t>
            </a:r>
            <a:endParaRPr kumimoji="1" lang="zh-TW" altLang="en-US" sz="2800" dirty="0"/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C257FFCF-59F8-6B4A-9590-FD02B1B06D6D}"/>
              </a:ext>
            </a:extLst>
          </p:cNvPr>
          <p:cNvSpPr/>
          <p:nvPr/>
        </p:nvSpPr>
        <p:spPr>
          <a:xfrm>
            <a:off x="3752193" y="5830323"/>
            <a:ext cx="2352216" cy="929931"/>
          </a:xfrm>
          <a:prstGeom prst="borderCallout1">
            <a:avLst>
              <a:gd name="adj1" fmla="val 18750"/>
              <a:gd name="adj2" fmla="val -8333"/>
              <a:gd name="adj3" fmla="val -34656"/>
              <a:gd name="adj4" fmla="val -19298"/>
            </a:avLst>
          </a:prstGeom>
          <a:ln w="38100"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自動重新啟動；或</a:t>
            </a: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交由使用者決定是否重新啟動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CD3655-02E6-6447-A168-30142B422801}"/>
              </a:ext>
            </a:extLst>
          </p:cNvPr>
          <p:cNvSpPr/>
          <p:nvPr/>
        </p:nvSpPr>
        <p:spPr>
          <a:xfrm>
            <a:off x="1954924" y="3935073"/>
            <a:ext cx="599090" cy="390985"/>
          </a:xfrm>
          <a:prstGeom prst="rect">
            <a:avLst/>
          </a:prstGeom>
          <a:solidFill>
            <a:srgbClr val="FFFFFF">
              <a:alpha val="7254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/>
              <a:t>ready Q</a:t>
            </a:r>
            <a:endParaRPr kumimoji="1" lang="zh-TW" altLang="en-US" sz="11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014EFA-417C-064A-8C8C-A2546EB889D4}"/>
              </a:ext>
            </a:extLst>
          </p:cNvPr>
          <p:cNvSpPr/>
          <p:nvPr/>
        </p:nvSpPr>
        <p:spPr>
          <a:xfrm>
            <a:off x="3519914" y="3999869"/>
            <a:ext cx="599090" cy="390985"/>
          </a:xfrm>
          <a:prstGeom prst="rect">
            <a:avLst/>
          </a:prstGeom>
          <a:solidFill>
            <a:srgbClr val="FFFFFF">
              <a:alpha val="7254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/>
              <a:t>CPU</a:t>
            </a:r>
            <a:endParaRPr kumimoji="1" lang="zh-TW" altLang="en-US" sz="1100" b="1" dirty="0"/>
          </a:p>
        </p:txBody>
      </p:sp>
      <p:sp>
        <p:nvSpPr>
          <p:cNvPr id="15" name="直線圖說文字 1 14">
            <a:extLst>
              <a:ext uri="{FF2B5EF4-FFF2-40B4-BE49-F238E27FC236}">
                <a16:creationId xmlns:a16="http://schemas.microsoft.com/office/drawing/2014/main" id="{BCFA50A4-4C57-FC4D-9820-10568207FA57}"/>
              </a:ext>
            </a:extLst>
          </p:cNvPr>
          <p:cNvSpPr/>
          <p:nvPr/>
        </p:nvSpPr>
        <p:spPr>
          <a:xfrm>
            <a:off x="72922" y="4411192"/>
            <a:ext cx="1882002" cy="977462"/>
          </a:xfrm>
          <a:prstGeom prst="borderCallout1">
            <a:avLst>
              <a:gd name="adj1" fmla="val 61354"/>
              <a:gd name="adj2" fmla="val 104924"/>
              <a:gd name="adj3" fmla="val 88184"/>
              <a:gd name="adj4" fmla="val 128472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200" dirty="0"/>
              <a:t>waiting queue</a:t>
            </a:r>
            <a:r>
              <a:rPr kumimoji="1" lang="zh-TW" altLang="en-US" sz="1200" dirty="0"/>
              <a:t>，等待某個事件（例如讀取檔案）發生</a:t>
            </a:r>
            <a:endParaRPr kumimoji="1" lang="en-US" altLang="zh-TW" sz="1200" dirty="0"/>
          </a:p>
          <a:p>
            <a:r>
              <a:rPr kumimoji="1" lang="zh-CN" altLang="en-US" sz="1200" dirty="0"/>
              <a:t>在</a:t>
            </a:r>
            <a:r>
              <a:rPr kumimoji="1" lang="en-US" altLang="zh-CN" sz="1200" dirty="0"/>
              <a:t>waiting queue</a:t>
            </a:r>
            <a:r>
              <a:rPr kumimoji="1" lang="zh-CN" altLang="en-US" sz="1200" dirty="0"/>
              <a:t>又分成二種情況</a:t>
            </a:r>
            <a:endParaRPr kumimoji="1" lang="zh-TW" altLang="en-US" sz="12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A6B9CED-90E2-1E4C-9F32-EADB86106CAC}"/>
              </a:ext>
            </a:extLst>
          </p:cNvPr>
          <p:cNvSpPr/>
          <p:nvPr/>
        </p:nvSpPr>
        <p:spPr>
          <a:xfrm>
            <a:off x="2453816" y="5019741"/>
            <a:ext cx="1103586" cy="110358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E5CC561-BA9A-1041-BC78-1D4CF7783759}"/>
              </a:ext>
            </a:extLst>
          </p:cNvPr>
          <p:cNvCxnSpPr/>
          <p:nvPr/>
        </p:nvCxnSpPr>
        <p:spPr>
          <a:xfrm>
            <a:off x="2554014" y="5517931"/>
            <a:ext cx="90178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703570-B6DD-1748-9839-F5AA5F8A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E20A6B-CACF-6D49-9E73-2B9ED187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F6B44B-99D0-644E-92E2-EA5FCFF2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0362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BA2D-AFAA-704D-AC66-2C5E0268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何謂自動啟動？  </a:t>
            </a:r>
            <a:r>
              <a:rPr kumimoji="1" lang="en-US" altLang="zh-TW" dirty="0"/>
              <a:t>--  </a:t>
            </a:r>
            <a:r>
              <a:rPr kumimoji="1" lang="zh-TW" altLang="en-US" dirty="0"/>
              <a:t>生活的例子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83923-E714-3648-B58F-5BECA31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200" dirty="0" err="1"/>
              <a:t>shiwulo</a:t>
            </a:r>
            <a:r>
              <a:rPr kumimoji="1" lang="zh-TW" altLang="en-US" sz="3200" dirty="0"/>
              <a:t>（</a:t>
            </a:r>
            <a:r>
              <a:rPr kumimoji="1" lang="zh-TW" altLang="en-US" sz="3200" dirty="0">
                <a:solidFill>
                  <a:srgbClr val="C00000"/>
                </a:solidFill>
              </a:rPr>
              <a:t>應用程式</a:t>
            </a:r>
            <a:r>
              <a:rPr kumimoji="1" lang="zh-TW" altLang="en-US" sz="3200" dirty="0"/>
              <a:t>）</a:t>
            </a:r>
            <a:r>
              <a:rPr kumimoji="1" lang="zh-CN" altLang="en-US" sz="3200" dirty="0"/>
              <a:t>到大吃市買麵；老闆看到</a:t>
            </a:r>
            <a:r>
              <a:rPr kumimoji="1" lang="en-US" altLang="zh-CN" sz="3200" dirty="0"/>
              <a:t>Ron</a:t>
            </a:r>
            <a:r>
              <a:rPr kumimoji="1" lang="zh-CN" altLang="en-US" sz="3200" dirty="0"/>
              <a:t>博士（</a:t>
            </a:r>
            <a:r>
              <a:rPr kumimoji="1" lang="zh-CN" altLang="en-US" sz="3200" dirty="0">
                <a:solidFill>
                  <a:srgbClr val="C00000"/>
                </a:solidFill>
              </a:rPr>
              <a:t>該應用程式的插斷，即</a:t>
            </a:r>
            <a:r>
              <a:rPr kumimoji="1" lang="en-US" altLang="zh-CN" sz="3200" dirty="0">
                <a:solidFill>
                  <a:srgbClr val="C00000"/>
                </a:solidFill>
              </a:rPr>
              <a:t>signal</a:t>
            </a:r>
            <a:r>
              <a:rPr kumimoji="1" lang="zh-CN" altLang="en-US" sz="3200" dirty="0"/>
              <a:t>）來了，</a:t>
            </a:r>
            <a:r>
              <a:rPr kumimoji="1" lang="en-US" altLang="zh-CN" sz="3200" dirty="0"/>
              <a:t>Ron</a:t>
            </a:r>
            <a:r>
              <a:rPr kumimoji="1" lang="zh-CN" altLang="en-US" sz="3200" dirty="0"/>
              <a:t>博士想要立刻買飯，請問老闆要怎樣處理</a:t>
            </a:r>
            <a:endParaRPr kumimoji="1" lang="en-US" altLang="zh-CN" sz="32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老闆（作業系統）堅持先做</a:t>
            </a:r>
            <a:r>
              <a:rPr kumimoji="1" lang="en-US" altLang="zh-CN" sz="2800" dirty="0" err="1"/>
              <a:t>shiwulo</a:t>
            </a:r>
            <a:r>
              <a:rPr kumimoji="1" lang="zh-CN" altLang="en-US" sz="2800" dirty="0"/>
              <a:t>的麵（</a:t>
            </a:r>
            <a:r>
              <a:rPr kumimoji="1" lang="zh-CN" altLang="en-US" sz="2800" dirty="0">
                <a:solidFill>
                  <a:srgbClr val="C00000"/>
                </a:solidFill>
              </a:rPr>
              <a:t>不可中斷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老闆放棄做到一半的麵（</a:t>
            </a:r>
            <a:r>
              <a:rPr kumimoji="1" lang="en-US" altLang="zh-CN" sz="2800" dirty="0" err="1"/>
              <a:t>shiwulo</a:t>
            </a:r>
            <a:r>
              <a:rPr kumimoji="1" lang="zh-CN" altLang="en-US" sz="2800" dirty="0"/>
              <a:t>的麵），先做</a:t>
            </a:r>
            <a:r>
              <a:rPr kumimoji="1" lang="en-US" altLang="zh-CN" sz="2800" dirty="0"/>
              <a:t>Ron</a:t>
            </a:r>
            <a:r>
              <a:rPr kumimoji="1" lang="zh-CN" altLang="en-US" sz="2800" dirty="0"/>
              <a:t>博士的麵（</a:t>
            </a:r>
            <a:r>
              <a:rPr kumimoji="1" lang="zh-CN" altLang="en-US" sz="2800" dirty="0">
                <a:solidFill>
                  <a:srgbClr val="C00000"/>
                </a:solidFill>
              </a:rPr>
              <a:t>可中斷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麵做好以後有二種情況</a:t>
            </a:r>
            <a:endParaRPr kumimoji="1" lang="en-US" altLang="zh-TW" sz="24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老闆自己重新開始煮麵（</a:t>
            </a:r>
            <a:r>
              <a:rPr kumimoji="1" lang="en-US" altLang="zh-TW" sz="2400" dirty="0" err="1"/>
              <a:t>shiwulo</a:t>
            </a:r>
            <a:r>
              <a:rPr kumimoji="1" lang="zh-CN" altLang="en-US" sz="2400" dirty="0"/>
              <a:t>的麵，</a:t>
            </a:r>
            <a:r>
              <a:rPr kumimoji="1" lang="zh-CN" altLang="en-US" sz="2400" dirty="0">
                <a:solidFill>
                  <a:srgbClr val="C00000"/>
                </a:solidFill>
              </a:rPr>
              <a:t>自動重做</a:t>
            </a:r>
            <a:r>
              <a:rPr kumimoji="1" lang="zh-TW" altLang="en-US" sz="2400" dirty="0"/>
              <a:t>）</a:t>
            </a:r>
            <a:endParaRPr kumimoji="1" lang="en-US" altLang="zh-TW" sz="24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老闆問</a:t>
            </a:r>
            <a:r>
              <a:rPr kumimoji="1" lang="en-US" altLang="zh-TW" sz="2400" dirty="0" err="1"/>
              <a:t>Shiwulo</a:t>
            </a:r>
            <a:r>
              <a:rPr kumimoji="1" lang="zh-CN" altLang="en-US" sz="2400" dirty="0"/>
              <a:t>要不要重新煮麵（因為</a:t>
            </a:r>
            <a:r>
              <a:rPr kumimoji="1" lang="en-US" altLang="zh-CN" sz="2400" dirty="0" err="1"/>
              <a:t>shiwulo</a:t>
            </a:r>
            <a:r>
              <a:rPr kumimoji="1" lang="zh-CN" altLang="en-US" sz="2400" dirty="0"/>
              <a:t>可能放棄了，不買麵了）（</a:t>
            </a:r>
            <a:r>
              <a:rPr kumimoji="1" lang="zh-CN" altLang="en-US" sz="2400" dirty="0">
                <a:solidFill>
                  <a:srgbClr val="C00000"/>
                </a:solidFill>
              </a:rPr>
              <a:t>由使用者決定是否重做</a:t>
            </a:r>
            <a:r>
              <a:rPr kumimoji="1" lang="zh-CN" altLang="en-US" sz="2400" dirty="0"/>
              <a:t>）</a:t>
            </a:r>
            <a:endParaRPr kumimoji="1"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C86EA2-00D8-D944-B43C-78893F61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98DA84-B2E5-924D-AE78-B92FD90A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C2E5C-7323-6F46-AF61-E7EBAE0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4628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97760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TW" altLang="en-US" dirty="0"/>
              <a:t>何謂自動啟動？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時序圖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977-3454-B748-BD78-BF22DFA6A1CD}" type="slidenum">
              <a:rPr lang="en-US" altLang="zh-TW" smtClean="0"/>
              <a:pPr/>
              <a:t>67</a:t>
            </a:fld>
            <a:endParaRPr lang="en-US" altLang="zh-TW"/>
          </a:p>
        </p:txBody>
      </p:sp>
      <p:cxnSp>
        <p:nvCxnSpPr>
          <p:cNvPr id="5" name="直線接點 4"/>
          <p:cNvCxnSpPr/>
          <p:nvPr/>
        </p:nvCxnSpPr>
        <p:spPr>
          <a:xfrm>
            <a:off x="1524000" y="3717032"/>
            <a:ext cx="8892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36361" y="37170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latin typeface="Times"/>
                <a:cs typeface="Times"/>
              </a:rPr>
              <a:t>time</a:t>
            </a:r>
            <a:endParaRPr kumimoji="1" lang="zh-TW" altLang="en-US" i="1" dirty="0">
              <a:latin typeface="Times"/>
              <a:cs typeface="Time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4632" y="4232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44632" y="622801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263961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7099" y="2432552"/>
            <a:ext cx="184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(1)</a:t>
            </a:r>
            <a:r>
              <a:rPr kumimoji="1" lang="zh-TW" altLang="en-US" dirty="0"/>
              <a:t>向作業系統註冊「發生</a:t>
            </a:r>
            <a:r>
              <a:rPr kumimoji="1" lang="en-US" altLang="zh-TW" dirty="0"/>
              <a:t>alarm</a:t>
            </a:r>
            <a:r>
              <a:rPr kumimoji="1" lang="zh-TW" altLang="en-US" dirty="0"/>
              <a:t>」時請呼叫</a:t>
            </a:r>
            <a:r>
              <a:rPr kumimoji="1" lang="en-US" altLang="zh-TW" dirty="0" err="1"/>
              <a:t>my_sig_handler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16081" y="9087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/>
                <a:cs typeface="Consolas"/>
              </a:rPr>
              <a:t>my_sig_handler</a:t>
            </a:r>
            <a:endParaRPr kumimoji="1" lang="zh-TW" altLang="en-US" dirty="0">
              <a:latin typeface="Consolas"/>
              <a:cs typeface="Consola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42850"/>
              </p:ext>
            </p:extLst>
          </p:nvPr>
        </p:nvGraphicFramePr>
        <p:xfrm>
          <a:off x="3287688" y="5157192"/>
          <a:ext cx="2448272" cy="1554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event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func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div by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seg</a:t>
                      </a:r>
                      <a:r>
                        <a:rPr lang="en-US" altLang="zh-TW" sz="1100" dirty="0"/>
                        <a:t>. fault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alarm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my_sig_handler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ctr+c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</a:t>
                      </a:r>
                      <a:r>
                        <a:rPr lang="en-US" altLang="zh-TW" sz="1100" dirty="0"/>
                        <a:t>+/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線箭頭接點 15"/>
          <p:cNvCxnSpPr/>
          <p:nvPr/>
        </p:nvCxnSpPr>
        <p:spPr>
          <a:xfrm flipV="1">
            <a:off x="299965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2999656" y="2564904"/>
            <a:ext cx="3816424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816080" y="2564904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閃電 26"/>
          <p:cNvSpPr/>
          <p:nvPr/>
        </p:nvSpPr>
        <p:spPr>
          <a:xfrm rot="20700584">
            <a:off x="6333524" y="6118803"/>
            <a:ext cx="864096" cy="836712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8" name="直線箭頭接點 27"/>
          <p:cNvCxnSpPr/>
          <p:nvPr/>
        </p:nvCxnSpPr>
        <p:spPr>
          <a:xfrm flipV="1">
            <a:off x="7032104" y="1412776"/>
            <a:ext cx="0" cy="489654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7896200" y="1412776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7104112" y="1412776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>
            <a:off x="7968208" y="515719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V="1">
            <a:off x="8688288" y="2564904"/>
            <a:ext cx="0" cy="252028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>
            <a:off x="8759788" y="2564904"/>
            <a:ext cx="1656692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05676" y="2641014"/>
            <a:ext cx="143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(2)</a:t>
            </a:r>
            <a:r>
              <a:rPr kumimoji="1" lang="zh-TW" altLang="en-US" dirty="0"/>
              <a:t>註冊完畢，程式繼續執行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264604" y="5521146"/>
            <a:ext cx="250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(3)</a:t>
            </a:r>
            <a:r>
              <a:rPr kumimoji="1" lang="zh-TW" altLang="en-US" dirty="0"/>
              <a:t>事件發生了，「並且程式執行於</a:t>
            </a:r>
            <a:r>
              <a:rPr kumimoji="1" lang="en-US" altLang="zh-TW" dirty="0"/>
              <a:t>user land</a:t>
            </a:r>
            <a:r>
              <a:rPr kumimoji="1" lang="zh-TW" altLang="en-US" dirty="0"/>
              <a:t>」依照之前所註冊的函數，執行該函數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816080" y="421670"/>
            <a:ext cx="1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(4)</a:t>
            </a:r>
            <a:r>
              <a:rPr kumimoji="1" lang="zh-TW" altLang="en-US" dirty="0"/>
              <a:t>執行該函數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733420" y="4337228"/>
            <a:ext cx="1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(5)</a:t>
            </a:r>
            <a:r>
              <a:rPr kumimoji="1" lang="zh-TW" altLang="en-US" dirty="0"/>
              <a:t>執行完成，回到作業系統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951687" y="2638653"/>
            <a:ext cx="1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(6)</a:t>
            </a:r>
            <a:r>
              <a:rPr kumimoji="1" lang="zh-TW" altLang="en-US" dirty="0"/>
              <a:t>行程繼續執行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8ED052-FCE8-C94F-A158-5A93007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E20212-27D6-9644-BE42-7D326917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1552547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977-3454-B748-BD78-BF22DFA6A1CD}" type="slidenum">
              <a:rPr lang="en-US" altLang="zh-TW" smtClean="0"/>
              <a:pPr/>
              <a:t>68</a:t>
            </a:fld>
            <a:endParaRPr lang="en-US" altLang="zh-TW"/>
          </a:p>
        </p:txBody>
      </p:sp>
      <p:cxnSp>
        <p:nvCxnSpPr>
          <p:cNvPr id="5" name="直線接點 4"/>
          <p:cNvCxnSpPr/>
          <p:nvPr/>
        </p:nvCxnSpPr>
        <p:spPr>
          <a:xfrm>
            <a:off x="1524000" y="3717032"/>
            <a:ext cx="8892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36361" y="37170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latin typeface="Times"/>
                <a:cs typeface="Times"/>
              </a:rPr>
              <a:t>time</a:t>
            </a:r>
            <a:endParaRPr kumimoji="1" lang="zh-TW" altLang="en-US" i="1" dirty="0">
              <a:latin typeface="Times"/>
              <a:cs typeface="Times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263961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928651" y="646370"/>
            <a:ext cx="199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Consolas"/>
                <a:cs typeface="Consolas"/>
              </a:rPr>
              <a:t>(3)</a:t>
            </a:r>
            <a:r>
              <a:rPr kumimoji="1" lang="zh-TW" altLang="en-US" dirty="0">
                <a:latin typeface="Consolas"/>
                <a:cs typeface="Consolas"/>
              </a:rPr>
              <a:t>在</a:t>
            </a:r>
            <a:r>
              <a:rPr kumimoji="1" lang="en-US" altLang="zh-TW" dirty="0">
                <a:latin typeface="Consolas"/>
                <a:cs typeface="Consolas"/>
              </a:rPr>
              <a:t>(1)</a:t>
            </a:r>
            <a:r>
              <a:rPr kumimoji="1" lang="zh-TW" altLang="en-US" dirty="0">
                <a:latin typeface="Consolas"/>
                <a:cs typeface="Consolas"/>
              </a:rPr>
              <a:t>還未完成的情況下，先執行</a:t>
            </a:r>
            <a:r>
              <a:rPr kumimoji="1" lang="en-US" altLang="zh-TW" dirty="0">
                <a:latin typeface="Consolas"/>
                <a:cs typeface="Consolas"/>
              </a:rPr>
              <a:t>signal</a:t>
            </a:r>
            <a:endParaRPr kumimoji="1" lang="zh-TW" altLang="en-US" dirty="0">
              <a:latin typeface="Consolas"/>
              <a:cs typeface="Consola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45774"/>
              </p:ext>
            </p:extLst>
          </p:nvPr>
        </p:nvGraphicFramePr>
        <p:xfrm>
          <a:off x="3287688" y="5157192"/>
          <a:ext cx="2448272" cy="1554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event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func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div by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seg</a:t>
                      </a:r>
                      <a:r>
                        <a:rPr lang="en-US" altLang="zh-TW" sz="1100" dirty="0"/>
                        <a:t>. fault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alarm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my_sig_handler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ctr+c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</a:t>
                      </a:r>
                      <a:r>
                        <a:rPr lang="en-US" altLang="zh-TW" sz="1100" dirty="0"/>
                        <a:t>+/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線箭頭接點 15"/>
          <p:cNvCxnSpPr/>
          <p:nvPr/>
        </p:nvCxnSpPr>
        <p:spPr>
          <a:xfrm flipV="1">
            <a:off x="299965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2999656" y="2564904"/>
            <a:ext cx="324036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218128" y="2611934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閃電 26"/>
          <p:cNvSpPr/>
          <p:nvPr/>
        </p:nvSpPr>
        <p:spPr>
          <a:xfrm rot="20700584">
            <a:off x="6661121" y="6076601"/>
            <a:ext cx="864096" cy="836712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4" name="直線箭頭接點 33"/>
          <p:cNvCxnSpPr/>
          <p:nvPr/>
        </p:nvCxnSpPr>
        <p:spPr>
          <a:xfrm>
            <a:off x="6240016" y="635635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>
            <a:off x="8773668" y="1574157"/>
            <a:ext cx="42381" cy="46631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V="1">
            <a:off x="7968208" y="1574157"/>
            <a:ext cx="0" cy="478219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 flipV="1">
            <a:off x="7968208" y="1574157"/>
            <a:ext cx="847841" cy="1722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134170" y="211964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(1)</a:t>
            </a:r>
            <a:r>
              <a:rPr kumimoji="1" lang="zh-TW" altLang="en-US" dirty="0">
                <a:solidFill>
                  <a:srgbClr val="C00000"/>
                </a:solidFill>
              </a:rPr>
              <a:t>讀取磁碟上的檔案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218128" y="5001443"/>
            <a:ext cx="17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(2)</a:t>
            </a:r>
            <a:r>
              <a:rPr kumimoji="1" lang="zh-TW" altLang="en-US" dirty="0"/>
              <a:t>讀取到一半發生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，造成</a:t>
            </a:r>
            <a:r>
              <a:rPr kumimoji="1" lang="en-US" altLang="zh-TW" dirty="0"/>
              <a:t>(1)</a:t>
            </a:r>
            <a:r>
              <a:rPr kumimoji="1" lang="zh-TW" altLang="en-US" dirty="0"/>
              <a:t>無法完成</a:t>
            </a:r>
            <a:endParaRPr kumimoji="1"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4431" y="5001443"/>
            <a:ext cx="199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onsolas"/>
                <a:cs typeface="Consolas"/>
              </a:rPr>
              <a:t>(4)</a:t>
            </a:r>
            <a:r>
              <a:rPr kumimoji="1" lang="zh-TW" altLang="en-US" dirty="0">
                <a:latin typeface="Consolas"/>
                <a:cs typeface="Consolas"/>
              </a:rPr>
              <a:t>終於將</a:t>
            </a:r>
            <a:r>
              <a:rPr kumimoji="1" lang="en-US" altLang="zh-TW" dirty="0">
                <a:latin typeface="Consolas"/>
                <a:cs typeface="Consolas"/>
              </a:rPr>
              <a:t>signal</a:t>
            </a:r>
            <a:r>
              <a:rPr kumimoji="1" lang="zh-TW" altLang="en-US" dirty="0">
                <a:latin typeface="Consolas"/>
                <a:cs typeface="Consolas"/>
              </a:rPr>
              <a:t>完成了，但造成</a:t>
            </a:r>
            <a:r>
              <a:rPr kumimoji="1" lang="en-US" altLang="zh-TW" dirty="0">
                <a:latin typeface="Consolas"/>
                <a:cs typeface="Consolas"/>
              </a:rPr>
              <a:t>(1)</a:t>
            </a:r>
            <a:r>
              <a:rPr kumimoji="1" lang="zh-TW" altLang="en-US" dirty="0">
                <a:latin typeface="Consolas"/>
                <a:cs typeface="Consolas"/>
              </a:rPr>
              <a:t>無法完成</a:t>
            </a:r>
            <a:endParaRPr kumimoji="1" lang="en-US" altLang="zh-TW" dirty="0">
              <a:latin typeface="Consolas"/>
              <a:cs typeface="Consolas"/>
            </a:endParaRPr>
          </a:p>
          <a:p>
            <a:r>
              <a:rPr kumimoji="1" lang="zh-TW" altLang="en-US" dirty="0">
                <a:latin typeface="Consolas"/>
                <a:cs typeface="Consolas"/>
              </a:rPr>
              <a:t>「怎麼辦？」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744632" y="4232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744632" y="622801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54FEE064-902A-7640-B6C7-51188E6685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97760" cy="1325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/>
              <a:t>何謂自動啟動？</a:t>
            </a:r>
            <a:br>
              <a:rPr kumimoji="1" lang="en-US" altLang="zh-TW"/>
            </a:br>
            <a:r>
              <a:rPr kumimoji="1" lang="en-US" altLang="zh-TW"/>
              <a:t>	</a:t>
            </a:r>
            <a:r>
              <a:rPr kumimoji="1" lang="zh-TW" altLang="en-US"/>
              <a:t>時序圖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1FE004-3C3E-3E41-A0A7-7957A4C7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369E9F-40EA-E241-99C1-2C79BEC4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2040102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如果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被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中斷</a:t>
            </a:r>
            <a:br>
              <a:rPr kumimoji="1" lang="en-US" altLang="zh-TW" dirty="0"/>
            </a:br>
            <a:r>
              <a:rPr kumimoji="1" lang="zh-TW" altLang="en-US" dirty="0"/>
              <a:t>該如何處理（</a:t>
            </a:r>
            <a:r>
              <a:rPr kumimoji="1" lang="en-US" altLang="zh-TW" b="1" dirty="0">
                <a:solidFill>
                  <a:srgbClr val="FF0000"/>
                </a:solidFill>
              </a:rPr>
              <a:t>Linux</a:t>
            </a:r>
            <a:r>
              <a:rPr kumimoji="1" lang="zh-TW" altLang="en-US" dirty="0"/>
              <a:t>）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大部分的</a:t>
            </a:r>
            <a:r>
              <a:rPr kumimoji="1" lang="en-US" altLang="zh-TW" sz="3200" dirty="0"/>
              <a:t>system call</a:t>
            </a:r>
            <a:r>
              <a:rPr kumimoji="1" lang="zh-TW" altLang="en-US" sz="3200" dirty="0"/>
              <a:t>都會被自動「重新啟動」</a:t>
            </a:r>
            <a:endParaRPr kumimoji="1" lang="en-US" altLang="zh-TW" sz="3200" dirty="0"/>
          </a:p>
          <a:p>
            <a:pPr>
              <a:lnSpc>
                <a:spcPct val="150000"/>
              </a:lnSpc>
            </a:pPr>
            <a:r>
              <a:rPr kumimoji="1" lang="zh-TW" altLang="en-US" sz="3200" dirty="0"/>
              <a:t>少部分不會，請參考</a:t>
            </a:r>
            <a:r>
              <a:rPr kumimoji="1" lang="en-US" altLang="zh-TW" sz="3200" dirty="0"/>
              <a:t> man 7 signal</a:t>
            </a:r>
            <a:r>
              <a:rPr kumimoji="1" lang="zh-TW" altLang="en-US" sz="3200" dirty="0"/>
              <a:t>，此時失敗的</a:t>
            </a:r>
            <a:r>
              <a:rPr kumimoji="1" lang="en-US" altLang="zh-TW" sz="3200" dirty="0"/>
              <a:t>system call</a:t>
            </a:r>
            <a:r>
              <a:rPr kumimoji="1" lang="zh-TW" altLang="en-US" sz="3200" dirty="0"/>
              <a:t>會回傳錯誤，且錯誤代碼為</a:t>
            </a:r>
            <a:r>
              <a:rPr kumimoji="1" lang="en-US" altLang="zh-TW" sz="3200" dirty="0"/>
              <a:t>EINTR</a:t>
            </a:r>
            <a:r>
              <a:rPr kumimoji="1" lang="zh-TW" altLang="en-US" sz="3200" dirty="0"/>
              <a:t>（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）</a:t>
            </a:r>
            <a:endParaRPr kumimoji="1" lang="en-US" altLang="zh-TW" sz="32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9655B-D5D7-524C-8E7D-AB22DCB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3B295-BE54-E143-9C69-6DB3937C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6CE00-260C-7F44-BFE0-7035B47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93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的最簡單方法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9157DF-A504-F841-97D2-89A745C7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C4EDD6-064E-9341-9DB6-DFA5B06F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B8E20-40CB-904F-A213-58AB1FF7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680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lowchart: Document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2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97293"/>
            <a:ext cx="7347537" cy="54643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z="3200" dirty="0">
                <a:solidFill>
                  <a:srgbClr val="FFFFFF"/>
                </a:solidFill>
              </a:rPr>
              <a:t>永遠不會自動</a:t>
            </a:r>
            <a:r>
              <a:rPr kumimoji="1" lang="en-US" altLang="zh-TW" sz="3200" dirty="0">
                <a:solidFill>
                  <a:srgbClr val="FFFFFF"/>
                </a:solidFill>
              </a:rPr>
              <a:t>restart</a:t>
            </a:r>
            <a:r>
              <a:rPr kumimoji="1" lang="zh-TW" altLang="en-US" sz="3200" dirty="0">
                <a:solidFill>
                  <a:srgbClr val="FFFFFF"/>
                </a:solidFill>
              </a:rPr>
              <a:t>的</a:t>
            </a:r>
            <a:r>
              <a:rPr kumimoji="1" lang="en-US" altLang="zh-TW" sz="3200" dirty="0">
                <a:solidFill>
                  <a:srgbClr val="FFFFFF"/>
                </a:solidFill>
              </a:rPr>
              <a:t>system call</a:t>
            </a:r>
            <a:endParaRPr kumimoji="1" lang="en-US" altLang="zh-TW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5D33CF-8033-2A41-AA7D-9BD3F23B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5E0F2-1715-BB41-A1B4-67369BD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A5BA83-8102-3A40-AD4A-48AA6B3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531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「可靠」與「不可靠」信號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中</a:t>
            </a:r>
            <a:r>
              <a:rPr kumimoji="1" lang="en-US" altLang="zh-TW" dirty="0"/>
              <a:t>1~31</a:t>
            </a:r>
            <a:r>
              <a:rPr kumimoji="1" lang="zh-TW" altLang="en-US" dirty="0"/>
              <a:t>為不可靠信號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發送的次數與接收的次數會有明顯的不同</a:t>
            </a:r>
            <a:endParaRPr kumimoji="1" lang="en-US" altLang="zh-TW" dirty="0"/>
          </a:p>
          <a:p>
            <a:r>
              <a:rPr kumimoji="1" lang="en-US" altLang="zh-TW" dirty="0"/>
              <a:t>34-64</a:t>
            </a:r>
            <a:r>
              <a:rPr kumimoji="1" lang="zh-TW" altLang="en-US" dirty="0"/>
              <a:t>為「可靠信號」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發送的次數與接收的次數會相同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如果</a:t>
            </a:r>
            <a:r>
              <a:rPr kumimoji="1" lang="en-US" altLang="zh-TW" dirty="0"/>
              <a:t>Linux kernel</a:t>
            </a:r>
            <a:r>
              <a:rPr kumimoji="1" lang="zh-TW" altLang="en-US" dirty="0"/>
              <a:t>無法負擔「超快速」的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那麼也不是那麼可靠</a:t>
            </a:r>
            <a:endParaRPr kumimoji="1" lang="en-US" altLang="zh-TW" b="1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7503C-6187-FC4F-9C41-C2DEC309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E697C-03C6-C640-AD05-1BF23350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D151E-0E75-AC4F-B719-247C377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603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848-FC84-8B40-871A-5AAA337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不可靠信號在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中的實作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A704CE-7257-2744-8378-57B3E5F52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544056"/>
              </p:ext>
            </p:extLst>
          </p:nvPr>
        </p:nvGraphicFramePr>
        <p:xfrm>
          <a:off x="838200" y="1825625"/>
          <a:ext cx="105156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297">
                  <a:extLst>
                    <a:ext uri="{9D8B030D-6E8A-4147-A177-3AD203B41FA5}">
                      <a16:colId xmlns:a16="http://schemas.microsoft.com/office/drawing/2014/main" val="2327347852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50648654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951855138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16055468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4631961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032645731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8629585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211159716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9096567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08212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/>
                        <a:t>Singal</a:t>
                      </a:r>
                      <a:r>
                        <a:rPr lang="en-US" altLang="zh-TW" sz="2800" dirty="0"/>
                        <a:t>#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5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Set?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40746"/>
                  </a:ext>
                </a:extLst>
              </a:tr>
            </a:tbl>
          </a:graphicData>
        </a:graphic>
      </p:graphicFrame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276173E-6429-1F4E-9F19-7BEE7AC7DB68}"/>
              </a:ext>
            </a:extLst>
          </p:cNvPr>
          <p:cNvCxnSpPr/>
          <p:nvPr/>
        </p:nvCxnSpPr>
        <p:spPr>
          <a:xfrm flipV="1">
            <a:off x="3632886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D641D2-932E-7540-8CC7-E98ED96C7FCD}"/>
              </a:ext>
            </a:extLst>
          </p:cNvPr>
          <p:cNvCxnSpPr/>
          <p:nvPr/>
        </p:nvCxnSpPr>
        <p:spPr>
          <a:xfrm flipV="1">
            <a:off x="5663513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51D0CF7-625D-B44B-8A33-AAFB781101B8}"/>
              </a:ext>
            </a:extLst>
          </p:cNvPr>
          <p:cNvCxnSpPr/>
          <p:nvPr/>
        </p:nvCxnSpPr>
        <p:spPr>
          <a:xfrm flipV="1">
            <a:off x="6009502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7E533E1-5228-D448-B8AD-7170F623A132}"/>
              </a:ext>
            </a:extLst>
          </p:cNvPr>
          <p:cNvSpPr/>
          <p:nvPr/>
        </p:nvSpPr>
        <p:spPr>
          <a:xfrm>
            <a:off x="934995" y="4250723"/>
            <a:ext cx="10418805" cy="232307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每一個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只有一個</a:t>
            </a:r>
            <a:r>
              <a:rPr kumimoji="1" lang="en-US" altLang="zh-CN" sz="2800" dirty="0"/>
              <a:t>bit</a:t>
            </a:r>
            <a:r>
              <a:rPr kumimoji="1" lang="zh-CN" altLang="en-US" sz="2800" dirty="0"/>
              <a:t>，發生該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就將該</a:t>
            </a:r>
            <a:r>
              <a:rPr kumimoji="1" lang="en-US" altLang="zh-CN" sz="2800" dirty="0"/>
              <a:t>bit</a:t>
            </a:r>
            <a:r>
              <a:rPr kumimoji="1" lang="zh-CN" altLang="en-US" sz="2800" dirty="0"/>
              <a:t>設定為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如果行程來不及收取該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。在這樣的情況下（例如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），發生了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次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，但只會記載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（因此有一個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不見了）</a:t>
            </a:r>
            <a:endParaRPr kumimoji="1" lang="zh-TW" altLang="en-US" sz="28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5F07CA-1475-214B-895F-602EA966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12BAF0-B327-7D4C-B30E-D4837525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FF054-9538-3549-A8F7-2A84E1B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227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848-FC84-8B40-871A-5AAA337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可靠信號在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中的實作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A704CE-7257-2744-8378-57B3E5F52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39043"/>
              </p:ext>
            </p:extLst>
          </p:nvPr>
        </p:nvGraphicFramePr>
        <p:xfrm>
          <a:off x="838200" y="1825625"/>
          <a:ext cx="105156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297">
                  <a:extLst>
                    <a:ext uri="{9D8B030D-6E8A-4147-A177-3AD203B41FA5}">
                      <a16:colId xmlns:a16="http://schemas.microsoft.com/office/drawing/2014/main" val="2327347852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50648654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951855138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16055468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4631961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032645731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8629585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211159716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9096567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08212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/>
                        <a:t>Singal</a:t>
                      </a:r>
                      <a:r>
                        <a:rPr lang="en-US" altLang="zh-TW" sz="2800" dirty="0"/>
                        <a:t>#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5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queue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40746"/>
                  </a:ext>
                </a:extLst>
              </a:tr>
            </a:tbl>
          </a:graphicData>
        </a:graphic>
      </p:graphicFrame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276173E-6429-1F4E-9F19-7BEE7AC7DB68}"/>
              </a:ext>
            </a:extLst>
          </p:cNvPr>
          <p:cNvCxnSpPr/>
          <p:nvPr/>
        </p:nvCxnSpPr>
        <p:spPr>
          <a:xfrm flipV="1">
            <a:off x="3632886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D641D2-932E-7540-8CC7-E98ED96C7FCD}"/>
              </a:ext>
            </a:extLst>
          </p:cNvPr>
          <p:cNvCxnSpPr/>
          <p:nvPr/>
        </p:nvCxnSpPr>
        <p:spPr>
          <a:xfrm flipV="1">
            <a:off x="5663513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51D0CF7-625D-B44B-8A33-AAFB781101B8}"/>
              </a:ext>
            </a:extLst>
          </p:cNvPr>
          <p:cNvCxnSpPr/>
          <p:nvPr/>
        </p:nvCxnSpPr>
        <p:spPr>
          <a:xfrm flipV="1">
            <a:off x="6009502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7E533E1-5228-D448-B8AD-7170F623A132}"/>
              </a:ext>
            </a:extLst>
          </p:cNvPr>
          <p:cNvSpPr/>
          <p:nvPr/>
        </p:nvSpPr>
        <p:spPr>
          <a:xfrm>
            <a:off x="838201" y="4250724"/>
            <a:ext cx="10604156" cy="240956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每一個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有一個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，當發生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的時候，就將該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放入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，例如：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發生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，就在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中插入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次。</a:t>
            </a:r>
            <a:endParaRPr kumimoji="1" lang="en-US" altLang="zh-CN" sz="2800" dirty="0"/>
          </a:p>
          <a:p>
            <a:r>
              <a:rPr kumimoji="1" lang="zh-CN" altLang="en-US" sz="2800" dirty="0"/>
              <a:t>注意：系統裡面的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的個數是有限個，因此如果發生非常多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還是會造成部分</a:t>
            </a:r>
            <a:r>
              <a:rPr kumimoji="1" lang="en-US" altLang="zh-CN" sz="2800" dirty="0"/>
              <a:t>signal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event</a:t>
            </a:r>
            <a:r>
              <a:rPr kumimoji="1" lang="zh-CN" altLang="en-US" sz="2800" dirty="0"/>
              <a:t>沒收到</a:t>
            </a:r>
            <a:endParaRPr kumimoji="1"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AE67E4-E988-3F49-9CAF-B87B5904AF77}"/>
              </a:ext>
            </a:extLst>
          </p:cNvPr>
          <p:cNvSpPr/>
          <p:nvPr/>
        </p:nvSpPr>
        <p:spPr>
          <a:xfrm>
            <a:off x="6201031" y="27074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0ED0D-89AC-864E-BD0B-29957851F2D8}"/>
              </a:ext>
            </a:extLst>
          </p:cNvPr>
          <p:cNvSpPr/>
          <p:nvPr/>
        </p:nvSpPr>
        <p:spPr>
          <a:xfrm>
            <a:off x="6353431" y="28598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779DEC-DAB5-BA40-B669-038538B5788F}"/>
              </a:ext>
            </a:extLst>
          </p:cNvPr>
          <p:cNvSpPr/>
          <p:nvPr/>
        </p:nvSpPr>
        <p:spPr>
          <a:xfrm>
            <a:off x="6505831" y="30122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E20FE2-6C05-044C-8300-9970A096DC9C}"/>
              </a:ext>
            </a:extLst>
          </p:cNvPr>
          <p:cNvSpPr/>
          <p:nvPr/>
        </p:nvSpPr>
        <p:spPr>
          <a:xfrm>
            <a:off x="6658231" y="31646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7E8A9318-7C6D-2148-9283-3C29B52D757B}"/>
              </a:ext>
            </a:extLst>
          </p:cNvPr>
          <p:cNvCxnSpPr/>
          <p:nvPr/>
        </p:nvCxnSpPr>
        <p:spPr>
          <a:xfrm flipV="1">
            <a:off x="5855042" y="3211701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C2829A02-8422-2A48-AF00-CC335473CAF6}"/>
              </a:ext>
            </a:extLst>
          </p:cNvPr>
          <p:cNvCxnSpPr/>
          <p:nvPr/>
        </p:nvCxnSpPr>
        <p:spPr>
          <a:xfrm flipV="1">
            <a:off x="6201031" y="3211701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A0FE936-4D7C-4446-9F40-1A472787C07D}"/>
              </a:ext>
            </a:extLst>
          </p:cNvPr>
          <p:cNvSpPr/>
          <p:nvPr/>
        </p:nvSpPr>
        <p:spPr>
          <a:xfrm>
            <a:off x="4222921" y="2727903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E1329C-21B3-2B4E-B8A6-E0DB64B86CB4}"/>
              </a:ext>
            </a:extLst>
          </p:cNvPr>
          <p:cNvSpPr/>
          <p:nvPr/>
        </p:nvSpPr>
        <p:spPr>
          <a:xfrm>
            <a:off x="6810631" y="33170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72C0BC4-46CB-E340-ABAA-E8A1680500ED}"/>
              </a:ext>
            </a:extLst>
          </p:cNvPr>
          <p:cNvCxnSpPr/>
          <p:nvPr/>
        </p:nvCxnSpPr>
        <p:spPr>
          <a:xfrm flipV="1">
            <a:off x="6073345" y="3626004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3F6689-F929-8A4F-8328-B5BAB888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5BB11A-76C6-0444-B9BA-B2AFE27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A1DCA4-6662-1746-AF50-755F72B9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6283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DB61F-E17D-E34D-A3AE-92514E4D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5CFD-EF09-8A4A-88AD-6D451697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TW" sz="4000" dirty="0" err="1"/>
              <a:t>send_sig</a:t>
            </a:r>
            <a:r>
              <a:rPr kumimoji="1" lang="zh-CN" altLang="en-US" sz="4000" dirty="0"/>
              <a:t>不斷的送</a:t>
            </a:r>
            <a:r>
              <a:rPr kumimoji="1" lang="en-US" altLang="zh-CN" sz="4000" dirty="0"/>
              <a:t>signal</a:t>
            </a:r>
            <a:r>
              <a:rPr kumimoji="1" lang="zh-CN" altLang="en-US" sz="4000" dirty="0"/>
              <a:t>給</a:t>
            </a:r>
            <a:r>
              <a:rPr kumimoji="1" lang="en-US" altLang="zh-CN" sz="4000" dirty="0" err="1"/>
              <a:t>rec_sig</a:t>
            </a:r>
            <a:endParaRPr kumimoji="1" lang="en-US" altLang="zh-CN" sz="4000" dirty="0"/>
          </a:p>
          <a:p>
            <a:pPr marL="0" indent="0" algn="ctr">
              <a:buNone/>
            </a:pPr>
            <a:r>
              <a:rPr kumimoji="1" lang="zh-CN" altLang="en-US" sz="4000" dirty="0"/>
              <a:t>觀察</a:t>
            </a:r>
            <a:r>
              <a:rPr kumimoji="1" lang="en-US" altLang="zh-CN" sz="4000" dirty="0" err="1"/>
              <a:t>rt</a:t>
            </a:r>
            <a:r>
              <a:rPr kumimoji="1" lang="en-US" altLang="zh-CN" sz="4000" dirty="0"/>
              <a:t>-signal</a:t>
            </a:r>
            <a:r>
              <a:rPr kumimoji="1" lang="zh-CN" altLang="en-US" sz="4000" dirty="0"/>
              <a:t>和普通</a:t>
            </a:r>
            <a:r>
              <a:rPr kumimoji="1" lang="en-US" altLang="zh-CN" sz="4000" dirty="0"/>
              <a:t>signal</a:t>
            </a:r>
            <a:r>
              <a:rPr kumimoji="1" lang="zh-CN" altLang="en-US" sz="4000" dirty="0"/>
              <a:t>的差別</a:t>
            </a:r>
            <a:endParaRPr kumimoji="1" lang="zh-TW" altLang="en-US" sz="4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86880-6C64-3544-AF83-B3F6B974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EFF3C-BC0A-2241-BC0A-49A34986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46389-1C8E-FD41-9A61-A052125B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611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rec_sig.c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17" y="1708778"/>
            <a:ext cx="6859772" cy="4351338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nSig[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];</a:t>
            </a:r>
            <a:br>
              <a:rPr lang="is-IS" altLang="zh-TW" sz="1600" dirty="0">
                <a:solidFill>
                  <a:srgbClr val="000000"/>
                </a:solidFill>
                <a:latin typeface="Menlo" charset="0"/>
              </a:rPr>
            </a:br>
            <a:endParaRPr lang="is-IS" altLang="zh-TW" sz="16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sighandler(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signumber)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nSig[signumber]++;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sig_exist[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idx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(idx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 idx &lt;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 idx++)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(signal(idx, sighandler) == 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                              SIG_ERR)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    sig_exist[idx]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}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{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EA29F9-C3E1-A540-995E-43E9442450C7}"/>
              </a:ext>
            </a:extLst>
          </p:cNvPr>
          <p:cNvSpPr/>
          <p:nvPr/>
        </p:nvSpPr>
        <p:spPr>
          <a:xfrm>
            <a:off x="6096000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sig_exist[idx]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   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"my pid is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getpid());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getchar();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(idx=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 idx&lt;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 idx++)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(nSig[idx] !=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"signal #%d, %d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 			times\n"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idx,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    nSig[idx]);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82391F-8BC0-6A43-BC1F-EC581151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91283-BF14-8E4F-90BB-103ED0D2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6776D-2144-584A-903A-AA5085B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398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send_sig.c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684" cy="4351338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pid, signum, times;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"process ID\n"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&amp;pid);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"signal number\n"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&amp;signum);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"times\n"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&amp;times);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(i=</a:t>
            </a:r>
            <a:r>
              <a:rPr lang="is-IS" altLang="zh-TW" sz="20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; i&lt;times; i++)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821B7C-3DE0-7C4F-934B-8C36070124EE}"/>
              </a:ext>
            </a:extLst>
          </p:cNvPr>
          <p:cNvSpPr/>
          <p:nvPr/>
        </p:nvSpPr>
        <p:spPr>
          <a:xfrm>
            <a:off x="6166884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assert(kill(pid, signum)==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C00D26-978F-CE45-AAD6-C1973DD6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6B668-4D01-DF41-8ECA-D02BF71E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AE1AA2-EAF5-8146-9C97-9F2CD80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906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結果（好像</a:t>
            </a:r>
            <a:r>
              <a:rPr kumimoji="1" lang="mr-IN" altLang="zh-TW" dirty="0"/>
              <a:t>…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50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</a:t>
            </a:r>
          </a:p>
          <a:p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my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is 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press any key to exit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#8, 757 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#50, 10000 times</a:t>
            </a:r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6805A4-9BCC-0647-A95B-2520F91E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B2A516-FD09-604C-B10C-A526E43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DA397F-516D-B846-B900-73A240C6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721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結果（</a:t>
            </a:r>
            <a:r>
              <a:rPr kumimoji="1" lang="zh-TW" altLang="en-US" b="1" dirty="0"/>
              <a:t>都不太可靠</a:t>
            </a:r>
            <a:r>
              <a:rPr kumimoji="1" lang="en-US" altLang="zh-TW" b="1" dirty="0"/>
              <a:t>!!!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1000000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50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1000000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rec_sig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my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is 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press any key to count the signal number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#8, 76430 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#50, 18832 times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8A6A2-45A3-094A-8477-7637D494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6B74D9-B404-1A4A-9DDE-D81E6A78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5761BC-665B-1748-967F-49F0D55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2640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000814"/>
            <a:ext cx="10901471" cy="291862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Real-time </a:t>
            </a:r>
            <a:r>
              <a:rPr kumimoji="1" lang="en-US" altLang="zh-TW" dirty="0"/>
              <a:t>signal </a:t>
            </a:r>
            <a:br>
              <a:rPr kumimoji="1" lang="en-US" altLang="zh-TW" dirty="0"/>
            </a:br>
            <a:r>
              <a:rPr kumimoji="1" lang="en-US" altLang="zh-TW" dirty="0"/>
              <a:t>(SIGRTMIN</a:t>
            </a:r>
            <a:r>
              <a:rPr kumimoji="1" lang="zh-TW" altLang="en-US" dirty="0"/>
              <a:t> </a:t>
            </a:r>
            <a:r>
              <a:rPr kumimoji="1" lang="en-US" altLang="zh-TW" dirty="0"/>
              <a:t>(34)</a:t>
            </a:r>
            <a:r>
              <a:rPr kumimoji="1" lang="zh-TW" altLang="en-US" dirty="0"/>
              <a:t>～</a:t>
            </a:r>
            <a:r>
              <a:rPr kumimoji="1" lang="en-US" altLang="zh-TW" dirty="0"/>
              <a:t> SIGRTMAX(64))</a:t>
            </a:r>
            <a:endParaRPr kumimoji="1" lang="en-US" altLang="zh-TW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1473FA-F9D2-1645-80CB-6A4C02F0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22C2BF-049B-8043-A014-4C138EB7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6711B2-C258-1944-95A5-02136FA1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685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上的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的函數宣告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signal(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signum,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handler);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B9AEF-277B-854A-B777-492DB59F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FE049-FCF7-6F42-AD74-0F1DB079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F9FF77-2D7B-2041-9828-359EEB16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918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ulimit</a:t>
            </a:r>
            <a:r>
              <a:rPr kumimoji="1" lang="en-US" altLang="zh-TW" dirty="0"/>
              <a:t> -a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numCol="1">
            <a:normAutofit fontScale="40000" lnSpcReduction="2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:~$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ulimit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a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core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seg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scheduling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pending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15633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locked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64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1024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(512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POSIX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queues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819200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real-time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8192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    (-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 15633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8B0866-C890-B14E-89E6-4B704826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D0046-7275-C948-ACEB-2375284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91F15-E770-AF42-9FE4-F7AF834A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218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cat /proc/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/limits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:/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/2199$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Soft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Hard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Units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8388608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core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0   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resident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15633                15633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1024                 4096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65536                65536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address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space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pending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15633                15633               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msgqueue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819200               819200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nice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0                    0               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realtime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0                    0               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realtime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timeout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us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42BD-80DC-7A41-A4DE-DD803088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A4870-C3A1-1449-B5EB-FEFE4C3F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FDE43-758C-9D44-BB2F-0D1DB826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140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可同時多人呼叫的函數</a:t>
            </a:r>
            <a:br>
              <a:rPr kumimoji="1" lang="en-US" altLang="zh-TW" dirty="0"/>
            </a:br>
            <a:r>
              <a:rPr kumimoji="1" lang="en-US" altLang="zh-TW" dirty="0"/>
              <a:t>reentrant function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01B01C-6E43-C040-BA16-0134BD1E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C21F76-178B-0C45-8920-D206819B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71936-FFB4-B247-85CE-EB29893F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601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Reentrant Functions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可以在同一個時間點，讓一個行程多次呼叫，而不會產生錯誤的函數</a:t>
            </a:r>
            <a:endParaRPr kumimoji="1" lang="en-US" altLang="zh-TW" dirty="0"/>
          </a:p>
          <a:p>
            <a:r>
              <a:rPr kumimoji="1" lang="zh-TW" altLang="en-US" dirty="0"/>
              <a:t>這類函數通常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不會存取全域</a:t>
            </a:r>
            <a:r>
              <a:rPr kumimoji="1" lang="en-US" altLang="zh-TW" dirty="0"/>
              <a:t>『</a:t>
            </a:r>
            <a:r>
              <a:rPr kumimoji="1" lang="zh-TW" altLang="en-US" dirty="0"/>
              <a:t>變數、物件</a:t>
            </a:r>
            <a:r>
              <a:rPr kumimoji="1" lang="en-US" altLang="zh-TW" dirty="0"/>
              <a:t>』</a:t>
            </a:r>
            <a:r>
              <a:rPr kumimoji="1" lang="zh-TW" altLang="en-US" dirty="0"/>
              <a:t>，或者存取全域物件時，使用鎖定（</a:t>
            </a:r>
            <a:r>
              <a:rPr kumimoji="1" lang="en-US" altLang="zh-TW" dirty="0"/>
              <a:t>lock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只存取堆疊（</a:t>
            </a:r>
            <a:r>
              <a:rPr kumimoji="1" lang="en-US" altLang="zh-TW" dirty="0"/>
              <a:t>stack</a:t>
            </a:r>
            <a:r>
              <a:rPr kumimoji="1" lang="zh-TW" altLang="en-US" dirty="0"/>
              <a:t>）內的變數、物件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C3E1A-E7B5-A842-A5C2-9923AC74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924694-4352-5643-8C67-9C5AB7D7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ECB84-E9B6-7B4D-B3D3-F2B078DA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33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907-C74C-4B19-B5BF-E5F921FF0CFB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Reentrant Functions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dirty="0"/>
              <a:t>signal handler</a:t>
            </a:r>
            <a:r>
              <a:rPr lang="zh-TW" altLang="en-US" dirty="0"/>
              <a:t>本身必須是</a:t>
            </a:r>
            <a:r>
              <a:rPr lang="en-US" altLang="zh-TW" dirty="0"/>
              <a:t>reentrant function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signal handler</a:t>
            </a:r>
            <a:r>
              <a:rPr lang="zh-TW" altLang="en-US" dirty="0"/>
              <a:t>的程式碼只能呼叫</a:t>
            </a:r>
            <a:r>
              <a:rPr lang="en-US" altLang="zh-TW" dirty="0"/>
              <a:t>reentrant function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特別注意</a:t>
            </a:r>
            <a:r>
              <a:rPr lang="zh-TW" altLang="en-US" dirty="0"/>
              <a:t>，</a:t>
            </a:r>
            <a:r>
              <a:rPr lang="en-US" altLang="zh-TW" dirty="0" err="1"/>
              <a:t>errno</a:t>
            </a:r>
            <a:r>
              <a:rPr lang="zh-TW" altLang="en-US" dirty="0"/>
              <a:t>是全域變數，因此在執行</a:t>
            </a:r>
            <a:r>
              <a:rPr lang="en-US" altLang="zh-TW" dirty="0"/>
              <a:t>signal handler</a:t>
            </a:r>
            <a:r>
              <a:rPr lang="zh-TW" altLang="en-US" dirty="0"/>
              <a:t>的程式碼之前必須儲存</a:t>
            </a:r>
            <a:r>
              <a:rPr lang="en-US" altLang="zh-TW" dirty="0" err="1"/>
              <a:t>errno</a:t>
            </a:r>
            <a:r>
              <a:rPr lang="zh-TW" altLang="en-US" dirty="0"/>
              <a:t>的值，執行完</a:t>
            </a:r>
            <a:r>
              <a:rPr lang="en-US" altLang="zh-TW" dirty="0"/>
              <a:t>signal handler</a:t>
            </a:r>
            <a:r>
              <a:rPr lang="zh-TW" altLang="en-US" dirty="0"/>
              <a:t>之後必須回存</a:t>
            </a:r>
            <a:r>
              <a:rPr lang="en-US" altLang="zh-TW" dirty="0" err="1"/>
              <a:t>errno</a:t>
            </a:r>
            <a:endParaRPr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265DA8-2E89-B048-8A15-B7F278FF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7F28A4-22D1-3C44-95E2-FD39561D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396306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signal-safe functions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zh-TW" altLang="en-US" sz="3600" dirty="0"/>
              <a:t>請參考：</a:t>
            </a:r>
            <a:r>
              <a:rPr kumimoji="1" lang="en-US" altLang="zh-TW" sz="3600" dirty="0"/>
              <a:t>man 7 signal</a:t>
            </a:r>
            <a:endParaRPr kumimoji="1" lang="zh-TW" altLang="en-US" sz="3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F5FD-9D2F-6B46-B7AE-A258722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763D3-BBCB-5840-A21A-FC1D9313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E3FAD-DDD3-6248-A7F0-5279A5EA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641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擋掉</a:t>
            </a:r>
            <a:r>
              <a:rPr kumimoji="1" lang="zh-TW" altLang="en-US" dirty="0"/>
              <a:t> </a:t>
            </a:r>
            <a:r>
              <a:rPr kumimoji="1" lang="en-US" altLang="zh-CN" dirty="0"/>
              <a:t>signal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DC84A6-691E-9842-93A2-31E1657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DDC362-FB8D-2040-9D8B-67CCFA6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C3DCA-C809-9A4D-B328-540FB0B0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403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16D08C-C752-774B-A5EC-CED66C70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9669" cy="1325563"/>
          </a:xfrm>
        </p:spPr>
        <p:txBody>
          <a:bodyPr/>
          <a:lstStyle/>
          <a:p>
            <a:r>
              <a:rPr kumimoji="1" lang="en-US" altLang="zh-TW" dirty="0" err="1"/>
              <a:t>singal</a:t>
            </a:r>
            <a:r>
              <a:rPr kumimoji="1" lang="zh-CN" altLang="en-US" dirty="0"/>
              <a:t>可以類比「中斷處理器」</a:t>
            </a:r>
            <a:endParaRPr kumimoji="1" lang="zh-TW" altLang="en-US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AB0068E3-81AD-D842-99C0-725FA9FF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1731"/>
            <a:ext cx="4879109" cy="3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8A01F6-833D-114B-93D7-67E9A9CB4D85}"/>
              </a:ext>
            </a:extLst>
          </p:cNvPr>
          <p:cNvSpPr/>
          <p:nvPr/>
        </p:nvSpPr>
        <p:spPr>
          <a:xfrm>
            <a:off x="6401594" y="905669"/>
            <a:ext cx="5179218" cy="5179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x86</a:t>
            </a:r>
            <a:r>
              <a:rPr kumimoji="1" lang="zh-CN" altLang="en-US" sz="2400" dirty="0"/>
              <a:t>的中斷共有</a:t>
            </a:r>
            <a:r>
              <a:rPr kumimoji="1" lang="en-US" altLang="zh-CN" sz="2400" dirty="0"/>
              <a:t>15</a:t>
            </a:r>
            <a:r>
              <a:rPr kumimoji="1" lang="zh-CN" altLang="en-US" sz="2400" dirty="0"/>
              <a:t>個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Signal</a:t>
            </a:r>
            <a:r>
              <a:rPr kumimoji="1" lang="zh-CN" altLang="en-US" sz="2400" dirty="0"/>
              <a:t>共有</a:t>
            </a:r>
            <a:r>
              <a:rPr kumimoji="1" lang="en-US" altLang="zh-CN" sz="2400" dirty="0"/>
              <a:t>31</a:t>
            </a:r>
            <a:r>
              <a:rPr kumimoji="1" lang="zh-CN" altLang="en-US" sz="2400" dirty="0"/>
              <a:t>個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中斷發生時</a:t>
            </a:r>
            <a:r>
              <a:rPr kumimoji="1" lang="en-US" altLang="zh-CN" sz="2400" dirty="0"/>
              <a:t>x86</a:t>
            </a:r>
            <a:r>
              <a:rPr kumimoji="1" lang="zh-CN" altLang="en-US" sz="2400" dirty="0"/>
              <a:t>預設會將其他中斷遮罩住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Signal</a:t>
            </a:r>
            <a:r>
              <a:rPr kumimoji="1" lang="zh-CN" altLang="en-US" sz="2400" dirty="0"/>
              <a:t>可以用</a:t>
            </a:r>
            <a:r>
              <a:rPr kumimoji="1" lang="en-US" altLang="zh-CN" sz="2400" dirty="0" err="1"/>
              <a:t>sigprocmask</a:t>
            </a:r>
            <a:r>
              <a:rPr kumimoji="1" lang="zh-CN" altLang="en-US" sz="2400" dirty="0"/>
              <a:t>遮罩住其他</a:t>
            </a:r>
            <a:r>
              <a:rPr kumimoji="1" lang="en-US" altLang="zh-CN" sz="2400" dirty="0"/>
              <a:t>signal</a:t>
            </a:r>
            <a:endParaRPr kumimoji="1"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74DBA3-C5B6-544E-8A50-C94D3C7A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A618BC-46B2-FD4F-B856-CFB0C567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FB4D57-71BC-6541-B758-AAAB5A7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245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5B348DCF-ABC8-EA40-B8EF-942EB5E1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68" y="1306126"/>
            <a:ext cx="2871606" cy="30544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BB04A7-AE9D-F143-A6EC-3A3409FA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708"/>
            <a:ext cx="12192000" cy="781049"/>
          </a:xfrm>
        </p:spPr>
        <p:txBody>
          <a:bodyPr anchor="t"/>
          <a:lstStyle/>
          <a:p>
            <a:pPr algn="ctr"/>
            <a:r>
              <a:rPr kumimoji="1" lang="en-US" altLang="zh-TW" dirty="0"/>
              <a:t>Interrupt &amp; device driver</a:t>
            </a:r>
            <a:endParaRPr kumimoji="1"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00AB1EC-D367-304C-8BB5-EC023E6A852F}"/>
              </a:ext>
            </a:extLst>
          </p:cNvPr>
          <p:cNvCxnSpPr>
            <a:cxnSpLocks/>
          </p:cNvCxnSpPr>
          <p:nvPr/>
        </p:nvCxnSpPr>
        <p:spPr>
          <a:xfrm>
            <a:off x="0" y="18161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A8900C-909D-194D-81BA-4EF07781F9F1}"/>
              </a:ext>
            </a:extLst>
          </p:cNvPr>
          <p:cNvSpPr txBox="1"/>
          <p:nvPr/>
        </p:nvSpPr>
        <p:spPr>
          <a:xfrm rot="16200000">
            <a:off x="11038960" y="28829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OS kernel</a:t>
            </a:r>
            <a:endParaRPr kumimoji="1" lang="zh-TW" altLang="en-US" sz="2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B52E5D8-442E-EB41-8C3C-769C911C4FE0}"/>
              </a:ext>
            </a:extLst>
          </p:cNvPr>
          <p:cNvCxnSpPr>
            <a:cxnSpLocks/>
          </p:cNvCxnSpPr>
          <p:nvPr/>
        </p:nvCxnSpPr>
        <p:spPr>
          <a:xfrm>
            <a:off x="8262" y="45466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71CEF1-0F07-F64F-8C93-75620BE672F5}"/>
              </a:ext>
            </a:extLst>
          </p:cNvPr>
          <p:cNvSpPr txBox="1"/>
          <p:nvPr/>
        </p:nvSpPr>
        <p:spPr>
          <a:xfrm rot="16200000">
            <a:off x="11087050" y="5557421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hardware</a:t>
            </a:r>
            <a:endParaRPr kumimoji="1" lang="zh-TW" altLang="en-US" sz="2800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BCB4389B-6507-C94E-8A95-E13780F0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12" y="5053774"/>
            <a:ext cx="1327150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ic png」的圖片搜尋結果">
            <a:hlinkClick r:id="rId5"/>
            <a:extLst>
              <a:ext uri="{FF2B5EF4-FFF2-40B4-BE49-F238E27FC236}">
                <a16:creationId xmlns:a16="http://schemas.microsoft.com/office/drawing/2014/main" id="{6529CF2E-FD95-FE4E-975D-5D0C8601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87" y="502014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cpu png」的圖片搜尋結果">
            <a:hlinkClick r:id="rId7"/>
            <a:extLst>
              <a:ext uri="{FF2B5EF4-FFF2-40B4-BE49-F238E27FC236}">
                <a16:creationId xmlns:a16="http://schemas.microsoft.com/office/drawing/2014/main" id="{DCAFD634-D438-D844-9E20-96DA74DD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4975690"/>
            <a:ext cx="139574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1E4328-D84A-9E4F-AA99-CC377D2C25D1}"/>
              </a:ext>
            </a:extLst>
          </p:cNvPr>
          <p:cNvSpPr txBox="1"/>
          <p:nvPr/>
        </p:nvSpPr>
        <p:spPr>
          <a:xfrm>
            <a:off x="5689600" y="6017774"/>
            <a:ext cx="13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Interrupt controller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35E001-2166-BD4B-9A5B-5BFE84C3A908}"/>
              </a:ext>
            </a:extLst>
          </p:cNvPr>
          <p:cNvSpPr txBox="1"/>
          <p:nvPr/>
        </p:nvSpPr>
        <p:spPr>
          <a:xfrm>
            <a:off x="7885443" y="6196258"/>
            <a:ext cx="13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CPU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5619733-9FF2-4D44-9225-5286D1BD8492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4237362" y="5702765"/>
            <a:ext cx="835025" cy="145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746C81E5-CAAA-7E44-A93D-C99FA1E95044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6437637" y="5680540"/>
            <a:ext cx="1417313" cy="2222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9593462-8E02-5F44-83D6-820E6CB0EBA1}"/>
              </a:ext>
            </a:extLst>
          </p:cNvPr>
          <p:cNvCxnSpPr>
            <a:cxnSpLocks/>
            <a:stCxn id="1032" idx="0"/>
          </p:cNvCxnSpPr>
          <p:nvPr/>
        </p:nvCxnSpPr>
        <p:spPr>
          <a:xfrm flipH="1" flipV="1">
            <a:off x="8552821" y="3975100"/>
            <a:ext cx="1" cy="100059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45EF42-A6A3-6E4F-AF8F-99554A18D447}"/>
              </a:ext>
            </a:extLst>
          </p:cNvPr>
          <p:cNvSpPr txBox="1"/>
          <p:nvPr/>
        </p:nvSpPr>
        <p:spPr>
          <a:xfrm>
            <a:off x="8727148" y="4641748"/>
            <a:ext cx="244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 Disable all interrupt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D6729F-5E2E-E849-B0F7-9202C329D2EC}"/>
              </a:ext>
            </a:extLst>
          </p:cNvPr>
          <p:cNvSpPr txBox="1"/>
          <p:nvPr/>
        </p:nvSpPr>
        <p:spPr>
          <a:xfrm>
            <a:off x="7391400" y="2043453"/>
            <a:ext cx="396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interrupt_service_routine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lock_private_data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enable_defferable_functions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end_of_interrupt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5F949DE-B969-E24C-9858-8C0AF736B17A}"/>
              </a:ext>
            </a:extLst>
          </p:cNvPr>
          <p:cNvSpPr txBox="1"/>
          <p:nvPr/>
        </p:nvSpPr>
        <p:spPr>
          <a:xfrm>
            <a:off x="2228254" y="2602527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soft_interrupt</a:t>
            </a:r>
            <a:endParaRPr kumimoji="1" lang="zh-TW" altLang="en-US" sz="2400" dirty="0"/>
          </a:p>
        </p:txBody>
      </p:sp>
      <p:sp>
        <p:nvSpPr>
          <p:cNvPr id="31" name="摺角紙張 30">
            <a:extLst>
              <a:ext uri="{FF2B5EF4-FFF2-40B4-BE49-F238E27FC236}">
                <a16:creationId xmlns:a16="http://schemas.microsoft.com/office/drawing/2014/main" id="{BAC8C501-7F2B-7A45-BD46-71BD6DBB56FB}"/>
              </a:ext>
            </a:extLst>
          </p:cNvPr>
          <p:cNvSpPr/>
          <p:nvPr/>
        </p:nvSpPr>
        <p:spPr>
          <a:xfrm>
            <a:off x="1154618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driver1</a:t>
            </a:r>
            <a:endParaRPr kumimoji="1" lang="zh-TW" altLang="en-US" dirty="0"/>
          </a:p>
        </p:txBody>
      </p:sp>
      <p:sp>
        <p:nvSpPr>
          <p:cNvPr id="40" name="摺角紙張 39">
            <a:extLst>
              <a:ext uri="{FF2B5EF4-FFF2-40B4-BE49-F238E27FC236}">
                <a16:creationId xmlns:a16="http://schemas.microsoft.com/office/drawing/2014/main" id="{A7378E6D-3393-7D43-B1E4-E1B4A69720D6}"/>
              </a:ext>
            </a:extLst>
          </p:cNvPr>
          <p:cNvSpPr/>
          <p:nvPr/>
        </p:nvSpPr>
        <p:spPr>
          <a:xfrm>
            <a:off x="2316580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driver2</a:t>
            </a:r>
            <a:endParaRPr kumimoji="1" lang="zh-TW" altLang="en-US" dirty="0"/>
          </a:p>
        </p:txBody>
      </p:sp>
      <p:sp>
        <p:nvSpPr>
          <p:cNvPr id="41" name="摺角紙張 40">
            <a:extLst>
              <a:ext uri="{FF2B5EF4-FFF2-40B4-BE49-F238E27FC236}">
                <a16:creationId xmlns:a16="http://schemas.microsoft.com/office/drawing/2014/main" id="{F35FE374-3158-0B4D-BF53-1220F2AD3584}"/>
              </a:ext>
            </a:extLst>
          </p:cNvPr>
          <p:cNvSpPr/>
          <p:nvPr/>
        </p:nvSpPr>
        <p:spPr>
          <a:xfrm>
            <a:off x="3478542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driver3</a:t>
            </a:r>
            <a:endParaRPr kumimoji="1" lang="zh-TW" altLang="en-US" dirty="0"/>
          </a:p>
        </p:txBody>
      </p:sp>
      <p:sp>
        <p:nvSpPr>
          <p:cNvPr id="42" name="摺角紙張 41">
            <a:extLst>
              <a:ext uri="{FF2B5EF4-FFF2-40B4-BE49-F238E27FC236}">
                <a16:creationId xmlns:a16="http://schemas.microsoft.com/office/drawing/2014/main" id="{CB87609A-74E0-BD46-8BAA-5A1A73432ECE}"/>
              </a:ext>
            </a:extLst>
          </p:cNvPr>
          <p:cNvSpPr/>
          <p:nvPr/>
        </p:nvSpPr>
        <p:spPr>
          <a:xfrm>
            <a:off x="5072387" y="3941750"/>
            <a:ext cx="1131564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</a:t>
            </a:r>
            <a:r>
              <a:rPr kumimoji="1" lang="zh-TW" altLang="en-US" dirty="0"/>
              <a:t>＿</a:t>
            </a:r>
            <a:r>
              <a:rPr kumimoji="1" lang="en-US" altLang="zh-TW" dirty="0"/>
              <a:t>n</a:t>
            </a:r>
            <a:endParaRPr kumimoji="1"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401E0ED-DC9C-E74D-94AB-29BD757B8B57}"/>
              </a:ext>
            </a:extLst>
          </p:cNvPr>
          <p:cNvSpPr/>
          <p:nvPr/>
        </p:nvSpPr>
        <p:spPr>
          <a:xfrm>
            <a:off x="4493446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C28EEFB-CCE9-D640-883D-27D8AD639275}"/>
              </a:ext>
            </a:extLst>
          </p:cNvPr>
          <p:cNvSpPr/>
          <p:nvPr/>
        </p:nvSpPr>
        <p:spPr>
          <a:xfrm>
            <a:off x="4686540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1724C4-8C8B-E748-B140-AAAE03DAE031}"/>
              </a:ext>
            </a:extLst>
          </p:cNvPr>
          <p:cNvSpPr/>
          <p:nvPr/>
        </p:nvSpPr>
        <p:spPr>
          <a:xfrm>
            <a:off x="4887633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F545BE0E-0A71-F347-A333-FEC00E2B44F2}"/>
              </a:ext>
            </a:extLst>
          </p:cNvPr>
          <p:cNvCxnSpPr>
            <a:cxnSpLocks/>
          </p:cNvCxnSpPr>
          <p:nvPr/>
        </p:nvCxnSpPr>
        <p:spPr>
          <a:xfrm flipH="1" flipV="1">
            <a:off x="4777166" y="2813735"/>
            <a:ext cx="2868234" cy="51366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83D318-8428-C548-B4B5-23E18885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A5E78-9C60-E349-9C59-8581B7F1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0D841-0243-614E-AA61-5216CF0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7287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5181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600" dirty="0">
                <a:solidFill>
                  <a:srgbClr val="78492A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TW" sz="3600" dirty="0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TW" sz="3600" dirty="0" err="1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signal.h</a:t>
            </a:r>
            <a:r>
              <a:rPr lang="en-US" altLang="zh-TW" sz="3600" dirty="0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TW" sz="3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sigprocmask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how, </a:t>
            </a: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sigset_t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*set,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sigset_t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oldset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400" dirty="0">
                <a:solidFill>
                  <a:srgbClr val="000000"/>
                </a:solidFill>
                <a:ea typeface="Consolas" charset="0"/>
                <a:cs typeface="Consolas" charset="0"/>
              </a:rPr>
              <a:t>the value of how, as follows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SIG_BLOCK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set of blocked signals is the union of the current  set  and the set argument.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SIG_UNBLOCK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 signals  in set are removed from the current set of blocked signals.  It is permissible to attempt to unblock a signal which is not blocked.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SIG_SETMASK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set of blocked signals is set to the argument set.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F4FDC-F30C-2249-A80C-E293C563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CF483-2229-6642-BDA9-9E8D2EE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B94A0-33DA-4145-BC90-7F4FE75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855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</a:t>
            </a:r>
            <a:r>
              <a:rPr kumimoji="1" lang="zh-TW" altLang="en-US" dirty="0"/>
              <a:t>的用法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第一個參數接一個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的編號，例如：</a:t>
            </a:r>
            <a:r>
              <a:rPr kumimoji="1" lang="en-US" altLang="zh-TW" dirty="0"/>
              <a:t>SIGKILL</a:t>
            </a:r>
          </a:p>
          <a:p>
            <a:r>
              <a:rPr kumimoji="1" lang="zh-TW" altLang="en-US" dirty="0"/>
              <a:t>第二個參數接一個函數指標，該函數的參數是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的編號，回傳值是</a:t>
            </a:r>
            <a:r>
              <a:rPr kumimoji="1" lang="en-US" altLang="zh-TW" dirty="0"/>
              <a:t>void『</a:t>
            </a:r>
            <a:r>
              <a:rPr kumimoji="1" lang="zh-TW" altLang="en-US" dirty="0"/>
              <a:t>或，第二個參數是</a:t>
            </a:r>
            <a:r>
              <a:rPr lang="en-US" altLang="zh-TW" dirty="0"/>
              <a:t>SIG_IGN</a:t>
            </a:r>
            <a:r>
              <a:rPr lang="zh-TW" altLang="en-US" dirty="0"/>
              <a:t>、</a:t>
            </a:r>
            <a:r>
              <a:rPr lang="en-US" altLang="zh-TW" dirty="0"/>
              <a:t>SIG_DFL</a:t>
            </a:r>
            <a:r>
              <a:rPr kumimoji="1" lang="en-US" altLang="zh-TW" dirty="0"/>
              <a:t>』</a:t>
            </a:r>
          </a:p>
          <a:p>
            <a:pPr lvl="1"/>
            <a:r>
              <a:rPr kumimoji="1" lang="zh-TW" altLang="en-US" dirty="0"/>
              <a:t>如果是</a:t>
            </a:r>
            <a:r>
              <a:rPr kumimoji="1" lang="en-US" altLang="zh-TW" dirty="0"/>
              <a:t>SIG_IGN</a:t>
            </a:r>
            <a:r>
              <a:rPr kumimoji="1" lang="zh-TW" altLang="en-US" dirty="0"/>
              <a:t>，則忽略該</a:t>
            </a:r>
            <a:r>
              <a:rPr kumimoji="1" lang="en-US" altLang="zh-TW" dirty="0"/>
              <a:t>signal</a:t>
            </a:r>
          </a:p>
          <a:p>
            <a:pPr lvl="1"/>
            <a:r>
              <a:rPr kumimoji="1" lang="zh-TW" altLang="en-US" dirty="0"/>
              <a:t>如果是</a:t>
            </a:r>
            <a:r>
              <a:rPr kumimoji="1" lang="en-US" altLang="zh-TW" dirty="0"/>
              <a:t>SIG_DEF</a:t>
            </a:r>
            <a:r>
              <a:rPr kumimoji="1" lang="zh-TW" altLang="en-US" dirty="0"/>
              <a:t>，則採用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內建的處理方式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但這個函數在不同作業系統上行為不太一樣，</a:t>
            </a:r>
            <a:r>
              <a:rPr kumimoji="1" lang="en-US" altLang="zh-TW" dirty="0"/>
              <a:t>『</a:t>
            </a:r>
            <a:r>
              <a:rPr kumimoji="1" lang="zh-TW" altLang="en-US" b="1" dirty="0"/>
              <a:t>跨平台時</a:t>
            </a:r>
            <a:r>
              <a:rPr kumimoji="1" lang="zh-TW" altLang="en-US" dirty="0"/>
              <a:t>最好用</a:t>
            </a:r>
            <a:r>
              <a:rPr kumimoji="1" lang="en-US" altLang="zh-TW" dirty="0" err="1"/>
              <a:t>sigaction</a:t>
            </a:r>
            <a:r>
              <a:rPr kumimoji="1" lang="en-US" altLang="zh-TW" dirty="0"/>
              <a:t>』</a:t>
            </a:r>
            <a:r>
              <a:rPr kumimoji="1" lang="zh-TW" altLang="en-US" dirty="0"/>
              <a:t>代替</a:t>
            </a:r>
            <a:r>
              <a:rPr kumimoji="1" lang="en-US" altLang="zh-TW" dirty="0"/>
              <a:t>signal</a:t>
            </a:r>
          </a:p>
          <a:p>
            <a:pPr lvl="1"/>
            <a:r>
              <a:rPr kumimoji="1" lang="zh-CN" altLang="en-US" dirty="0"/>
              <a:t>這門課假設是在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下撰寫程式，因此在大部分情況下</a:t>
            </a:r>
            <a:r>
              <a:rPr kumimoji="1" lang="en-US" altLang="zh-CN" dirty="0" err="1"/>
              <a:t>singal</a:t>
            </a:r>
            <a:r>
              <a:rPr kumimoji="1" lang="zh-CN" altLang="en-US" dirty="0"/>
              <a:t>是足夠的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後面會介紹</a:t>
            </a:r>
            <a:r>
              <a:rPr kumimoji="1" lang="en-US" altLang="zh-CN" dirty="0" err="1"/>
              <a:t>sigaction</a:t>
            </a:r>
            <a:r>
              <a:rPr kumimoji="1" lang="zh-CN" altLang="en-US" dirty="0"/>
              <a:t>相較於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，明確定義的地方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E92CE-41F2-6F47-BD6B-5FF0357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8B828-AB29-864A-B547-D26B4873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8AB2E-6BD0-F248-A774-F4D5A33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090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2000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Menlo" charset="0"/>
              </a:rPr>
              <a:t>             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sz="2000" dirty="0">
                <a:solidFill>
                  <a:srgbClr val="000000"/>
                </a:solidFill>
                <a:latin typeface="Menlo" charset="0"/>
              </a:rPr>
            </a:br>
            <a:endParaRPr lang="en-US" altLang="zh-TW" sz="20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assert(signal(SIGQUIT,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2000" dirty="0">
                <a:solidFill>
                  <a:srgbClr val="008400"/>
                </a:solidFill>
                <a:latin typeface="PingFang TC" charset="-120"/>
              </a:rPr>
              <a:t>終止所有的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sigfillset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sigprocmask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(SIG_SETMASK, &amp;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B3672-7D98-4048-8310-C2AF0DF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FC409F-3CC5-CE4F-9A0C-C17B34F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979C6-4D84-F24D-9AB2-3B1B416B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621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睡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10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秒鐘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"sleep 10sec\n"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sleep(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 write(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重新啓動所有的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sigemptyset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(SIG_SETMASK, 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    pause();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s-IS" altLang="zh-TW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F2FD1-7C8A-A349-A4C1-55483623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738A8-F316-6541-BC73-B25A8F80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E5B85-8A1C-0441-8B5F-706FE66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621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/ch10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sleep 10sec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**^C*^C^C^C***^\****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/ch10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sleep 10sec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**^\*^\^\^\^\^\*******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get a signal named '3', 'Quit'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^\get a signal named '3', 'Quit'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^C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92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DB9EC099-9244-1448-94D8-CBFDCEAF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</p:spTree>
    <p:extLst>
      <p:ext uri="{BB962C8B-B14F-4D97-AF65-F5344CB8AC3E}">
        <p14:creationId xmlns:p14="http://schemas.microsoft.com/office/powerpoint/2010/main" val="601707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等待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pause(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等待任何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發生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sigsuspend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*mask);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等待特定的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發生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用法：先將其他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用</a:t>
            </a:r>
            <a:r>
              <a:rPr kumimoji="1" lang="en-US" altLang="zh-TW" dirty="0"/>
              <a:t>mask</a:t>
            </a:r>
            <a:r>
              <a:rPr kumimoji="1" lang="zh-TW" altLang="en-US" dirty="0"/>
              <a:t>遮蓋掉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C5E01-FAB4-3545-9790-531E876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ABBF5-97F8-BF48-8A11-CF004581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41D56-8CF7-FF49-8FF9-0DD3D063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83238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同步化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4A7469-14D4-A340-9F8D-BA33388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FF2B7E-0B1A-3441-8B1F-A981BAFB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F21B8A-69AE-2446-BFA5-D97983A6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1261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同步化的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sigwait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*set,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*sig);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sigwaitinfo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*set,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*info);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用</a:t>
            </a:r>
            <a:r>
              <a:rPr kumimoji="1" lang="en-US" altLang="zh-TW" dirty="0"/>
              <a:t>set</a:t>
            </a:r>
            <a:r>
              <a:rPr kumimoji="1" lang="zh-TW" altLang="en-US" dirty="0"/>
              <a:t>指定要等哪些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，等到的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的編號寫入到</a:t>
            </a:r>
            <a:r>
              <a:rPr kumimoji="1" lang="en-US" altLang="zh-TW" dirty="0"/>
              <a:t>sig</a:t>
            </a:r>
            <a:r>
              <a:rPr kumimoji="1" lang="zh-TW" altLang="en-US" dirty="0"/>
              <a:t>中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sigwait</a:t>
            </a:r>
            <a:r>
              <a:rPr kumimoji="1" lang="zh-TW" altLang="en-US" dirty="0"/>
              <a:t>就不需要</a:t>
            </a:r>
            <a:r>
              <a:rPr kumimoji="1" lang="en-US" altLang="zh-TW" dirty="0"/>
              <a:t>signal handler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F971-E18F-784C-908A-FB187829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D7D21-7A2D-4744-8B82-C4297667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2722B-1F48-6449-9C66-5F98ADD5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915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sigwait.c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sigset_t sigset;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signo;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sigfillset(&amp;sigset);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sigprocmask(SIG_SETMASK, &amp;sigset,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"pid =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getpid());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assert(sigwait(&amp;sigset, &amp;signo) ==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"recv sig#%d\n"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signo);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17DAB1-56ED-F24A-BBFA-17A432A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65223-90E2-DD42-9F01-D31D93AF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517845-E690-8B48-9877-08165A0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190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31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50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60 4188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./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sigwait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sig#31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sig#50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sig#60</a:t>
            </a:r>
          </a:p>
          <a:p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5F1564-CB58-194C-85F9-9C50B4D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9625B-C9D1-524F-ACB0-E8E5F785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B3095E-34C2-CB4F-BF51-A68051AA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400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FC49E85-2407-564D-AD25-020F8CCE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signalfd</a:t>
            </a:r>
            <a:r>
              <a:rPr kumimoji="1" lang="en-US" altLang="zh-TW" dirty="0"/>
              <a:t> &amp; I/O multiplexing</a:t>
            </a:r>
            <a:endParaRPr kumimoji="1"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21F1FAA-C31A-174D-9FC4-8193AD0F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A8AB58-5EEE-9248-A685-645A0F39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E265DF-1BF6-414F-B5FC-6CFB704E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B56E8-5A4F-EC4B-898A-D1673269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63106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「epoll performance」的圖片搜尋結果">
            <a:hlinkClick r:id="rId2"/>
            <a:extLst>
              <a:ext uri="{FF2B5EF4-FFF2-40B4-BE49-F238E27FC236}">
                <a16:creationId xmlns:a16="http://schemas.microsoft.com/office/drawing/2014/main" id="{A915A0ED-D699-1141-8AB0-127CF6DF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934207"/>
            <a:ext cx="6250769" cy="48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BC0D9342-2078-EF47-ACA7-D161029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821377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I/O multiplexing</a:t>
            </a:r>
            <a:r>
              <a:rPr kumimoji="1" lang="zh-TW" altLang="en-US" sz="2800">
                <a:solidFill>
                  <a:schemeClr val="bg1"/>
                </a:solidFill>
              </a:rPr>
              <a:t> </a:t>
            </a:r>
            <a:r>
              <a:rPr kumimoji="1" lang="zh-CN" altLang="en-US" sz="2800">
                <a:solidFill>
                  <a:schemeClr val="bg1"/>
                </a:solidFill>
              </a:rPr>
              <a:t>三兄弟</a:t>
            </a:r>
            <a:endParaRPr kumimoji="1" lang="zh-TW" altLang="en-US" sz="2800">
              <a:solidFill>
                <a:schemeClr val="bg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14739B-5535-F847-928F-5BEBBB0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21376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select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POSIX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的標準</a:t>
            </a: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poll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POSIX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標準，效能比</a:t>
            </a:r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select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好一些些</a:t>
            </a:r>
            <a:endParaRPr lang="en-US" altLang="zh-CN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上述二個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function call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的效能比較低</a:t>
            </a:r>
            <a:br>
              <a:rPr lang="zh-TW" altLang="en-US" sz="2000" dirty="0">
                <a:solidFill>
                  <a:schemeClr val="bg1"/>
                </a:solidFill>
                <a:latin typeface="Helvetica" pitchFamily="2" charset="0"/>
              </a:rPr>
            </a:br>
            <a:endParaRPr lang="zh-TW" alt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epol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的特色函數</a:t>
            </a: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當</a:t>
            </a:r>
            <a:r>
              <a:rPr lang="en-US" altLang="zh-CN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fd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數量比較多時，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效能比較高，在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BSD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上可以選</a:t>
            </a:r>
            <a:r>
              <a:rPr lang="en-US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kqueue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5E7E7-B81B-144E-A00D-5EBC65D7BF96}"/>
              </a:ext>
            </a:extLst>
          </p:cNvPr>
          <p:cNvSpPr/>
          <p:nvPr/>
        </p:nvSpPr>
        <p:spPr>
          <a:xfrm>
            <a:off x="5613400" y="6053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https://monkey.org/~provos/libevent/libevent-benchmark2.jpg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81E448-3678-1C45-8846-7CD1D712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2DBB2-14BE-B540-AC5A-161A422F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158D-5D8D-094D-BC54-A51F9EA3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08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7540</Words>
  <Application>Microsoft Macintosh PowerPoint</Application>
  <PresentationFormat>寬螢幕</PresentationFormat>
  <Paragraphs>1726</Paragraphs>
  <Slides>119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40" baseType="lpstr">
      <vt:lpstr>微軟正黑體</vt:lpstr>
      <vt:lpstr>新細明體</vt:lpstr>
      <vt:lpstr>PCMyungjo</vt:lpstr>
      <vt:lpstr>PingFang TC</vt:lpstr>
      <vt:lpstr>PingFangTC-Regular</vt:lpstr>
      <vt:lpstr>黑体</vt:lpstr>
      <vt:lpstr>Arial</vt:lpstr>
      <vt:lpstr>Calibri</vt:lpstr>
      <vt:lpstr>Consolas</vt:lpstr>
      <vt:lpstr>Cooper Black</vt:lpstr>
      <vt:lpstr>Courier</vt:lpstr>
      <vt:lpstr>Courier New</vt:lpstr>
      <vt:lpstr>Helvetica</vt:lpstr>
      <vt:lpstr>Lucida Console</vt:lpstr>
      <vt:lpstr>Mangal</vt:lpstr>
      <vt:lpstr>Menlo</vt:lpstr>
      <vt:lpstr>Menlo-Regular</vt:lpstr>
      <vt:lpstr>Symbol</vt:lpstr>
      <vt:lpstr>Times</vt:lpstr>
      <vt:lpstr>Wingdings</vt:lpstr>
      <vt:lpstr>Office 佈景主題</vt:lpstr>
      <vt:lpstr>信號(Signals) </vt:lpstr>
      <vt:lpstr>什麼是signal</vt:lpstr>
      <vt:lpstr>PowerPoint 簡報</vt:lpstr>
      <vt:lpstr>PowerPoint 簡報</vt:lpstr>
      <vt:lpstr>範例</vt:lpstr>
      <vt:lpstr>PowerPoint 簡報</vt:lpstr>
      <vt:lpstr>建立signal的最簡單方法</vt:lpstr>
      <vt:lpstr>Linux上的signal的函數宣告</vt:lpstr>
      <vt:lpstr>signal的用法</vt:lpstr>
      <vt:lpstr>送出一個signal</vt:lpstr>
      <vt:lpstr>kill(pid_t pid, int signo)</vt:lpstr>
      <vt:lpstr>kill function</vt:lpstr>
      <vt:lpstr>list_sig.c：列印所有可註冊的signal</vt:lpstr>
      <vt:lpstr>list_sig.c：列印所有可註冊的signal</vt:lpstr>
      <vt:lpstr>results (MAC OS X)</vt:lpstr>
      <vt:lpstr>results (Linux，不可靠信號)</vt:lpstr>
      <vt:lpstr>results (Linux，可靠信號)</vt:lpstr>
      <vt:lpstr>signal</vt:lpstr>
      <vt:lpstr>Linux‘s signal</vt:lpstr>
      <vt:lpstr>Linux‘s signal</vt:lpstr>
      <vt:lpstr>Linux‘s signal</vt:lpstr>
      <vt:lpstr>課堂小作業</vt:lpstr>
      <vt:lpstr>結果</vt:lpstr>
      <vt:lpstr>課堂小作業 – list_sig</vt:lpstr>
      <vt:lpstr>list_sig</vt:lpstr>
      <vt:lpstr>課堂小作業</vt:lpstr>
      <vt:lpstr>seg_fault.c</vt:lpstr>
      <vt:lpstr>執行結果</vt:lpstr>
      <vt:lpstr>seg_fault_recover.c</vt:lpstr>
      <vt:lpstr>執行結果</vt:lpstr>
      <vt:lpstr>使用gdb除錯</vt:lpstr>
      <vt:lpstr>使用gdb除錯</vt:lpstr>
      <vt:lpstr>使用gdb除錯</vt:lpstr>
      <vt:lpstr>使用gdb除錯</vt:lpstr>
      <vt:lpstr>使用gdb除錯</vt:lpstr>
      <vt:lpstr>使用kdbg（seg_fault_recover.c）</vt:lpstr>
      <vt:lpstr>seg_fault2.c：修復記憶體錯誤 （高手寫的程式碼，僅供參考）</vt:lpstr>
      <vt:lpstr>seg_fault2.c：修復記憶體錯誤 （高手寫的程式碼，僅供參考）</vt:lpstr>
      <vt:lpstr>seg_fault2.c：修復記憶體錯誤 （高手寫的程式碼，僅供參考）</vt:lpstr>
      <vt:lpstr>使用kdbg（seg_fault2.c）</vt:lpstr>
      <vt:lpstr>執行結果</vt:lpstr>
      <vt:lpstr>應用：myShell.c</vt:lpstr>
      <vt:lpstr>預備知識：atomic data type</vt:lpstr>
      <vt:lpstr>如果沒用 sig_atomic_t</vt:lpstr>
      <vt:lpstr>如果沒用 sig_atomic_t</vt:lpstr>
      <vt:lpstr>以MIPS指令集為例</vt:lpstr>
      <vt:lpstr>再回過頭來看sig_atomic_t</vt:lpstr>
      <vt:lpstr>預備知識：setjmp</vt:lpstr>
      <vt:lpstr>setjmp</vt:lpstr>
      <vt:lpstr>setjmp</vt:lpstr>
      <vt:lpstr>setjmp</vt:lpstr>
      <vt:lpstr>longjmp</vt:lpstr>
      <vt:lpstr>setjmp_longjmp.c</vt:lpstr>
      <vt:lpstr>結果</vt:lpstr>
      <vt:lpstr>setjmp_longjmp.c</vt:lpstr>
      <vt:lpstr>結果</vt:lpstr>
      <vt:lpstr>結果（可能受到編譯器、函數庫的影響）</vt:lpstr>
      <vt:lpstr>sig_setjmp &amp; sig_longjmp</vt:lpstr>
      <vt:lpstr>PowerPoint 簡報</vt:lpstr>
      <vt:lpstr>myShell.c</vt:lpstr>
      <vt:lpstr>PowerPoint 簡報</vt:lpstr>
      <vt:lpstr>執行結果</vt:lpstr>
      <vt:lpstr>Linux (glibc)的signal特性</vt:lpstr>
      <vt:lpstr>特性（Linux）</vt:lpstr>
      <vt:lpstr>PowerPoint 簡報</vt:lpstr>
      <vt:lpstr>何謂自動啟動？  --  生活的例子</vt:lpstr>
      <vt:lpstr>何謂自動啟動？  時序圖</vt:lpstr>
      <vt:lpstr>PowerPoint 簡報</vt:lpstr>
      <vt:lpstr>如果system call被signal中斷 該如何處理（Linux）?</vt:lpstr>
      <vt:lpstr>永遠不會自動restart的system call</vt:lpstr>
      <vt:lpstr>「可靠」與「不可靠」信號</vt:lpstr>
      <vt:lpstr>不可靠信號在Linux kernel中的實作</vt:lpstr>
      <vt:lpstr>可靠信號在Linux kernel中的實作</vt:lpstr>
      <vt:lpstr>實驗</vt:lpstr>
      <vt:lpstr>rec_sig.c</vt:lpstr>
      <vt:lpstr>send_sig.c</vt:lpstr>
      <vt:lpstr>結果（好像…）</vt:lpstr>
      <vt:lpstr>結果（都不太可靠!!!）</vt:lpstr>
      <vt:lpstr>Real-time signal  (SIGRTMIN (34)～ SIGRTMAX(64))</vt:lpstr>
      <vt:lpstr>ulimit -a</vt:lpstr>
      <vt:lpstr>cat /proc/pid/limits</vt:lpstr>
      <vt:lpstr>可同時多人呼叫的函數 reentrant function</vt:lpstr>
      <vt:lpstr>Reentrant Functions</vt:lpstr>
      <vt:lpstr>Reentrant Functions</vt:lpstr>
      <vt:lpstr>signal-safe functions</vt:lpstr>
      <vt:lpstr>擋掉 signal</vt:lpstr>
      <vt:lpstr>singal可以類比「中斷處理器」</vt:lpstr>
      <vt:lpstr>Interrupt &amp; device driver</vt:lpstr>
      <vt:lpstr>sigprocmask()</vt:lpstr>
      <vt:lpstr>sigprocmask.c</vt:lpstr>
      <vt:lpstr>sigprocmask.c</vt:lpstr>
      <vt:lpstr>執行結果</vt:lpstr>
      <vt:lpstr>等待signal</vt:lpstr>
      <vt:lpstr>將signal同步化</vt:lpstr>
      <vt:lpstr>同步化的signal處理</vt:lpstr>
      <vt:lpstr>sigwait.c</vt:lpstr>
      <vt:lpstr>執行結果</vt:lpstr>
      <vt:lpstr>signalfd &amp; I/O multiplexing</vt:lpstr>
      <vt:lpstr>I/O multiplexing 三兄弟</vt:lpstr>
      <vt:lpstr>使用signalfd</vt:lpstr>
      <vt:lpstr>PowerPoint 簡報</vt:lpstr>
      <vt:lpstr>epoll</vt:lpstr>
      <vt:lpstr>epoll</vt:lpstr>
      <vt:lpstr>epoll</vt:lpstr>
      <vt:lpstr>I/O Multiplexing - epoll</vt:lpstr>
      <vt:lpstr>PowerPoint 簡報</vt:lpstr>
      <vt:lpstr>shell_sigfd.c</vt:lpstr>
      <vt:lpstr>PowerPoint 簡報</vt:lpstr>
      <vt:lpstr>PowerPoint 簡報</vt:lpstr>
      <vt:lpstr>功能強大的『sigaction』</vt:lpstr>
      <vt:lpstr>sigaction</vt:lpstr>
      <vt:lpstr>sigaction(UNIX版本)</vt:lpstr>
      <vt:lpstr>sigaction（Linux版本）</vt:lpstr>
      <vt:lpstr>sigaction專屬的signal handler</vt:lpstr>
      <vt:lpstr>siginfo_t</vt:lpstr>
      <vt:lpstr>siginfo_t</vt:lpstr>
      <vt:lpstr>sa_flags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號誌 (Signals) </dc:title>
  <dc:creator>Microsoft Office 使用者</dc:creator>
  <cp:lastModifiedBy>習五 羅</cp:lastModifiedBy>
  <cp:revision>142</cp:revision>
  <dcterms:created xsi:type="dcterms:W3CDTF">2016-04-27T04:46:25Z</dcterms:created>
  <dcterms:modified xsi:type="dcterms:W3CDTF">2018-06-15T15:20:22Z</dcterms:modified>
</cp:coreProperties>
</file>