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5"/>
  </p:notesMasterIdLst>
  <p:sldIdLst>
    <p:sldId id="256" r:id="rId2"/>
    <p:sldId id="284" r:id="rId3"/>
    <p:sldId id="293" r:id="rId4"/>
    <p:sldId id="294" r:id="rId5"/>
    <p:sldId id="261" r:id="rId6"/>
    <p:sldId id="257" r:id="rId7"/>
    <p:sldId id="288" r:id="rId8"/>
    <p:sldId id="267" r:id="rId9"/>
    <p:sldId id="258" r:id="rId10"/>
    <p:sldId id="285" r:id="rId11"/>
    <p:sldId id="259" r:id="rId12"/>
    <p:sldId id="289" r:id="rId13"/>
    <p:sldId id="260" r:id="rId14"/>
    <p:sldId id="266" r:id="rId15"/>
    <p:sldId id="262" r:id="rId16"/>
    <p:sldId id="263" r:id="rId17"/>
    <p:sldId id="290" r:id="rId18"/>
    <p:sldId id="269" r:id="rId19"/>
    <p:sldId id="264" r:id="rId20"/>
    <p:sldId id="287" r:id="rId21"/>
    <p:sldId id="265" r:id="rId22"/>
    <p:sldId id="295" r:id="rId23"/>
    <p:sldId id="286" r:id="rId24"/>
    <p:sldId id="297" r:id="rId25"/>
    <p:sldId id="272" r:id="rId26"/>
    <p:sldId id="301" r:id="rId27"/>
    <p:sldId id="270" r:id="rId28"/>
    <p:sldId id="304" r:id="rId29"/>
    <p:sldId id="273" r:id="rId30"/>
    <p:sldId id="305" r:id="rId31"/>
    <p:sldId id="306" r:id="rId32"/>
    <p:sldId id="303" r:id="rId33"/>
    <p:sldId id="308" r:id="rId34"/>
    <p:sldId id="309" r:id="rId35"/>
    <p:sldId id="310" r:id="rId36"/>
    <p:sldId id="311" r:id="rId37"/>
    <p:sldId id="312" r:id="rId38"/>
    <p:sldId id="314" r:id="rId39"/>
    <p:sldId id="321" r:id="rId40"/>
    <p:sldId id="315" r:id="rId41"/>
    <p:sldId id="316" r:id="rId42"/>
    <p:sldId id="317" r:id="rId43"/>
    <p:sldId id="318" r:id="rId44"/>
    <p:sldId id="319" r:id="rId45"/>
    <p:sldId id="322" r:id="rId46"/>
    <p:sldId id="323" r:id="rId47"/>
    <p:sldId id="324" r:id="rId48"/>
    <p:sldId id="325" r:id="rId49"/>
    <p:sldId id="274" r:id="rId50"/>
    <p:sldId id="276" r:id="rId51"/>
    <p:sldId id="275" r:id="rId52"/>
    <p:sldId id="291" r:id="rId53"/>
    <p:sldId id="292" r:id="rId54"/>
    <p:sldId id="277" r:id="rId55"/>
    <p:sldId id="278" r:id="rId56"/>
    <p:sldId id="299" r:id="rId57"/>
    <p:sldId id="280" r:id="rId58"/>
    <p:sldId id="281" r:id="rId59"/>
    <p:sldId id="300" r:id="rId60"/>
    <p:sldId id="283" r:id="rId61"/>
    <p:sldId id="307" r:id="rId62"/>
    <p:sldId id="320" r:id="rId63"/>
    <p:sldId id="296" r:id="rId6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9"/>
    <p:restoredTop sz="92913"/>
  </p:normalViewPr>
  <p:slideViewPr>
    <p:cSldViewPr snapToGrid="0" snapToObjects="1">
      <p:cViewPr varScale="1">
        <p:scale>
          <a:sx n="58" d="100"/>
          <a:sy n="58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0E4E2-1335-CA4A-A6E0-32A77CB607EC}" type="datetimeFigureOut">
              <a:rPr kumimoji="1" lang="zh-TW" altLang="en-US" smtClean="0"/>
              <a:t>2018/6/15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4746B-1ADA-124F-82CA-9D407B3759C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4509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4746B-1ADA-124F-82CA-9D407B3759CA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8882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4746B-1ADA-124F-82CA-9D407B3759CA}" type="slidenum">
              <a:rPr kumimoji="1" lang="zh-TW" altLang="en-US" smtClean="0"/>
              <a:t>43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065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2B425AA1-1709-E540-A9EC-0A9295753DA9}"/>
              </a:ext>
            </a:extLst>
          </p:cNvPr>
          <p:cNvGrpSpPr/>
          <p:nvPr userDrawn="1"/>
        </p:nvGrpSpPr>
        <p:grpSpPr>
          <a:xfrm>
            <a:off x="9982200" y="6221412"/>
            <a:ext cx="1833751" cy="317500"/>
            <a:chOff x="5414848" y="6350222"/>
            <a:chExt cx="1833751" cy="317500"/>
          </a:xfrm>
        </p:grpSpPr>
        <p:pic>
          <p:nvPicPr>
            <p:cNvPr id="8" name="Picture 4" descr="Cc.logo.circle.svg">
              <a:extLst>
                <a:ext uri="{FF2B5EF4-FFF2-40B4-BE49-F238E27FC236}">
                  <a16:creationId xmlns:a16="http://schemas.microsoft.com/office/drawing/2014/main" id="{9C5B1A64-4628-6042-A7E5-1F383466F97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4848" y="6350222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Cc-by new.svg">
              <a:extLst>
                <a:ext uri="{FF2B5EF4-FFF2-40B4-BE49-F238E27FC236}">
                  <a16:creationId xmlns:a16="http://schemas.microsoft.com/office/drawing/2014/main" id="{E072511C-2945-B34E-B9BB-620C49B8620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0265" y="6350222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Cc-nc.svg">
              <a:extLst>
                <a:ext uri="{FF2B5EF4-FFF2-40B4-BE49-F238E27FC236}">
                  <a16:creationId xmlns:a16="http://schemas.microsoft.com/office/drawing/2014/main" id="{DC948D32-FADD-D84B-ADA9-1F0B8212E51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5682" y="6350222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Cc-sa.svg">
              <a:extLst>
                <a:ext uri="{FF2B5EF4-FFF2-40B4-BE49-F238E27FC236}">
                  <a16:creationId xmlns:a16="http://schemas.microsoft.com/office/drawing/2014/main" id="{B5920C3E-B78C-0E4B-AEE0-CBE39C35114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1099" y="6350222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18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71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280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648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522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8697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774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070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575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496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95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6F9-0269-654E-8486-795323AC8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09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oogle.com/url?sa=i&amp;source=images&amp;cd=&amp;ved=2ahUKEwiW3IzOwqrbAhUB5bwKHU84B4gQjRx6BAgBEAU&amp;url=http://pngimages.net/app-png&amp;psig=AOvVaw03i9nTGPCFSEGNvrsPqz86&amp;ust=152766952280584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oogle.com/url?sa=i&amp;source=images&amp;cd=&amp;ved=2ahUKEwiW3IzOwqrbAhUB5bwKHU84B4gQjRx6BAgBEAU&amp;url=http://pngimages.net/app-png&amp;psig=AOvVaw03i9nTGPCFSEGNvrsPqz86&amp;ust=152766952280584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oogle.com/url?sa=i&amp;source=images&amp;cd=&amp;ved=2ahUKEwiW3IzOwqrbAhUB5bwKHU84B4gQjRx6BAgBEAU&amp;url=http://pngimages.net/app-png&amp;psig=AOvVaw03i9nTGPCFSEGNvrsPqz86&amp;ust=152766952280584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oogle.com/url?sa=i&amp;source=images&amp;cd=&amp;ved=2ahUKEwiW3IzOwqrbAhUB5bwKHU84B4gQjRx6BAgBEAU&amp;url=http://pngimages.net/app-png&amp;psig=AOvVaw03i9nTGPCFSEGNvrsPqz86&amp;ust=152766952280584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oogle.com/url?sa=i&amp;source=images&amp;cd=&amp;ved=2ahUKEwiW3IzOwqrbAhUB5bwKHU84B4gQjRx6BAgBEAU&amp;url=http://pngimages.net/app-png&amp;psig=AOvVaw03i9nTGPCFSEGNvrsPqz86&amp;ust=152766952280584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pipe &amp; </a:t>
            </a:r>
            <a:r>
              <a:rPr kumimoji="1" lang="en-US" altLang="zh-TW" dirty="0" err="1"/>
              <a:t>fifo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中正大學，作業系統實驗室</a:t>
            </a:r>
            <a:endParaRPr kumimoji="1" lang="en-US" altLang="zh-TW" dirty="0"/>
          </a:p>
          <a:p>
            <a:r>
              <a:rPr kumimoji="1" lang="zh-TW" altLang="en-US" dirty="0"/>
              <a:t>羅習五</a:t>
            </a:r>
            <a:r>
              <a:rPr kumimoji="1" lang="zh-Hant" altLang="en-US" dirty="0"/>
              <a:t> 陽春副教授</a:t>
            </a:r>
            <a:endParaRPr kumimoji="1" lang="en-US" altLang="zh-Hant" dirty="0"/>
          </a:p>
          <a:p>
            <a:r>
              <a:rPr kumimoji="1" lang="en-US" altLang="zh-TW"/>
              <a:t>shiwulo@gmail.com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10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用</a:t>
            </a:r>
            <a:r>
              <a:rPr kumimoji="1" lang="en-US" altLang="zh-TW" dirty="0"/>
              <a:t>pipe</a:t>
            </a:r>
            <a:r>
              <a:rPr kumimoji="1" lang="zh-TW" altLang="en-US" dirty="0"/>
              <a:t>作為</a:t>
            </a:r>
            <a:br>
              <a:rPr kumimoji="1" lang="en-US" altLang="zh-TW" dirty="0"/>
            </a:br>
            <a:r>
              <a:rPr kumimoji="1" lang="zh-TW" altLang="en-US" dirty="0"/>
              <a:t>父行程與子行程的通訊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34BEE80-AF86-0B43-AB7D-B537BDEF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3F5B876-85A1-374C-8B1C-88971FC1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0A5908-F908-C645-AF1C-2635B23E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6199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常見的寫法一，直接溝通（</a:t>
            </a:r>
            <a:r>
              <a:rPr kumimoji="1" lang="en-US" altLang="zh-TW" dirty="0"/>
              <a:t>pipe2.c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302250" cy="4351338"/>
          </a:xfrm>
        </p:spPr>
        <p:txBody>
          <a:bodyPr numCol="1"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assert.h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unistd.h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stdio.h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main(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de-DE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pipefd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de-DE" altLang="zh-TW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pl-PL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pl-PL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pl-PL" altLang="zh-TW" dirty="0" err="1">
                <a:solidFill>
                  <a:srgbClr val="000000"/>
                </a:solidFill>
                <a:latin typeface="Menlo-Regular" charset="0"/>
              </a:rPr>
              <a:t>str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pl-PL" altLang="zh-TW" dirty="0">
                <a:solidFill>
                  <a:srgbClr val="C41A16"/>
                </a:solidFill>
                <a:latin typeface="Menlo-Regular" charset="0"/>
              </a:rPr>
              <a:t>"hello\n"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ro-RO" altLang="zh-TW" dirty="0" err="1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buf[</a:t>
            </a:r>
            <a:r>
              <a:rPr lang="ro-RO" altLang="zh-TW" dirty="0">
                <a:solidFill>
                  <a:srgbClr val="1C00CF"/>
                </a:solidFill>
                <a:latin typeface="Menlo-Regular" charset="0"/>
              </a:rPr>
              <a:t>200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ro-RO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ret;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b="1" dirty="0">
                <a:solidFill>
                  <a:srgbClr val="000000"/>
                </a:solidFill>
                <a:latin typeface="Menlo-Regular" charset="0"/>
              </a:rPr>
              <a:t>    pipe(</a:t>
            </a:r>
            <a:r>
              <a:rPr lang="ro-RO" altLang="zh-TW" b="1" dirty="0" err="1">
                <a:solidFill>
                  <a:srgbClr val="000000"/>
                </a:solidFill>
                <a:latin typeface="Menlo-Regular" charset="0"/>
              </a:rPr>
              <a:t>pipefd</a:t>
            </a:r>
            <a:r>
              <a:rPr lang="ro-RO" altLang="zh-TW" b="1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da-DK" altLang="zh-TW" dirty="0">
                <a:solidFill>
                  <a:srgbClr val="000000"/>
                </a:solidFill>
                <a:latin typeface="Menlo-Regular" charset="0"/>
              </a:rPr>
              <a:t>    ret = fork();</a:t>
            </a:r>
          </a:p>
          <a:p>
            <a:pPr marL="514350" indent="-514350">
              <a:buFont typeface="+mj-lt"/>
              <a:buAutoNum type="arabicPeriod"/>
            </a:pP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it-IT" altLang="zh-TW" dirty="0" err="1">
                <a:solidFill>
                  <a:srgbClr val="000000"/>
                </a:solidFill>
                <a:latin typeface="Menlo-Regular" charset="0"/>
              </a:rPr>
              <a:t>assert</a:t>
            </a: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it-IT" altLang="zh-TW" dirty="0" err="1">
                <a:solidFill>
                  <a:srgbClr val="000000"/>
                </a:solidFill>
                <a:latin typeface="Menlo-Regular" charset="0"/>
              </a:rPr>
              <a:t>ret</a:t>
            </a: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&gt;=</a:t>
            </a:r>
            <a:r>
              <a:rPr lang="it-IT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8895EB-D0B4-7441-A073-B3BBFDDF6870}"/>
              </a:ext>
            </a:extLst>
          </p:cNvPr>
          <p:cNvSpPr/>
          <p:nvPr/>
        </p:nvSpPr>
        <p:spPr>
          <a:xfrm>
            <a:off x="6191250" y="1690688"/>
            <a:ext cx="57721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13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(ret==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 {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        close(</a:t>
            </a:r>
            <a:r>
              <a:rPr lang="en-US" altLang="zh-TW" b="1" dirty="0" err="1">
                <a:solidFill>
                  <a:srgbClr val="000000"/>
                </a:solidFill>
                <a:latin typeface="Menlo-Regular" charset="0"/>
              </a:rPr>
              <a:t>pipefd</a:t>
            </a: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altLang="zh-TW" b="1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]);	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        write(</a:t>
            </a:r>
            <a:r>
              <a:rPr lang="en-US" altLang="zh-TW" b="1" dirty="0" err="1">
                <a:solidFill>
                  <a:srgbClr val="000000"/>
                </a:solidFill>
                <a:latin typeface="Menlo-Regular" charset="0"/>
              </a:rPr>
              <a:t>pipefd</a:t>
            </a: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altLang="zh-TW" b="1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en-US" altLang="zh-TW" b="1" dirty="0" err="1">
                <a:solidFill>
                  <a:srgbClr val="000000"/>
                </a:solidFill>
                <a:latin typeface="Menlo-Regular" charset="0"/>
              </a:rPr>
              <a:t>str</a:t>
            </a: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           </a:t>
            </a:r>
            <a:r>
              <a:rPr lang="en-US" altLang="zh-TW" b="1" dirty="0" err="1">
                <a:solidFill>
                  <a:srgbClr val="AA0D91"/>
                </a:solidFill>
                <a:latin typeface="Menlo-Regular" charset="0"/>
              </a:rPr>
              <a:t>strlen</a:t>
            </a: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b="1" dirty="0" err="1">
                <a:solidFill>
                  <a:srgbClr val="000000"/>
                </a:solidFill>
                <a:latin typeface="Menlo-Regular" charset="0"/>
              </a:rPr>
              <a:t>str</a:t>
            </a: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)+1);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}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{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        close(</a:t>
            </a:r>
            <a:r>
              <a:rPr lang="en-US" altLang="zh-TW" b="1" dirty="0" err="1">
                <a:solidFill>
                  <a:srgbClr val="000000"/>
                </a:solidFill>
                <a:latin typeface="Menlo-Regular" charset="0"/>
              </a:rPr>
              <a:t>pipefd</a:t>
            </a: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altLang="zh-TW" b="1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]);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de-DE" altLang="zh-TW" b="1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de-DE" altLang="zh-TW" b="1" dirty="0" err="1">
                <a:solidFill>
                  <a:srgbClr val="000000"/>
                </a:solidFill>
                <a:latin typeface="Menlo-Regular" charset="0"/>
              </a:rPr>
              <a:t>read</a:t>
            </a:r>
            <a:r>
              <a:rPr lang="de-DE" altLang="zh-TW" b="1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e-DE" altLang="zh-TW" b="1" dirty="0" err="1">
                <a:solidFill>
                  <a:srgbClr val="000000"/>
                </a:solidFill>
                <a:latin typeface="Menlo-Regular" charset="0"/>
              </a:rPr>
              <a:t>pipefd</a:t>
            </a:r>
            <a:r>
              <a:rPr lang="de-DE" altLang="zh-TW" b="1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de-DE" altLang="zh-TW" b="1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de-DE" altLang="zh-TW" b="1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de-DE" altLang="zh-TW" b="1" dirty="0" err="1">
                <a:solidFill>
                  <a:srgbClr val="000000"/>
                </a:solidFill>
                <a:latin typeface="Menlo-Regular" charset="0"/>
              </a:rPr>
              <a:t>buf</a:t>
            </a:r>
            <a:r>
              <a:rPr lang="de-DE" altLang="zh-TW" b="1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altLang="zh-TW" b="1" dirty="0">
                <a:solidFill>
                  <a:srgbClr val="1C00CF"/>
                </a:solidFill>
                <a:latin typeface="Menlo-Regular" charset="0"/>
              </a:rPr>
              <a:t>200</a:t>
            </a:r>
            <a:r>
              <a:rPr lang="de-DE" altLang="zh-TW" b="1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ro-RO" altLang="zh-TW" dirty="0" err="1">
                <a:solidFill>
                  <a:srgbClr val="000000"/>
                </a:solidFill>
                <a:latin typeface="Menlo-Regular" charset="0"/>
              </a:rPr>
              <a:t>printf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ro-RO" altLang="zh-TW" dirty="0">
                <a:solidFill>
                  <a:srgbClr val="C41A16"/>
                </a:solidFill>
                <a:latin typeface="Menlo-Regular" charset="0"/>
              </a:rPr>
              <a:t>”</a:t>
            </a:r>
            <a:r>
              <a:rPr lang="ro-RO" altLang="zh-TW" dirty="0" err="1">
                <a:solidFill>
                  <a:srgbClr val="C41A16"/>
                </a:solidFill>
                <a:latin typeface="Menlo-Regular" charset="0"/>
              </a:rPr>
              <a:t>childL</a:t>
            </a:r>
            <a:r>
              <a:rPr lang="ro-RO" altLang="zh-TW" dirty="0">
                <a:solidFill>
                  <a:srgbClr val="C41A16"/>
                </a:solidFill>
                <a:latin typeface="Menlo-Regular" charset="0"/>
              </a:rPr>
              <a:t>: %s"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, buf);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}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}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D2D91A-264E-2449-8C9D-A3E04606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80434E-2066-A844-949E-98A1D5FC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E1BDF1-025E-8246-8F44-8D45766D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6689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/>
              <a:t>shiwulo@vm</a:t>
            </a:r>
            <a:r>
              <a:rPr kumimoji="1" lang="en-US" altLang="zh-TW" dirty="0"/>
              <a:t>:~/</a:t>
            </a:r>
            <a:r>
              <a:rPr kumimoji="1" lang="en-US" altLang="zh-TW" dirty="0" err="1"/>
              <a:t>sp</a:t>
            </a:r>
            <a:r>
              <a:rPr kumimoji="1" lang="en-US" altLang="zh-TW" dirty="0"/>
              <a:t>/ch11$ ./pipe2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child: hello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73A95F-369F-3F46-AF26-2DAC63B4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492C70-4EBF-C740-9A1F-65D64856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766B8-4D5B-2744-AF78-909518FA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4263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en-US" altLang="zh-TW" dirty="0"/>
              <a:t>fork</a:t>
            </a:r>
            <a:r>
              <a:rPr kumimoji="1" lang="zh-TW" altLang="en-US" dirty="0"/>
              <a:t>產生父行程與子行程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子行程對</a:t>
            </a:r>
            <a:r>
              <a:rPr kumimoji="1" lang="en-US" altLang="zh-TW" dirty="0"/>
              <a:t>pipe</a:t>
            </a:r>
            <a:r>
              <a:rPr kumimoji="1" lang="zh-TW" altLang="en-US" dirty="0"/>
              <a:t>寫入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父行程對</a:t>
            </a:r>
            <a:r>
              <a:rPr kumimoji="1" lang="en-US" altLang="zh-TW" dirty="0"/>
              <a:t>pipe</a:t>
            </a:r>
            <a:r>
              <a:rPr kumimoji="1" lang="zh-TW" altLang="en-US" dirty="0"/>
              <a:t>讀取</a:t>
            </a:r>
            <a:endParaRPr kumimoji="1" lang="en-US" altLang="zh-TW" dirty="0"/>
          </a:p>
          <a:p>
            <a:r>
              <a:rPr kumimoji="1" lang="zh-TW" altLang="en-US" dirty="0"/>
              <a:t>因此構成行程間（父與子行程）間的通訊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076841-1DFC-A04E-A356-B5674FCD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EB1543-0ACA-7241-8679-26E749C4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9C6E96-2022-AC4B-AA3F-FC5D21D2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2170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示意圖</a:t>
            </a:r>
          </a:p>
        </p:txBody>
      </p:sp>
      <p:sp>
        <p:nvSpPr>
          <p:cNvPr id="6" name="矩形 5"/>
          <p:cNvSpPr/>
          <p:nvPr/>
        </p:nvSpPr>
        <p:spPr>
          <a:xfrm>
            <a:off x="1979271" y="3220658"/>
            <a:ext cx="1331088" cy="1331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子行程</a:t>
            </a:r>
            <a:endParaRPr kumimoji="1" lang="en-US" altLang="zh-TW" dirty="0"/>
          </a:p>
          <a:p>
            <a:pPr algn="ctr"/>
            <a:r>
              <a:rPr kumimoji="1" lang="zh-TW" altLang="en-US" dirty="0"/>
              <a:t>（</a:t>
            </a:r>
            <a:r>
              <a:rPr kumimoji="1" lang="en-US" altLang="zh-TW" dirty="0"/>
              <a:t>fd1</a:t>
            </a:r>
            <a:r>
              <a:rPr kumimoji="1" lang="zh-TW" altLang="en-US" dirty="0"/>
              <a:t>）</a:t>
            </a:r>
          </a:p>
        </p:txBody>
      </p:sp>
      <p:sp>
        <p:nvSpPr>
          <p:cNvPr id="7" name="矩形 6"/>
          <p:cNvSpPr/>
          <p:nvPr/>
        </p:nvSpPr>
        <p:spPr>
          <a:xfrm>
            <a:off x="7917085" y="3220658"/>
            <a:ext cx="1331088" cy="1331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父行程</a:t>
            </a:r>
            <a:endParaRPr kumimoji="1" lang="en-US" altLang="zh-TW" dirty="0"/>
          </a:p>
          <a:p>
            <a:pPr algn="ctr"/>
            <a:r>
              <a:rPr kumimoji="1" lang="en-US" altLang="zh-TW" dirty="0"/>
              <a:t>(fd0)</a:t>
            </a:r>
            <a:endParaRPr kumimoji="1" lang="zh-TW" altLang="en-US" dirty="0"/>
          </a:p>
        </p:txBody>
      </p:sp>
      <p:cxnSp>
        <p:nvCxnSpPr>
          <p:cNvPr id="9" name="直線箭頭接點 8"/>
          <p:cNvCxnSpPr>
            <a:cxnSpLocks/>
            <a:stCxn id="6" idx="3"/>
          </p:cNvCxnSpPr>
          <p:nvPr/>
        </p:nvCxnSpPr>
        <p:spPr>
          <a:xfrm>
            <a:off x="3310359" y="3886202"/>
            <a:ext cx="114010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箭頭接點 9"/>
          <p:cNvCxnSpPr>
            <a:cxnSpLocks/>
            <a:endCxn id="7" idx="1"/>
          </p:cNvCxnSpPr>
          <p:nvPr/>
        </p:nvCxnSpPr>
        <p:spPr>
          <a:xfrm>
            <a:off x="6636634" y="3886202"/>
            <a:ext cx="128045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「pipe png」的圖片搜尋結果">
            <a:extLst>
              <a:ext uri="{FF2B5EF4-FFF2-40B4-BE49-F238E27FC236}">
                <a16:creationId xmlns:a16="http://schemas.microsoft.com/office/drawing/2014/main" id="{26A7C942-03A9-564C-A2A2-3B69BE7C8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412" y="3220658"/>
            <a:ext cx="359664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E6B810D-1071-DA4A-B028-804D1E5B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63AF128-CA09-114D-A93B-D05B616D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8FA242-670D-DF4F-929F-9B623087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003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常見的寫法二，改成標準輸出入（</a:t>
            </a:r>
            <a:r>
              <a:rPr kumimoji="1" lang="en-US" altLang="zh-TW" dirty="0"/>
              <a:t>pipe3.c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assert.h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unistd.h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stdio.h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main(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de-DE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pipefd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de-DE" altLang="zh-TW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ro-RO" altLang="zh-TW" dirty="0" err="1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buf[</a:t>
            </a:r>
            <a:r>
              <a:rPr lang="ro-RO" altLang="zh-TW" dirty="0">
                <a:solidFill>
                  <a:srgbClr val="1C00CF"/>
                </a:solidFill>
                <a:latin typeface="Menlo-Regular" charset="0"/>
              </a:rPr>
              <a:t>200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ro-RO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ret;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b="1" dirty="0">
                <a:solidFill>
                  <a:srgbClr val="000000"/>
                </a:solidFill>
                <a:latin typeface="Menlo-Regular" charset="0"/>
              </a:rPr>
              <a:t>    pipe(</a:t>
            </a:r>
            <a:r>
              <a:rPr lang="ro-RO" altLang="zh-TW" b="1" dirty="0" err="1">
                <a:solidFill>
                  <a:srgbClr val="000000"/>
                </a:solidFill>
                <a:latin typeface="Menlo-Regular" charset="0"/>
              </a:rPr>
              <a:t>pipefd</a:t>
            </a:r>
            <a:r>
              <a:rPr lang="ro-RO" altLang="zh-TW" b="1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da-DK" altLang="zh-TW" dirty="0">
                <a:solidFill>
                  <a:srgbClr val="000000"/>
                </a:solidFill>
                <a:latin typeface="Menlo-Regular" charset="0"/>
              </a:rPr>
              <a:t>    ret = fork();</a:t>
            </a:r>
          </a:p>
          <a:p>
            <a:pPr marL="514350" indent="-514350">
              <a:buFont typeface="+mj-lt"/>
              <a:buAutoNum type="arabicPeriod"/>
            </a:pP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it-IT" altLang="zh-TW" dirty="0" err="1">
                <a:solidFill>
                  <a:srgbClr val="000000"/>
                </a:solidFill>
                <a:latin typeface="Menlo-Regular" charset="0"/>
              </a:rPr>
              <a:t>assert</a:t>
            </a: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it-IT" altLang="zh-TW" dirty="0" err="1">
                <a:solidFill>
                  <a:srgbClr val="000000"/>
                </a:solidFill>
                <a:latin typeface="Menlo-Regular" charset="0"/>
              </a:rPr>
              <a:t>ret</a:t>
            </a: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&gt;=</a:t>
            </a:r>
            <a:r>
              <a:rPr lang="it-IT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(ret==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 {	</a:t>
            </a:r>
            <a:r>
              <a:rPr lang="en-US" altLang="zh-TW" dirty="0">
                <a:solidFill>
                  <a:srgbClr val="007400"/>
                </a:solidFill>
                <a:latin typeface="Menlo-Regular" charset="0"/>
              </a:rPr>
              <a:t>/*child*/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    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1963D3-E3AB-B644-A9B7-06BA19CB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993685-3B44-6247-9F62-C0B44827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5EB116-983D-E24F-AED0-66F13316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1954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常見的寫法二，改成標準輸出入（</a:t>
            </a:r>
            <a:r>
              <a:rPr kumimoji="1" lang="en-US" altLang="zh-TW" dirty="0"/>
              <a:t>pipe3.c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795E26"/>
                </a:solidFill>
                <a:latin typeface="Menlo" panose="020B0609030804020204" pitchFamily="49" charset="0"/>
              </a:rPr>
              <a:t>close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           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/*</a:t>
            </a:r>
            <a:r>
              <a:rPr lang="zh-TW" altLang="en-US" dirty="0">
                <a:solidFill>
                  <a:srgbClr val="008000"/>
                </a:solidFill>
                <a:latin typeface="Menlo" panose="020B0609030804020204" pitchFamily="49" charset="0"/>
              </a:rPr>
              <a:t>關閉</a:t>
            </a:r>
            <a:r>
              <a:rPr lang="en-US" altLang="zh-TW" dirty="0" err="1">
                <a:solidFill>
                  <a:srgbClr val="008000"/>
                </a:solidFill>
                <a:latin typeface="Menlo" panose="020B0609030804020204" pitchFamily="49" charset="0"/>
              </a:rPr>
              <a:t>stdout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*/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795E26"/>
                </a:solidFill>
                <a:latin typeface="Menlo" panose="020B0609030804020204" pitchFamily="49" charset="0"/>
              </a:rPr>
              <a:t>dup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09885A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]);     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/*</a:t>
            </a:r>
            <a:r>
              <a:rPr lang="zh-TW" altLang="en-US" dirty="0">
                <a:solidFill>
                  <a:srgbClr val="008000"/>
                </a:solidFill>
                <a:latin typeface="Menlo" panose="020B0609030804020204" pitchFamily="49" charset="0"/>
              </a:rPr>
              <a:t>將</a:t>
            </a:r>
            <a:r>
              <a:rPr lang="en-US" altLang="zh-TW" dirty="0" err="1">
                <a:solidFill>
                  <a:srgbClr val="008000"/>
                </a:solidFill>
                <a:latin typeface="Menlo" panose="020B0609030804020204" pitchFamily="49" charset="0"/>
              </a:rPr>
              <a:t>pipefd</a:t>
            </a:r>
            <a:r>
              <a:rPr lang="zh-TW" altLang="en-US" dirty="0">
                <a:solidFill>
                  <a:srgbClr val="008000"/>
                </a:solidFill>
                <a:latin typeface="Menlo" panose="020B0609030804020204" pitchFamily="49" charset="0"/>
              </a:rPr>
              <a:t>複製到</a:t>
            </a:r>
            <a:r>
              <a:rPr lang="en-US" altLang="zh-TW" dirty="0" err="1">
                <a:solidFill>
                  <a:srgbClr val="008000"/>
                </a:solidFill>
                <a:latin typeface="Menlo" panose="020B0609030804020204" pitchFamily="49" charset="0"/>
              </a:rPr>
              <a:t>stdout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*/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795E26"/>
                </a:solidFill>
                <a:latin typeface="Menlo" panose="020B0609030804020204" pitchFamily="49" charset="0"/>
              </a:rPr>
              <a:t>close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09885A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795E26"/>
                </a:solidFill>
                <a:latin typeface="Menlo" panose="020B0609030804020204" pitchFamily="49" charset="0"/>
              </a:rPr>
              <a:t>close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    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/*</a:t>
            </a:r>
            <a:r>
              <a:rPr lang="zh-TW" altLang="en-US" dirty="0">
                <a:solidFill>
                  <a:srgbClr val="008000"/>
                </a:solidFill>
                <a:latin typeface="Menlo" panose="020B0609030804020204" pitchFamily="49" charset="0"/>
              </a:rPr>
              <a:t>印出 “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hello” </a:t>
            </a:r>
            <a:r>
              <a:rPr lang="zh-TW" altLang="en-US" dirty="0">
                <a:solidFill>
                  <a:srgbClr val="008000"/>
                </a:solidFill>
                <a:latin typeface="Menlo" panose="020B0609030804020204" pitchFamily="49" charset="0"/>
              </a:rPr>
              <a:t>到</a:t>
            </a:r>
            <a:r>
              <a:rPr lang="en-US" altLang="zh-TW" dirty="0" err="1">
                <a:solidFill>
                  <a:srgbClr val="008000"/>
                </a:solidFill>
                <a:latin typeface="Menlo" panose="020B0609030804020204" pitchFamily="49" charset="0"/>
              </a:rPr>
              <a:t>stdout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*/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} </a:t>
            </a:r>
            <a:r>
              <a:rPr lang="en-US" altLang="zh-TW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795E26"/>
                </a:solidFill>
                <a:latin typeface="Menlo" panose="020B0609030804020204" pitchFamily="49" charset="0"/>
              </a:rPr>
              <a:t>close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           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/*</a:t>
            </a:r>
            <a:r>
              <a:rPr lang="zh-TW" altLang="en-US" dirty="0">
                <a:solidFill>
                  <a:srgbClr val="008000"/>
                </a:solidFill>
                <a:latin typeface="Menlo" panose="020B0609030804020204" pitchFamily="49" charset="0"/>
              </a:rPr>
              <a:t>關閉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stdin*/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795E26"/>
                </a:solidFill>
                <a:latin typeface="Menlo" panose="020B0609030804020204" pitchFamily="49" charset="0"/>
              </a:rPr>
              <a:t>dup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]);     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/*</a:t>
            </a:r>
            <a:r>
              <a:rPr lang="zh-TW" altLang="en-US" dirty="0">
                <a:solidFill>
                  <a:srgbClr val="008000"/>
                </a:solidFill>
                <a:latin typeface="Menlo" panose="020B0609030804020204" pitchFamily="49" charset="0"/>
              </a:rPr>
              <a:t>將</a:t>
            </a:r>
            <a:r>
              <a:rPr lang="en-US" altLang="zh-TW" dirty="0" err="1">
                <a:solidFill>
                  <a:srgbClr val="008000"/>
                </a:solidFill>
                <a:latin typeface="Menlo" panose="020B0609030804020204" pitchFamily="49" charset="0"/>
              </a:rPr>
              <a:t>pipefd</a:t>
            </a:r>
            <a:r>
              <a:rPr lang="zh-TW" altLang="en-US" dirty="0">
                <a:solidFill>
                  <a:srgbClr val="008000"/>
                </a:solidFill>
                <a:latin typeface="Menlo" panose="020B0609030804020204" pitchFamily="49" charset="0"/>
              </a:rPr>
              <a:t>複製到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stdin*/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795E26"/>
                </a:solidFill>
                <a:latin typeface="Menlo" panose="020B0609030804020204" pitchFamily="49" charset="0"/>
              </a:rPr>
              <a:t>close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795E26"/>
                </a:solidFill>
                <a:latin typeface="Menlo" panose="020B0609030804020204" pitchFamily="49" charset="0"/>
              </a:rPr>
              <a:t>close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09885A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 err="1">
                <a:solidFill>
                  <a:srgbClr val="795E26"/>
                </a:solidFill>
                <a:latin typeface="Menlo" panose="020B0609030804020204" pitchFamily="49" charset="0"/>
              </a:rPr>
              <a:t>scanf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Menlo" panose="020B0609030804020204" pitchFamily="49" charset="0"/>
              </a:rPr>
              <a:t>"%s"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buf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   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/*</a:t>
            </a:r>
            <a:r>
              <a:rPr lang="zh-TW" altLang="en-US" dirty="0">
                <a:solidFill>
                  <a:srgbClr val="008000"/>
                </a:solidFill>
                <a:latin typeface="Menlo" panose="020B0609030804020204" pitchFamily="49" charset="0"/>
              </a:rPr>
              <a:t>從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stdin</a:t>
            </a:r>
            <a:r>
              <a:rPr lang="zh-TW" altLang="en-US" dirty="0">
                <a:solidFill>
                  <a:srgbClr val="008000"/>
                </a:solidFill>
                <a:latin typeface="Menlo" panose="020B0609030804020204" pitchFamily="49" charset="0"/>
              </a:rPr>
              <a:t>讀入資料*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/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14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Menlo" panose="020B0609030804020204" pitchFamily="49" charset="0"/>
              </a:rPr>
              <a:t>"parent: %s\n"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buf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}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C35999-077B-8448-8AE1-B3061915E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4E348D-327E-5A4C-8BE9-687EBC69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15A873-6E9C-D243-B1A6-548D6D36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1954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/>
              <a:t>shiwulo@vm</a:t>
            </a:r>
            <a:r>
              <a:rPr kumimoji="1" lang="en-US" altLang="zh-TW" dirty="0"/>
              <a:t>:~/</a:t>
            </a:r>
            <a:r>
              <a:rPr kumimoji="1" lang="en-US" altLang="zh-TW" dirty="0" err="1"/>
              <a:t>sp</a:t>
            </a:r>
            <a:r>
              <a:rPr kumimoji="1" lang="en-US" altLang="zh-TW" dirty="0"/>
              <a:t>/ch11$ ./pipe3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parent: hello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b="1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954FBE-9478-2047-9646-0B0DC957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9F0FD6-ACC8-9346-8E56-EDBFF76B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BE79C7-5F0D-4A48-BED8-6CA95420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7956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示意圖</a:t>
            </a:r>
          </a:p>
        </p:txBody>
      </p:sp>
      <p:sp>
        <p:nvSpPr>
          <p:cNvPr id="6" name="矩形 5"/>
          <p:cNvSpPr/>
          <p:nvPr/>
        </p:nvSpPr>
        <p:spPr>
          <a:xfrm>
            <a:off x="1979271" y="3220658"/>
            <a:ext cx="1331088" cy="1331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dirty="0"/>
              <a:t>子行程</a:t>
            </a:r>
            <a:endParaRPr kumimoji="1"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7917085" y="3220658"/>
            <a:ext cx="1331088" cy="1331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父行程</a:t>
            </a:r>
            <a:endParaRPr kumimoji="1" lang="en-US" altLang="zh-TW" dirty="0"/>
          </a:p>
        </p:txBody>
      </p:sp>
      <p:cxnSp>
        <p:nvCxnSpPr>
          <p:cNvPr id="9" name="直線箭頭接點 8"/>
          <p:cNvCxnSpPr>
            <a:cxnSpLocks/>
            <a:stCxn id="6" idx="3"/>
          </p:cNvCxnSpPr>
          <p:nvPr/>
        </p:nvCxnSpPr>
        <p:spPr>
          <a:xfrm>
            <a:off x="3310359" y="3886202"/>
            <a:ext cx="114010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箭頭接點 9"/>
          <p:cNvCxnSpPr>
            <a:cxnSpLocks/>
            <a:endCxn id="7" idx="1"/>
          </p:cNvCxnSpPr>
          <p:nvPr/>
        </p:nvCxnSpPr>
        <p:spPr>
          <a:xfrm>
            <a:off x="6636634" y="3886202"/>
            <a:ext cx="128045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899819" y="3683643"/>
            <a:ext cx="821079" cy="4051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stdout</a:t>
            </a:r>
            <a:endParaRPr kumimoji="1"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51010" y="3683643"/>
            <a:ext cx="821079" cy="4051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stdin</a:t>
            </a:r>
            <a:endParaRPr kumimoji="1" lang="zh-TW" altLang="en-US" dirty="0"/>
          </a:p>
        </p:txBody>
      </p:sp>
      <p:pic>
        <p:nvPicPr>
          <p:cNvPr id="12" name="Picture 2" descr="「pipe png」的圖片搜尋結果">
            <a:extLst>
              <a:ext uri="{FF2B5EF4-FFF2-40B4-BE49-F238E27FC236}">
                <a16:creationId xmlns:a16="http://schemas.microsoft.com/office/drawing/2014/main" id="{75E268C5-5398-7B44-997C-B9863C721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412" y="3220658"/>
            <a:ext cx="359664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DF52C43-D5DE-B443-A24E-A2903DFB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296168-9998-8A4A-90BD-DF4C53B0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F8264EF7-67F5-3948-9266-2D4EE05E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977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dup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複製一個</a:t>
            </a:r>
            <a:r>
              <a:rPr kumimoji="1" lang="en-US" altLang="zh-TW" dirty="0"/>
              <a:t>file descriptor</a:t>
            </a:r>
            <a:r>
              <a:rPr kumimoji="1" lang="zh-TW" altLang="en-US" dirty="0"/>
              <a:t>到最低的</a:t>
            </a:r>
            <a:r>
              <a:rPr kumimoji="1" lang="en-US" altLang="zh-TW" dirty="0"/>
              <a:t>file descriptor</a:t>
            </a:r>
          </a:p>
          <a:p>
            <a:r>
              <a:rPr kumimoji="1" lang="zh-TW" altLang="en-US" dirty="0"/>
              <a:t>常見的用法是：</a:t>
            </a:r>
            <a:r>
              <a:rPr kumimoji="1" lang="en-US" altLang="zh-TW" dirty="0"/>
              <a:t>	</a:t>
            </a:r>
          </a:p>
          <a:p>
            <a:pPr lvl="1"/>
            <a:r>
              <a:rPr kumimoji="1" lang="zh-TW" altLang="en-US" dirty="0"/>
              <a:t>關閉</a:t>
            </a:r>
            <a:r>
              <a:rPr kumimoji="1" lang="en-US" altLang="zh-TW" dirty="0" err="1"/>
              <a:t>stdin</a:t>
            </a:r>
            <a:r>
              <a:rPr kumimoji="1" lang="zh-TW" altLang="en-US" dirty="0"/>
              <a:t>或</a:t>
            </a:r>
            <a:r>
              <a:rPr kumimoji="1" lang="en-US" altLang="zh-TW" dirty="0" err="1"/>
              <a:t>stdout</a:t>
            </a:r>
            <a:r>
              <a:rPr kumimoji="1" lang="zh-TW" altLang="en-US" dirty="0"/>
              <a:t>，隨後馬上執行</a:t>
            </a:r>
            <a:r>
              <a:rPr kumimoji="1" lang="en-US" altLang="zh-TW" dirty="0"/>
              <a:t>dup</a:t>
            </a:r>
            <a:r>
              <a:rPr kumimoji="1" lang="zh-TW" altLang="en-US" dirty="0"/>
              <a:t>，如此可以讓</a:t>
            </a:r>
            <a:r>
              <a:rPr kumimoji="1" lang="en-US" altLang="zh-TW" dirty="0" err="1"/>
              <a:t>stdin</a:t>
            </a:r>
            <a:r>
              <a:rPr kumimoji="1" lang="zh-TW" altLang="en-US" dirty="0"/>
              <a:t>或</a:t>
            </a:r>
            <a:r>
              <a:rPr kumimoji="1" lang="en-US" altLang="zh-TW" dirty="0" err="1"/>
              <a:t>stdout</a:t>
            </a:r>
            <a:r>
              <a:rPr kumimoji="1" lang="zh-TW" altLang="en-US" dirty="0"/>
              <a:t>變成所指定的</a:t>
            </a:r>
            <a:r>
              <a:rPr kumimoji="1" lang="en-US" altLang="zh-TW" dirty="0"/>
              <a:t>file descriptor</a:t>
            </a:r>
          </a:p>
          <a:p>
            <a:pPr lvl="1"/>
            <a:r>
              <a:rPr kumimoji="1" lang="zh-TW" altLang="en-US" dirty="0"/>
              <a:t>換言之，對</a:t>
            </a:r>
            <a:r>
              <a:rPr kumimoji="1" lang="en-US" altLang="zh-TW" dirty="0" err="1"/>
              <a:t>stdin</a:t>
            </a:r>
            <a:r>
              <a:rPr kumimoji="1" lang="zh-TW" altLang="en-US" dirty="0"/>
              <a:t>或</a:t>
            </a:r>
            <a:r>
              <a:rPr kumimoji="1" lang="en-US" altLang="zh-TW" dirty="0" err="1"/>
              <a:t>stdout</a:t>
            </a:r>
            <a:r>
              <a:rPr kumimoji="1" lang="zh-TW" altLang="en-US" dirty="0"/>
              <a:t>所有的操作都變成對該</a:t>
            </a:r>
            <a:r>
              <a:rPr kumimoji="1" lang="en-US" altLang="zh-TW" dirty="0"/>
              <a:t>file descriptor</a:t>
            </a:r>
            <a:r>
              <a:rPr kumimoji="1" lang="zh-TW" altLang="en-US" dirty="0"/>
              <a:t>的操作</a:t>
            </a:r>
            <a:endParaRPr kumimoji="1"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51FC5D-1E0A-6D42-9627-B6638260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EA317B-B56D-E24B-984C-4415F3A2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FDE6D9-0D40-824B-BA0D-30DD1ED2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867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pipe</a:t>
            </a:r>
            <a:r>
              <a:rPr kumimoji="1" lang="zh-TW" altLang="en-US" dirty="0"/>
              <a:t>的簡單用法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19E2E84-373A-A841-AF7C-4CBC2FDB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7E19CDE-DDC8-0E4F-8D6A-2F3A6637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0FC64E-79CF-174D-BE6D-422B88BE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8478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dup2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dup2(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oldfd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newfd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endParaRPr lang="en-US" altLang="zh-TW" dirty="0">
              <a:solidFill>
                <a:srgbClr val="000000"/>
              </a:solidFill>
              <a:latin typeface="Menlo" charset="0"/>
            </a:endParaRPr>
          </a:p>
          <a:p>
            <a:r>
              <a:rPr kumimoji="1" lang="zh-TW" altLang="en-US" dirty="0"/>
              <a:t>複製一個「</a:t>
            </a:r>
            <a:r>
              <a:rPr kumimoji="1" lang="en-US" altLang="zh-TW" dirty="0" err="1"/>
              <a:t>oldfd</a:t>
            </a:r>
            <a:r>
              <a:rPr kumimoji="1" lang="zh-TW" altLang="en-US" dirty="0"/>
              <a:t>」</a:t>
            </a:r>
            <a:r>
              <a:rPr kumimoji="1" lang="en-US" altLang="zh-TW" dirty="0"/>
              <a:t>file descriptor</a:t>
            </a:r>
            <a:r>
              <a:rPr kumimoji="1" lang="zh-TW" altLang="en-US" dirty="0"/>
              <a:t>到「</a:t>
            </a:r>
            <a:r>
              <a:rPr kumimoji="1" lang="en-US" altLang="zh-TW" dirty="0" err="1"/>
              <a:t>newfd</a:t>
            </a:r>
            <a:r>
              <a:rPr kumimoji="1" lang="zh-TW" altLang="en-US" dirty="0"/>
              <a:t>」的</a:t>
            </a:r>
            <a:r>
              <a:rPr kumimoji="1" lang="en-US" altLang="zh-TW" dirty="0"/>
              <a:t>file descriptor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CF6D7E-49F5-0748-AF50-A79203A2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0E3781-963B-C34F-B03D-60B044B0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BCBB6E-71AB-3A4A-8C3E-A5C35F91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8437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先將子行程的</a:t>
            </a:r>
            <a:r>
              <a:rPr kumimoji="1" lang="en-US" altLang="zh-TW" dirty="0" err="1"/>
              <a:t>stdout</a:t>
            </a:r>
            <a:r>
              <a:rPr kumimoji="1" lang="zh-TW" altLang="en-US" dirty="0"/>
              <a:t>結束掉（</a:t>
            </a:r>
            <a:r>
              <a:rPr kumimoji="1" lang="en-US" altLang="zh-TW" dirty="0"/>
              <a:t>close</a:t>
            </a:r>
            <a:r>
              <a:rPr kumimoji="1" lang="zh-TW" altLang="en-US" dirty="0"/>
              <a:t>） ，再呼叫</a:t>
            </a:r>
            <a:r>
              <a:rPr kumimoji="1" lang="en-US" altLang="zh-TW" dirty="0"/>
              <a:t>dup(</a:t>
            </a:r>
            <a:r>
              <a:rPr kumimoji="1" lang="en-US" altLang="zh-TW" dirty="0" err="1"/>
              <a:t>fd</a:t>
            </a:r>
            <a:r>
              <a:rPr kumimoji="1" lang="en-US" altLang="zh-TW" dirty="0"/>
              <a:t>[1])</a:t>
            </a:r>
            <a:r>
              <a:rPr kumimoji="1" lang="zh-TW" altLang="en-US" dirty="0"/>
              <a:t>，讓</a:t>
            </a:r>
            <a:r>
              <a:rPr kumimoji="1" lang="en-US" altLang="zh-TW" dirty="0" err="1"/>
              <a:t>stdout</a:t>
            </a:r>
            <a:r>
              <a:rPr kumimoji="1" lang="zh-TW" altLang="en-US" dirty="0"/>
              <a:t>接到</a:t>
            </a:r>
            <a:r>
              <a:rPr kumimoji="1" lang="en-US" altLang="zh-TW" dirty="0"/>
              <a:t>pipe</a:t>
            </a:r>
            <a:r>
              <a:rPr kumimoji="1" lang="zh-TW" altLang="en-US" dirty="0"/>
              <a:t>的輸出端</a:t>
            </a:r>
            <a:endParaRPr kumimoji="1" lang="en-US" altLang="zh-TW" dirty="0"/>
          </a:p>
          <a:p>
            <a:r>
              <a:rPr kumimoji="1" lang="zh-TW" altLang="en-US" dirty="0"/>
              <a:t>先將父行程的</a:t>
            </a:r>
            <a:r>
              <a:rPr kumimoji="1" lang="en-US" altLang="zh-TW" dirty="0" err="1"/>
              <a:t>stdin</a:t>
            </a:r>
            <a:r>
              <a:rPr kumimoji="1" lang="zh-TW" altLang="en-US" dirty="0"/>
              <a:t>結束掉（</a:t>
            </a:r>
            <a:r>
              <a:rPr kumimoji="1" lang="en-US" altLang="zh-TW" dirty="0"/>
              <a:t>close</a:t>
            </a:r>
            <a:r>
              <a:rPr kumimoji="1" lang="zh-TW" altLang="en-US" dirty="0"/>
              <a:t>） ，再呼叫</a:t>
            </a:r>
            <a:r>
              <a:rPr kumimoji="1" lang="en-US" altLang="zh-TW" dirty="0"/>
              <a:t>dup(</a:t>
            </a:r>
            <a:r>
              <a:rPr kumimoji="1" lang="en-US" altLang="zh-TW" dirty="0" err="1"/>
              <a:t>fd</a:t>
            </a:r>
            <a:r>
              <a:rPr kumimoji="1" lang="en-US" altLang="zh-TW" dirty="0"/>
              <a:t>[0])</a:t>
            </a:r>
            <a:r>
              <a:rPr kumimoji="1" lang="zh-TW" altLang="en-US" dirty="0"/>
              <a:t>，讓</a:t>
            </a:r>
            <a:r>
              <a:rPr kumimoji="1" lang="en-US" altLang="zh-TW" dirty="0" err="1"/>
              <a:t>stdin</a:t>
            </a:r>
            <a:r>
              <a:rPr kumimoji="1" lang="zh-TW" altLang="en-US" dirty="0"/>
              <a:t>接到</a:t>
            </a:r>
            <a:r>
              <a:rPr kumimoji="1" lang="en-US" altLang="zh-TW" dirty="0"/>
              <a:t>pipe</a:t>
            </a:r>
            <a:r>
              <a:rPr kumimoji="1" lang="zh-TW" altLang="en-US" dirty="0"/>
              <a:t>的輸入端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從子行程呼叫</a:t>
            </a:r>
            <a:r>
              <a:rPr kumimoji="1" lang="en-US" altLang="zh-TW" dirty="0" err="1"/>
              <a:t>printf</a:t>
            </a:r>
            <a:r>
              <a:rPr kumimoji="1" lang="zh-TW" altLang="en-US" dirty="0"/>
              <a:t>，會將資料導向父行程，父行程會將該字串加上“</a:t>
            </a:r>
            <a:r>
              <a:rPr kumimoji="1" lang="en-US" altLang="zh-TW" dirty="0"/>
              <a:t>parent:</a:t>
            </a:r>
            <a:r>
              <a:rPr kumimoji="1" lang="zh-TW" altLang="en-US" dirty="0"/>
              <a:t>”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182757-C2E1-5C46-8F4B-FC8BAB15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05FEDF-8097-F649-BD34-345E64FF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A546A4-8B10-4F4A-B4FA-135D20A7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9148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system()-like</a:t>
            </a:r>
            <a:r>
              <a:rPr kumimoji="1" lang="zh-TW" altLang="en-US" dirty="0"/>
              <a:t>版的</a:t>
            </a:r>
            <a:r>
              <a:rPr kumimoji="1" lang="en-US" altLang="zh-TW" dirty="0"/>
              <a:t>FIFO</a:t>
            </a:r>
            <a:r>
              <a:rPr kumimoji="1" lang="zh-TW" altLang="en-US" dirty="0"/>
              <a:t>（自行練習）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en-US" altLang="zh-TW" dirty="0" err="1">
                <a:solidFill>
                  <a:srgbClr val="D12F1B"/>
                </a:solidFill>
                <a:latin typeface="Menlo" charset="0"/>
              </a:rPr>
              <a:t>stdio.h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FILE *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popen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*command, 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*type);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pclose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(FILE *stream);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rgbClr val="000000"/>
              </a:solidFill>
              <a:latin typeface="Menlo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TW" dirty="0"/>
              <a:t>The  </a:t>
            </a:r>
            <a:r>
              <a:rPr kumimoji="1" lang="en-US" altLang="zh-TW" dirty="0" err="1"/>
              <a:t>popen</a:t>
            </a:r>
            <a:r>
              <a:rPr kumimoji="1" lang="en-US" altLang="zh-TW" dirty="0"/>
              <a:t>()  function  opens  a process </a:t>
            </a:r>
            <a:r>
              <a:rPr kumimoji="1" lang="en-US" altLang="zh-TW" dirty="0">
                <a:solidFill>
                  <a:srgbClr val="FF0000"/>
                </a:solidFill>
              </a:rPr>
              <a:t>by creating a pipe, forking, and invoking the shell</a:t>
            </a:r>
            <a:r>
              <a:rPr kumimoji="1" lang="en-US" altLang="zh-TW" dirty="0"/>
              <a:t>.  The type argument may specify only reading or writing, not both.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TW" dirty="0"/>
              <a:t>The </a:t>
            </a:r>
            <a:r>
              <a:rPr kumimoji="1" lang="en-US" altLang="zh-TW" dirty="0" err="1"/>
              <a:t>pclose</a:t>
            </a:r>
            <a:r>
              <a:rPr kumimoji="1" lang="en-US" altLang="zh-TW" dirty="0"/>
              <a:t>() function </a:t>
            </a:r>
            <a:r>
              <a:rPr kumimoji="1" lang="en-US" altLang="zh-TW" dirty="0">
                <a:solidFill>
                  <a:srgbClr val="FF0000"/>
                </a:solidFill>
              </a:rPr>
              <a:t>waits for the associated process to terminate</a:t>
            </a:r>
            <a:r>
              <a:rPr kumimoji="1" lang="en-US" altLang="zh-TW" dirty="0"/>
              <a:t> and returns the exit status of the command.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4C380A-8142-A14B-98D5-9168E4D9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E51B55-6941-174E-8312-BC642F70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B73E83-2739-1741-BE98-2CCDA3D6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749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利用</a:t>
            </a:r>
            <a:r>
              <a:rPr kumimoji="1" lang="en-US" altLang="zh-TW" dirty="0"/>
              <a:t>pipe</a:t>
            </a:r>
            <a:r>
              <a:rPr kumimoji="1" lang="zh-TW" altLang="en-US" dirty="0"/>
              <a:t>作為</a:t>
            </a:r>
            <a:br>
              <a:rPr kumimoji="1" lang="en-US" altLang="zh-TW" dirty="0"/>
            </a:br>
            <a:r>
              <a:rPr kumimoji="1" lang="zh-TW" altLang="en-US" dirty="0"/>
              <a:t>子行程間的通訊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682D319-6313-B24E-98DB-D8811484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F25D30F-91B0-9E4A-8878-F0AD1761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80468C-8900-C34B-BAE4-4932D4F6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776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常見寫法三，子行程間通訊（</a:t>
            </a:r>
            <a:r>
              <a:rPr kumimoji="1" lang="en-US" altLang="zh-TW" dirty="0"/>
              <a:t>pipe4.c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308" y="1690688"/>
            <a:ext cx="6094863" cy="4351338"/>
          </a:xfrm>
        </p:spPr>
        <p:txBody>
          <a:bodyPr numCol="1"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is-IS" altLang="zh-TW" sz="1800" dirty="0">
                <a:solidFill>
                  <a:srgbClr val="D12F1B"/>
                </a:solidFill>
                <a:latin typeface="Menlo" charset="0"/>
              </a:rPr>
              <a:t>&lt;assert.h&gt;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is-IS" altLang="zh-TW" sz="1800" dirty="0">
                <a:solidFill>
                  <a:srgbClr val="D12F1B"/>
                </a:solidFill>
                <a:latin typeface="Menlo" charset="0"/>
              </a:rPr>
              <a:t>&lt;unistd.h&gt;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is-IS" altLang="zh-TW" sz="1800" dirty="0">
                <a:solidFill>
                  <a:srgbClr val="D12F1B"/>
                </a:solidFill>
                <a:latin typeface="Menlo" charset="0"/>
              </a:rPr>
              <a:t>&lt;stdio.h&gt;</a:t>
            </a:r>
            <a:endParaRPr lang="is-IS" altLang="zh-TW" sz="1800" dirty="0">
              <a:solidFill>
                <a:srgbClr val="78492A"/>
              </a:solidFill>
              <a:latin typeface="Menlo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 main(</a:t>
            </a:r>
            <a:r>
              <a:rPr lang="is-IS" altLang="zh-TW" sz="1800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 argc, </a:t>
            </a:r>
            <a:r>
              <a:rPr lang="is-IS" altLang="zh-TW" sz="1800" dirty="0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 **argv) {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sz="1800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 pipefd[</a:t>
            </a:r>
            <a:r>
              <a:rPr lang="is-IS" altLang="zh-TW" sz="1800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];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sz="1800" dirty="0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 buf[</a:t>
            </a:r>
            <a:r>
              <a:rPr lang="is-IS" altLang="zh-TW" sz="1800" dirty="0">
                <a:solidFill>
                  <a:srgbClr val="272AD8"/>
                </a:solidFill>
                <a:latin typeface="Menlo" charset="0"/>
              </a:rPr>
              <a:t>200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];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    FILE *in_stream;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sz="1800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 ret;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    pipe(pipefd);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    ret = fork();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sz="18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 (ret==</a:t>
            </a:r>
            <a:r>
              <a:rPr lang="is-IS" altLang="zh-TW" sz="1800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) { </a:t>
            </a:r>
            <a:r>
              <a:rPr lang="is-IS" altLang="zh-TW" sz="1800" dirty="0">
                <a:solidFill>
                  <a:srgbClr val="008400"/>
                </a:solidFill>
                <a:latin typeface="Menlo" charset="0"/>
              </a:rPr>
              <a:t>/*child 1*/</a:t>
            </a:r>
            <a:endParaRPr lang="is-IS" altLang="zh-TW" sz="1800" dirty="0">
              <a:solidFill>
                <a:srgbClr val="000000"/>
              </a:solidFill>
              <a:latin typeface="Menlo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        printf(</a:t>
            </a:r>
            <a:r>
              <a:rPr lang="is-IS" altLang="zh-TW" sz="1800" dirty="0">
                <a:solidFill>
                  <a:srgbClr val="D12F1B"/>
                </a:solidFill>
                <a:latin typeface="Menlo" charset="0"/>
              </a:rPr>
              <a:t>"I am child 1\n"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        close(</a:t>
            </a:r>
            <a:r>
              <a:rPr lang="is-IS" altLang="zh-TW" sz="1800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); dup(pipefd[</a:t>
            </a:r>
            <a:r>
              <a:rPr lang="is-IS" altLang="zh-TW" sz="1800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]);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        close(pipefd[</a:t>
            </a:r>
            <a:r>
              <a:rPr lang="is-IS" altLang="zh-TW" sz="1800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]); close(pipefd[</a:t>
            </a:r>
            <a:r>
              <a:rPr lang="is-IS" altLang="zh-TW" sz="1800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]);</a:t>
            </a:r>
          </a:p>
          <a:p>
            <a:pPr marL="342900" indent="-342900">
              <a:buFont typeface="+mj-lt"/>
              <a:buAutoNum type="arabicPeriod"/>
            </a:pPr>
            <a:endParaRPr lang="mr-IN" altLang="zh-TW" sz="18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C19126-E065-944B-BF80-7D7F6870A2B4}"/>
              </a:ext>
            </a:extLst>
          </p:cNvPr>
          <p:cNvSpPr/>
          <p:nvPr/>
        </p:nvSpPr>
        <p:spPr>
          <a:xfrm>
            <a:off x="5463654" y="1554210"/>
            <a:ext cx="6469038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5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printf(</a:t>
            </a:r>
            <a:r>
              <a:rPr lang="is-IS" altLang="zh-TW" dirty="0">
                <a:solidFill>
                  <a:srgbClr val="D12F1B"/>
                </a:solidFill>
                <a:latin typeface="Menlo" charset="0"/>
              </a:rPr>
              <a:t>"send by pipe"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}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(ret&gt;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ret = fork();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(ret==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) {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/*child 2*/</a:t>
            </a:r>
            <a:endParaRPr lang="is-IS" altLang="zh-TW" dirty="0">
              <a:solidFill>
                <a:srgbClr val="000000"/>
              </a:solidFill>
              <a:latin typeface="Menlo" charset="0"/>
            </a:endParaRPr>
          </a:p>
          <a:p>
            <a:pPr marL="342900" indent="-342900">
              <a:buFont typeface="+mj-lt"/>
              <a:buAutoNum type="arabicPeriod" startAt="15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    close(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); dup(pipefd[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]);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    close(pipefd[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]);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           close(pipefd[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]);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    in_stream=fdopen(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altLang="zh-TW" dirty="0">
                <a:solidFill>
                  <a:srgbClr val="D12F1B"/>
                </a:solidFill>
                <a:latin typeface="Menlo" charset="0"/>
              </a:rPr>
              <a:t>"r"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</a:t>
            </a:r>
            <a:r>
              <a:rPr lang="zh-TW" altLang="is-IS" dirty="0">
                <a:solidFill>
                  <a:srgbClr val="008400"/>
                </a:solidFill>
                <a:latin typeface="PingFang TC" charset="-120"/>
              </a:rPr>
              <a:t>用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fgets</a:t>
            </a:r>
            <a:r>
              <a:rPr lang="zh-TW" altLang="is-IS" dirty="0">
                <a:solidFill>
                  <a:srgbClr val="008400"/>
                </a:solidFill>
                <a:latin typeface="PingFang TC" charset="-120"/>
              </a:rPr>
              <a:t>取代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gets*/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    fgets(buf, 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200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, in_stream);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    printf(</a:t>
            </a:r>
            <a:r>
              <a:rPr lang="is-IS" altLang="zh-TW" dirty="0">
                <a:solidFill>
                  <a:srgbClr val="D12F1B"/>
                </a:solidFill>
                <a:latin typeface="Menlo" charset="0"/>
              </a:rPr>
              <a:t>"child 2: %s\n"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, buf);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}   }   }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243F4D-D59F-A642-B582-A879525E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D3FC96-0C9C-D142-9220-7D348245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D2B2D9-8DDA-EE49-9414-D224C865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519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示意圖</a:t>
            </a:r>
          </a:p>
        </p:txBody>
      </p:sp>
      <p:sp>
        <p:nvSpPr>
          <p:cNvPr id="5" name="矩形 4"/>
          <p:cNvSpPr/>
          <p:nvPr/>
        </p:nvSpPr>
        <p:spPr>
          <a:xfrm>
            <a:off x="2141316" y="4077185"/>
            <a:ext cx="1331088" cy="1331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dirty="0"/>
              <a:t>子行程</a:t>
            </a:r>
            <a:endParaRPr kumimoji="1"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8079130" y="4077185"/>
            <a:ext cx="1331088" cy="1331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子行程</a:t>
            </a:r>
            <a:endParaRPr kumimoji="1" lang="en-US" altLang="zh-TW" dirty="0"/>
          </a:p>
        </p:txBody>
      </p:sp>
      <p:cxnSp>
        <p:nvCxnSpPr>
          <p:cNvPr id="7" name="直線箭頭接點 6"/>
          <p:cNvCxnSpPr>
            <a:stCxn id="8" idx="3"/>
            <a:endCxn id="6" idx="3"/>
          </p:cNvCxnSpPr>
          <p:nvPr/>
        </p:nvCxnSpPr>
        <p:spPr>
          <a:xfrm>
            <a:off x="3472404" y="4742729"/>
            <a:ext cx="114010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/>
          <p:cNvCxnSpPr>
            <a:stCxn id="6" idx="0"/>
            <a:endCxn id="9" idx="1"/>
          </p:cNvCxnSpPr>
          <p:nvPr/>
        </p:nvCxnSpPr>
        <p:spPr>
          <a:xfrm>
            <a:off x="6798679" y="4742729"/>
            <a:ext cx="128045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61864" y="4540170"/>
            <a:ext cx="821079" cy="4051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stdout</a:t>
            </a:r>
            <a:endParaRPr kumimoji="1"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13055" y="4540170"/>
            <a:ext cx="821079" cy="4051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stdin</a:t>
            </a:r>
            <a:endParaRPr kumimoji="1"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10223" y="1552848"/>
            <a:ext cx="1331088" cy="1331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父行程</a:t>
            </a:r>
            <a:endParaRPr kumimoji="1" lang="en-US" altLang="zh-TW" dirty="0"/>
          </a:p>
        </p:txBody>
      </p:sp>
      <p:cxnSp>
        <p:nvCxnSpPr>
          <p:cNvPr id="12" name="直線箭頭接點 11"/>
          <p:cNvCxnSpPr>
            <a:stCxn id="11" idx="2"/>
            <a:endCxn id="5" idx="0"/>
          </p:cNvCxnSpPr>
          <p:nvPr/>
        </p:nvCxnSpPr>
        <p:spPr>
          <a:xfrm flipH="1">
            <a:off x="2806860" y="2883936"/>
            <a:ext cx="2968907" cy="119324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/>
          <p:cNvCxnSpPr>
            <a:stCxn id="11" idx="2"/>
            <a:endCxn id="6" idx="0"/>
          </p:cNvCxnSpPr>
          <p:nvPr/>
        </p:nvCxnSpPr>
        <p:spPr>
          <a:xfrm>
            <a:off x="5775767" y="2883936"/>
            <a:ext cx="2968907" cy="119324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77B9C73-D543-5446-86B1-35BE39772390}"/>
              </a:ext>
            </a:extLst>
          </p:cNvPr>
          <p:cNvSpPr txBox="1"/>
          <p:nvPr/>
        </p:nvSpPr>
        <p:spPr>
          <a:xfrm rot="20160843">
            <a:off x="3789678" y="3050809"/>
            <a:ext cx="774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fork()</a:t>
            </a:r>
            <a:endParaRPr kumimoji="1" lang="zh-TW" altLang="en-US" sz="2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997E4FC-C186-5042-AC62-B71746661B60}"/>
              </a:ext>
            </a:extLst>
          </p:cNvPr>
          <p:cNvSpPr txBox="1"/>
          <p:nvPr/>
        </p:nvSpPr>
        <p:spPr>
          <a:xfrm rot="1353435">
            <a:off x="7051553" y="3057710"/>
            <a:ext cx="774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fork()</a:t>
            </a:r>
            <a:endParaRPr kumimoji="1" lang="zh-TW" altLang="en-US" sz="2000" dirty="0"/>
          </a:p>
        </p:txBody>
      </p:sp>
      <p:pic>
        <p:nvPicPr>
          <p:cNvPr id="16" name="Picture 2" descr="「pipe png」的圖片搜尋結果">
            <a:extLst>
              <a:ext uri="{FF2B5EF4-FFF2-40B4-BE49-F238E27FC236}">
                <a16:creationId xmlns:a16="http://schemas.microsoft.com/office/drawing/2014/main" id="{F1E525F2-93EF-484C-91B8-962DA3027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447" y="4103871"/>
            <a:ext cx="359664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293311-9F0A-8F4C-BB90-003BE055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40EF98C-C834-7646-AE45-AD9CE652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17" name="投影片編號版面配置區 16">
            <a:extLst>
              <a:ext uri="{FF2B5EF4-FFF2-40B4-BE49-F238E27FC236}">
                <a16:creationId xmlns:a16="http://schemas.microsoft.com/office/drawing/2014/main" id="{DF9DEF77-06D2-5F4E-970C-C9D4E29F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3378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D655E-A82F-064C-933E-590853EE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結果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46FCCC-DCDC-E849-9C9A-387AD257788C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$ ./pipe4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I am child 1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child 2: send by pipe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42ECB3-ADCB-A54D-B305-5B9E579A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1FCBF6-3E1F-974F-9303-421B0BA6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1BCC2E-465E-604C-9340-13C05B4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6437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常見寫法三</a:t>
            </a:r>
            <a:r>
              <a:rPr kumimoji="1" lang="en-US" altLang="zh-TW" dirty="0"/>
              <a:t>-2</a:t>
            </a:r>
            <a:r>
              <a:rPr kumimoji="1" lang="zh-TW" altLang="en-US" dirty="0"/>
              <a:t>，子行程間通訊（</a:t>
            </a:r>
            <a:r>
              <a:rPr kumimoji="1" lang="en-US" altLang="zh-TW" dirty="0"/>
              <a:t>pipe4-2.c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1"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**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2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ret,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wstat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pid1, pid2;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//char **</a:t>
            </a:r>
            <a:r>
              <a:rPr lang="en-US" altLang="zh-TW" sz="1800" dirty="0" err="1">
                <a:solidFill>
                  <a:srgbClr val="008400"/>
                </a:solidFill>
                <a:latin typeface="Menlo" panose="020B0609030804020204" pitchFamily="49" charset="0"/>
              </a:rPr>
              <a:t>param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={"EXENAME", NULL};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pipe(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pid1 = fork(); 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產生第一個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child</a:t>
            </a:r>
            <a:endParaRPr lang="en-US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(pid1==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close(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 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關閉</a:t>
            </a:r>
            <a:r>
              <a:rPr lang="en-US" altLang="zh-TW" sz="1800" dirty="0" err="1">
                <a:solidFill>
                  <a:srgbClr val="008400"/>
                </a:solidFill>
                <a:latin typeface="Menlo" panose="020B0609030804020204" pitchFamily="49" charset="0"/>
              </a:rPr>
              <a:t>stdout</a:t>
            </a:r>
            <a:endParaRPr lang="en-US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dup(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]);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將</a:t>
            </a:r>
            <a:r>
              <a:rPr lang="en-US" altLang="zh-TW" sz="1800" dirty="0" err="1">
                <a:solidFill>
                  <a:srgbClr val="0084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[1]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複製到</a:t>
            </a:r>
            <a:r>
              <a:rPr lang="en-US" altLang="zh-TW" sz="1800" dirty="0" err="1">
                <a:solidFill>
                  <a:srgbClr val="008400"/>
                </a:solidFill>
                <a:latin typeface="Menlo" panose="020B0609030804020204" pitchFamily="49" charset="0"/>
              </a:rPr>
              <a:t>stdout</a:t>
            </a:r>
            <a:endParaRPr lang="en-US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close(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]); 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將沒用到的關閉</a:t>
            </a:r>
            <a:endParaRPr lang="zh-TW" alt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close(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]); 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將沒用到的關閉</a:t>
            </a:r>
            <a:endParaRPr lang="zh-TW" alt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execlp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800" dirty="0">
                <a:solidFill>
                  <a:srgbClr val="D12F1B"/>
                </a:solidFill>
                <a:latin typeface="Menlo" panose="020B0609030804020204" pitchFamily="49" charset="0"/>
              </a:rPr>
              <a:t>"ls"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800" dirty="0">
                <a:solidFill>
                  <a:srgbClr val="D12F1B"/>
                </a:solidFill>
                <a:latin typeface="Menlo" panose="020B0609030804020204" pitchFamily="49" charset="0"/>
              </a:rPr>
              <a:t>"ls"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 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執行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ls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ls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會將東西藉由</a:t>
            </a:r>
            <a:r>
              <a:rPr lang="en-US" altLang="zh-TW" sz="1800" dirty="0" err="1">
                <a:solidFill>
                  <a:srgbClr val="008400"/>
                </a:solidFill>
                <a:latin typeface="Menlo" panose="020B0609030804020204" pitchFamily="49" charset="0"/>
              </a:rPr>
              <a:t>stdout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輸出到</a:t>
            </a:r>
            <a:r>
              <a:rPr lang="en-US" altLang="zh-TW" sz="1800" dirty="0" err="1">
                <a:solidFill>
                  <a:srgbClr val="0084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[1]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}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else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800" dirty="0">
                <a:solidFill>
                  <a:srgbClr val="D12F1B"/>
                </a:solidFill>
                <a:latin typeface="Menlo" panose="020B0609030804020204" pitchFamily="49" charset="0"/>
              </a:rPr>
              <a:t>"1st child's </a:t>
            </a:r>
            <a:r>
              <a:rPr lang="en-US" altLang="zh-TW" sz="1800" dirty="0" err="1">
                <a:solidFill>
                  <a:srgbClr val="D12F1B"/>
                </a:solidFill>
                <a:latin typeface="Menlo" panose="020B0609030804020204" pitchFamily="49" charset="0"/>
              </a:rPr>
              <a:t>pid</a:t>
            </a:r>
            <a:r>
              <a:rPr lang="en-US" altLang="zh-TW" sz="1800" dirty="0">
                <a:solidFill>
                  <a:srgbClr val="D12F1B"/>
                </a:solidFill>
                <a:latin typeface="Menlo" panose="020B0609030804020204" pitchFamily="49" charset="0"/>
              </a:rPr>
              <a:t> = %d\n"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pid1);</a:t>
            </a:r>
            <a:endParaRPr lang="en-US" altLang="zh-TW" sz="1800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(pid1&gt;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8B1F9F-25EF-9143-9339-B55DA9F2C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8C717F-382A-9146-9117-117A5B99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5EEE11-7613-8B4F-9782-F27F7E8C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529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常見寫法三</a:t>
            </a:r>
            <a:r>
              <a:rPr kumimoji="1" lang="en-US" altLang="zh-TW" dirty="0"/>
              <a:t>-2</a:t>
            </a:r>
            <a:r>
              <a:rPr kumimoji="1" lang="zh-TW" altLang="en-US" dirty="0"/>
              <a:t>，子行程間通訊（</a:t>
            </a:r>
            <a:r>
              <a:rPr kumimoji="1" lang="en-US" altLang="zh-TW" dirty="0"/>
              <a:t>pipe4-2.c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1">
            <a:normAutofit fontScale="85000" lnSpcReduction="10000"/>
          </a:bodyPr>
          <a:lstStyle/>
          <a:p>
            <a:pPr marL="342900" indent="-342900">
              <a:buFont typeface="+mj-lt"/>
              <a:buAutoNum type="arabicPeriod" startAt="15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pid2 = fork();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產生第二個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child</a:t>
            </a:r>
            <a:endParaRPr lang="en-US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 startAt="15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(pid2==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close(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 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關閉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stdin</a:t>
            </a:r>
            <a:endParaRPr lang="en-US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 startAt="15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dup(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]);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將</a:t>
            </a:r>
            <a:r>
              <a:rPr lang="en-US" altLang="zh-TW" sz="1800" dirty="0" err="1">
                <a:solidFill>
                  <a:srgbClr val="0084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[0]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複製到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stdin</a:t>
            </a:r>
            <a:endParaRPr lang="en-US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 startAt="15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close(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]); 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將沒用到的關閉</a:t>
            </a:r>
            <a:endParaRPr lang="zh-TW" alt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 startAt="15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close(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]); 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將沒用到的關閉</a:t>
            </a:r>
            <a:endParaRPr lang="zh-TW" alt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 startAt="15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execlp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800" dirty="0">
                <a:solidFill>
                  <a:srgbClr val="D12F1B"/>
                </a:solidFill>
                <a:latin typeface="Menlo" panose="020B0609030804020204" pitchFamily="49" charset="0"/>
              </a:rPr>
              <a:t>"</a:t>
            </a:r>
            <a:r>
              <a:rPr lang="en-US" altLang="zh-TW" sz="1800" dirty="0" err="1">
                <a:solidFill>
                  <a:srgbClr val="D12F1B"/>
                </a:solidFill>
                <a:latin typeface="Menlo" panose="020B0609030804020204" pitchFamily="49" charset="0"/>
              </a:rPr>
              <a:t>wc</a:t>
            </a:r>
            <a:r>
              <a:rPr lang="en-US" altLang="zh-TW" sz="1800" dirty="0">
                <a:solidFill>
                  <a:srgbClr val="D12F1B"/>
                </a:solidFill>
                <a:latin typeface="Menlo" panose="020B0609030804020204" pitchFamily="49" charset="0"/>
              </a:rPr>
              <a:t>"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TW" sz="1800" dirty="0">
                <a:solidFill>
                  <a:srgbClr val="D12F1B"/>
                </a:solidFill>
                <a:latin typeface="Menlo" panose="020B0609030804020204" pitchFamily="49" charset="0"/>
              </a:rPr>
              <a:t>"</a:t>
            </a:r>
            <a:r>
              <a:rPr lang="en-US" altLang="zh-TW" sz="1800" dirty="0" err="1">
                <a:solidFill>
                  <a:srgbClr val="D12F1B"/>
                </a:solidFill>
                <a:latin typeface="Menlo" panose="020B0609030804020204" pitchFamily="49" charset="0"/>
              </a:rPr>
              <a:t>wc</a:t>
            </a:r>
            <a:r>
              <a:rPr lang="en-US" altLang="zh-TW" sz="1800" dirty="0">
                <a:solidFill>
                  <a:srgbClr val="D12F1B"/>
                </a:solidFill>
                <a:latin typeface="Menlo" panose="020B0609030804020204" pitchFamily="49" charset="0"/>
              </a:rPr>
              <a:t>"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 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執行</a:t>
            </a:r>
            <a:r>
              <a:rPr lang="en-US" altLang="zh-TW" sz="1800" dirty="0" err="1">
                <a:solidFill>
                  <a:srgbClr val="008400"/>
                </a:solidFill>
                <a:latin typeface="Menlo" panose="020B0609030804020204" pitchFamily="49" charset="0"/>
              </a:rPr>
              <a:t>wc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en-US" altLang="zh-TW" sz="1800" dirty="0" err="1">
                <a:solidFill>
                  <a:srgbClr val="008400"/>
                </a:solidFill>
                <a:latin typeface="Menlo" panose="020B0609030804020204" pitchFamily="49" charset="0"/>
              </a:rPr>
              <a:t>wc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將透過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stdin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從</a:t>
            </a:r>
            <a:r>
              <a:rPr lang="en-US" altLang="zh-TW" sz="1800" dirty="0" err="1">
                <a:solidFill>
                  <a:srgbClr val="0084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[0]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讀入資料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else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800" dirty="0">
                <a:solidFill>
                  <a:srgbClr val="D12F1B"/>
                </a:solidFill>
                <a:latin typeface="Menlo" panose="020B0609030804020204" pitchFamily="49" charset="0"/>
              </a:rPr>
              <a:t>"2nd child's </a:t>
            </a:r>
            <a:r>
              <a:rPr lang="en-US" altLang="zh-TW" sz="1800" dirty="0" err="1">
                <a:solidFill>
                  <a:srgbClr val="D12F1B"/>
                </a:solidFill>
                <a:latin typeface="Menlo" panose="020B0609030804020204" pitchFamily="49" charset="0"/>
              </a:rPr>
              <a:t>pid</a:t>
            </a:r>
            <a:r>
              <a:rPr lang="en-US" altLang="zh-TW" sz="1800" dirty="0">
                <a:solidFill>
                  <a:srgbClr val="D12F1B"/>
                </a:solidFill>
                <a:latin typeface="Menlo" panose="020B0609030804020204" pitchFamily="49" charset="0"/>
              </a:rPr>
              <a:t> = %d\n"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pid2);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//parent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一定要記得關掉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pipe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不然</a:t>
            </a:r>
            <a:r>
              <a:rPr lang="en-US" altLang="zh-TW" sz="1800" dirty="0" err="1">
                <a:solidFill>
                  <a:srgbClr val="008400"/>
                </a:solidFill>
                <a:latin typeface="Menlo" panose="020B0609030804020204" pitchFamily="49" charset="0"/>
              </a:rPr>
              <a:t>wc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不會結束（因為沒有接到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EOF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）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close(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]); close(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800" dirty="0">
                <a:solidFill>
                  <a:srgbClr val="D12F1B"/>
                </a:solidFill>
                <a:latin typeface="Menlo" panose="020B0609030804020204" pitchFamily="49" charset="0"/>
              </a:rPr>
              <a:t>"child %d\</a:t>
            </a:r>
            <a:r>
              <a:rPr lang="en-US" altLang="zh-TW" sz="1800" dirty="0" err="1">
                <a:solidFill>
                  <a:srgbClr val="D12F1B"/>
                </a:solidFill>
                <a:latin typeface="Menlo" panose="020B0609030804020204" pitchFamily="49" charset="0"/>
              </a:rPr>
              <a:t>n"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,wait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wstat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800" dirty="0">
                <a:solidFill>
                  <a:srgbClr val="D12F1B"/>
                </a:solidFill>
                <a:latin typeface="Menlo" panose="020B0609030804020204" pitchFamily="49" charset="0"/>
              </a:rPr>
              <a:t>"child %d\</a:t>
            </a:r>
            <a:r>
              <a:rPr lang="en-US" altLang="zh-TW" sz="1800" dirty="0" err="1">
                <a:solidFill>
                  <a:srgbClr val="D12F1B"/>
                </a:solidFill>
                <a:latin typeface="Menlo" panose="020B0609030804020204" pitchFamily="49" charset="0"/>
              </a:rPr>
              <a:t>n"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,wait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wstat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DCD536-FE2D-6C43-B7A5-36CB4216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86AFCF-E014-A144-9DA0-0D366DA4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38C320-4246-FD4A-A233-BF2F42BA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529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父行程先建立</a:t>
            </a:r>
            <a:r>
              <a:rPr kumimoji="1" lang="en-US" altLang="zh-TW" dirty="0" err="1"/>
              <a:t>fd</a:t>
            </a:r>
            <a:r>
              <a:rPr kumimoji="1" lang="en-US" altLang="zh-TW" dirty="0"/>
              <a:t>[2]</a:t>
            </a:r>
          </a:p>
          <a:p>
            <a:r>
              <a:rPr kumimoji="1" lang="zh-TW" altLang="en-US" dirty="0"/>
              <a:t>二個子行程分別關閉</a:t>
            </a:r>
            <a:r>
              <a:rPr kumimoji="1" lang="en-US" altLang="zh-TW" dirty="0" err="1"/>
              <a:t>stdin</a:t>
            </a:r>
            <a:r>
              <a:rPr kumimoji="1" lang="zh-TW" altLang="en-US" dirty="0"/>
              <a:t>和</a:t>
            </a:r>
            <a:r>
              <a:rPr kumimoji="1" lang="en-US" altLang="zh-TW" dirty="0" err="1"/>
              <a:t>stdout</a:t>
            </a:r>
            <a:endParaRPr kumimoji="1" lang="en-US" altLang="zh-TW" dirty="0"/>
          </a:p>
          <a:p>
            <a:r>
              <a:rPr kumimoji="1" lang="zh-TW" altLang="en-US" dirty="0"/>
              <a:t>隨後立即使用</a:t>
            </a:r>
            <a:r>
              <a:rPr kumimoji="1" lang="en-US" altLang="zh-TW" dirty="0"/>
              <a:t>dup</a:t>
            </a:r>
            <a:r>
              <a:rPr kumimoji="1" lang="zh-TW" altLang="en-US" dirty="0"/>
              <a:t>將</a:t>
            </a:r>
            <a:r>
              <a:rPr kumimoji="1" lang="en-US" altLang="zh-TW" dirty="0" err="1"/>
              <a:t>stdin</a:t>
            </a:r>
            <a:r>
              <a:rPr kumimoji="1" lang="zh-TW" altLang="en-US" dirty="0"/>
              <a:t>和</a:t>
            </a:r>
            <a:r>
              <a:rPr kumimoji="1" lang="en-US" altLang="zh-TW" dirty="0" err="1"/>
              <a:t>stdout</a:t>
            </a:r>
            <a:r>
              <a:rPr kumimoji="1" lang="zh-TW" altLang="en-US" dirty="0"/>
              <a:t>轉向到</a:t>
            </a:r>
            <a:r>
              <a:rPr kumimoji="1" lang="en-US" altLang="zh-TW" dirty="0"/>
              <a:t>pipe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1FABFB-F895-634B-81C5-7078DCAE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0A6CD9-BA4C-E043-B1D6-EA2804D8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90C101-0F3B-754F-9330-C1DB7419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699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使用命令列（使用「</a:t>
            </a:r>
            <a:r>
              <a:rPr kumimoji="1" lang="en-US" altLang="zh-TW" dirty="0"/>
              <a:t>l</a:t>
            </a:r>
            <a:r>
              <a:rPr kumimoji="1" lang="zh-TW" altLang="en-US" dirty="0"/>
              <a:t>」）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dirty="0" err="1"/>
              <a:t>shiwulo@vm</a:t>
            </a:r>
            <a:r>
              <a:rPr kumimoji="1" lang="en-US" altLang="zh-TW" dirty="0"/>
              <a:t>:~/</a:t>
            </a:r>
            <a:r>
              <a:rPr kumimoji="1" lang="en-US" altLang="zh-TW" dirty="0" err="1"/>
              <a:t>sp</a:t>
            </a:r>
            <a:r>
              <a:rPr kumimoji="1" lang="en-US" altLang="zh-TW" dirty="0"/>
              <a:t>/ch11$ less fifo1.c </a:t>
            </a:r>
            <a:r>
              <a:rPr kumimoji="1" lang="en-US" altLang="zh-TW" dirty="0">
                <a:solidFill>
                  <a:srgbClr val="FFFF00"/>
                </a:solidFill>
              </a:rPr>
              <a:t>|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wc</a:t>
            </a:r>
            <a:r>
              <a:rPr kumimoji="1" lang="en-US" altLang="zh-TW" dirty="0"/>
              <a:t> -l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22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less fifo1.c</a:t>
            </a:r>
            <a:r>
              <a:rPr kumimoji="1" lang="en-US" altLang="zh-TW" dirty="0">
                <a:solidFill>
                  <a:srgbClr val="FFFF00"/>
                </a:solidFill>
              </a:rPr>
              <a:t> | </a:t>
            </a:r>
            <a:r>
              <a:rPr kumimoji="1" lang="en-US" altLang="zh-TW" dirty="0"/>
              <a:t>grep "#include"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#include &lt;</a:t>
            </a:r>
            <a:r>
              <a:rPr kumimoji="1" lang="en-US" altLang="zh-TW" dirty="0" err="1"/>
              <a:t>fcntl.h</a:t>
            </a:r>
            <a:r>
              <a:rPr kumimoji="1" lang="en-US" altLang="zh-TW" dirty="0"/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#include &lt;sys/</a:t>
            </a:r>
            <a:r>
              <a:rPr kumimoji="1" lang="en-US" altLang="zh-TW" dirty="0" err="1"/>
              <a:t>stat.h</a:t>
            </a:r>
            <a:r>
              <a:rPr kumimoji="1" lang="en-US" altLang="zh-TW" dirty="0"/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#include &lt;sys/</a:t>
            </a:r>
            <a:r>
              <a:rPr kumimoji="1" lang="en-US" altLang="zh-TW" dirty="0" err="1"/>
              <a:t>types.h</a:t>
            </a:r>
            <a:r>
              <a:rPr kumimoji="1" lang="en-US" altLang="zh-TW" dirty="0"/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#include &lt;</a:t>
            </a:r>
            <a:r>
              <a:rPr kumimoji="1" lang="en-US" altLang="zh-TW" dirty="0" err="1"/>
              <a:t>unistd.h</a:t>
            </a:r>
            <a:r>
              <a:rPr kumimoji="1" lang="en-US" altLang="zh-TW" dirty="0"/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#include &lt;</a:t>
            </a:r>
            <a:r>
              <a:rPr kumimoji="1" lang="en-US" altLang="zh-TW" dirty="0" err="1"/>
              <a:t>stdio.h</a:t>
            </a:r>
            <a:r>
              <a:rPr kumimoji="1" lang="en-US" altLang="zh-TW" dirty="0"/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#include &lt;</a:t>
            </a:r>
            <a:r>
              <a:rPr kumimoji="1" lang="en-US" altLang="zh-TW" dirty="0" err="1"/>
              <a:t>string.h</a:t>
            </a:r>
            <a:r>
              <a:rPr kumimoji="1" lang="en-US" altLang="zh-TW" dirty="0"/>
              <a:t>&gt;</a:t>
            </a:r>
          </a:p>
          <a:p>
            <a:endParaRPr kumimoji="1" lang="en-US" altLang="zh-TW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F56A95-E872-424C-B731-6CF9526C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B37F240-0C49-4D4F-B3BC-4B8BEA38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F94902-DCDF-B046-8DD5-F8ED61F3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7176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示意圖</a:t>
            </a:r>
          </a:p>
        </p:txBody>
      </p:sp>
      <p:sp>
        <p:nvSpPr>
          <p:cNvPr id="5" name="矩形 4"/>
          <p:cNvSpPr/>
          <p:nvPr/>
        </p:nvSpPr>
        <p:spPr>
          <a:xfrm>
            <a:off x="2141316" y="4077185"/>
            <a:ext cx="1331088" cy="1331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dirty="0"/>
              <a:t>子行程</a:t>
            </a:r>
            <a:endParaRPr kumimoji="1"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8079130" y="4077185"/>
            <a:ext cx="1331088" cy="1331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子行程</a:t>
            </a:r>
            <a:endParaRPr kumimoji="1" lang="en-US" altLang="zh-TW" dirty="0"/>
          </a:p>
        </p:txBody>
      </p:sp>
      <p:cxnSp>
        <p:nvCxnSpPr>
          <p:cNvPr id="7" name="直線箭頭接點 6"/>
          <p:cNvCxnSpPr>
            <a:stCxn id="8" idx="3"/>
            <a:endCxn id="6" idx="3"/>
          </p:cNvCxnSpPr>
          <p:nvPr/>
        </p:nvCxnSpPr>
        <p:spPr>
          <a:xfrm>
            <a:off x="3472404" y="4742729"/>
            <a:ext cx="114010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/>
          <p:cNvCxnSpPr>
            <a:stCxn id="6" idx="0"/>
            <a:endCxn id="9" idx="1"/>
          </p:cNvCxnSpPr>
          <p:nvPr/>
        </p:nvCxnSpPr>
        <p:spPr>
          <a:xfrm>
            <a:off x="6798679" y="4742729"/>
            <a:ext cx="128045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61864" y="4540170"/>
            <a:ext cx="821079" cy="4051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stdout</a:t>
            </a:r>
            <a:endParaRPr kumimoji="1"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13055" y="4540170"/>
            <a:ext cx="821079" cy="4051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stdin</a:t>
            </a:r>
            <a:endParaRPr kumimoji="1"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10223" y="1552848"/>
            <a:ext cx="1331088" cy="1331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父行程</a:t>
            </a:r>
            <a:endParaRPr kumimoji="1" lang="en-US" altLang="zh-TW" dirty="0"/>
          </a:p>
        </p:txBody>
      </p:sp>
      <p:cxnSp>
        <p:nvCxnSpPr>
          <p:cNvPr id="12" name="直線箭頭接點 11"/>
          <p:cNvCxnSpPr>
            <a:stCxn id="11" idx="2"/>
            <a:endCxn id="5" idx="0"/>
          </p:cNvCxnSpPr>
          <p:nvPr/>
        </p:nvCxnSpPr>
        <p:spPr>
          <a:xfrm flipH="1">
            <a:off x="2806860" y="2883936"/>
            <a:ext cx="2968907" cy="119324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/>
          <p:cNvCxnSpPr>
            <a:stCxn id="11" idx="2"/>
            <a:endCxn id="6" idx="0"/>
          </p:cNvCxnSpPr>
          <p:nvPr/>
        </p:nvCxnSpPr>
        <p:spPr>
          <a:xfrm>
            <a:off x="5775767" y="2883936"/>
            <a:ext cx="2968907" cy="119324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D8C7B22F-7DE2-4545-A7B7-F7899A5B7B4D}"/>
              </a:ext>
            </a:extLst>
          </p:cNvPr>
          <p:cNvSpPr txBox="1"/>
          <p:nvPr/>
        </p:nvSpPr>
        <p:spPr>
          <a:xfrm rot="20160843">
            <a:off x="3789678" y="3050809"/>
            <a:ext cx="774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fork()</a:t>
            </a:r>
            <a:endParaRPr kumimoji="1" lang="zh-TW" altLang="en-US" sz="2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53C465-E752-CB4E-A4B4-151A71D6D36A}"/>
              </a:ext>
            </a:extLst>
          </p:cNvPr>
          <p:cNvSpPr txBox="1"/>
          <p:nvPr/>
        </p:nvSpPr>
        <p:spPr>
          <a:xfrm rot="1353435">
            <a:off x="7051553" y="3057710"/>
            <a:ext cx="774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fork()</a:t>
            </a:r>
            <a:endParaRPr kumimoji="1" lang="zh-TW" altLang="en-US" sz="2000" dirty="0"/>
          </a:p>
        </p:txBody>
      </p:sp>
      <p:pic>
        <p:nvPicPr>
          <p:cNvPr id="16" name="Picture 2" descr="「pipe png」的圖片搜尋結果">
            <a:extLst>
              <a:ext uri="{FF2B5EF4-FFF2-40B4-BE49-F238E27FC236}">
                <a16:creationId xmlns:a16="http://schemas.microsoft.com/office/drawing/2014/main" id="{8D905D99-9E51-AF42-98ED-A055AC49C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447" y="4103871"/>
            <a:ext cx="359664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CFE913-9DD0-B94B-A99D-1EC29B86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13" name="頁尾版面配置區 12">
            <a:extLst>
              <a:ext uri="{FF2B5EF4-FFF2-40B4-BE49-F238E27FC236}">
                <a16:creationId xmlns:a16="http://schemas.microsoft.com/office/drawing/2014/main" id="{20D758B2-E3FD-EC47-863A-FB3B9E2B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17" name="投影片編號版面配置區 16">
            <a:extLst>
              <a:ext uri="{FF2B5EF4-FFF2-40B4-BE49-F238E27FC236}">
                <a16:creationId xmlns:a16="http://schemas.microsoft.com/office/drawing/2014/main" id="{B4348915-AFB0-764F-B53E-DFFCC60A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4259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AF033547-47B6-1B4C-851A-2CE63E4630A1}"/>
              </a:ext>
            </a:extLst>
          </p:cNvPr>
          <p:cNvGrpSpPr/>
          <p:nvPr/>
        </p:nvGrpSpPr>
        <p:grpSpPr>
          <a:xfrm>
            <a:off x="8175469" y="4128066"/>
            <a:ext cx="1465393" cy="1465393"/>
            <a:chOff x="527050" y="5023416"/>
            <a:chExt cx="1465393" cy="1465393"/>
          </a:xfrm>
        </p:grpSpPr>
        <p:pic>
          <p:nvPicPr>
            <p:cNvPr id="20" name="Picture 2" descr="「app png」的圖片搜尋結果">
              <a:hlinkClick r:id="rId2"/>
              <a:extLst>
                <a:ext uri="{FF2B5EF4-FFF2-40B4-BE49-F238E27FC236}">
                  <a16:creationId xmlns:a16="http://schemas.microsoft.com/office/drawing/2014/main" id="{9F0C2DBB-61F5-D840-B4FB-39467F3BC8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50" y="5023416"/>
              <a:ext cx="1465393" cy="1465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35D343A-A00E-8E4A-8F13-8C823818BAFC}"/>
                </a:ext>
              </a:extLst>
            </p:cNvPr>
            <p:cNvSpPr txBox="1"/>
            <p:nvPr/>
          </p:nvSpPr>
          <p:spPr>
            <a:xfrm>
              <a:off x="590550" y="5257800"/>
              <a:ext cx="13398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TW" altLang="en-US" b="1" dirty="0">
                  <a:solidFill>
                    <a:schemeClr val="bg1"/>
                  </a:solidFill>
                </a:rPr>
                <a:t>子行程</a:t>
              </a:r>
              <a:endParaRPr kumimoji="1" lang="en-US" altLang="zh-TW" b="1" dirty="0">
                <a:solidFill>
                  <a:schemeClr val="bg1"/>
                </a:solidFill>
              </a:endParaRPr>
            </a:p>
            <a:p>
              <a:pPr algn="r"/>
              <a:r>
                <a:rPr kumimoji="1" lang="en-US" altLang="zh-TW" b="1" dirty="0">
                  <a:solidFill>
                    <a:schemeClr val="bg1"/>
                  </a:solidFill>
                </a:rPr>
                <a:t>exec(“</a:t>
              </a:r>
              <a:r>
                <a:rPr kumimoji="1" lang="en-US" altLang="zh-TW" b="1" dirty="0" err="1">
                  <a:solidFill>
                    <a:schemeClr val="bg1"/>
                  </a:solidFill>
                </a:rPr>
                <a:t>wc</a:t>
              </a:r>
              <a:r>
                <a:rPr kumimoji="1" lang="en-US" altLang="zh-TW" b="1" dirty="0">
                  <a:solidFill>
                    <a:schemeClr val="bg1"/>
                  </a:solidFill>
                </a:rPr>
                <a:t>”)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30053F62-171C-7348-93BA-F353A1F05440}"/>
              </a:ext>
            </a:extLst>
          </p:cNvPr>
          <p:cNvGrpSpPr/>
          <p:nvPr/>
        </p:nvGrpSpPr>
        <p:grpSpPr>
          <a:xfrm>
            <a:off x="1812356" y="4128066"/>
            <a:ext cx="1465393" cy="1465393"/>
            <a:chOff x="527050" y="5023416"/>
            <a:chExt cx="1465393" cy="1465393"/>
          </a:xfrm>
        </p:grpSpPr>
        <p:pic>
          <p:nvPicPr>
            <p:cNvPr id="1026" name="Picture 2" descr="「app png」的圖片搜尋結果">
              <a:hlinkClick r:id="rId2"/>
              <a:extLst>
                <a:ext uri="{FF2B5EF4-FFF2-40B4-BE49-F238E27FC236}">
                  <a16:creationId xmlns:a16="http://schemas.microsoft.com/office/drawing/2014/main" id="{4319B851-A1CA-A648-A239-5B78EB4F44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50" y="5023416"/>
              <a:ext cx="1465393" cy="1465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14F2083-9FE2-7042-94AE-9F6A02053F0E}"/>
                </a:ext>
              </a:extLst>
            </p:cNvPr>
            <p:cNvSpPr txBox="1"/>
            <p:nvPr/>
          </p:nvSpPr>
          <p:spPr>
            <a:xfrm>
              <a:off x="590550" y="5257800"/>
              <a:ext cx="13398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b="1" dirty="0">
                  <a:solidFill>
                    <a:schemeClr val="bg1"/>
                  </a:solidFill>
                </a:rPr>
                <a:t>子行程</a:t>
              </a:r>
              <a:endParaRPr kumimoji="1" lang="en-US" altLang="zh-TW" b="1" dirty="0">
                <a:solidFill>
                  <a:schemeClr val="bg1"/>
                </a:solidFill>
              </a:endParaRPr>
            </a:p>
            <a:p>
              <a:r>
                <a:rPr kumimoji="1" lang="en-US" altLang="zh-TW" b="1" dirty="0">
                  <a:solidFill>
                    <a:schemeClr val="bg1"/>
                  </a:solidFill>
                </a:rPr>
                <a:t>exec(“ls”)</a:t>
              </a: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示意圖</a:t>
            </a:r>
          </a:p>
        </p:txBody>
      </p:sp>
      <p:cxnSp>
        <p:nvCxnSpPr>
          <p:cNvPr id="7" name="直線箭頭接點 6"/>
          <p:cNvCxnSpPr>
            <a:cxnSpLocks/>
            <a:stCxn id="8" idx="3"/>
          </p:cNvCxnSpPr>
          <p:nvPr/>
        </p:nvCxnSpPr>
        <p:spPr>
          <a:xfrm>
            <a:off x="3472404" y="4742729"/>
            <a:ext cx="114010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/>
          <p:cNvCxnSpPr>
            <a:cxnSpLocks/>
            <a:endCxn id="9" idx="1"/>
          </p:cNvCxnSpPr>
          <p:nvPr/>
        </p:nvCxnSpPr>
        <p:spPr>
          <a:xfrm>
            <a:off x="6798679" y="4742729"/>
            <a:ext cx="128045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61864" y="4540170"/>
            <a:ext cx="821079" cy="4051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stdout</a:t>
            </a:r>
            <a:endParaRPr kumimoji="1"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13055" y="4540170"/>
            <a:ext cx="821079" cy="4051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stdin</a:t>
            </a:r>
            <a:endParaRPr kumimoji="1"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10223" y="1552848"/>
            <a:ext cx="1331088" cy="1331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父行程</a:t>
            </a:r>
            <a:endParaRPr kumimoji="1" lang="en-US" altLang="zh-TW" dirty="0"/>
          </a:p>
          <a:p>
            <a:pPr algn="ctr"/>
            <a:r>
              <a:rPr kumimoji="1" lang="en-US" altLang="zh-TW" dirty="0"/>
              <a:t>wait();</a:t>
            </a:r>
          </a:p>
          <a:p>
            <a:pPr algn="ctr"/>
            <a:r>
              <a:rPr kumimoji="1" lang="en-US" altLang="zh-TW" dirty="0"/>
              <a:t>wait();</a:t>
            </a:r>
          </a:p>
        </p:txBody>
      </p:sp>
      <p:cxnSp>
        <p:nvCxnSpPr>
          <p:cNvPr id="12" name="直線箭頭接點 11"/>
          <p:cNvCxnSpPr>
            <a:cxnSpLocks/>
            <a:stCxn id="1026" idx="0"/>
          </p:cNvCxnSpPr>
          <p:nvPr/>
        </p:nvCxnSpPr>
        <p:spPr>
          <a:xfrm flipV="1">
            <a:off x="2545053" y="2260600"/>
            <a:ext cx="2922298" cy="186746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/>
          <p:cNvCxnSpPr>
            <a:cxnSpLocks/>
            <a:stCxn id="20" idx="0"/>
          </p:cNvCxnSpPr>
          <p:nvPr/>
        </p:nvCxnSpPr>
        <p:spPr>
          <a:xfrm flipH="1" flipV="1">
            <a:off x="6203950" y="2520950"/>
            <a:ext cx="2704216" cy="16071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「pipe png」的圖片搜尋結果">
            <a:extLst>
              <a:ext uri="{FF2B5EF4-FFF2-40B4-BE49-F238E27FC236}">
                <a16:creationId xmlns:a16="http://schemas.microsoft.com/office/drawing/2014/main" id="{B22FDF72-9F56-2049-90BF-FF349BBB8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447" y="4103871"/>
            <a:ext cx="359664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FEAE3B-30E0-0648-90F3-97D9F37A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49F130-05B5-AA40-B493-8C55CC5E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CD8A8E-0BC7-BC4C-8E7C-A4AED44A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31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76519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D655E-A82F-064C-933E-590853EE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結果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46FCCC-DCDC-E849-9C9A-387AD257788C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$ ./pipe4-2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1st child's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= 27705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2nd child's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= 27706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    18      18     139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child 27705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child 27706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$ ls |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    18      18     139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5F3576-77D0-F145-9BEF-2CD1DD78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454848-CD3A-114F-86D8-0BD47915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EEB827-21B1-764E-8E4A-040472E9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32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7859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25B36-B514-CA4E-9E6D-3C13A754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pipe &amp; process group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113E55-9369-7C43-BB94-BDABCD15F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signal_ctr_c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signum)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kill(-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*pid1, signum); 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殺掉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process group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_exit(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TW" dirty="0"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pipe(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pid1 = fork();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產生第一個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child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(pid1==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setpgid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將第一個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child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設定為新的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group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close(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關閉</a:t>
            </a:r>
            <a:r>
              <a:rPr lang="en-US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stdout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dup(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]);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將</a:t>
            </a:r>
            <a:r>
              <a:rPr lang="en-US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[1]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複製到</a:t>
            </a:r>
            <a:r>
              <a:rPr lang="en-US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stdout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close(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]);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將沒用到的關閉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close(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]);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將沒用到的關閉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execlp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"ls"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"ls"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"-R"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"/"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執行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ls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ls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會將東西藉由</a:t>
            </a:r>
            <a:r>
              <a:rPr lang="en-US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stdout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輸出到</a:t>
            </a:r>
            <a:r>
              <a:rPr lang="en-US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[1]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}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"1st child's 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pid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 = %d\n"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pid1);</a:t>
            </a:r>
            <a:endParaRPr lang="en-US" altLang="zh-TW" dirty="0">
              <a:solidFill>
                <a:srgbClr val="D12F1B"/>
              </a:solidFill>
              <a:latin typeface="Menlo" panose="020B0609030804020204" pitchFamily="49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97F924-9996-F841-B292-D5A7B4BB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54E8E8-9ED8-214E-9B11-761BFB79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887C16-F8DB-074F-ACBC-5D70F95F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33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1873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5FD1C8-5D4B-C24F-9025-6E0FF2FD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pipe &amp; process group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5DA4D5-4B7C-0741-B586-EADC9A007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 startAt="16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(pid1&gt;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pid2 = fork();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產生第二個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child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(pid2==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setpgid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pid1);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第二個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child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加入第一個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child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的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group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close(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關閉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stdin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dup(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]);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將</a:t>
            </a:r>
            <a:r>
              <a:rPr lang="en-US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[0]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複製到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stdin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close(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]);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將沒用到的關閉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close(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]);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將沒用到的關閉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execlp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sort"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"sort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執行</a:t>
            </a:r>
            <a:r>
              <a:rPr lang="en-US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wc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en-US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wc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將透過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stdin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從</a:t>
            </a:r>
            <a:r>
              <a:rPr lang="en-US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[0]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讀入資料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"2nd child's 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pid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 = %d\n"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pid2);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close(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]); close(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]);  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//parent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一定要記得關掉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pipe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不然</a:t>
            </a:r>
            <a:r>
              <a:rPr lang="en-US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wc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不會結束（因為沒有接到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EOF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）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signal(SIGINT,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signal_ctr_c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    	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/*parent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註冊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signal handler*/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"child %d\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n"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,wait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wstat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"child %d\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n"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,wait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wstat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D2E45D-ED3D-754E-BCA9-F0EED1CE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DBFE51-F783-3C4C-B2B2-5CE9510A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06F697-BC9D-2A45-AF09-08D5D9DE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2184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AF033547-47B6-1B4C-851A-2CE63E4630A1}"/>
              </a:ext>
            </a:extLst>
          </p:cNvPr>
          <p:cNvGrpSpPr/>
          <p:nvPr/>
        </p:nvGrpSpPr>
        <p:grpSpPr>
          <a:xfrm>
            <a:off x="8175469" y="4128066"/>
            <a:ext cx="1465393" cy="1465393"/>
            <a:chOff x="527050" y="5023416"/>
            <a:chExt cx="1465393" cy="1465393"/>
          </a:xfrm>
        </p:grpSpPr>
        <p:pic>
          <p:nvPicPr>
            <p:cNvPr id="20" name="Picture 2" descr="「app png」的圖片搜尋結果">
              <a:hlinkClick r:id="rId2"/>
              <a:extLst>
                <a:ext uri="{FF2B5EF4-FFF2-40B4-BE49-F238E27FC236}">
                  <a16:creationId xmlns:a16="http://schemas.microsoft.com/office/drawing/2014/main" id="{9F0C2DBB-61F5-D840-B4FB-39467F3BC8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50" y="5023416"/>
              <a:ext cx="1465393" cy="1465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35D343A-A00E-8E4A-8F13-8C823818BAFC}"/>
                </a:ext>
              </a:extLst>
            </p:cNvPr>
            <p:cNvSpPr txBox="1"/>
            <p:nvPr/>
          </p:nvSpPr>
          <p:spPr>
            <a:xfrm>
              <a:off x="590550" y="5257800"/>
              <a:ext cx="133984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TW" altLang="en-US" b="1" dirty="0">
                  <a:solidFill>
                    <a:schemeClr val="bg1"/>
                  </a:solidFill>
                </a:rPr>
                <a:t>子行程</a:t>
              </a:r>
              <a:endParaRPr kumimoji="1" lang="en-US" altLang="zh-TW" b="1" dirty="0">
                <a:solidFill>
                  <a:schemeClr val="bg1"/>
                </a:solidFill>
              </a:endParaRPr>
            </a:p>
            <a:p>
              <a:pPr algn="r"/>
              <a:r>
                <a:rPr kumimoji="1" lang="en-US" altLang="zh-TW" sz="1600" b="1" dirty="0">
                  <a:solidFill>
                    <a:schemeClr val="bg1"/>
                  </a:solidFill>
                </a:rPr>
                <a:t>exec(“sort”)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30053F62-171C-7348-93BA-F353A1F05440}"/>
              </a:ext>
            </a:extLst>
          </p:cNvPr>
          <p:cNvGrpSpPr/>
          <p:nvPr/>
        </p:nvGrpSpPr>
        <p:grpSpPr>
          <a:xfrm>
            <a:off x="1812356" y="4128066"/>
            <a:ext cx="1465393" cy="1465393"/>
            <a:chOff x="527050" y="5023416"/>
            <a:chExt cx="1465393" cy="1465393"/>
          </a:xfrm>
        </p:grpSpPr>
        <p:pic>
          <p:nvPicPr>
            <p:cNvPr id="1026" name="Picture 2" descr="「app png」的圖片搜尋結果">
              <a:hlinkClick r:id="rId2"/>
              <a:extLst>
                <a:ext uri="{FF2B5EF4-FFF2-40B4-BE49-F238E27FC236}">
                  <a16:creationId xmlns:a16="http://schemas.microsoft.com/office/drawing/2014/main" id="{4319B851-A1CA-A648-A239-5B78EB4F44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50" y="5023416"/>
              <a:ext cx="1465393" cy="1465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14F2083-9FE2-7042-94AE-9F6A02053F0E}"/>
                </a:ext>
              </a:extLst>
            </p:cNvPr>
            <p:cNvSpPr txBox="1"/>
            <p:nvPr/>
          </p:nvSpPr>
          <p:spPr>
            <a:xfrm>
              <a:off x="590550" y="5257800"/>
              <a:ext cx="13398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b="1" dirty="0">
                  <a:solidFill>
                    <a:schemeClr val="bg1"/>
                  </a:solidFill>
                </a:rPr>
                <a:t>子行程</a:t>
              </a:r>
              <a:endParaRPr kumimoji="1" lang="en-US" altLang="zh-TW" b="1" dirty="0">
                <a:solidFill>
                  <a:schemeClr val="bg1"/>
                </a:solidFill>
              </a:endParaRPr>
            </a:p>
            <a:p>
              <a:r>
                <a:rPr kumimoji="1" lang="en-US" altLang="zh-TW" b="1" dirty="0">
                  <a:solidFill>
                    <a:schemeClr val="bg1"/>
                  </a:solidFill>
                </a:rPr>
                <a:t>exec(“ls”)</a:t>
              </a: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示意圖</a:t>
            </a:r>
          </a:p>
        </p:txBody>
      </p:sp>
      <p:cxnSp>
        <p:nvCxnSpPr>
          <p:cNvPr id="7" name="直線箭頭接點 6"/>
          <p:cNvCxnSpPr>
            <a:cxnSpLocks/>
            <a:stCxn id="8" idx="3"/>
          </p:cNvCxnSpPr>
          <p:nvPr/>
        </p:nvCxnSpPr>
        <p:spPr>
          <a:xfrm>
            <a:off x="3472404" y="4742729"/>
            <a:ext cx="114010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/>
          <p:cNvCxnSpPr>
            <a:cxnSpLocks/>
            <a:endCxn id="9" idx="1"/>
          </p:cNvCxnSpPr>
          <p:nvPr/>
        </p:nvCxnSpPr>
        <p:spPr>
          <a:xfrm>
            <a:off x="6798679" y="4742729"/>
            <a:ext cx="128045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61864" y="4540170"/>
            <a:ext cx="821079" cy="4051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stdout</a:t>
            </a:r>
            <a:endParaRPr kumimoji="1"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13055" y="4540170"/>
            <a:ext cx="821079" cy="4051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stdin</a:t>
            </a:r>
            <a:endParaRPr kumimoji="1" lang="zh-TW" altLang="en-US" dirty="0"/>
          </a:p>
        </p:txBody>
      </p:sp>
      <p:pic>
        <p:nvPicPr>
          <p:cNvPr id="18" name="Picture 2" descr="「pipe png」的圖片搜尋結果">
            <a:extLst>
              <a:ext uri="{FF2B5EF4-FFF2-40B4-BE49-F238E27FC236}">
                <a16:creationId xmlns:a16="http://schemas.microsoft.com/office/drawing/2014/main" id="{B22FDF72-9F56-2049-90BF-FF349BBB8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447" y="4103871"/>
            <a:ext cx="359664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98FCFDB8-F8AD-4045-9D2D-36BF7B25869D}"/>
              </a:ext>
            </a:extLst>
          </p:cNvPr>
          <p:cNvSpPr/>
          <p:nvPr/>
        </p:nvSpPr>
        <p:spPr>
          <a:xfrm>
            <a:off x="5110223" y="1552848"/>
            <a:ext cx="1331088" cy="1331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父行程</a:t>
            </a:r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r>
              <a:rPr kumimoji="1" lang="en-US" altLang="zh-TW" dirty="0"/>
              <a:t>wait();</a:t>
            </a:r>
          </a:p>
          <a:p>
            <a:pPr algn="ctr"/>
            <a:r>
              <a:rPr kumimoji="1" lang="en-US" altLang="zh-TW" dirty="0"/>
              <a:t>wait();</a:t>
            </a:r>
          </a:p>
        </p:txBody>
      </p: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C17EE3F7-5AF9-9D4C-9918-0E55ED8759EE}"/>
              </a:ext>
            </a:extLst>
          </p:cNvPr>
          <p:cNvCxnSpPr>
            <a:cxnSpLocks/>
          </p:cNvCxnSpPr>
          <p:nvPr/>
        </p:nvCxnSpPr>
        <p:spPr>
          <a:xfrm flipV="1">
            <a:off x="2545053" y="2413000"/>
            <a:ext cx="2890547" cy="171506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8A74768C-CEB0-F447-AD81-3C9A076FEB62}"/>
              </a:ext>
            </a:extLst>
          </p:cNvPr>
          <p:cNvCxnSpPr>
            <a:cxnSpLocks/>
          </p:cNvCxnSpPr>
          <p:nvPr/>
        </p:nvCxnSpPr>
        <p:spPr>
          <a:xfrm flipH="1" flipV="1">
            <a:off x="6146800" y="2673350"/>
            <a:ext cx="2761366" cy="14547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797736-174A-C342-9DE1-11192538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30C3C6-F519-E74F-A942-8364EA52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2C1038-1AF3-ED43-AF8D-76F464B0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9926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AF033547-47B6-1B4C-851A-2CE63E4630A1}"/>
              </a:ext>
            </a:extLst>
          </p:cNvPr>
          <p:cNvGrpSpPr/>
          <p:nvPr/>
        </p:nvGrpSpPr>
        <p:grpSpPr>
          <a:xfrm>
            <a:off x="8175469" y="4128066"/>
            <a:ext cx="1465393" cy="1465393"/>
            <a:chOff x="527050" y="5023416"/>
            <a:chExt cx="1465393" cy="1465393"/>
          </a:xfrm>
        </p:grpSpPr>
        <p:pic>
          <p:nvPicPr>
            <p:cNvPr id="20" name="Picture 2" descr="「app png」的圖片搜尋結果">
              <a:hlinkClick r:id="rId2"/>
              <a:extLst>
                <a:ext uri="{FF2B5EF4-FFF2-40B4-BE49-F238E27FC236}">
                  <a16:creationId xmlns:a16="http://schemas.microsoft.com/office/drawing/2014/main" id="{9F0C2DBB-61F5-D840-B4FB-39467F3BC8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50" y="5023416"/>
              <a:ext cx="1465393" cy="1465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35D343A-A00E-8E4A-8F13-8C823818BAFC}"/>
                </a:ext>
              </a:extLst>
            </p:cNvPr>
            <p:cNvSpPr txBox="1"/>
            <p:nvPr/>
          </p:nvSpPr>
          <p:spPr>
            <a:xfrm>
              <a:off x="590550" y="5257800"/>
              <a:ext cx="133984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TW" altLang="en-US" b="1" dirty="0">
                  <a:solidFill>
                    <a:schemeClr val="bg1"/>
                  </a:solidFill>
                </a:rPr>
                <a:t>子行程</a:t>
              </a:r>
              <a:endParaRPr kumimoji="1" lang="en-US" altLang="zh-TW" b="1" dirty="0">
                <a:solidFill>
                  <a:schemeClr val="bg1"/>
                </a:solidFill>
              </a:endParaRPr>
            </a:p>
            <a:p>
              <a:pPr algn="r"/>
              <a:r>
                <a:rPr kumimoji="1" lang="en-US" altLang="zh-TW" sz="1600" b="1" dirty="0">
                  <a:solidFill>
                    <a:schemeClr val="bg1"/>
                  </a:solidFill>
                </a:rPr>
                <a:t>exec(“sort”)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30053F62-171C-7348-93BA-F353A1F05440}"/>
              </a:ext>
            </a:extLst>
          </p:cNvPr>
          <p:cNvGrpSpPr/>
          <p:nvPr/>
        </p:nvGrpSpPr>
        <p:grpSpPr>
          <a:xfrm>
            <a:off x="1812356" y="4128066"/>
            <a:ext cx="1465393" cy="1465393"/>
            <a:chOff x="527050" y="5023416"/>
            <a:chExt cx="1465393" cy="1465393"/>
          </a:xfrm>
        </p:grpSpPr>
        <p:pic>
          <p:nvPicPr>
            <p:cNvPr id="1026" name="Picture 2" descr="「app png」的圖片搜尋結果">
              <a:hlinkClick r:id="rId2"/>
              <a:extLst>
                <a:ext uri="{FF2B5EF4-FFF2-40B4-BE49-F238E27FC236}">
                  <a16:creationId xmlns:a16="http://schemas.microsoft.com/office/drawing/2014/main" id="{4319B851-A1CA-A648-A239-5B78EB4F44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50" y="5023416"/>
              <a:ext cx="1465393" cy="1465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14F2083-9FE2-7042-94AE-9F6A02053F0E}"/>
                </a:ext>
              </a:extLst>
            </p:cNvPr>
            <p:cNvSpPr txBox="1"/>
            <p:nvPr/>
          </p:nvSpPr>
          <p:spPr>
            <a:xfrm>
              <a:off x="590550" y="5257800"/>
              <a:ext cx="13398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b="1" dirty="0">
                  <a:solidFill>
                    <a:schemeClr val="bg1"/>
                  </a:solidFill>
                </a:rPr>
                <a:t>子行程</a:t>
              </a:r>
              <a:endParaRPr kumimoji="1" lang="en-US" altLang="zh-TW" b="1" dirty="0">
                <a:solidFill>
                  <a:schemeClr val="bg1"/>
                </a:solidFill>
              </a:endParaRPr>
            </a:p>
            <a:p>
              <a:r>
                <a:rPr kumimoji="1" lang="en-US" altLang="zh-TW" b="1" dirty="0">
                  <a:solidFill>
                    <a:schemeClr val="bg1"/>
                  </a:solidFill>
                </a:rPr>
                <a:t>exec(“ls”)</a:t>
              </a: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示意圖</a:t>
            </a:r>
          </a:p>
        </p:txBody>
      </p:sp>
      <p:cxnSp>
        <p:nvCxnSpPr>
          <p:cNvPr id="7" name="直線箭頭接點 6"/>
          <p:cNvCxnSpPr>
            <a:cxnSpLocks/>
            <a:stCxn id="8" idx="3"/>
          </p:cNvCxnSpPr>
          <p:nvPr/>
        </p:nvCxnSpPr>
        <p:spPr>
          <a:xfrm>
            <a:off x="3472404" y="4742729"/>
            <a:ext cx="114010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/>
          <p:cNvCxnSpPr>
            <a:cxnSpLocks/>
            <a:endCxn id="9" idx="1"/>
          </p:cNvCxnSpPr>
          <p:nvPr/>
        </p:nvCxnSpPr>
        <p:spPr>
          <a:xfrm>
            <a:off x="6798679" y="4742729"/>
            <a:ext cx="128045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61864" y="4540170"/>
            <a:ext cx="821079" cy="4051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stdout</a:t>
            </a:r>
            <a:endParaRPr kumimoji="1"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13055" y="4540170"/>
            <a:ext cx="821079" cy="4051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stdin</a:t>
            </a:r>
            <a:endParaRPr kumimoji="1"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10223" y="1552848"/>
            <a:ext cx="1331088" cy="1331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父行程</a:t>
            </a:r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r>
              <a:rPr kumimoji="1" lang="en-US" altLang="zh-TW" dirty="0"/>
              <a:t>wait();</a:t>
            </a:r>
          </a:p>
          <a:p>
            <a:pPr algn="ctr"/>
            <a:r>
              <a:rPr kumimoji="1" lang="en-US" altLang="zh-TW" dirty="0"/>
              <a:t>wait();</a:t>
            </a:r>
          </a:p>
        </p:txBody>
      </p:sp>
      <p:cxnSp>
        <p:nvCxnSpPr>
          <p:cNvPr id="12" name="直線箭頭接點 11"/>
          <p:cNvCxnSpPr>
            <a:cxnSpLocks/>
            <a:stCxn id="1026" idx="0"/>
          </p:cNvCxnSpPr>
          <p:nvPr/>
        </p:nvCxnSpPr>
        <p:spPr>
          <a:xfrm flipV="1">
            <a:off x="2545053" y="2413000"/>
            <a:ext cx="2890547" cy="171506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/>
          <p:cNvCxnSpPr>
            <a:cxnSpLocks/>
            <a:stCxn id="20" idx="0"/>
          </p:cNvCxnSpPr>
          <p:nvPr/>
        </p:nvCxnSpPr>
        <p:spPr>
          <a:xfrm flipH="1" flipV="1">
            <a:off x="6146800" y="2673350"/>
            <a:ext cx="2761366" cy="14547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「pipe png」的圖片搜尋結果">
            <a:extLst>
              <a:ext uri="{FF2B5EF4-FFF2-40B4-BE49-F238E27FC236}">
                <a16:creationId xmlns:a16="http://schemas.microsoft.com/office/drawing/2014/main" id="{B22FDF72-9F56-2049-90BF-FF349BBB8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447" y="4103871"/>
            <a:ext cx="359664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2D8FBDF-A2B0-5746-968C-3D398120AFD7}"/>
              </a:ext>
            </a:extLst>
          </p:cNvPr>
          <p:cNvSpPr/>
          <p:nvPr/>
        </p:nvSpPr>
        <p:spPr>
          <a:xfrm>
            <a:off x="2971800" y="4013200"/>
            <a:ext cx="1038646" cy="349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pid</a:t>
            </a:r>
            <a:r>
              <a:rPr kumimoji="1" lang="en-US" altLang="zh-TW" dirty="0"/>
              <a:t>=100</a:t>
            </a:r>
            <a:endParaRPr kumimoji="1"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8774D6F-AEA6-4841-AB0F-A9AAA72BEA80}"/>
              </a:ext>
            </a:extLst>
          </p:cNvPr>
          <p:cNvSpPr/>
          <p:nvPr/>
        </p:nvSpPr>
        <p:spPr>
          <a:xfrm>
            <a:off x="9203598" y="4013200"/>
            <a:ext cx="1038646" cy="349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pid</a:t>
            </a:r>
            <a:r>
              <a:rPr kumimoji="1" lang="en-US" altLang="zh-TW" dirty="0"/>
              <a:t>=102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8A89D0-6E4B-AC4A-B909-686D6278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440142-2BEC-5A42-B22B-3913B8E7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63DCEA-9B99-4044-932B-E64A2AF6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36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1140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>
            <a:extLst>
              <a:ext uri="{FF2B5EF4-FFF2-40B4-BE49-F238E27FC236}">
                <a16:creationId xmlns:a16="http://schemas.microsoft.com/office/drawing/2014/main" id="{E20D8D96-5252-C942-A21F-288D8FDEA3D2}"/>
              </a:ext>
            </a:extLst>
          </p:cNvPr>
          <p:cNvSpPr/>
          <p:nvPr/>
        </p:nvSpPr>
        <p:spPr>
          <a:xfrm>
            <a:off x="1028700" y="3219450"/>
            <a:ext cx="10083800" cy="3073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AF033547-47B6-1B4C-851A-2CE63E4630A1}"/>
              </a:ext>
            </a:extLst>
          </p:cNvPr>
          <p:cNvGrpSpPr/>
          <p:nvPr/>
        </p:nvGrpSpPr>
        <p:grpSpPr>
          <a:xfrm>
            <a:off x="8175469" y="4128066"/>
            <a:ext cx="1465393" cy="1465393"/>
            <a:chOff x="527050" y="5023416"/>
            <a:chExt cx="1465393" cy="1465393"/>
          </a:xfrm>
        </p:grpSpPr>
        <p:pic>
          <p:nvPicPr>
            <p:cNvPr id="20" name="Picture 2" descr="「app png」的圖片搜尋結果">
              <a:hlinkClick r:id="rId2"/>
              <a:extLst>
                <a:ext uri="{FF2B5EF4-FFF2-40B4-BE49-F238E27FC236}">
                  <a16:creationId xmlns:a16="http://schemas.microsoft.com/office/drawing/2014/main" id="{9F0C2DBB-61F5-D840-B4FB-39467F3BC8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50" y="5023416"/>
              <a:ext cx="1465393" cy="1465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35D343A-A00E-8E4A-8F13-8C823818BAFC}"/>
                </a:ext>
              </a:extLst>
            </p:cNvPr>
            <p:cNvSpPr txBox="1"/>
            <p:nvPr/>
          </p:nvSpPr>
          <p:spPr>
            <a:xfrm>
              <a:off x="590550" y="5257800"/>
              <a:ext cx="133984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TW" altLang="en-US" b="1" dirty="0">
                  <a:solidFill>
                    <a:schemeClr val="bg1"/>
                  </a:solidFill>
                </a:rPr>
                <a:t>子行程</a:t>
              </a:r>
              <a:endParaRPr kumimoji="1" lang="en-US" altLang="zh-TW" b="1" dirty="0">
                <a:solidFill>
                  <a:schemeClr val="bg1"/>
                </a:solidFill>
              </a:endParaRPr>
            </a:p>
            <a:p>
              <a:pPr algn="r"/>
              <a:r>
                <a:rPr kumimoji="1" lang="en-US" altLang="zh-TW" sz="1600" b="1" dirty="0">
                  <a:solidFill>
                    <a:schemeClr val="bg1"/>
                  </a:solidFill>
                </a:rPr>
                <a:t>exec(“sort”)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30053F62-171C-7348-93BA-F353A1F05440}"/>
              </a:ext>
            </a:extLst>
          </p:cNvPr>
          <p:cNvGrpSpPr/>
          <p:nvPr/>
        </p:nvGrpSpPr>
        <p:grpSpPr>
          <a:xfrm>
            <a:off x="1812356" y="4128066"/>
            <a:ext cx="1465393" cy="1465393"/>
            <a:chOff x="527050" y="5023416"/>
            <a:chExt cx="1465393" cy="1465393"/>
          </a:xfrm>
        </p:grpSpPr>
        <p:pic>
          <p:nvPicPr>
            <p:cNvPr id="1026" name="Picture 2" descr="「app png」的圖片搜尋結果">
              <a:hlinkClick r:id="rId2"/>
              <a:extLst>
                <a:ext uri="{FF2B5EF4-FFF2-40B4-BE49-F238E27FC236}">
                  <a16:creationId xmlns:a16="http://schemas.microsoft.com/office/drawing/2014/main" id="{4319B851-A1CA-A648-A239-5B78EB4F44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50" y="5023416"/>
              <a:ext cx="1465393" cy="1465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14F2083-9FE2-7042-94AE-9F6A02053F0E}"/>
                </a:ext>
              </a:extLst>
            </p:cNvPr>
            <p:cNvSpPr txBox="1"/>
            <p:nvPr/>
          </p:nvSpPr>
          <p:spPr>
            <a:xfrm>
              <a:off x="590550" y="5257800"/>
              <a:ext cx="13398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b="1" dirty="0">
                  <a:solidFill>
                    <a:schemeClr val="bg1"/>
                  </a:solidFill>
                </a:rPr>
                <a:t>子行程</a:t>
              </a:r>
              <a:endParaRPr kumimoji="1" lang="en-US" altLang="zh-TW" b="1" dirty="0">
                <a:solidFill>
                  <a:schemeClr val="bg1"/>
                </a:solidFill>
              </a:endParaRPr>
            </a:p>
            <a:p>
              <a:r>
                <a:rPr kumimoji="1" lang="en-US" altLang="zh-TW" b="1" dirty="0">
                  <a:solidFill>
                    <a:schemeClr val="bg1"/>
                  </a:solidFill>
                </a:rPr>
                <a:t>exec(“ls”)</a:t>
              </a: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示意圖</a:t>
            </a:r>
          </a:p>
        </p:txBody>
      </p:sp>
      <p:cxnSp>
        <p:nvCxnSpPr>
          <p:cNvPr id="7" name="直線箭頭接點 6"/>
          <p:cNvCxnSpPr>
            <a:cxnSpLocks/>
            <a:stCxn id="8" idx="3"/>
          </p:cNvCxnSpPr>
          <p:nvPr/>
        </p:nvCxnSpPr>
        <p:spPr>
          <a:xfrm>
            <a:off x="3472404" y="4742729"/>
            <a:ext cx="114010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/>
          <p:cNvCxnSpPr>
            <a:cxnSpLocks/>
            <a:endCxn id="9" idx="1"/>
          </p:cNvCxnSpPr>
          <p:nvPr/>
        </p:nvCxnSpPr>
        <p:spPr>
          <a:xfrm>
            <a:off x="6798679" y="4742729"/>
            <a:ext cx="128045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61864" y="4540170"/>
            <a:ext cx="821079" cy="4051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stdout</a:t>
            </a:r>
            <a:endParaRPr kumimoji="1"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13055" y="4540170"/>
            <a:ext cx="821079" cy="4051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stdin</a:t>
            </a:r>
            <a:endParaRPr kumimoji="1" lang="zh-TW" altLang="en-US" dirty="0"/>
          </a:p>
        </p:txBody>
      </p:sp>
      <p:pic>
        <p:nvPicPr>
          <p:cNvPr id="18" name="Picture 2" descr="「pipe png」的圖片搜尋結果">
            <a:extLst>
              <a:ext uri="{FF2B5EF4-FFF2-40B4-BE49-F238E27FC236}">
                <a16:creationId xmlns:a16="http://schemas.microsoft.com/office/drawing/2014/main" id="{B22FDF72-9F56-2049-90BF-FF349BBB8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447" y="4103871"/>
            <a:ext cx="359664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2D8FBDF-A2B0-5746-968C-3D398120AFD7}"/>
              </a:ext>
            </a:extLst>
          </p:cNvPr>
          <p:cNvSpPr/>
          <p:nvPr/>
        </p:nvSpPr>
        <p:spPr>
          <a:xfrm>
            <a:off x="2971800" y="4013200"/>
            <a:ext cx="1038646" cy="349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pid</a:t>
            </a:r>
            <a:r>
              <a:rPr kumimoji="1" lang="en-US" altLang="zh-TW" dirty="0"/>
              <a:t>=100</a:t>
            </a:r>
            <a:endParaRPr kumimoji="1"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8774D6F-AEA6-4841-AB0F-A9AAA72BEA80}"/>
              </a:ext>
            </a:extLst>
          </p:cNvPr>
          <p:cNvSpPr/>
          <p:nvPr/>
        </p:nvSpPr>
        <p:spPr>
          <a:xfrm>
            <a:off x="9203598" y="4013200"/>
            <a:ext cx="1038646" cy="349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pid</a:t>
            </a:r>
            <a:r>
              <a:rPr kumimoji="1" lang="en-US" altLang="zh-TW" dirty="0"/>
              <a:t>=102</a:t>
            </a:r>
            <a:endParaRPr kumimoji="1"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28E24A1-4E84-DE4A-B736-DCC5B8623EC7}"/>
              </a:ext>
            </a:extLst>
          </p:cNvPr>
          <p:cNvSpPr/>
          <p:nvPr/>
        </p:nvSpPr>
        <p:spPr>
          <a:xfrm>
            <a:off x="1514943" y="2883936"/>
            <a:ext cx="1803511" cy="6184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process group</a:t>
            </a:r>
          </a:p>
          <a:p>
            <a:pPr algn="ctr"/>
            <a:r>
              <a:rPr kumimoji="1" lang="en-US" altLang="zh-TW" dirty="0" err="1"/>
              <a:t>pgid</a:t>
            </a:r>
            <a:r>
              <a:rPr kumimoji="1" lang="en-US" altLang="zh-TW" dirty="0"/>
              <a:t> = 100</a:t>
            </a:r>
            <a:endParaRPr kumimoji="1"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0F49F02-46DF-9649-8C69-684AF1D9375E}"/>
              </a:ext>
            </a:extLst>
          </p:cNvPr>
          <p:cNvSpPr/>
          <p:nvPr/>
        </p:nvSpPr>
        <p:spPr>
          <a:xfrm>
            <a:off x="5110223" y="1552848"/>
            <a:ext cx="1331088" cy="1331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父行程</a:t>
            </a:r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r>
              <a:rPr kumimoji="1" lang="en-US" altLang="zh-TW" dirty="0"/>
              <a:t>wait();</a:t>
            </a:r>
          </a:p>
          <a:p>
            <a:pPr algn="ctr"/>
            <a:r>
              <a:rPr kumimoji="1" lang="en-US" altLang="zh-TW" dirty="0"/>
              <a:t>wait();</a:t>
            </a:r>
          </a:p>
        </p:txBody>
      </p: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0F78DDC5-1F4E-6A4F-BC39-EE96CEFB53E7}"/>
              </a:ext>
            </a:extLst>
          </p:cNvPr>
          <p:cNvCxnSpPr>
            <a:cxnSpLocks/>
          </p:cNvCxnSpPr>
          <p:nvPr/>
        </p:nvCxnSpPr>
        <p:spPr>
          <a:xfrm flipV="1">
            <a:off x="2545053" y="2413000"/>
            <a:ext cx="2890547" cy="171506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01361E2B-C249-3740-814F-96C31F6F7E4A}"/>
              </a:ext>
            </a:extLst>
          </p:cNvPr>
          <p:cNvCxnSpPr>
            <a:cxnSpLocks/>
          </p:cNvCxnSpPr>
          <p:nvPr/>
        </p:nvCxnSpPr>
        <p:spPr>
          <a:xfrm flipH="1" flipV="1">
            <a:off x="6146800" y="2673350"/>
            <a:ext cx="2761366" cy="14547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DF3FB4-1AEF-2A49-9D7F-04DAA045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AA4899-3C66-6F48-A10F-6323E6C7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9B7E5C7C-6907-5D41-A2C9-A490F54C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37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30983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1" lang="zh-TW" altLang="en-US" dirty="0"/>
              <a:t>示意圖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0F49F02-46DF-9649-8C69-684AF1D9375E}"/>
              </a:ext>
            </a:extLst>
          </p:cNvPr>
          <p:cNvSpPr/>
          <p:nvPr/>
        </p:nvSpPr>
        <p:spPr>
          <a:xfrm>
            <a:off x="5110223" y="1552848"/>
            <a:ext cx="1331088" cy="1331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父行程</a:t>
            </a:r>
            <a:endParaRPr kumimoji="1" lang="en-US" altLang="zh-TW" dirty="0"/>
          </a:p>
          <a:p>
            <a:pPr algn="ctr"/>
            <a:r>
              <a:rPr kumimoji="1" lang="en-US" altLang="zh-TW" dirty="0"/>
              <a:t>kill(</a:t>
            </a:r>
            <a:r>
              <a:rPr kumimoji="1" lang="en-US" altLang="zh-TW" dirty="0" err="1"/>
              <a:t>pgid</a:t>
            </a:r>
            <a:r>
              <a:rPr kumimoji="1" lang="en-US" altLang="zh-TW" dirty="0"/>
              <a:t>)</a:t>
            </a:r>
          </a:p>
          <a:p>
            <a:pPr algn="ctr"/>
            <a:r>
              <a:rPr kumimoji="1" lang="en-US" altLang="zh-TW" dirty="0"/>
              <a:t>wait();</a:t>
            </a:r>
          </a:p>
          <a:p>
            <a:pPr algn="ctr"/>
            <a:r>
              <a:rPr kumimoji="1" lang="en-US" altLang="zh-TW" dirty="0"/>
              <a:t>wait();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85DA910-C5EE-DC41-BC3E-A1A9FD9602B3}"/>
              </a:ext>
            </a:extLst>
          </p:cNvPr>
          <p:cNvGrpSpPr/>
          <p:nvPr/>
        </p:nvGrpSpPr>
        <p:grpSpPr>
          <a:xfrm>
            <a:off x="1028700" y="1367523"/>
            <a:ext cx="10083800" cy="4925327"/>
            <a:chOff x="1028700" y="1367523"/>
            <a:chExt cx="10083800" cy="4925327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590EB7A8-70B9-0645-AA5A-16099572996D}"/>
                </a:ext>
              </a:extLst>
            </p:cNvPr>
            <p:cNvGrpSpPr/>
            <p:nvPr/>
          </p:nvGrpSpPr>
          <p:grpSpPr>
            <a:xfrm>
              <a:off x="1028700" y="2095500"/>
              <a:ext cx="10083800" cy="4197350"/>
              <a:chOff x="1028700" y="2095500"/>
              <a:chExt cx="10083800" cy="4197350"/>
            </a:xfrm>
          </p:grpSpPr>
          <p:sp>
            <p:nvSpPr>
              <p:cNvPr id="4" name="圓角矩形 3">
                <a:extLst>
                  <a:ext uri="{FF2B5EF4-FFF2-40B4-BE49-F238E27FC236}">
                    <a16:creationId xmlns:a16="http://schemas.microsoft.com/office/drawing/2014/main" id="{E20D8D96-5252-C942-A21F-288D8FDEA3D2}"/>
                  </a:ext>
                </a:extLst>
              </p:cNvPr>
              <p:cNvSpPr/>
              <p:nvPr/>
            </p:nvSpPr>
            <p:spPr>
              <a:xfrm>
                <a:off x="1028700" y="3219450"/>
                <a:ext cx="10083800" cy="30734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19" name="群組 18">
                <a:extLst>
                  <a:ext uri="{FF2B5EF4-FFF2-40B4-BE49-F238E27FC236}">
                    <a16:creationId xmlns:a16="http://schemas.microsoft.com/office/drawing/2014/main" id="{AF033547-47B6-1B4C-851A-2CE63E4630A1}"/>
                  </a:ext>
                </a:extLst>
              </p:cNvPr>
              <p:cNvGrpSpPr/>
              <p:nvPr/>
            </p:nvGrpSpPr>
            <p:grpSpPr>
              <a:xfrm>
                <a:off x="8175469" y="4128066"/>
                <a:ext cx="1465393" cy="1465393"/>
                <a:chOff x="527050" y="5023416"/>
                <a:chExt cx="1465393" cy="1465393"/>
              </a:xfrm>
            </p:grpSpPr>
            <p:pic>
              <p:nvPicPr>
                <p:cNvPr id="20" name="Picture 2" descr="「app png」的圖片搜尋結果">
                  <a:hlinkClick r:id="rId2"/>
                  <a:extLst>
                    <a:ext uri="{FF2B5EF4-FFF2-40B4-BE49-F238E27FC236}">
                      <a16:creationId xmlns:a16="http://schemas.microsoft.com/office/drawing/2014/main" id="{9F0C2DBB-61F5-D840-B4FB-39467F3BC80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7050" y="5023416"/>
                  <a:ext cx="1465393" cy="146539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235D343A-A00E-8E4A-8F13-8C823818BAFC}"/>
                    </a:ext>
                  </a:extLst>
                </p:cNvPr>
                <p:cNvSpPr txBox="1"/>
                <p:nvPr/>
              </p:nvSpPr>
              <p:spPr>
                <a:xfrm>
                  <a:off x="590550" y="5257800"/>
                  <a:ext cx="1339849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zh-TW" altLang="en-US" b="1" dirty="0">
                      <a:solidFill>
                        <a:schemeClr val="bg1"/>
                      </a:solidFill>
                    </a:rPr>
                    <a:t>子行程</a:t>
                  </a:r>
                  <a:endParaRPr kumimoji="1" lang="en-US" altLang="zh-TW" b="1" dirty="0">
                    <a:solidFill>
                      <a:schemeClr val="bg1"/>
                    </a:solidFill>
                  </a:endParaRPr>
                </a:p>
                <a:p>
                  <a:pPr algn="r"/>
                  <a:r>
                    <a:rPr kumimoji="1" lang="en-US" altLang="zh-TW" sz="1600" b="1" dirty="0">
                      <a:solidFill>
                        <a:schemeClr val="bg1"/>
                      </a:solidFill>
                    </a:rPr>
                    <a:t>exec(“sort”)</a:t>
                  </a:r>
                </a:p>
              </p:txBody>
            </p:sp>
          </p:grpSp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30053F62-171C-7348-93BA-F353A1F05440}"/>
                  </a:ext>
                </a:extLst>
              </p:cNvPr>
              <p:cNvGrpSpPr/>
              <p:nvPr/>
            </p:nvGrpSpPr>
            <p:grpSpPr>
              <a:xfrm>
                <a:off x="1812356" y="4128066"/>
                <a:ext cx="1465393" cy="1465393"/>
                <a:chOff x="527050" y="5023416"/>
                <a:chExt cx="1465393" cy="1465393"/>
              </a:xfrm>
            </p:grpSpPr>
            <p:pic>
              <p:nvPicPr>
                <p:cNvPr id="1026" name="Picture 2" descr="「app png」的圖片搜尋結果">
                  <a:hlinkClick r:id="rId2"/>
                  <a:extLst>
                    <a:ext uri="{FF2B5EF4-FFF2-40B4-BE49-F238E27FC236}">
                      <a16:creationId xmlns:a16="http://schemas.microsoft.com/office/drawing/2014/main" id="{4319B851-A1CA-A648-A239-5B78EB4F44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7050" y="5023416"/>
                  <a:ext cx="1465393" cy="146539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414F2083-9FE2-7042-94AE-9F6A02053F0E}"/>
                    </a:ext>
                  </a:extLst>
                </p:cNvPr>
                <p:cNvSpPr txBox="1"/>
                <p:nvPr/>
              </p:nvSpPr>
              <p:spPr>
                <a:xfrm>
                  <a:off x="590550" y="5257800"/>
                  <a:ext cx="133984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TW" altLang="en-US" b="1" dirty="0">
                      <a:solidFill>
                        <a:schemeClr val="bg1"/>
                      </a:solidFill>
                    </a:rPr>
                    <a:t>子行程</a:t>
                  </a:r>
                  <a:endParaRPr kumimoji="1" lang="en-US" altLang="zh-TW" b="1" dirty="0">
                    <a:solidFill>
                      <a:schemeClr val="bg1"/>
                    </a:solidFill>
                  </a:endParaRPr>
                </a:p>
                <a:p>
                  <a:r>
                    <a:rPr kumimoji="1" lang="en-US" altLang="zh-TW" b="1" dirty="0">
                      <a:solidFill>
                        <a:schemeClr val="bg1"/>
                      </a:solidFill>
                    </a:rPr>
                    <a:t>exec(“ls”)</a:t>
                  </a:r>
                </a:p>
              </p:txBody>
            </p:sp>
          </p:grpSp>
          <p:cxnSp>
            <p:nvCxnSpPr>
              <p:cNvPr id="7" name="直線箭頭接點 6"/>
              <p:cNvCxnSpPr>
                <a:cxnSpLocks/>
                <a:stCxn id="8" idx="3"/>
              </p:cNvCxnSpPr>
              <p:nvPr/>
            </p:nvCxnSpPr>
            <p:spPr>
              <a:xfrm>
                <a:off x="3472404" y="4742729"/>
                <a:ext cx="1140107" cy="0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箭頭接點 7"/>
              <p:cNvCxnSpPr>
                <a:cxnSpLocks/>
                <a:endCxn id="9" idx="1"/>
              </p:cNvCxnSpPr>
              <p:nvPr/>
            </p:nvCxnSpPr>
            <p:spPr>
              <a:xfrm>
                <a:off x="6798679" y="4742729"/>
                <a:ext cx="1280451" cy="0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/>
              <p:cNvSpPr/>
              <p:nvPr/>
            </p:nvSpPr>
            <p:spPr>
              <a:xfrm>
                <a:off x="3061864" y="4540170"/>
                <a:ext cx="821079" cy="40511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/>
                  <a:t>stdout</a:t>
                </a:r>
                <a:endParaRPr kumimoji="1" lang="zh-TW" altLang="en-US" dirty="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513055" y="4540170"/>
                <a:ext cx="821079" cy="40511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/>
                  <a:t>stdin</a:t>
                </a:r>
                <a:endParaRPr kumimoji="1" lang="zh-TW" altLang="en-US" dirty="0"/>
              </a:p>
            </p:txBody>
          </p:sp>
          <p:pic>
            <p:nvPicPr>
              <p:cNvPr id="18" name="Picture 2" descr="「pipe png」的圖片搜尋結果">
                <a:extLst>
                  <a:ext uri="{FF2B5EF4-FFF2-40B4-BE49-F238E27FC236}">
                    <a16:creationId xmlns:a16="http://schemas.microsoft.com/office/drawing/2014/main" id="{B22FDF72-9F56-2049-90BF-FF349BBB8C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7447" y="4103871"/>
                <a:ext cx="3596640" cy="1123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2D8FBDF-A2B0-5746-968C-3D398120AFD7}"/>
                  </a:ext>
                </a:extLst>
              </p:cNvPr>
              <p:cNvSpPr/>
              <p:nvPr/>
            </p:nvSpPr>
            <p:spPr>
              <a:xfrm>
                <a:off x="2971800" y="4013200"/>
                <a:ext cx="1038646" cy="34925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/>
                  <a:t>pid</a:t>
                </a:r>
                <a:r>
                  <a:rPr kumimoji="1" lang="en-US" altLang="zh-TW" dirty="0"/>
                  <a:t>=100</a:t>
                </a:r>
                <a:endParaRPr kumimoji="1" lang="zh-TW" altLang="en-US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8774D6F-AEA6-4841-AB0F-A9AAA72BEA80}"/>
                  </a:ext>
                </a:extLst>
              </p:cNvPr>
              <p:cNvSpPr/>
              <p:nvPr/>
            </p:nvSpPr>
            <p:spPr>
              <a:xfrm>
                <a:off x="9203598" y="4013200"/>
                <a:ext cx="1038646" cy="34925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/>
                  <a:t>pid</a:t>
                </a:r>
                <a:r>
                  <a:rPr kumimoji="1" lang="en-US" altLang="zh-TW" dirty="0"/>
                  <a:t>=102</a:t>
                </a:r>
                <a:endParaRPr kumimoji="1" lang="zh-TW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28E24A1-4E84-DE4A-B736-DCC5B8623EC7}"/>
                  </a:ext>
                </a:extLst>
              </p:cNvPr>
              <p:cNvSpPr/>
              <p:nvPr/>
            </p:nvSpPr>
            <p:spPr>
              <a:xfrm>
                <a:off x="1514943" y="2883936"/>
                <a:ext cx="1803511" cy="618486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process group</a:t>
                </a:r>
              </a:p>
              <a:p>
                <a:pPr algn="ctr"/>
                <a:r>
                  <a:rPr kumimoji="1" lang="en-US" altLang="zh-TW" dirty="0" err="1"/>
                  <a:t>pgid</a:t>
                </a:r>
                <a:r>
                  <a:rPr kumimoji="1" lang="en-US" altLang="zh-TW" dirty="0"/>
                  <a:t> = 100</a:t>
                </a:r>
                <a:endParaRPr kumimoji="1" lang="zh-TW" altLang="en-US" dirty="0"/>
              </a:p>
            </p:txBody>
          </p:sp>
          <p:cxnSp>
            <p:nvCxnSpPr>
              <p:cNvPr id="25" name="直線箭頭接點 24">
                <a:extLst>
                  <a:ext uri="{FF2B5EF4-FFF2-40B4-BE49-F238E27FC236}">
                    <a16:creationId xmlns:a16="http://schemas.microsoft.com/office/drawing/2014/main" id="{0F78DDC5-1F4E-6A4F-BC39-EE96CEFB53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45053" y="2413000"/>
                <a:ext cx="2890547" cy="1715066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箭頭接點 25">
                <a:extLst>
                  <a:ext uri="{FF2B5EF4-FFF2-40B4-BE49-F238E27FC236}">
                    <a16:creationId xmlns:a16="http://schemas.microsoft.com/office/drawing/2014/main" id="{01361E2B-C249-3740-814F-96C31F6F7E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46800" y="2673350"/>
                <a:ext cx="2761366" cy="1454716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肘形接點 5">
                <a:extLst>
                  <a:ext uri="{FF2B5EF4-FFF2-40B4-BE49-F238E27FC236}">
                    <a16:creationId xmlns:a16="http://schemas.microsoft.com/office/drawing/2014/main" id="{5A2AE562-97B7-DC47-A9D9-AC54221AC01D}"/>
                  </a:ext>
                </a:extLst>
              </p:cNvPr>
              <p:cNvCxnSpPr>
                <a:endCxn id="23" idx="0"/>
              </p:cNvCxnSpPr>
              <p:nvPr/>
            </p:nvCxnSpPr>
            <p:spPr>
              <a:xfrm rot="10800000" flipV="1">
                <a:off x="2416700" y="2095500"/>
                <a:ext cx="2923651" cy="788436"/>
              </a:xfrm>
              <a:prstGeom prst="bentConnector2">
                <a:avLst/>
              </a:prstGeom>
              <a:ln w="5715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6B42934-2F29-7943-A4A4-6EE1CA464701}"/>
                </a:ext>
              </a:extLst>
            </p:cNvPr>
            <p:cNvSpPr txBox="1"/>
            <p:nvPr/>
          </p:nvSpPr>
          <p:spPr>
            <a:xfrm>
              <a:off x="2042050" y="1367523"/>
              <a:ext cx="30681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會同時將</a:t>
              </a:r>
              <a:r>
                <a:rPr kumimoji="1" lang="en-US" altLang="zh-CN" dirty="0"/>
                <a:t>process group</a:t>
              </a:r>
              <a:r>
                <a:rPr kumimoji="1" lang="zh-CN" altLang="en-US" dirty="0"/>
                <a:t>中二個</a:t>
              </a:r>
              <a:r>
                <a:rPr kumimoji="1" lang="en-US" altLang="zh-CN" dirty="0"/>
                <a:t>process</a:t>
              </a:r>
              <a:r>
                <a:rPr kumimoji="1" lang="zh-CN" altLang="en-US" dirty="0"/>
                <a:t>殺掉</a:t>
              </a:r>
              <a:endParaRPr kumimoji="1" lang="zh-TW" altLang="en-US" dirty="0"/>
            </a:p>
          </p:txBody>
        </p:sp>
      </p:grpSp>
      <p:cxnSp>
        <p:nvCxnSpPr>
          <p:cNvPr id="27" name="直線箭頭接點 26">
            <a:extLst>
              <a:ext uri="{FF2B5EF4-FFF2-40B4-BE49-F238E27FC236}">
                <a16:creationId xmlns:a16="http://schemas.microsoft.com/office/drawing/2014/main" id="{598A15AA-4A25-0E49-A7C9-EF118261A4D8}"/>
              </a:ext>
            </a:extLst>
          </p:cNvPr>
          <p:cNvCxnSpPr>
            <a:cxnSpLocks/>
          </p:cNvCxnSpPr>
          <p:nvPr/>
        </p:nvCxnSpPr>
        <p:spPr>
          <a:xfrm>
            <a:off x="6297038" y="2013854"/>
            <a:ext cx="0" cy="75528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E08B23-6FCD-6D4A-B144-B1283A1A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6D1C25CD-DE84-4F4D-B0DD-139DED3A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39C0568A-4FB7-9D45-856B-0E49938F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38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046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7D7EF-5224-5245-ABC5-4D30A7A0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setpgid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806E97-CC06-EF40-90C4-0FC185E5C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&lt;sys/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types.h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unistd.h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setpgid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pid_t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pid_t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pgid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pid_t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getpgid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pid_t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kumimoji="1" lang="en-US" altLang="zh-TW" dirty="0"/>
          </a:p>
          <a:p>
            <a:r>
              <a:rPr kumimoji="1" lang="zh-CN" altLang="en-US" dirty="0"/>
              <a:t>設定</a:t>
            </a:r>
            <a:r>
              <a:rPr kumimoji="1" lang="en-US" altLang="zh-CN" dirty="0"/>
              <a:t>process control group</a:t>
            </a:r>
          </a:p>
          <a:p>
            <a:r>
              <a:rPr kumimoji="1" lang="zh-CN" altLang="en-US" dirty="0"/>
              <a:t>常見用法：</a:t>
            </a:r>
            <a:r>
              <a:rPr kumimoji="1" lang="en-US" altLang="zh-TW" dirty="0" err="1"/>
              <a:t>setpgid</a:t>
            </a:r>
            <a:r>
              <a:rPr kumimoji="1" lang="en-US" altLang="zh-TW" dirty="0"/>
              <a:t>(0,0)</a:t>
            </a:r>
            <a:r>
              <a:rPr kumimoji="1" lang="zh-TW" altLang="en-US" dirty="0"/>
              <a:t>，把目前這個</a:t>
            </a:r>
            <a:r>
              <a:rPr kumimoji="1" lang="en-US" altLang="zh-TW" dirty="0"/>
              <a:t>process</a:t>
            </a:r>
            <a:r>
              <a:rPr kumimoji="1" lang="zh-CN" altLang="en-US" dirty="0"/>
              <a:t>設為新的</a:t>
            </a:r>
            <a:r>
              <a:rPr kumimoji="1" lang="en-US" altLang="zh-CN" dirty="0"/>
              <a:t>process group</a:t>
            </a:r>
            <a:r>
              <a:rPr kumimoji="1" lang="zh-CN" altLang="en-US" dirty="0"/>
              <a:t>的「頭」，該</a:t>
            </a:r>
            <a:r>
              <a:rPr kumimoji="1" lang="zh-TW" altLang="en-US" dirty="0"/>
              <a:t> </a:t>
            </a:r>
            <a:r>
              <a:rPr kumimoji="1" lang="en-US" altLang="zh-TW" dirty="0"/>
              <a:t>process group id</a:t>
            </a:r>
            <a:r>
              <a:rPr kumimoji="1" lang="zh-CN" altLang="en-US" dirty="0"/>
              <a:t>為這個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pid</a:t>
            </a:r>
            <a:endParaRPr kumimoji="1" lang="en-US" altLang="zh-CN" dirty="0"/>
          </a:p>
          <a:p>
            <a:r>
              <a:rPr kumimoji="1" lang="zh-TW" altLang="en-US" dirty="0"/>
              <a:t>常見用法：</a:t>
            </a:r>
            <a:r>
              <a:rPr kumimoji="1" lang="en-US" altLang="zh-TW" dirty="0" err="1"/>
              <a:t>setpgid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pid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pgid</a:t>
            </a:r>
            <a:r>
              <a:rPr kumimoji="1" lang="en-US" altLang="zh-TW" dirty="0"/>
              <a:t>)</a:t>
            </a:r>
            <a:r>
              <a:rPr kumimoji="1" lang="zh-TW" altLang="en-US" dirty="0"/>
              <a:t>，將</a:t>
            </a:r>
            <a:r>
              <a:rPr kumimoji="1" lang="en-US" altLang="zh-TW" dirty="0"/>
              <a:t>process “</a:t>
            </a:r>
            <a:r>
              <a:rPr kumimoji="1" lang="en-US" altLang="zh-TW" dirty="0" err="1"/>
              <a:t>pid</a:t>
            </a:r>
            <a:r>
              <a:rPr kumimoji="1" lang="en-US" altLang="zh-TW" dirty="0"/>
              <a:t>”</a:t>
            </a:r>
            <a:r>
              <a:rPr kumimoji="1" lang="zh-CN" altLang="en-US" dirty="0"/>
              <a:t>加入到</a:t>
            </a:r>
            <a:r>
              <a:rPr kumimoji="1" lang="en-US" altLang="zh-CN" dirty="0"/>
              <a:t>process group “</a:t>
            </a:r>
            <a:r>
              <a:rPr kumimoji="1" lang="en-US" altLang="zh-CN" dirty="0" err="1"/>
              <a:t>pgid</a:t>
            </a:r>
            <a:r>
              <a:rPr kumimoji="1" lang="en-US" altLang="zh-CN" dirty="0"/>
              <a:t>”</a:t>
            </a:r>
            <a:r>
              <a:rPr kumimoji="1" lang="zh-CN" altLang="en-US" dirty="0"/>
              <a:t>中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FFA7EB-3922-6D4B-834C-5EB854F0A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DFFC41-678A-7F43-88EC-47100B82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805DFB-3BDF-4541-B629-69E0217B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39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941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列出目前使用者開啟的</a:t>
            </a:r>
            <a:r>
              <a:rPr kumimoji="1" lang="en-US" altLang="zh-TW" dirty="0"/>
              <a:t>FIFO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shiwulo@vm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:~$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lsof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|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grep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FIFO |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grep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|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more</a:t>
            </a:r>
            <a:endParaRPr kumimoji="1" lang="en-US" altLang="zh-TW" sz="15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5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COMMAND     PID   TID             USER   FD      TYPE             DEVICE SIZE/OFF       NODE NAME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dropbox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  741               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86r     FIFO               0,10      0t0     345673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pipe</a:t>
            </a:r>
            <a:endParaRPr kumimoji="1" lang="mr-IN" altLang="zh-TW" sz="15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dropbox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  741               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87w     FIFO               0,10      0t0     345673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pipe</a:t>
            </a:r>
            <a:endParaRPr kumimoji="1" lang="mr-IN" altLang="zh-TW" sz="15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dropbox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  741               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89r     FIFO               0,10      0t0     345085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pipe</a:t>
            </a:r>
            <a:endParaRPr kumimoji="1" lang="mr-IN" altLang="zh-TW" sz="15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dropbox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  741               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90w     FIFO               0,10      0t0     345085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pipe</a:t>
            </a:r>
            <a:endParaRPr kumimoji="1" lang="mr-IN" altLang="zh-TW" sz="15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dropbox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  741               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129r     FIFO               0,10      0t0     347670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pipe</a:t>
            </a:r>
            <a:endParaRPr kumimoji="1" lang="mr-IN" altLang="zh-TW" sz="15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dropbox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  741               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130w     FIFO               0,10      0t0     347670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pipe</a:t>
            </a:r>
            <a:endParaRPr kumimoji="1" lang="mr-IN" altLang="zh-TW" sz="15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dropbox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  741   748         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86r     FIFO               0,10      0t0     345673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pipe</a:t>
            </a:r>
            <a:endParaRPr kumimoji="1" lang="mr-IN" altLang="zh-TW" sz="15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dropbox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  741   748         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87w     FIFO               0,10      0t0     345673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pipe</a:t>
            </a:r>
            <a:endParaRPr kumimoji="1" lang="mr-IN" altLang="zh-TW" sz="15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dropbox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  741   748         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89r     FIFO               0,10      0t0     345085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pipe</a:t>
            </a:r>
            <a:endParaRPr kumimoji="1" lang="mr-IN" altLang="zh-TW" sz="15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dropbox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  741   748         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90w     FIFO               0,10      0t0     345085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pipe</a:t>
            </a:r>
            <a:endParaRPr kumimoji="1" lang="mr-IN" altLang="zh-TW" sz="15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dropbox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  741   748         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129r     FIFO               0,10      0t0     347670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pipe</a:t>
            </a:r>
            <a:endParaRPr kumimoji="1" lang="mr-IN" altLang="zh-TW" sz="15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dropbox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  741   748         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130w     FIFO               0,10      0t0     347670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pipe</a:t>
            </a:r>
            <a:endParaRPr kumimoji="1" lang="mr-IN" altLang="zh-TW" sz="15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dropbox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  741   751         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86r     FIFO               0,10      0t0     345673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pipe</a:t>
            </a:r>
            <a:endParaRPr kumimoji="1" lang="mr-IN" altLang="zh-TW" sz="15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dropbox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  741   751         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87w     FIFO               0,10      0t0     345673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pipe</a:t>
            </a:r>
            <a:endParaRPr kumimoji="1" lang="mr-IN" altLang="zh-TW" sz="15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dropbox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  741   751         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mr-IN" altLang="zh-TW" sz="1500" dirty="0">
                <a:latin typeface="Consolas" charset="0"/>
                <a:ea typeface="Consolas" charset="0"/>
                <a:cs typeface="Consolas" charset="0"/>
              </a:rPr>
              <a:t>   89r     FIFO               0,10      0t0     345085 </a:t>
            </a:r>
            <a:r>
              <a:rPr kumimoji="1" lang="mr-IN" altLang="zh-TW" sz="1500" dirty="0" err="1">
                <a:latin typeface="Consolas" charset="0"/>
                <a:ea typeface="Consolas" charset="0"/>
                <a:cs typeface="Consolas" charset="0"/>
              </a:rPr>
              <a:t>pipe</a:t>
            </a:r>
            <a:endParaRPr kumimoji="1" lang="en-US" altLang="zh-TW" sz="15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15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  <a:endParaRPr kumimoji="1" lang="mr-IN" altLang="zh-TW" sz="1500" dirty="0">
              <a:solidFill>
                <a:srgbClr val="FFFF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386DC2-34E1-C349-A7E1-038F1F8C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3E185F-090E-2A49-9CE8-8CA88A50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6AF6AF-001C-874E-82F5-1A4E5DE7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2923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A40646-C358-E045-99CF-A89BB346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883A44-23FA-7C47-B504-EB4292E37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Kill process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667685A-B018-1D43-B70B-72734CB039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$ ./pipe4-3 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killproc</a:t>
            </a:r>
            <a:endParaRPr kumimoji="1"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33BB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gpm-primary-060.svg</a:t>
            </a:r>
            <a:endParaRPr lang="en-US" altLang="zh-TW" dirty="0">
              <a:solidFill>
                <a:srgbClr val="33BB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33BB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gpm-primary-060.svg</a:t>
            </a:r>
            <a:endParaRPr lang="en-US" altLang="zh-TW" dirty="0">
              <a:solidFill>
                <a:srgbClr val="33BB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33BB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gpm-primary-060.svg</a:t>
            </a:r>
            <a:endParaRPr lang="en-US" altLang="zh-TW" dirty="0">
              <a:solidFill>
                <a:srgbClr val="33BB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33BB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gpm-primary-060.svg</a:t>
            </a:r>
            <a:endParaRPr lang="en-US" altLang="zh-TW" dirty="0">
              <a:solidFill>
                <a:srgbClr val="33BB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33BB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gpm-primary-060.svg</a:t>
            </a:r>
            <a:endParaRPr lang="en-US" altLang="zh-TW" dirty="0">
              <a:solidFill>
                <a:srgbClr val="33BB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33BB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gpm-primary-080-charging.svg</a:t>
            </a:r>
            <a:endParaRPr lang="en-US" altLang="zh-TW" dirty="0">
              <a:solidFill>
                <a:srgbClr val="33BB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33BB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gpm-primary-080-charging.svg</a:t>
            </a:r>
            <a:endParaRPr lang="en-US" altLang="zh-TW" dirty="0">
              <a:solidFill>
                <a:srgbClr val="33BB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33BB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gpm-primary-080-charging.svg</a:t>
            </a:r>
            <a:endParaRPr lang="en-US" altLang="zh-TW" dirty="0">
              <a:solidFill>
                <a:srgbClr val="33BB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33BB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gpm-primary-080-charging.svg</a:t>
            </a:r>
            <a:endParaRPr lang="en-US" altLang="zh-TW" dirty="0">
              <a:solidFill>
                <a:srgbClr val="33BB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33BB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gpm-primary-080-charging.svg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^C</a:t>
            </a:r>
          </a:p>
          <a:p>
            <a:pPr marL="0" indent="0">
              <a:buNone/>
            </a:pP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/*sort</a:t>
            </a:r>
            <a:r>
              <a:rPr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在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死掉以後，雖然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斷掉，但是還是將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內的資料繼續排序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endParaRPr lang="en-US" altLang="zh-TW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dirty="0">
              <a:solidFill>
                <a:srgbClr val="33BB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kumimoji="1"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2562F185-B882-4D41-BFC1-5905E44A3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TW" dirty="0"/>
              <a:t>Kill group</a:t>
            </a:r>
            <a:endParaRPr kumimoji="1"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10F615D-20D8-2340-B780-2B968557F27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$ ./pipe4-3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killgrp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Translation-</a:t>
            </a:r>
            <a:r>
              <a:rPr lang="en-US" altLang="zh-TW" b="1" dirty="0" err="1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he.xz</a:t>
            </a:r>
            <a:endParaRPr lang="en-US" altLang="zh-TW" dirty="0">
              <a:solidFill>
                <a:srgbClr val="C337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zh-TW" b="1" dirty="0" err="1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Translation-he.xz</a:t>
            </a:r>
            <a:endParaRPr lang="en-US" altLang="zh-TW" dirty="0">
              <a:solidFill>
                <a:srgbClr val="C337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Translation-</a:t>
            </a:r>
            <a:r>
              <a:rPr lang="en-US" altLang="zh-TW" b="1" dirty="0" err="1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he.xz</a:t>
            </a:r>
            <a:endParaRPr lang="en-US" altLang="zh-TW" dirty="0">
              <a:solidFill>
                <a:srgbClr val="C337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Translation-</a:t>
            </a:r>
            <a:r>
              <a:rPr lang="en-US" altLang="zh-TW" b="1" dirty="0" err="1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he.xz</a:t>
            </a:r>
            <a:endParaRPr lang="en-US" altLang="zh-TW" dirty="0">
              <a:solidFill>
                <a:srgbClr val="C337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Translation-</a:t>
            </a:r>
            <a:r>
              <a:rPr lang="en-US" altLang="zh-TW" b="1" dirty="0" err="1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he.xz</a:t>
            </a:r>
            <a:endParaRPr lang="en-US" altLang="zh-TW" dirty="0">
              <a:solidFill>
                <a:srgbClr val="C337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Translation-</a:t>
            </a:r>
            <a:r>
              <a:rPr lang="en-US" altLang="zh-TW" b="1" dirty="0" err="1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he.xz</a:t>
            </a:r>
            <a:endParaRPr lang="en-US" altLang="zh-TW" dirty="0">
              <a:solidFill>
                <a:srgbClr val="C337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Translation-</a:t>
            </a:r>
            <a:r>
              <a:rPr lang="en-US" altLang="zh-TW" b="1" dirty="0" err="1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he.xz</a:t>
            </a:r>
            <a:endParaRPr lang="en-US" altLang="zh-TW" dirty="0">
              <a:solidFill>
                <a:srgbClr val="C337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Translation-</a:t>
            </a:r>
            <a:r>
              <a:rPr lang="en-US" altLang="zh-TW" b="1" dirty="0" err="1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he.xz</a:t>
            </a:r>
            <a:endParaRPr lang="en-US" altLang="zh-TW" dirty="0">
              <a:solidFill>
                <a:srgbClr val="C337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Translation-</a:t>
            </a:r>
            <a:r>
              <a:rPr lang="en-US" altLang="zh-TW" b="1" dirty="0" err="1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he.xz</a:t>
            </a:r>
            <a:endParaRPr lang="en-US" altLang="zh-TW" dirty="0">
              <a:solidFill>
                <a:srgbClr val="C337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kill process group -13599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Translation-</a:t>
            </a:r>
            <a:r>
              <a:rPr lang="en-US" altLang="zh-TW" b="1" dirty="0" err="1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he.xz</a:t>
            </a:r>
            <a:endParaRPr lang="en-US" altLang="zh-TW" dirty="0">
              <a:solidFill>
                <a:srgbClr val="C337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Translation-</a:t>
            </a:r>
            <a:r>
              <a:rPr lang="en-US" altLang="zh-TW" b="1" dirty="0" err="1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he.xz</a:t>
            </a:r>
            <a:endParaRPr lang="en-US" altLang="zh-TW" b="1" dirty="0">
              <a:solidFill>
                <a:srgbClr val="C337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/*sort</a:t>
            </a:r>
            <a:r>
              <a:rPr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馬上死掉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773EBC-CE28-E544-BC41-6FF20CE7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8531930-E7A0-4246-AEEB-F0C8FCBA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D429806-D88F-4D4E-8F82-E53EC081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40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42874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88B757C6-207E-604D-9D35-4AE090BC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pipe_perf.c</a:t>
            </a:r>
            <a:r>
              <a:rPr kumimoji="1" lang="zh-CN" altLang="en-US" dirty="0"/>
              <a:t>，</a:t>
            </a:r>
            <a:r>
              <a:rPr kumimoji="1" lang="zh-TW" altLang="en-US" dirty="0"/>
              <a:t>測試</a:t>
            </a:r>
            <a:r>
              <a:rPr kumimoji="1" lang="en-US" altLang="zh-TW" dirty="0"/>
              <a:t>pipe</a:t>
            </a:r>
            <a:r>
              <a:rPr kumimoji="1" lang="zh-CN" altLang="en-US" dirty="0"/>
              <a:t>的效率及學習</a:t>
            </a:r>
            <a:r>
              <a:rPr kumimoji="1" lang="en-US" altLang="zh-CN" dirty="0"/>
              <a:t>alarm</a:t>
            </a:r>
            <a:endParaRPr kumimoji="1"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BEA9689-4775-6E46-8702-4AF89A558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5124"/>
          </a:xfrm>
        </p:spPr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cont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sig_alarm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signNo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cont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	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讓</a:t>
            </a:r>
            <a:r>
              <a:rPr lang="en-US" altLang="zh-CN" dirty="0">
                <a:solidFill>
                  <a:srgbClr val="008400"/>
                </a:solidFill>
                <a:latin typeface="Menlo" panose="020B0609030804020204" pitchFamily="49" charset="0"/>
              </a:rPr>
              <a:t>main</a:t>
            </a:r>
            <a:r>
              <a:rPr lang="zh-CN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跳出</a:t>
            </a:r>
            <a:r>
              <a:rPr lang="en-US" altLang="zh-CN" dirty="0">
                <a:solidFill>
                  <a:srgbClr val="008400"/>
                </a:solidFill>
                <a:latin typeface="Menlo" panose="020B0609030804020204" pitchFamily="49" charset="0"/>
              </a:rPr>
              <a:t>loop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TW" dirty="0"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signal(SIGALRM,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sig_alarm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註冊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alarm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signal(SIGPIPE, SIG_IGN);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避免有人離開造成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pipe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中斷，同學們可以註解掉這段程式碼看看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pipe(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child_pid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fork();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child_pid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  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//child;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close(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]); 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/*for read*/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於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alarmSec"sec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以後發出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SIGALRM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這個訊號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fork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並不會繼承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alarm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，因此要對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parent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和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child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各設定一次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alarm(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alarmSec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cont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	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一直執行，直到程式收到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alarm</a:t>
            </a:r>
            <a:r>
              <a:rPr lang="zh-CN" altLang="en-US" dirty="0">
                <a:solidFill>
                  <a:srgbClr val="008400"/>
                </a:solidFill>
                <a:latin typeface="Menlo" panose="020B0609030804020204" pitchFamily="49" charset="0"/>
              </a:rPr>
              <a:t>這個</a:t>
            </a:r>
            <a:r>
              <a:rPr lang="en-US" altLang="zh-CN" dirty="0">
                <a:solidFill>
                  <a:srgbClr val="008400"/>
                </a:solidFill>
                <a:latin typeface="Menlo" panose="020B0609030804020204" pitchFamily="49" charset="0"/>
              </a:rPr>
              <a:t>signal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write(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buf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nsize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nloop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close(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"child write: throughput\t%.2fMB\n"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(((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nsize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nloop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)/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alarmSec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/(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1024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1024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)));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360CAA1-ACF3-F448-A230-632FA251C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8DBF4ED-17AC-914B-A72D-23DFC050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A93F5B-D291-CF4C-9DD3-1381EF75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41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7773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6E4B68-642F-1242-B46B-988CEDB9B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6681"/>
            <a:ext cx="10515600" cy="5820282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}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{             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//parent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close(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alarm(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alarmSec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cont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read(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buf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nsize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nloop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close(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]);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要關掉，不然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child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收不到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EOF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wait(&amp;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"parent read: throughput\t%.2fMB\n"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(((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nsize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nloop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)/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alarmSec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/(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1024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1024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)));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測試單純記憶體複製的速度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cont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nloop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alarm(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alarmSec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cont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memcpy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dest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buf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nsize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nloop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"speed of 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memcpy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 is \t%.2fMB/s\n"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(((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nsize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nloop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)/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alarmSec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/(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1024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1024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)));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57BDEC7-6313-7941-BC3D-F5928E11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CDF3A58-5F8B-1640-9185-B3208045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C1082B-B341-9644-BE2E-0BC6ACCE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42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981560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51BD77-C0E4-5940-800E-295A3C5E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關於</a:t>
            </a:r>
            <a:r>
              <a:rPr kumimoji="1" lang="en-US" altLang="zh-CN" dirty="0"/>
              <a:t>alarm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3074B7-23A5-9D41-B26C-E8ED94A21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unistd.h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alarm(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seconds);</a:t>
            </a:r>
            <a:endParaRPr lang="en-US" altLang="zh-TW" dirty="0">
              <a:solidFill>
                <a:srgbClr val="BA2DA2"/>
              </a:solidFill>
              <a:latin typeface="Menlo" panose="020B0609030804020204" pitchFamily="49" charset="0"/>
            </a:endParaRPr>
          </a:p>
          <a:p>
            <a:endParaRPr kumimoji="1" lang="en-US" altLang="zh-TW" dirty="0"/>
          </a:p>
          <a:p>
            <a:r>
              <a:rPr kumimoji="1" lang="zh-CN" altLang="en-US" dirty="0"/>
              <a:t>在</a:t>
            </a:r>
            <a:r>
              <a:rPr kumimoji="1" lang="en-US" altLang="zh-CN" dirty="0"/>
              <a:t>seconds</a:t>
            </a:r>
            <a:r>
              <a:rPr kumimoji="1" lang="zh-CN" altLang="en-US" dirty="0"/>
              <a:t>秒以後，</a:t>
            </a:r>
            <a:r>
              <a:rPr kumimoji="1" lang="en-US" altLang="zh-CN" dirty="0"/>
              <a:t>OS</a:t>
            </a:r>
            <a:r>
              <a:rPr kumimoji="1" lang="zh-CN" altLang="en-US" dirty="0"/>
              <a:t>發出</a:t>
            </a:r>
            <a:r>
              <a:rPr kumimoji="1" lang="en-US" altLang="zh-CN" dirty="0"/>
              <a:t>SIGALRM</a:t>
            </a:r>
            <a:r>
              <a:rPr kumimoji="1" lang="zh-CN" altLang="en-US" dirty="0"/>
              <a:t>這個</a:t>
            </a:r>
            <a:r>
              <a:rPr kumimoji="1" lang="en-US" altLang="zh-CN" dirty="0"/>
              <a:t>signal</a:t>
            </a:r>
            <a:r>
              <a:rPr kumimoji="1" lang="zh-CN" altLang="en-US" dirty="0"/>
              <a:t>給程式</a:t>
            </a:r>
            <a:endParaRPr kumimoji="1" lang="en-US" altLang="zh-CN" dirty="0"/>
          </a:p>
          <a:p>
            <a:r>
              <a:rPr kumimoji="1" lang="zh-CN" altLang="en-US" dirty="0"/>
              <a:t>如果</a:t>
            </a:r>
            <a:r>
              <a:rPr kumimoji="1" lang="en-US" altLang="zh-CN" dirty="0"/>
              <a:t>seconds</a:t>
            </a:r>
            <a:r>
              <a:rPr kumimoji="1" lang="zh-CN" altLang="en-US" dirty="0"/>
              <a:t>設定為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，則代表要取消</a:t>
            </a:r>
            <a:r>
              <a:rPr kumimoji="1" lang="en-US" altLang="zh-CN" dirty="0"/>
              <a:t>alarm</a:t>
            </a:r>
          </a:p>
          <a:p>
            <a:r>
              <a:rPr kumimoji="1" lang="zh-CN" altLang="en-US" dirty="0"/>
              <a:t>一個程式最多只有一個</a:t>
            </a:r>
            <a:r>
              <a:rPr kumimoji="1" lang="en-US" altLang="zh-CN" dirty="0"/>
              <a:t>alarm</a:t>
            </a:r>
            <a:r>
              <a:rPr kumimoji="1" lang="zh-CN" altLang="en-US" dirty="0"/>
              <a:t>，如果設定多次的</a:t>
            </a:r>
            <a:r>
              <a:rPr kumimoji="1" lang="en-US" altLang="zh-CN" dirty="0"/>
              <a:t>alarm</a:t>
            </a:r>
            <a:r>
              <a:rPr kumimoji="1" lang="zh-CN" altLang="en-US" dirty="0"/>
              <a:t>，則以最後一次的設定為主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A753D0-F9DC-E740-89E1-1F6080EF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8F5EDF-FA5D-184F-8021-748C6E7E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C4B4BD-1555-6847-8F84-6B407A91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43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776341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262FD6-4FBC-D24F-A1CD-BE65BDDE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54B6AC-2FE7-A64F-90C1-6B594587D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00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b="1" dirty="0" err="1">
                <a:solidFill>
                  <a:srgbClr val="34BC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shiwulo@NUC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zh-TW" b="1" dirty="0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</a:t>
            </a:r>
            <a:r>
              <a:rPr lang="en-US" altLang="zh-TW" b="1" dirty="0" err="1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TW" b="1" dirty="0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/ch11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./pipe-perf 100 5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 write: throughput 183.89MB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 read: throughput 183.89MB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speed of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33005.52MB/s</a:t>
            </a:r>
          </a:p>
          <a:p>
            <a:pPr marL="0" indent="0">
              <a:buNone/>
            </a:pPr>
            <a:r>
              <a:rPr lang="en-US" altLang="zh-TW" b="1" dirty="0" err="1">
                <a:solidFill>
                  <a:srgbClr val="34BC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shiwulo@NUC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zh-TW" b="1" dirty="0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</a:t>
            </a:r>
            <a:r>
              <a:rPr lang="en-US" altLang="zh-TW" b="1" dirty="0" err="1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TW" b="1" dirty="0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/ch11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./pipe-perf 1000 5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 write: throughput 1759.77MB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 read: throughput 1759.72MB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speed of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87379.50MB/s</a:t>
            </a:r>
          </a:p>
          <a:p>
            <a:pPr marL="0" indent="0">
              <a:buNone/>
            </a:pPr>
            <a:r>
              <a:rPr lang="en-US" altLang="zh-TW" b="1" dirty="0" err="1">
                <a:solidFill>
                  <a:srgbClr val="34BC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shiwulo@NUC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zh-TW" b="1" dirty="0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</a:t>
            </a:r>
            <a:r>
              <a:rPr lang="en-US" altLang="zh-TW" b="1" dirty="0" err="1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TW" b="1" dirty="0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/ch11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./pipe-perf 10000 5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 write: throughput 5225.91MB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 read: throughput 5225.42MB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speed of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89776.95MB/s</a:t>
            </a:r>
          </a:p>
          <a:p>
            <a:pPr marL="0" indent="0">
              <a:buNone/>
            </a:pPr>
            <a:r>
              <a:rPr lang="en-US" altLang="zh-TW" b="1" dirty="0" err="1">
                <a:solidFill>
                  <a:srgbClr val="34BC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shiwulo@NUC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zh-TW" b="1" dirty="0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</a:t>
            </a:r>
            <a:r>
              <a:rPr lang="en-US" altLang="zh-TW" b="1" dirty="0" err="1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TW" b="1" dirty="0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/ch11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./pipe-perf 100000 5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 write: throughput 4503.59MB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 read: throughput 4502.85MB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speed of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35511.84MB/s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75B777-C8F6-2E42-9BC8-A6200AA6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C30FE4-75CA-0D46-82E2-B5E5E807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089E62-E774-9548-BE34-BD5EF6BF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44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07709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10DF37-C2EF-2B4C-AB7D-A2C3FAA0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比</a:t>
            </a:r>
            <a:r>
              <a:rPr kumimoji="1" lang="en-US" altLang="zh-CN" dirty="0"/>
              <a:t>alarm</a:t>
            </a:r>
            <a:r>
              <a:rPr kumimoji="1" lang="zh-CN" altLang="en-US" dirty="0"/>
              <a:t>更強大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setitimer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102F97-3E57-084A-AF07-5E4E192D0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sz="2000" dirty="0">
                <a:solidFill>
                  <a:srgbClr val="D12F1B"/>
                </a:solidFill>
                <a:latin typeface="Menlo" panose="020B0609030804020204" pitchFamily="49" charset="0"/>
              </a:rPr>
              <a:t>&lt;sys/</a:t>
            </a:r>
            <a:r>
              <a:rPr lang="en-US" altLang="zh-TW" sz="2000" dirty="0" err="1">
                <a:solidFill>
                  <a:srgbClr val="D12F1B"/>
                </a:solidFill>
                <a:latin typeface="Menlo" panose="020B0609030804020204" pitchFamily="49" charset="0"/>
              </a:rPr>
              <a:t>time.h</a:t>
            </a:r>
            <a:r>
              <a:rPr lang="en-US" altLang="zh-TW" sz="2000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altLang="zh-TW" sz="20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getitimer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20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which, </a:t>
            </a:r>
            <a:r>
              <a:rPr lang="en-US" altLang="zh-TW" sz="2000" dirty="0">
                <a:solidFill>
                  <a:srgbClr val="BA2DA2"/>
                </a:solidFill>
                <a:latin typeface="Menlo" panose="020B0609030804020204" pitchFamily="49" charset="0"/>
              </a:rPr>
              <a:t>struct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itimerval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curr_value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 sz="20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setitimer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20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which, </a:t>
            </a:r>
            <a:r>
              <a:rPr lang="en-US" altLang="zh-TW" sz="2000" dirty="0" err="1">
                <a:solidFill>
                  <a:srgbClr val="BA2DA2"/>
                </a:solidFill>
                <a:latin typeface="Menlo" panose="020B0609030804020204" pitchFamily="49" charset="0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000" dirty="0">
                <a:solidFill>
                  <a:srgbClr val="BA2DA2"/>
                </a:solidFill>
                <a:latin typeface="Menlo" panose="020B0609030804020204" pitchFamily="49" charset="0"/>
              </a:rPr>
              <a:t>struct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itimerval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new_value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2000" dirty="0">
                <a:solidFill>
                  <a:srgbClr val="BA2DA2"/>
                </a:solidFill>
                <a:latin typeface="Menlo" panose="020B0609030804020204" pitchFamily="49" charset="0"/>
              </a:rPr>
              <a:t>struct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itimerval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old_value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-US" altLang="zh-TW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which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的值可以是：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ITIMER_REAL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ITIMER_VIRTUAL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ITIMER_PROF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，分別會產生下列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signal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：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SIGALRM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SIGVTALRM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ITIMER_VIRTUAL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，代表的意義分別是：真實經過的時間、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process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花費在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user space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的時間、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process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花費在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user space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kernel space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的時間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itimerval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資料結構請參考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man 3 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setitiemr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itimerval.it_interval</a:t>
            </a:r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：觸發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signal</a:t>
            </a:r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的週期是多少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itimerval.it_value</a:t>
            </a:r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：下次觸發的時間是何時（或者是：第一次觸發的時間是多少）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43C2DB-A6ED-E04C-84CA-1CA8DDBF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D573B5-276B-F742-9ED6-EC2C0955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23610F-246F-A747-BA81-2927105C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45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16690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88B757C6-207E-604D-9D35-4AE090BC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718" y="79782"/>
            <a:ext cx="6783422" cy="89947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pipe_perf2.c</a:t>
            </a:r>
            <a:r>
              <a:rPr kumimoji="1" lang="zh-CN" altLang="en-US" dirty="0"/>
              <a:t>，練習</a:t>
            </a:r>
            <a:r>
              <a:rPr kumimoji="1" lang="en-US" altLang="zh-CN" dirty="0" err="1"/>
              <a:t>setitime</a:t>
            </a:r>
            <a:r>
              <a:rPr kumimoji="1" lang="en-US" altLang="zh-CN" dirty="0"/>
              <a:t>()</a:t>
            </a:r>
            <a:endParaRPr kumimoji="1"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BEA9689-4775-6E46-8702-4AF89A558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003604" cy="685800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sig_alarm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signNo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cont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sz="12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;   </a:t>
            </a:r>
            <a:r>
              <a:rPr lang="en-US" altLang="zh-TW" sz="1200" dirty="0">
                <a:solidFill>
                  <a:srgbClr val="008400"/>
                </a:solidFill>
                <a:latin typeface="Menlo" panose="020B0609030804020204" pitchFamily="49" charset="0"/>
              </a:rPr>
              <a:t>/*</a:t>
            </a:r>
            <a:r>
              <a:rPr lang="zh-TW" altLang="en-US" sz="1200" dirty="0">
                <a:solidFill>
                  <a:srgbClr val="008400"/>
                </a:solidFill>
                <a:latin typeface="Menlo" panose="020B0609030804020204" pitchFamily="49" charset="0"/>
              </a:rPr>
              <a:t>讓</a:t>
            </a:r>
            <a:r>
              <a:rPr lang="en-US" altLang="zh-TW" sz="1200" dirty="0">
                <a:solidFill>
                  <a:srgbClr val="008400"/>
                </a:solidFill>
                <a:latin typeface="Menlo" panose="020B0609030804020204" pitchFamily="49" charset="0"/>
              </a:rPr>
              <a:t>main</a:t>
            </a:r>
            <a:r>
              <a:rPr lang="zh-TW" altLang="en-US" sz="1200" dirty="0">
                <a:solidFill>
                  <a:srgbClr val="008400"/>
                </a:solidFill>
                <a:latin typeface="Menlo" panose="020B0609030804020204" pitchFamily="49" charset="0"/>
              </a:rPr>
              <a:t>跳出</a:t>
            </a:r>
            <a:r>
              <a:rPr lang="en-US" altLang="zh-TW" sz="1200" dirty="0">
                <a:solidFill>
                  <a:srgbClr val="008400"/>
                </a:solidFill>
                <a:latin typeface="Menlo" panose="020B0609030804020204" pitchFamily="49" charset="0"/>
              </a:rPr>
              <a:t>loop*/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2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sz="12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**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b="1" dirty="0">
                <a:solidFill>
                  <a:srgbClr val="BA2DA2"/>
                </a:solidFill>
                <a:latin typeface="Menlo" panose="020B0609030804020204" pitchFamily="49" charset="0"/>
              </a:rPr>
              <a:t>struct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itimerval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iTime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={</a:t>
            </a:r>
            <a:r>
              <a:rPr lang="en-US" altLang="zh-TW" sz="1200" b="1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}; 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iTime.it_value.tv_sec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alarmSec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b="1" dirty="0">
                <a:solidFill>
                  <a:srgbClr val="BA2DA2"/>
                </a:solidFill>
                <a:latin typeface="Menlo" panose="020B0609030804020204" pitchFamily="49" charset="0"/>
              </a:rPr>
              <a:t>struct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itimerval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virTime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={</a:t>
            </a:r>
            <a:r>
              <a:rPr lang="en-US" altLang="zh-TW" sz="1200" b="1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}; 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virTime.it_value.tv_sec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sz="1200" b="1" dirty="0">
                <a:solidFill>
                  <a:srgbClr val="272AD8"/>
                </a:solidFill>
                <a:latin typeface="Menlo" panose="020B0609030804020204" pitchFamily="49" charset="0"/>
              </a:rPr>
              <a:t>100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;  </a:t>
            </a:r>
            <a:r>
              <a:rPr lang="en-US" altLang="zh-TW" sz="1200" b="1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200" b="1" dirty="0">
                <a:solidFill>
                  <a:srgbClr val="008400"/>
                </a:solidFill>
                <a:latin typeface="Menlo" panose="020B0609030804020204" pitchFamily="49" charset="0"/>
              </a:rPr>
              <a:t>很長，不會發生的時間</a:t>
            </a:r>
            <a:endParaRPr lang="zh-TW" altLang="en-US" sz="1200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200" b="1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b="1" dirty="0">
                <a:solidFill>
                  <a:srgbClr val="BA2DA2"/>
                </a:solidFill>
                <a:latin typeface="Menlo" panose="020B0609030804020204" pitchFamily="49" charset="0"/>
              </a:rPr>
              <a:t>struct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itimerval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profTime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={</a:t>
            </a:r>
            <a:r>
              <a:rPr lang="en-US" altLang="zh-TW" sz="1200" b="1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}; 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profTime.it_value.tv_sec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sz="1200" b="1" dirty="0">
                <a:solidFill>
                  <a:srgbClr val="272AD8"/>
                </a:solidFill>
                <a:latin typeface="Menlo" panose="020B0609030804020204" pitchFamily="49" charset="0"/>
              </a:rPr>
              <a:t>100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;  </a:t>
            </a:r>
            <a:r>
              <a:rPr lang="en-US" altLang="zh-TW" sz="1200" b="1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200" b="1" dirty="0">
                <a:solidFill>
                  <a:srgbClr val="008400"/>
                </a:solidFill>
                <a:latin typeface="Menlo" panose="020B0609030804020204" pitchFamily="49" charset="0"/>
              </a:rPr>
              <a:t>很長，不會發生的時間</a:t>
            </a:r>
            <a:endParaRPr lang="zh-TW" altLang="en-US" sz="1200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signal(SIGALRM,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sig_alarm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sz="12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200" dirty="0">
                <a:solidFill>
                  <a:srgbClr val="008400"/>
                </a:solidFill>
                <a:latin typeface="Menlo" panose="020B0609030804020204" pitchFamily="49" charset="0"/>
              </a:rPr>
              <a:t>註冊</a:t>
            </a:r>
            <a:r>
              <a:rPr lang="en-US" altLang="zh-TW" sz="1200" dirty="0">
                <a:solidFill>
                  <a:srgbClr val="008400"/>
                </a:solidFill>
                <a:latin typeface="Menlo" panose="020B0609030804020204" pitchFamily="49" charset="0"/>
              </a:rPr>
              <a:t>alarm</a:t>
            </a:r>
            <a:endParaRPr lang="en-US" altLang="zh-TW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signal(SIGPIPE, SIG_IGN);   </a:t>
            </a:r>
            <a:r>
              <a:rPr lang="en-US" altLang="zh-TW" sz="12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200" dirty="0">
                <a:solidFill>
                  <a:srgbClr val="008400"/>
                </a:solidFill>
                <a:latin typeface="Menlo" panose="020B0609030804020204" pitchFamily="49" charset="0"/>
              </a:rPr>
              <a:t>避免有人離開造成</a:t>
            </a:r>
            <a:r>
              <a:rPr lang="en-US" altLang="zh-TW" sz="1200" dirty="0">
                <a:solidFill>
                  <a:srgbClr val="008400"/>
                </a:solidFill>
                <a:latin typeface="Menlo" panose="020B0609030804020204" pitchFamily="49" charset="0"/>
              </a:rPr>
              <a:t>pipe</a:t>
            </a:r>
            <a:r>
              <a:rPr lang="zh-TW" altLang="en-US" sz="1200" dirty="0">
                <a:solidFill>
                  <a:srgbClr val="008400"/>
                </a:solidFill>
                <a:latin typeface="Menlo" panose="020B0609030804020204" pitchFamily="49" charset="0"/>
              </a:rPr>
              <a:t>中斷，同學們可以註解掉這段程式碼看看</a:t>
            </a:r>
            <a:endParaRPr lang="zh-TW" alt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pipe(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child_pid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= fork();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child_pid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==</a:t>
            </a:r>
            <a:r>
              <a:rPr lang="en-US" altLang="zh-TW" sz="12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 {     </a:t>
            </a:r>
            <a:r>
              <a:rPr lang="en-US" altLang="zh-TW" sz="1200" dirty="0">
                <a:solidFill>
                  <a:srgbClr val="008400"/>
                </a:solidFill>
                <a:latin typeface="Menlo" panose="020B0609030804020204" pitchFamily="49" charset="0"/>
              </a:rPr>
              <a:t>//child;</a:t>
            </a:r>
            <a:endParaRPr lang="en-US" altLang="zh-TW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close(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12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]);    </a:t>
            </a:r>
            <a:r>
              <a:rPr lang="en-US" altLang="zh-TW" sz="1200" dirty="0">
                <a:solidFill>
                  <a:srgbClr val="008400"/>
                </a:solidFill>
                <a:latin typeface="Menlo" panose="020B0609030804020204" pitchFamily="49" charset="0"/>
              </a:rPr>
              <a:t>/*for read*/</a:t>
            </a:r>
            <a:endParaRPr lang="en-US" altLang="zh-TW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setitimer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(ITIMER_REAL, &amp;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iTime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200" b="1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setitimer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(ITIMER_VIRTUAL, &amp;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virTime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200" b="1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setitimer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(ITIMER_PROF, &amp;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profTime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200" b="1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cont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write(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12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],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buf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nsize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nloop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++;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close(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12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D12F1B"/>
                </a:solidFill>
                <a:latin typeface="Menlo" panose="020B0609030804020204" pitchFamily="49" charset="0"/>
              </a:rPr>
              <a:t>"\</a:t>
            </a:r>
            <a:r>
              <a:rPr lang="en-US" altLang="zh-TW" sz="1200" dirty="0" err="1">
                <a:solidFill>
                  <a:srgbClr val="D12F1B"/>
                </a:solidFill>
                <a:latin typeface="Menlo" panose="020B0609030804020204" pitchFamily="49" charset="0"/>
              </a:rPr>
              <a:t>nchild</a:t>
            </a:r>
            <a:r>
              <a:rPr lang="en-US" altLang="zh-TW" sz="1200" dirty="0">
                <a:solidFill>
                  <a:srgbClr val="D12F1B"/>
                </a:solidFill>
                <a:latin typeface="Menlo" panose="020B0609030804020204" pitchFamily="49" charset="0"/>
              </a:rPr>
              <a:t> write: throughput\t%.2fMB/s\n"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, (((</a:t>
            </a:r>
            <a:r>
              <a:rPr lang="en-US" altLang="zh-TW" sz="1200" dirty="0">
                <a:solidFill>
                  <a:srgbClr val="BA2DA2"/>
                </a:solidFill>
                <a:latin typeface="Menlo" panose="020B0609030804020204" pitchFamily="49" charset="0"/>
              </a:rPr>
              <a:t>float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nsize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nloop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)/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alarmSec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/MB));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getitimer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(ITIMER_VIRTUAL,&amp;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virTime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);  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getitimer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(ITIMER_PROF,&amp;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profTime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D12F1B"/>
                </a:solidFill>
                <a:latin typeface="Menlo" panose="020B0609030804020204" pitchFamily="49" charset="0"/>
              </a:rPr>
              <a:t>"</a:t>
            </a:r>
            <a:r>
              <a:rPr lang="zh-TW" altLang="en-US" sz="1200" dirty="0">
                <a:solidFill>
                  <a:srgbClr val="D12F1B"/>
                </a:solidFill>
                <a:latin typeface="Menlo" panose="020B0609030804020204" pitchFamily="49" charset="0"/>
              </a:rPr>
              <a:t>在</a:t>
            </a:r>
            <a:r>
              <a:rPr lang="en-US" altLang="zh-TW" sz="1200" dirty="0">
                <a:solidFill>
                  <a:srgbClr val="D12F1B"/>
                </a:solidFill>
                <a:latin typeface="Menlo" panose="020B0609030804020204" pitchFamily="49" charset="0"/>
              </a:rPr>
              <a:t>user space</a:t>
            </a:r>
            <a:r>
              <a:rPr lang="zh-TW" altLang="en-US" sz="1200" dirty="0">
                <a:solidFill>
                  <a:srgbClr val="D12F1B"/>
                </a:solidFill>
                <a:latin typeface="Menlo" panose="020B0609030804020204" pitchFamily="49" charset="0"/>
              </a:rPr>
              <a:t>花費</a:t>
            </a:r>
            <a:r>
              <a:rPr lang="en-US" altLang="zh-TW" sz="1200" dirty="0">
                <a:solidFill>
                  <a:srgbClr val="D12F1B"/>
                </a:solidFill>
                <a:latin typeface="Menlo" panose="020B0609030804020204" pitchFamily="49" charset="0"/>
              </a:rPr>
              <a:t>\t= %</a:t>
            </a:r>
            <a:r>
              <a:rPr lang="en-US" altLang="zh-TW" sz="1200" dirty="0" err="1">
                <a:solidFill>
                  <a:srgbClr val="D12F1B"/>
                </a:solidFill>
                <a:latin typeface="Menlo" panose="020B0609030804020204" pitchFamily="49" charset="0"/>
              </a:rPr>
              <a:t>fsec</a:t>
            </a:r>
            <a:r>
              <a:rPr lang="en-US" altLang="zh-TW" sz="1200" dirty="0">
                <a:solidFill>
                  <a:srgbClr val="D12F1B"/>
                </a:solidFill>
                <a:latin typeface="Menlo" panose="020B0609030804020204" pitchFamily="49" charset="0"/>
              </a:rPr>
              <a:t>\n"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200" b="1" dirty="0">
                <a:solidFill>
                  <a:srgbClr val="272AD8"/>
                </a:solidFill>
                <a:latin typeface="Menlo" panose="020B0609030804020204" pitchFamily="49" charset="0"/>
              </a:rPr>
              <a:t>100.0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-timeval2sec(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virTime.it_value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D12F1B"/>
                </a:solidFill>
                <a:latin typeface="Menlo" panose="020B0609030804020204" pitchFamily="49" charset="0"/>
              </a:rPr>
              <a:t>"</a:t>
            </a:r>
            <a:r>
              <a:rPr lang="zh-TW" altLang="en-US" sz="1200" dirty="0">
                <a:solidFill>
                  <a:srgbClr val="D12F1B"/>
                </a:solidFill>
                <a:latin typeface="Menlo" panose="020B0609030804020204" pitchFamily="49" charset="0"/>
              </a:rPr>
              <a:t>整個時間花費</a:t>
            </a:r>
            <a:r>
              <a:rPr lang="en-US" altLang="zh-TW" sz="1200" dirty="0">
                <a:solidFill>
                  <a:srgbClr val="D12F1B"/>
                </a:solidFill>
                <a:latin typeface="Menlo" panose="020B0609030804020204" pitchFamily="49" charset="0"/>
              </a:rPr>
              <a:t>\t\t= %</a:t>
            </a:r>
            <a:r>
              <a:rPr lang="en-US" altLang="zh-TW" sz="1200" dirty="0" err="1">
                <a:solidFill>
                  <a:srgbClr val="D12F1B"/>
                </a:solidFill>
                <a:latin typeface="Menlo" panose="020B0609030804020204" pitchFamily="49" charset="0"/>
              </a:rPr>
              <a:t>fsec</a:t>
            </a:r>
            <a:r>
              <a:rPr lang="en-US" altLang="zh-TW" sz="1200" dirty="0">
                <a:solidFill>
                  <a:srgbClr val="D12F1B"/>
                </a:solidFill>
                <a:latin typeface="Menlo" panose="020B0609030804020204" pitchFamily="49" charset="0"/>
              </a:rPr>
              <a:t>\n"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200" b="1" dirty="0">
                <a:solidFill>
                  <a:srgbClr val="272AD8"/>
                </a:solidFill>
                <a:latin typeface="Menlo" panose="020B0609030804020204" pitchFamily="49" charset="0"/>
              </a:rPr>
              <a:t>100.0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-timeval2sec(</a:t>
            </a:r>
            <a:r>
              <a:rPr lang="en-US" altLang="zh-TW" sz="12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profTime.it_value</a:t>
            </a:r>
            <a:r>
              <a:rPr lang="en-US" altLang="zh-TW" sz="1200" b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TW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38B5E0A-3DC0-CE42-B0D2-1DCF1149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E4296C3-D0E5-2541-84D3-FC95FB1D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DBBD15-C709-354B-BDAB-16873147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46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13939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6095D1-1D94-BE4B-A418-1C539044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4800"/>
            <a:ext cx="11146277" cy="5872163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 startAt="22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 </a:t>
            </a:r>
            <a:r>
              <a:rPr lang="en-US" altLang="zh-TW" sz="1400" dirty="0">
                <a:solidFill>
                  <a:srgbClr val="BA2DA2"/>
                </a:solidFill>
                <a:latin typeface="Menlo" panose="020B0609030804020204" pitchFamily="49" charset="0"/>
              </a:rPr>
              <a:t>else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{                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//parent</a:t>
            </a:r>
            <a:endParaRPr lang="en-US" altLang="zh-TW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 startAt="22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close(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14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pPr marL="342900" indent="-342900">
              <a:buFont typeface="+mj-lt"/>
              <a:buAutoNum type="arabicPeriod" startAt="22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setitimer</a:t>
            </a:r>
            <a:r>
              <a:rPr lang="en-US" altLang="zh-TW" sz="1400" b="1" dirty="0">
                <a:solidFill>
                  <a:srgbClr val="000000"/>
                </a:solidFill>
                <a:latin typeface="Menlo" panose="020B0609030804020204" pitchFamily="49" charset="0"/>
              </a:rPr>
              <a:t>(ITIMER_REAL, &amp;</a:t>
            </a:r>
            <a:r>
              <a:rPr lang="en-US" altLang="zh-TW" sz="1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iTime</a:t>
            </a:r>
            <a:r>
              <a:rPr lang="en-US" altLang="zh-TW" sz="14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400" b="1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1400" b="1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sz="1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setitimer</a:t>
            </a:r>
            <a:r>
              <a:rPr lang="en-US" altLang="zh-TW" sz="1400" b="1" dirty="0">
                <a:solidFill>
                  <a:srgbClr val="000000"/>
                </a:solidFill>
                <a:latin typeface="Menlo" panose="020B0609030804020204" pitchFamily="49" charset="0"/>
              </a:rPr>
              <a:t>(ITIMER_VIRTUAL, &amp;</a:t>
            </a:r>
            <a:r>
              <a:rPr lang="en-US" altLang="zh-TW" sz="1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virTime</a:t>
            </a:r>
            <a:r>
              <a:rPr lang="en-US" altLang="zh-TW" sz="14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400" b="1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1400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 startAt="22"/>
            </a:pPr>
            <a:r>
              <a:rPr lang="en-US" altLang="zh-TW" sz="1400" b="1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TW" sz="1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setitimer</a:t>
            </a:r>
            <a:r>
              <a:rPr lang="en-US" altLang="zh-TW" sz="1400" b="1" dirty="0">
                <a:solidFill>
                  <a:srgbClr val="000000"/>
                </a:solidFill>
                <a:latin typeface="Menlo" panose="020B0609030804020204" pitchFamily="49" charset="0"/>
              </a:rPr>
              <a:t>(ITIMER_PROF, &amp;</a:t>
            </a:r>
            <a:r>
              <a:rPr lang="en-US" altLang="zh-TW" sz="1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profTime</a:t>
            </a:r>
            <a:r>
              <a:rPr lang="en-US" altLang="zh-TW" sz="14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400" b="1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1400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 startAt="22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400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cont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) {   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一直執行，直到程式收到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alarm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這個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signal</a:t>
            </a:r>
          </a:p>
          <a:p>
            <a:pPr marL="342900" indent="-342900">
              <a:buFont typeface="+mj-lt"/>
              <a:buAutoNum type="arabicPeriod" startAt="22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read(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14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],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buf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nsize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nloop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++; }</a:t>
            </a:r>
          </a:p>
          <a:p>
            <a:pPr marL="342900" indent="-342900">
              <a:buFont typeface="+mj-lt"/>
              <a:buAutoNum type="arabicPeriod" startAt="22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close(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pipefd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14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]);   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要關掉，不然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child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收不到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EOF</a:t>
            </a:r>
            <a:endParaRPr lang="en-US" altLang="zh-TW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 startAt="22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400" dirty="0">
                <a:solidFill>
                  <a:srgbClr val="D12F1B"/>
                </a:solidFill>
                <a:latin typeface="Menlo" panose="020B0609030804020204" pitchFamily="49" charset="0"/>
              </a:rPr>
              <a:t>"\</a:t>
            </a:r>
            <a:r>
              <a:rPr lang="en-US" altLang="zh-TW" sz="1400" dirty="0" err="1">
                <a:solidFill>
                  <a:srgbClr val="D12F1B"/>
                </a:solidFill>
                <a:latin typeface="Menlo" panose="020B0609030804020204" pitchFamily="49" charset="0"/>
              </a:rPr>
              <a:t>nparent</a:t>
            </a:r>
            <a:r>
              <a:rPr lang="en-US" altLang="zh-TW" sz="1400" dirty="0">
                <a:solidFill>
                  <a:srgbClr val="D12F1B"/>
                </a:solidFill>
                <a:latin typeface="Menlo" panose="020B0609030804020204" pitchFamily="49" charset="0"/>
              </a:rPr>
              <a:t> read: throughput\t%.2fMB/s\n"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, (((</a:t>
            </a:r>
            <a:r>
              <a:rPr lang="en-US" altLang="zh-TW" sz="1400" dirty="0">
                <a:solidFill>
                  <a:srgbClr val="BA2DA2"/>
                </a:solidFill>
                <a:latin typeface="Menlo" panose="020B0609030804020204" pitchFamily="49" charset="0"/>
              </a:rPr>
              <a:t>float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nsize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nloop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)/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alarmSec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/MB));</a:t>
            </a:r>
          </a:p>
          <a:p>
            <a:pPr marL="342900" indent="-342900">
              <a:buFont typeface="+mj-lt"/>
              <a:buAutoNum type="arabicPeriod" startAt="22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getitimer</a:t>
            </a:r>
            <a:r>
              <a:rPr lang="en-US" altLang="zh-TW" sz="1400" b="1" dirty="0">
                <a:solidFill>
                  <a:srgbClr val="000000"/>
                </a:solidFill>
                <a:latin typeface="Menlo" panose="020B0609030804020204" pitchFamily="49" charset="0"/>
              </a:rPr>
              <a:t>(ITIMER_VIRTUAL,&amp;</a:t>
            </a:r>
            <a:r>
              <a:rPr lang="en-US" altLang="zh-TW" sz="1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virTime</a:t>
            </a:r>
            <a:r>
              <a:rPr lang="en-US" altLang="zh-TW" sz="1400" b="1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sz="1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getitimer</a:t>
            </a:r>
            <a:r>
              <a:rPr lang="en-US" altLang="zh-TW" sz="1400" b="1" dirty="0">
                <a:solidFill>
                  <a:srgbClr val="000000"/>
                </a:solidFill>
                <a:latin typeface="Menlo" panose="020B0609030804020204" pitchFamily="49" charset="0"/>
              </a:rPr>
              <a:t>(ITIMER_PROF,&amp;</a:t>
            </a:r>
            <a:r>
              <a:rPr lang="en-US" altLang="zh-TW" sz="1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profTime</a:t>
            </a:r>
            <a:r>
              <a:rPr lang="en-US" altLang="zh-TW" sz="1400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 startAt="22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400" dirty="0">
                <a:solidFill>
                  <a:srgbClr val="D12F1B"/>
                </a:solidFill>
                <a:latin typeface="Menlo" panose="020B0609030804020204" pitchFamily="49" charset="0"/>
              </a:rPr>
              <a:t>"</a:t>
            </a:r>
            <a:r>
              <a:rPr lang="zh-TW" altLang="en-US" sz="1400" dirty="0">
                <a:solidFill>
                  <a:srgbClr val="D12F1B"/>
                </a:solidFill>
                <a:latin typeface="Menlo" panose="020B0609030804020204" pitchFamily="49" charset="0"/>
              </a:rPr>
              <a:t>在</a:t>
            </a:r>
            <a:r>
              <a:rPr lang="en-US" altLang="zh-TW" sz="1400" dirty="0">
                <a:solidFill>
                  <a:srgbClr val="D12F1B"/>
                </a:solidFill>
                <a:latin typeface="Menlo" panose="020B0609030804020204" pitchFamily="49" charset="0"/>
              </a:rPr>
              <a:t>user space</a:t>
            </a:r>
            <a:r>
              <a:rPr lang="zh-TW" altLang="en-US" sz="1400" dirty="0">
                <a:solidFill>
                  <a:srgbClr val="D12F1B"/>
                </a:solidFill>
                <a:latin typeface="Menlo" panose="020B0609030804020204" pitchFamily="49" charset="0"/>
              </a:rPr>
              <a:t>花費</a:t>
            </a:r>
            <a:r>
              <a:rPr lang="en-US" altLang="zh-TW" sz="1400" dirty="0">
                <a:solidFill>
                  <a:srgbClr val="D12F1B"/>
                </a:solidFill>
                <a:latin typeface="Menlo" panose="020B0609030804020204" pitchFamily="49" charset="0"/>
              </a:rPr>
              <a:t>\t= %</a:t>
            </a:r>
            <a:r>
              <a:rPr lang="en-US" altLang="zh-TW" sz="1400" dirty="0" err="1">
                <a:solidFill>
                  <a:srgbClr val="D12F1B"/>
                </a:solidFill>
                <a:latin typeface="Menlo" panose="020B0609030804020204" pitchFamily="49" charset="0"/>
              </a:rPr>
              <a:t>fsec</a:t>
            </a:r>
            <a:r>
              <a:rPr lang="en-US" altLang="zh-TW" sz="1400" dirty="0">
                <a:solidFill>
                  <a:srgbClr val="D12F1B"/>
                </a:solidFill>
                <a:latin typeface="Menlo" panose="020B0609030804020204" pitchFamily="49" charset="0"/>
              </a:rPr>
              <a:t>\n"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400" dirty="0">
                <a:solidFill>
                  <a:srgbClr val="272AD8"/>
                </a:solidFill>
                <a:latin typeface="Menlo" panose="020B0609030804020204" pitchFamily="49" charset="0"/>
              </a:rPr>
              <a:t>100.0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-timeval2sec(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virTime.it_value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pPr marL="342900" indent="-342900">
              <a:buFont typeface="+mj-lt"/>
              <a:buAutoNum type="arabicPeriod" startAt="22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400" dirty="0">
                <a:solidFill>
                  <a:srgbClr val="D12F1B"/>
                </a:solidFill>
                <a:latin typeface="Menlo" panose="020B0609030804020204" pitchFamily="49" charset="0"/>
              </a:rPr>
              <a:t>"</a:t>
            </a:r>
            <a:r>
              <a:rPr lang="zh-TW" altLang="en-US" sz="1400" dirty="0">
                <a:solidFill>
                  <a:srgbClr val="D12F1B"/>
                </a:solidFill>
                <a:latin typeface="Menlo" panose="020B0609030804020204" pitchFamily="49" charset="0"/>
              </a:rPr>
              <a:t>整個時間花費</a:t>
            </a:r>
            <a:r>
              <a:rPr lang="en-US" altLang="zh-TW" sz="1400" dirty="0">
                <a:solidFill>
                  <a:srgbClr val="D12F1B"/>
                </a:solidFill>
                <a:latin typeface="Menlo" panose="020B0609030804020204" pitchFamily="49" charset="0"/>
              </a:rPr>
              <a:t>\t\t= %</a:t>
            </a:r>
            <a:r>
              <a:rPr lang="en-US" altLang="zh-TW" sz="1400" dirty="0" err="1">
                <a:solidFill>
                  <a:srgbClr val="D12F1B"/>
                </a:solidFill>
                <a:latin typeface="Menlo" panose="020B0609030804020204" pitchFamily="49" charset="0"/>
              </a:rPr>
              <a:t>fsec</a:t>
            </a:r>
            <a:r>
              <a:rPr lang="en-US" altLang="zh-TW" sz="1400" dirty="0">
                <a:solidFill>
                  <a:srgbClr val="D12F1B"/>
                </a:solidFill>
                <a:latin typeface="Menlo" panose="020B0609030804020204" pitchFamily="49" charset="0"/>
              </a:rPr>
              <a:t>\n"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400" dirty="0">
                <a:solidFill>
                  <a:srgbClr val="272AD8"/>
                </a:solidFill>
                <a:latin typeface="Menlo" panose="020B0609030804020204" pitchFamily="49" charset="0"/>
              </a:rPr>
              <a:t>100.0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-timeval2sec(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profTime.it_value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pPr marL="342900" indent="-342900">
              <a:buFont typeface="+mj-lt"/>
              <a:buAutoNum type="arabicPeriod" startAt="22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wait(&amp;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 startAt="22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400" dirty="0">
                <a:solidFill>
                  <a:srgbClr val="BA2DA2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4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 startAt="22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 startAt="22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51F575-A316-D74D-8189-61EF470A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ADAD26-9069-6042-B534-6CD848C7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47F6D9D-C77E-274F-B483-83B225B1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47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80825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72803-9051-734E-BC65-10A47483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A7C25-3244-184A-B24B-78869B498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34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b="1" dirty="0" err="1">
                <a:solidFill>
                  <a:srgbClr val="34BC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shiwulo@NUC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zh-TW" b="1" dirty="0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</a:t>
            </a:r>
            <a:r>
              <a:rPr lang="en-US" altLang="zh-TW" b="1" dirty="0" err="1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TW" b="1" dirty="0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/ch11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./pipe-perf2 1000 5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 read: throughput 1621.98MB/s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在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 space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花費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		0.832000sec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整個時間花費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		4.604000sec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 write: throughput 1622.00MB/s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在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 space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花費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		0.852000sec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整個時間花費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		4.996000sec</a:t>
            </a:r>
          </a:p>
          <a:p>
            <a:pPr marL="0" indent="0">
              <a:buNone/>
            </a:pPr>
            <a:r>
              <a:rPr lang="en-US" altLang="zh-TW" b="1" dirty="0" err="1">
                <a:solidFill>
                  <a:srgbClr val="34BC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shiwulo@NUC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zh-TW" b="1" dirty="0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</a:t>
            </a:r>
            <a:r>
              <a:rPr lang="en-US" altLang="zh-TW" b="1" dirty="0" err="1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TW" b="1" dirty="0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/ch11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./pipe-perf2 10000 5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 read: throughput 4940.47MB/s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在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 space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花費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		0.324000sec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整個時間花費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		4.964000sec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 write: throughput 4940.91MB/s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在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 space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花費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		0.300000sec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整個時間花費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		4.920000sec</a:t>
            </a:r>
          </a:p>
          <a:p>
            <a:pPr marL="0" indent="0">
              <a:buNone/>
            </a:pPr>
            <a:endParaRPr kumimoji="1"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41A0B6-978E-F249-9430-A28A0E2D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753A16-09C3-3744-8C1D-F05F5945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163CA3-BEBC-0046-9994-372580C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48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39417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FIFO (named pipe)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717C259-F1E5-6B4C-B9FF-F6993090B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3588C7-0F3A-1647-98DF-767D379D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5E33B2-708F-BA43-8F4E-40FB3C71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49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78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pipe()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unistd.h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pipe(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]);</a:t>
            </a:r>
          </a:p>
          <a:p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建立一個溝通的管道，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[0]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為讀取，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pipefd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[1]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為寫入，如果發生錯誤，回傳值為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-1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，否則為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0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ED6574-DA7A-634D-802B-0B98FACF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22A1CA-8395-5F4B-9068-DDF12E95A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4018E3-4EFF-9D46-9E42-6729E7D4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61778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mkfifo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Menlo-Regular" charset="0"/>
              </a:rPr>
              <a:t>Linux</a:t>
            </a:r>
            <a:r>
              <a:rPr lang="zh-TW" altLang="en-US" dirty="0">
                <a:latin typeface="Menlo-Regular" charset="0"/>
              </a:rPr>
              <a:t>指令 </a:t>
            </a:r>
            <a:r>
              <a:rPr lang="en-US" altLang="zh-TW" dirty="0" err="1">
                <a:latin typeface="Menlo-Regular" charset="0"/>
              </a:rPr>
              <a:t>mkfifo</a:t>
            </a:r>
            <a:r>
              <a:rPr lang="en-US" altLang="zh-TW" dirty="0">
                <a:latin typeface="Menlo-Regular" charset="0"/>
              </a:rPr>
              <a:t> - make FIFOs (named pipes)</a:t>
            </a:r>
          </a:p>
          <a:p>
            <a:pPr marL="0" indent="0">
              <a:buNone/>
            </a:pPr>
            <a:endParaRPr lang="en-US" altLang="zh-TW" dirty="0">
              <a:latin typeface="Menlo-Regular" charset="0"/>
            </a:endParaRPr>
          </a:p>
          <a:p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mkfifo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*pathname,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mode_t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mode);</a:t>
            </a:r>
          </a:p>
          <a:p>
            <a:endParaRPr kumimoji="1" lang="en-US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kumimoji="1" lang="zh-TW" altLang="en-US" dirty="0">
                <a:solidFill>
                  <a:srgbClr val="000000"/>
                </a:solidFill>
                <a:latin typeface="Menlo-Regular" charset="0"/>
              </a:rPr>
              <a:t>第一個參數放入「路徑」及「檔名」</a:t>
            </a:r>
            <a:endParaRPr kumimoji="1" lang="en-US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kumimoji="1" lang="zh-TW" altLang="en-US" dirty="0">
                <a:solidFill>
                  <a:srgbClr val="000000"/>
                </a:solidFill>
                <a:latin typeface="Menlo-Regular" charset="0"/>
              </a:rPr>
              <a:t>第二個參數可以指定讀寫的權限（</a:t>
            </a:r>
            <a:r>
              <a:rPr kumimoji="1" lang="en-US" altLang="zh-TW" dirty="0">
                <a:solidFill>
                  <a:srgbClr val="000000"/>
                </a:solidFill>
                <a:latin typeface="Menlo-Regular" charset="0"/>
              </a:rPr>
              <a:t>mode &amp; ~</a:t>
            </a:r>
            <a:r>
              <a:rPr kumimoji="1" lang="en-US" altLang="zh-TW" dirty="0" err="1">
                <a:solidFill>
                  <a:srgbClr val="000000"/>
                </a:solidFill>
                <a:latin typeface="Menlo-Regular" charset="0"/>
              </a:rPr>
              <a:t>umask</a:t>
            </a:r>
            <a:r>
              <a:rPr kumimoji="1" lang="zh-TW" altLang="en-US" dirty="0">
                <a:solidFill>
                  <a:srgbClr val="000000"/>
                </a:solidFill>
                <a:latin typeface="Menlo-Regular" charset="0"/>
              </a:rPr>
              <a:t>）</a:t>
            </a:r>
            <a:endParaRPr kumimoji="1" lang="en-US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kumimoji="1" lang="zh-TW" altLang="en-US" dirty="0">
                <a:solidFill>
                  <a:srgbClr val="000000"/>
                </a:solidFill>
                <a:latin typeface="Menlo-Regular" charset="0"/>
              </a:rPr>
              <a:t>只要知道</a:t>
            </a:r>
            <a:r>
              <a:rPr kumimoji="1" lang="en-US" altLang="zh-TW" dirty="0" err="1">
                <a:solidFill>
                  <a:srgbClr val="000000"/>
                </a:solidFill>
                <a:latin typeface="Menlo-Regular" charset="0"/>
              </a:rPr>
              <a:t>fifo</a:t>
            </a:r>
            <a:r>
              <a:rPr kumimoji="1" lang="zh-TW" altLang="en-US" dirty="0">
                <a:solidFill>
                  <a:srgbClr val="000000"/>
                </a:solidFill>
                <a:latin typeface="Menlo-Regular" charset="0"/>
              </a:rPr>
              <a:t>位置的人，並且有適當的權限，就可以讀寫</a:t>
            </a:r>
            <a:r>
              <a:rPr kumimoji="1" lang="en-US" altLang="zh-TW" dirty="0" err="1">
                <a:solidFill>
                  <a:srgbClr val="000000"/>
                </a:solidFill>
                <a:latin typeface="Menlo-Regular" charset="0"/>
              </a:rPr>
              <a:t>fifo</a:t>
            </a:r>
            <a:endParaRPr kumimoji="1" lang="zh-TW" alt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FAFBC6D-2F68-0346-AB52-A9A4453B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2134C79-CF9F-D94D-A8E0-EB2DDCA2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2767FD-B20A-5A40-8E37-80422FF9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50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7501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FIFO</a:t>
            </a:r>
            <a:r>
              <a:rPr kumimoji="1" lang="zh-TW" altLang="en-US" dirty="0"/>
              <a:t>的簡單程式（</a:t>
            </a:r>
            <a:r>
              <a:rPr kumimoji="1" lang="en-US" altLang="zh-TW" dirty="0"/>
              <a:t>fifo1.c</a:t>
            </a:r>
            <a:r>
              <a:rPr kumimoji="1" lang="zh-TW" altLang="en-US" dirty="0"/>
              <a:t>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numCol="1"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pt-BR" altLang="zh-TW" dirty="0" err="1">
                <a:solidFill>
                  <a:srgbClr val="000000"/>
                </a:solidFill>
                <a:latin typeface="Menlo-Regular" charset="0"/>
              </a:rPr>
              <a:t>buf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pt-BR" altLang="zh-TW" dirty="0">
                <a:solidFill>
                  <a:srgbClr val="1C00CF"/>
                </a:solidFill>
                <a:latin typeface="Menlo-Regular" charset="0"/>
              </a:rPr>
              <a:t>200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pt-BR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pt-BR" altLang="zh-TW" dirty="0" err="1">
                <a:solidFill>
                  <a:srgbClr val="000000"/>
                </a:solidFill>
                <a:latin typeface="Menlo-Regular" charset="0"/>
              </a:rPr>
              <a:t>main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pt-BR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pt-BR" altLang="zh-TW" dirty="0" err="1">
                <a:solidFill>
                  <a:srgbClr val="000000"/>
                </a:solidFill>
                <a:latin typeface="Menlo-Regular" charset="0"/>
              </a:rPr>
              <a:t>argc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pt-BR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 **</a:t>
            </a:r>
            <a:r>
              <a:rPr lang="pt-BR" altLang="zh-TW" dirty="0" err="1">
                <a:solidFill>
                  <a:srgbClr val="000000"/>
                </a:solidFill>
                <a:latin typeface="Menlo-Regular" charset="0"/>
              </a:rPr>
              <a:t>argv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hu-HU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hu-HU" altLang="zh-TW" dirty="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hu-HU" altLang="zh-TW" dirty="0">
                <a:solidFill>
                  <a:srgbClr val="000000"/>
                </a:solidFill>
                <a:latin typeface="Menlo-Regular" charset="0"/>
              </a:rPr>
              <a:t> fd;</a:t>
            </a:r>
          </a:p>
          <a:p>
            <a:pPr marL="514350" indent="-514350">
              <a:buFont typeface="+mj-lt"/>
              <a:buAutoNum type="arabicPeriod"/>
            </a:pP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it-IT" altLang="zh-TW" dirty="0" err="1">
                <a:solidFill>
                  <a:srgbClr val="000000"/>
                </a:solidFill>
                <a:latin typeface="Menlo-Regular" charset="0"/>
              </a:rPr>
              <a:t>mkfifo</a:t>
            </a: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it-IT" altLang="zh-TW" dirty="0">
                <a:solidFill>
                  <a:srgbClr val="C41A16"/>
                </a:solidFill>
                <a:latin typeface="Menlo-Regular" charset="0"/>
              </a:rPr>
              <a:t>”/</a:t>
            </a:r>
            <a:r>
              <a:rPr lang="it-IT" altLang="zh-TW" dirty="0" err="1">
                <a:solidFill>
                  <a:srgbClr val="C41A16"/>
                </a:solidFill>
                <a:latin typeface="Menlo-Regular" charset="0"/>
              </a:rPr>
              <a:t>tmp</a:t>
            </a:r>
            <a:r>
              <a:rPr lang="it-IT" altLang="zh-TW" dirty="0">
                <a:solidFill>
                  <a:srgbClr val="C41A16"/>
                </a:solidFill>
                <a:latin typeface="Menlo-Regular" charset="0"/>
              </a:rPr>
              <a:t>/</a:t>
            </a:r>
            <a:r>
              <a:rPr lang="it-IT" altLang="zh-TW" dirty="0" err="1">
                <a:solidFill>
                  <a:srgbClr val="C41A16"/>
                </a:solidFill>
                <a:latin typeface="Menlo-Regular" charset="0"/>
              </a:rPr>
              <a:t>shiwulo</a:t>
            </a:r>
            <a:r>
              <a:rPr lang="it-IT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it-IT" altLang="zh-TW" dirty="0">
                <a:solidFill>
                  <a:srgbClr val="1C00CF"/>
                </a:solidFill>
                <a:latin typeface="Menlo-Regular" charset="0"/>
              </a:rPr>
              <a:t>0666</a:t>
            </a: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it-IT" altLang="zh-TW" dirty="0" err="1">
                <a:solidFill>
                  <a:srgbClr val="000000"/>
                </a:solidFill>
                <a:latin typeface="Menlo-Regular" charset="0"/>
              </a:rPr>
              <a:t>fd</a:t>
            </a: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 = open(</a:t>
            </a:r>
            <a:r>
              <a:rPr lang="it-IT" altLang="zh-TW" dirty="0">
                <a:solidFill>
                  <a:srgbClr val="C41A16"/>
                </a:solidFill>
                <a:latin typeface="Menlo-Regular" charset="0"/>
              </a:rPr>
              <a:t>”/</a:t>
            </a:r>
            <a:r>
              <a:rPr lang="it-IT" altLang="zh-TW" dirty="0" err="1">
                <a:solidFill>
                  <a:srgbClr val="C41A16"/>
                </a:solidFill>
                <a:latin typeface="Menlo-Regular" charset="0"/>
              </a:rPr>
              <a:t>tmp</a:t>
            </a:r>
            <a:r>
              <a:rPr lang="it-IT" altLang="zh-TW" dirty="0">
                <a:solidFill>
                  <a:srgbClr val="C41A16"/>
                </a:solidFill>
                <a:latin typeface="Menlo-Regular" charset="0"/>
              </a:rPr>
              <a:t>/</a:t>
            </a:r>
            <a:r>
              <a:rPr lang="it-IT" altLang="zh-TW" dirty="0" err="1">
                <a:solidFill>
                  <a:srgbClr val="C41A16"/>
                </a:solidFill>
                <a:latin typeface="Menlo-Regular" charset="0"/>
              </a:rPr>
              <a:t>shiwulo</a:t>
            </a:r>
            <a:r>
              <a:rPr lang="it-IT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,O_RDWR);</a:t>
            </a:r>
          </a:p>
          <a:p>
            <a:pPr marL="514350" indent="-514350">
              <a:buFont typeface="+mj-lt"/>
              <a:buAutoNum type="arabicPeriod"/>
            </a:pP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it-IT" altLang="zh-TW" dirty="0" err="1">
                <a:solidFill>
                  <a:srgbClr val="000000"/>
                </a:solidFill>
                <a:latin typeface="Menlo-Regular" charset="0"/>
              </a:rPr>
              <a:t>write</a:t>
            </a: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it-IT" altLang="zh-TW" dirty="0" err="1">
                <a:solidFill>
                  <a:srgbClr val="000000"/>
                </a:solidFill>
                <a:latin typeface="Menlo-Regular" charset="0"/>
              </a:rPr>
              <a:t>fd</a:t>
            </a: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it-IT" altLang="zh-TW" dirty="0">
                <a:solidFill>
                  <a:srgbClr val="C41A16"/>
                </a:solidFill>
                <a:latin typeface="Menlo-Regular" charset="0"/>
              </a:rPr>
              <a:t>"hello"</a:t>
            </a: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it-IT" altLang="zh-TW" dirty="0" err="1">
                <a:solidFill>
                  <a:srgbClr val="AA0D91"/>
                </a:solidFill>
                <a:latin typeface="Menlo-Regular" charset="0"/>
              </a:rPr>
              <a:t>sizeof</a:t>
            </a: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it-IT" altLang="zh-TW" dirty="0">
                <a:solidFill>
                  <a:srgbClr val="C41A16"/>
                </a:solidFill>
                <a:latin typeface="Menlo-Regular" charset="0"/>
              </a:rPr>
              <a:t>"hello"</a:t>
            </a:r>
            <a:r>
              <a:rPr lang="it-IT" altLang="zh-TW" dirty="0">
                <a:solidFill>
                  <a:srgbClr val="000000"/>
                </a:solidFill>
                <a:latin typeface="Menlo-Regular" charset="0"/>
              </a:rPr>
              <a:t>));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read(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buf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200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ro-RO" altLang="zh-TW" dirty="0" err="1">
                <a:solidFill>
                  <a:srgbClr val="000000"/>
                </a:solidFill>
                <a:latin typeface="Menlo-Regular" charset="0"/>
              </a:rPr>
              <a:t>printf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ro-RO" altLang="zh-TW" dirty="0">
                <a:solidFill>
                  <a:srgbClr val="C41A16"/>
                </a:solidFill>
                <a:latin typeface="Menlo-Regular" charset="0"/>
              </a:rPr>
              <a:t>"%s\n"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, buf);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close(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unlink(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”/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tmp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/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shiwulo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}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6FD0863-A479-304E-A9A4-8D001999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9C1B670-535C-0941-A6BB-33FA342B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64CDB2-9BA7-CD4A-BCD2-B0B1F127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51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64344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shiwulo@vm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:~/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/ch11$ ./fifo1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841815-23E8-6847-8CF7-25B405B9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940EDC-E2AA-A946-98D7-1C2B4065D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8C7F3F-5078-6247-B1B0-83144D95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52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20397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檔案系統出現</a:t>
            </a:r>
            <a:r>
              <a:rPr kumimoji="1" lang="en-US" altLang="zh-TW" dirty="0"/>
              <a:t>pipe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shiwulo@vm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:~$ ls /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shiwulo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-l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shiwulo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shiwulo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0  </a:t>
            </a:r>
            <a:r>
              <a:rPr kumimoji="1"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五  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17 18:20 /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shiwulo</a:t>
            </a:r>
            <a:endParaRPr kumimoji="1"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6E7E3A-03A8-BB4F-8006-852D2FFF2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A90678-BFD1-3E47-B927-EA90DE03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D75875-88A3-074B-ABC2-7004F782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53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50712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使用</a:t>
            </a:r>
            <a:r>
              <a:rPr kumimoji="1" lang="en-US" altLang="zh-TW" dirty="0" err="1"/>
              <a:t>mkfifo</a:t>
            </a:r>
            <a:r>
              <a:rPr kumimoji="1" lang="zh-TW" altLang="en-US" dirty="0"/>
              <a:t>建立</a:t>
            </a:r>
            <a:r>
              <a:rPr kumimoji="1" lang="en-US" altLang="zh-TW" dirty="0"/>
              <a:t>FIFO</a:t>
            </a:r>
            <a:r>
              <a:rPr kumimoji="1" lang="zh-TW" altLang="en-US" dirty="0"/>
              <a:t>檔案，權限是</a:t>
            </a:r>
            <a:r>
              <a:rPr kumimoji="1" lang="en-US" altLang="zh-TW" dirty="0"/>
              <a:t>666</a:t>
            </a:r>
            <a:r>
              <a:rPr kumimoji="1" lang="zh-TW" altLang="en-US" dirty="0"/>
              <a:t>（所有人都可以讀寫）</a:t>
            </a:r>
            <a:endParaRPr kumimoji="1" lang="en-US" altLang="zh-TW" dirty="0"/>
          </a:p>
          <a:p>
            <a:r>
              <a:rPr kumimoji="1" lang="zh-TW" altLang="en-US" dirty="0"/>
              <a:t>使用</a:t>
            </a:r>
            <a:r>
              <a:rPr kumimoji="1" lang="en-US" altLang="zh-TW" dirty="0"/>
              <a:t>open</a:t>
            </a:r>
            <a:r>
              <a:rPr kumimoji="1" lang="zh-TW" altLang="en-US" dirty="0"/>
              <a:t>打開這個檔案，並且指定可以讀寫</a:t>
            </a:r>
            <a:endParaRPr kumimoji="1" lang="en-US" altLang="zh-TW" dirty="0"/>
          </a:p>
          <a:p>
            <a:r>
              <a:rPr kumimoji="1" lang="zh-TW" altLang="en-US" dirty="0"/>
              <a:t>用</a:t>
            </a:r>
            <a:r>
              <a:rPr kumimoji="1" lang="en-US" altLang="zh-TW" dirty="0"/>
              <a:t>read</a:t>
            </a:r>
            <a:r>
              <a:rPr kumimoji="1" lang="zh-TW" altLang="en-US" dirty="0"/>
              <a:t>和</a:t>
            </a:r>
            <a:r>
              <a:rPr kumimoji="1" lang="en-US" altLang="zh-TW" dirty="0"/>
              <a:t>write</a:t>
            </a:r>
            <a:r>
              <a:rPr kumimoji="1" lang="zh-TW" altLang="en-US" dirty="0"/>
              <a:t>對這個</a:t>
            </a:r>
            <a:r>
              <a:rPr kumimoji="1" lang="en-US" altLang="zh-TW" dirty="0"/>
              <a:t>FIFO</a:t>
            </a:r>
            <a:r>
              <a:rPr kumimoji="1" lang="zh-TW" altLang="en-US" dirty="0"/>
              <a:t>讀寫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FIFO</a:t>
            </a:r>
            <a:r>
              <a:rPr kumimoji="1" lang="zh-TW" altLang="en-US" dirty="0"/>
              <a:t>通常用於「想進行通訊的二個行程」但這二個行程「沒有共同的</a:t>
            </a:r>
            <a:r>
              <a:rPr kumimoji="1" lang="en-US" altLang="zh-TW" dirty="0"/>
              <a:t>parent</a:t>
            </a:r>
            <a:r>
              <a:rPr kumimoji="1" lang="zh-TW" altLang="en-US" dirty="0"/>
              <a:t>」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649D3F-7DFA-8341-B59F-748E4BA4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556BE0-2B77-CE4F-8620-01CC8D6A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8F867B-3EC6-3F4C-ACAC-6E6D876F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54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14942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FIFO</a:t>
            </a:r>
            <a:r>
              <a:rPr kumimoji="1" lang="zh-TW" altLang="en-US" dirty="0"/>
              <a:t>進行行程間通訊（</a:t>
            </a:r>
            <a:r>
              <a:rPr kumimoji="1" lang="en-US" altLang="zh-TW" dirty="0"/>
              <a:t>fifo2-r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#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include</a:t>
            </a: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 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&lt;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fcntl.h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&gt;</a:t>
            </a:r>
            <a:endParaRPr lang="mr-IN" altLang="zh-TW" dirty="0">
              <a:solidFill>
                <a:srgbClr val="000000"/>
              </a:solidFill>
              <a:latin typeface="Droid Sans Mon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#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include</a:t>
            </a: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 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&lt;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sys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/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stat.h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&gt;</a:t>
            </a:r>
            <a:endParaRPr lang="mr-IN" altLang="zh-TW" dirty="0">
              <a:solidFill>
                <a:srgbClr val="000000"/>
              </a:solidFill>
              <a:latin typeface="Droid Sans Mon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#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include</a:t>
            </a: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 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&lt;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sys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/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types.h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&gt;</a:t>
            </a:r>
            <a:endParaRPr lang="mr-IN" altLang="zh-TW" dirty="0">
              <a:solidFill>
                <a:srgbClr val="000000"/>
              </a:solidFill>
              <a:latin typeface="Droid Sans Mon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#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include</a:t>
            </a: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 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&lt;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unistd.h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&gt;</a:t>
            </a:r>
            <a:endParaRPr lang="mr-IN" altLang="zh-TW" dirty="0">
              <a:solidFill>
                <a:srgbClr val="000000"/>
              </a:solidFill>
              <a:latin typeface="Droid Sans Mon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#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include</a:t>
            </a: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 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&lt;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stdio.h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&gt;</a:t>
            </a:r>
            <a:endParaRPr lang="mr-IN" altLang="zh-TW" dirty="0">
              <a:solidFill>
                <a:srgbClr val="000000"/>
              </a:solidFill>
              <a:latin typeface="Droid Sans Mon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char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 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buf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[</a:t>
            </a:r>
            <a:r>
              <a:rPr lang="mr-IN" altLang="zh-TW" dirty="0">
                <a:solidFill>
                  <a:srgbClr val="09885A"/>
                </a:solidFill>
                <a:latin typeface="Droid Sans Mono" charset="0"/>
              </a:rPr>
              <a:t>200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int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 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main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int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 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argc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, 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char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 **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argv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int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 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fd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; 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int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 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ret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ret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 = 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mkfifo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"/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tmp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/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shiwulo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, </a:t>
            </a:r>
            <a:r>
              <a:rPr lang="mr-IN" altLang="zh-TW" dirty="0">
                <a:solidFill>
                  <a:srgbClr val="09885A"/>
                </a:solidFill>
                <a:latin typeface="Droid Sans Mono" charset="0"/>
              </a:rPr>
              <a:t>0666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printf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mkfifo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() = %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d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\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n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, 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ret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b="1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b="1" dirty="0" err="1">
                <a:solidFill>
                  <a:srgbClr val="000000"/>
                </a:solidFill>
                <a:latin typeface="Droid Sans Mono" charset="0"/>
              </a:rPr>
              <a:t>close</a:t>
            </a:r>
            <a:r>
              <a:rPr lang="mr-IN" altLang="zh-TW" b="1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b="1" dirty="0">
                <a:solidFill>
                  <a:srgbClr val="09885A"/>
                </a:solidFill>
                <a:latin typeface="Droid Sans Mono" charset="0"/>
              </a:rPr>
              <a:t>0</a:t>
            </a:r>
            <a:r>
              <a:rPr lang="mr-IN" altLang="zh-TW" b="1" dirty="0">
                <a:solidFill>
                  <a:srgbClr val="000000"/>
                </a:solidFill>
                <a:latin typeface="Droid Sans Mono" charset="0"/>
              </a:rPr>
              <a:t>);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1A7FE3-7BDB-7E4D-BABB-10BCBE57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7F5056-C893-6642-BC84-CF789A8F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D7C449-FC10-4C4F-9867-4C3D010A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55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0464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FIFO</a:t>
            </a:r>
            <a:r>
              <a:rPr kumimoji="1" lang="zh-TW" altLang="en-US" dirty="0"/>
              <a:t>進行行程間通訊（</a:t>
            </a:r>
            <a:r>
              <a:rPr kumimoji="1" lang="en-US" altLang="zh-TW" dirty="0"/>
              <a:t>fifo2-r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mr-IN" altLang="zh-TW" b="1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b="1" dirty="0" err="1">
                <a:solidFill>
                  <a:srgbClr val="000000"/>
                </a:solidFill>
                <a:latin typeface="Droid Sans Mono" charset="0"/>
              </a:rPr>
              <a:t>fd</a:t>
            </a:r>
            <a:r>
              <a:rPr lang="mr-IN" altLang="zh-TW" b="1" dirty="0">
                <a:solidFill>
                  <a:srgbClr val="000000"/>
                </a:solidFill>
                <a:latin typeface="Droid Sans Mono" charset="0"/>
              </a:rPr>
              <a:t> = </a:t>
            </a:r>
            <a:r>
              <a:rPr lang="mr-IN" altLang="zh-TW" b="1" dirty="0" err="1">
                <a:solidFill>
                  <a:srgbClr val="000000"/>
                </a:solidFill>
                <a:latin typeface="Droid Sans Mono" charset="0"/>
              </a:rPr>
              <a:t>open</a:t>
            </a:r>
            <a:r>
              <a:rPr lang="mr-IN" altLang="zh-TW" b="1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b="1" dirty="0">
                <a:solidFill>
                  <a:srgbClr val="A31515"/>
                </a:solidFill>
                <a:latin typeface="Droid Sans Mono" charset="0"/>
              </a:rPr>
              <a:t>"/</a:t>
            </a:r>
            <a:r>
              <a:rPr lang="mr-IN" altLang="zh-TW" b="1" dirty="0" err="1">
                <a:solidFill>
                  <a:srgbClr val="A31515"/>
                </a:solidFill>
                <a:latin typeface="Droid Sans Mono" charset="0"/>
              </a:rPr>
              <a:t>tmp</a:t>
            </a:r>
            <a:r>
              <a:rPr lang="mr-IN" altLang="zh-TW" b="1" dirty="0">
                <a:solidFill>
                  <a:srgbClr val="A31515"/>
                </a:solidFill>
                <a:latin typeface="Droid Sans Mono" charset="0"/>
              </a:rPr>
              <a:t>/</a:t>
            </a:r>
            <a:r>
              <a:rPr lang="mr-IN" altLang="zh-TW" b="1" dirty="0" err="1">
                <a:solidFill>
                  <a:srgbClr val="A31515"/>
                </a:solidFill>
                <a:latin typeface="Droid Sans Mono" charset="0"/>
              </a:rPr>
              <a:t>shiwulo</a:t>
            </a:r>
            <a:r>
              <a:rPr lang="mr-IN" altLang="zh-TW" b="1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b="1" dirty="0">
                <a:solidFill>
                  <a:srgbClr val="000000"/>
                </a:solidFill>
                <a:latin typeface="Droid Sans Mono" charset="0"/>
              </a:rPr>
              <a:t>,O_RDONLY);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scanf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"%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s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, 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buf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);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printf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"%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s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\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n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, 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buf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);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scanf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"%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s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, 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buf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);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printf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"%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s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\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n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, 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buf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);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scanf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"%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s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, 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buf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);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printf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"%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s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\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n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, 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buf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);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close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fd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);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unlink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"/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tmp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/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shiwulo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);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return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 </a:t>
            </a:r>
            <a:r>
              <a:rPr lang="mr-IN" altLang="zh-TW" dirty="0">
                <a:solidFill>
                  <a:srgbClr val="09885A"/>
                </a:solidFill>
                <a:latin typeface="Droid Sans Mono" charset="0"/>
              </a:rPr>
              <a:t>0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;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}</a:t>
            </a:r>
            <a:endParaRPr lang="mr-IN" altLang="zh-TW" b="0" dirty="0">
              <a:solidFill>
                <a:srgbClr val="000000"/>
              </a:solidFill>
              <a:effectLst/>
              <a:latin typeface="Droid Sans Mono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5369D2-CCF4-5D46-9BAF-FB465634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4F7583-8169-6847-BB8A-A023DE4E1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1CC822-4235-2742-9FB1-6313A887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56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0464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請先執行</a:t>
            </a:r>
            <a:r>
              <a:rPr kumimoji="1" lang="en-US" altLang="zh-TW" dirty="0"/>
              <a:t>reader</a:t>
            </a:r>
            <a:r>
              <a:rPr kumimoji="1" lang="zh-TW" altLang="en-US" dirty="0"/>
              <a:t>的程式，</a:t>
            </a:r>
            <a:r>
              <a:rPr kumimoji="1" lang="en-US" altLang="zh-TW" dirty="0"/>
              <a:t>reader</a:t>
            </a:r>
            <a:r>
              <a:rPr kumimoji="1" lang="zh-TW" altLang="en-US" dirty="0"/>
              <a:t>會停留在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scanf</a:t>
            </a:r>
            <a:r>
              <a:rPr kumimoji="1" lang="en-US" altLang="zh-TW" dirty="0"/>
              <a:t>()</a:t>
            </a:r>
            <a:r>
              <a:rPr kumimoji="1" lang="zh-TW" altLang="en-US" dirty="0"/>
              <a:t>這一行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402C06-5DA7-114E-A7A9-4300188D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C52AD0-04B1-C744-BB26-DACE2C96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2DEDBE-2BAA-724E-A2BF-C6E81D68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57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12974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FIFO</a:t>
            </a:r>
            <a:r>
              <a:rPr kumimoji="1" lang="zh-TW" altLang="en-US" dirty="0"/>
              <a:t>進行行程間通訊（</a:t>
            </a:r>
            <a:r>
              <a:rPr kumimoji="1" lang="en-US" altLang="zh-TW" dirty="0"/>
              <a:t> fifo2-w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#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include</a:t>
            </a: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 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&lt;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fcntl.h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&gt;</a:t>
            </a:r>
            <a:endParaRPr lang="mr-IN" altLang="zh-TW" dirty="0">
              <a:solidFill>
                <a:srgbClr val="000000"/>
              </a:solidFill>
              <a:latin typeface="Droid Sans Mon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#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include</a:t>
            </a: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 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&lt;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sys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/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stat.h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&gt;</a:t>
            </a:r>
            <a:endParaRPr lang="mr-IN" altLang="zh-TW" dirty="0">
              <a:solidFill>
                <a:srgbClr val="000000"/>
              </a:solidFill>
              <a:latin typeface="Droid Sans Mon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#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include</a:t>
            </a: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 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&lt;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sys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/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types.h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&gt;</a:t>
            </a:r>
            <a:endParaRPr lang="mr-IN" altLang="zh-TW" dirty="0">
              <a:solidFill>
                <a:srgbClr val="000000"/>
              </a:solidFill>
              <a:latin typeface="Droid Sans Mon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#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include</a:t>
            </a: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 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&lt;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unistd.h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&gt;</a:t>
            </a:r>
            <a:endParaRPr lang="mr-IN" altLang="zh-TW" dirty="0">
              <a:solidFill>
                <a:srgbClr val="000000"/>
              </a:solidFill>
              <a:latin typeface="Droid Sans Mon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#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include</a:t>
            </a: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 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&lt;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stdio.h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&gt;</a:t>
            </a:r>
            <a:endParaRPr lang="mr-IN" altLang="zh-TW" dirty="0">
              <a:solidFill>
                <a:srgbClr val="000000"/>
              </a:solidFill>
              <a:latin typeface="Droid Sans Mon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#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include</a:t>
            </a:r>
            <a:r>
              <a:rPr lang="mr-IN" altLang="zh-TW" dirty="0">
                <a:solidFill>
                  <a:srgbClr val="0000FF"/>
                </a:solidFill>
                <a:latin typeface="Droid Sans Mono" charset="0"/>
              </a:rPr>
              <a:t> 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&lt;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string.h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&gt;</a:t>
            </a:r>
            <a:endParaRPr lang="mr-IN" altLang="zh-TW" dirty="0">
              <a:solidFill>
                <a:srgbClr val="000000"/>
              </a:solidFill>
              <a:latin typeface="Droid Sans Mon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char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 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buf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[</a:t>
            </a:r>
            <a:r>
              <a:rPr lang="mr-IN" altLang="zh-TW" dirty="0">
                <a:solidFill>
                  <a:srgbClr val="09885A"/>
                </a:solidFill>
                <a:latin typeface="Droid Sans Mono" charset="0"/>
              </a:rPr>
              <a:t>200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int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 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main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int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 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argc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, 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char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 **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argv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int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 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fd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int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 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ret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;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16BFB5-D837-024E-AFC3-2C95F477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08B715-504F-9A4C-A0DF-A05404361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AF0871-2390-034C-8B3B-96810B87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58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39176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FIFO</a:t>
            </a:r>
            <a:r>
              <a:rPr kumimoji="1" lang="zh-TW" altLang="en-US" dirty="0"/>
              <a:t>進行行程間通訊（</a:t>
            </a:r>
            <a:r>
              <a:rPr kumimoji="1" lang="en-US" altLang="zh-TW" dirty="0"/>
              <a:t> fifo2-w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ret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=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mkfifo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"/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tmp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/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shiwulo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, </a:t>
            </a:r>
            <a:r>
              <a:rPr lang="mr-IN" altLang="zh-TW" dirty="0">
                <a:solidFill>
                  <a:srgbClr val="09885A"/>
                </a:solidFill>
                <a:latin typeface="Droid Sans Mono" charset="0"/>
              </a:rPr>
              <a:t>0666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printf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mkfifo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() = %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d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\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n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, 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ret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mr-IN" altLang="zh-TW" b="1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b="1" dirty="0" err="1">
                <a:solidFill>
                  <a:srgbClr val="000000"/>
                </a:solidFill>
                <a:latin typeface="Droid Sans Mono" charset="0"/>
              </a:rPr>
              <a:t>close</a:t>
            </a:r>
            <a:r>
              <a:rPr lang="mr-IN" altLang="zh-TW" b="1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b="1" dirty="0">
                <a:solidFill>
                  <a:srgbClr val="09885A"/>
                </a:solidFill>
                <a:latin typeface="Droid Sans Mono" charset="0"/>
              </a:rPr>
              <a:t>1</a:t>
            </a:r>
            <a:r>
              <a:rPr lang="mr-IN" altLang="zh-TW" b="1" dirty="0">
                <a:solidFill>
                  <a:srgbClr val="000000"/>
                </a:solidFill>
                <a:latin typeface="Droid Sans Mono" charset="0"/>
              </a:rPr>
              <a:t>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mr-IN" altLang="zh-TW" b="1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b="1" dirty="0" err="1">
                <a:solidFill>
                  <a:srgbClr val="000000"/>
                </a:solidFill>
                <a:latin typeface="Droid Sans Mono" charset="0"/>
              </a:rPr>
              <a:t>fd</a:t>
            </a:r>
            <a:r>
              <a:rPr lang="mr-IN" altLang="zh-TW" b="1" dirty="0">
                <a:solidFill>
                  <a:srgbClr val="000000"/>
                </a:solidFill>
                <a:latin typeface="Droid Sans Mono" charset="0"/>
              </a:rPr>
              <a:t> = </a:t>
            </a:r>
            <a:r>
              <a:rPr lang="mr-IN" altLang="zh-TW" b="1" dirty="0" err="1">
                <a:solidFill>
                  <a:srgbClr val="000000"/>
                </a:solidFill>
                <a:latin typeface="Droid Sans Mono" charset="0"/>
              </a:rPr>
              <a:t>open</a:t>
            </a:r>
            <a:r>
              <a:rPr lang="mr-IN" altLang="zh-TW" b="1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b="1" dirty="0">
                <a:solidFill>
                  <a:srgbClr val="A31515"/>
                </a:solidFill>
                <a:latin typeface="Droid Sans Mono" charset="0"/>
              </a:rPr>
              <a:t>"/</a:t>
            </a:r>
            <a:r>
              <a:rPr lang="mr-IN" altLang="zh-TW" b="1" dirty="0" err="1">
                <a:solidFill>
                  <a:srgbClr val="A31515"/>
                </a:solidFill>
                <a:latin typeface="Droid Sans Mono" charset="0"/>
              </a:rPr>
              <a:t>tmp</a:t>
            </a:r>
            <a:r>
              <a:rPr lang="mr-IN" altLang="zh-TW" b="1" dirty="0">
                <a:solidFill>
                  <a:srgbClr val="A31515"/>
                </a:solidFill>
                <a:latin typeface="Droid Sans Mono" charset="0"/>
              </a:rPr>
              <a:t>/</a:t>
            </a:r>
            <a:r>
              <a:rPr lang="mr-IN" altLang="zh-TW" b="1" dirty="0" err="1">
                <a:solidFill>
                  <a:srgbClr val="A31515"/>
                </a:solidFill>
                <a:latin typeface="Droid Sans Mono" charset="0"/>
              </a:rPr>
              <a:t>shiwulo</a:t>
            </a:r>
            <a:r>
              <a:rPr lang="mr-IN" altLang="zh-TW" b="1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b="1" dirty="0">
                <a:solidFill>
                  <a:srgbClr val="000000"/>
                </a:solidFill>
                <a:latin typeface="Droid Sans Mono" charset="0"/>
              </a:rPr>
              <a:t>,O_WRONLY);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printf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hello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\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n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printf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"1234\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n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printf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"5678\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n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close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fd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00"/>
                </a:solidFill>
                <a:latin typeface="Droid Sans Mono" charset="0"/>
              </a:rPr>
              <a:t>unlink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(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"/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tmp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/</a:t>
            </a:r>
            <a:r>
              <a:rPr lang="mr-IN" altLang="zh-TW" dirty="0" err="1">
                <a:solidFill>
                  <a:srgbClr val="A31515"/>
                </a:solidFill>
                <a:latin typeface="Droid Sans Mono" charset="0"/>
              </a:rPr>
              <a:t>shiwulo</a:t>
            </a:r>
            <a:r>
              <a:rPr lang="mr-IN" altLang="zh-TW" dirty="0">
                <a:solidFill>
                  <a:srgbClr val="A31515"/>
                </a:solidFill>
                <a:latin typeface="Droid Sans Mon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    </a:t>
            </a:r>
            <a:r>
              <a:rPr lang="mr-IN" altLang="zh-TW" dirty="0" err="1">
                <a:solidFill>
                  <a:srgbClr val="0000FF"/>
                </a:solidFill>
                <a:latin typeface="Droid Sans Mono" charset="0"/>
              </a:rPr>
              <a:t>return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 </a:t>
            </a:r>
            <a:r>
              <a:rPr lang="mr-IN" altLang="zh-TW" dirty="0">
                <a:solidFill>
                  <a:srgbClr val="09885A"/>
                </a:solidFill>
                <a:latin typeface="Droid Sans Mono" charset="0"/>
              </a:rPr>
              <a:t>0</a:t>
            </a: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mr-IN" altLang="zh-TW" dirty="0">
                <a:solidFill>
                  <a:srgbClr val="000000"/>
                </a:solidFill>
                <a:latin typeface="Droid Sans Mono" charset="0"/>
              </a:rPr>
              <a:t>}</a:t>
            </a:r>
            <a:endParaRPr lang="mr-IN" altLang="zh-TW" b="0" dirty="0">
              <a:solidFill>
                <a:srgbClr val="000000"/>
              </a:solidFill>
              <a:effectLst/>
              <a:latin typeface="Droid Sans Mono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9B1373-04C1-F245-9B4F-5495C7E6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556159-2B36-B142-84F2-64B5BE2E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B09322-8520-4C41-A251-C54D8D48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59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3917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pipe</a:t>
            </a:r>
            <a:r>
              <a:rPr kumimoji="1" lang="zh-TW" altLang="en-US" dirty="0"/>
              <a:t>的簡單程式（</a:t>
            </a:r>
            <a:r>
              <a:rPr kumimoji="1" lang="en-US" altLang="zh-TW" dirty="0"/>
              <a:t>pipe1.c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unistd.h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stdio.h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main(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**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de-DE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pipefd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de-DE" altLang="zh-TW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pl-PL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pl-PL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pl-PL" altLang="zh-TW" dirty="0" err="1">
                <a:solidFill>
                  <a:srgbClr val="000000"/>
                </a:solidFill>
                <a:latin typeface="Menlo-Regular" charset="0"/>
              </a:rPr>
              <a:t>str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pl-PL" altLang="zh-TW" dirty="0">
                <a:solidFill>
                  <a:srgbClr val="C41A16"/>
                </a:solidFill>
                <a:latin typeface="Menlo-Regular" charset="0"/>
              </a:rPr>
              <a:t>"hello\n\0"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ro-RO" altLang="zh-TW" dirty="0" err="1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buf[</a:t>
            </a:r>
            <a:r>
              <a:rPr lang="ro-RO" altLang="zh-TW" dirty="0">
                <a:solidFill>
                  <a:srgbClr val="1C00CF"/>
                </a:solidFill>
                <a:latin typeface="Menlo-Regular" charset="0"/>
              </a:rPr>
              <a:t>200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pipe(</a:t>
            </a:r>
            <a:r>
              <a:rPr lang="ro-RO" altLang="zh-TW" dirty="0" err="1">
                <a:solidFill>
                  <a:srgbClr val="000000"/>
                </a:solidFill>
                <a:latin typeface="Menlo-Regular" charset="0"/>
              </a:rPr>
              <a:t>pipefd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ro-RO" altLang="zh-TW" dirty="0" err="1">
                <a:solidFill>
                  <a:srgbClr val="000000"/>
                </a:solidFill>
                <a:latin typeface="Menlo-Regular" charset="0"/>
              </a:rPr>
              <a:t>write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ro-RO" altLang="zh-TW" dirty="0" err="1">
                <a:solidFill>
                  <a:srgbClr val="000000"/>
                </a:solidFill>
                <a:latin typeface="Menlo-Regular" charset="0"/>
              </a:rPr>
              <a:t>pipefd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ro-RO" altLang="zh-TW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ro-RO" altLang="zh-TW" dirty="0" err="1">
                <a:solidFill>
                  <a:srgbClr val="000000"/>
                </a:solidFill>
                <a:latin typeface="Menlo-Regular" charset="0"/>
              </a:rPr>
              <a:t>str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ro-RO" altLang="zh-TW" dirty="0" err="1">
                <a:solidFill>
                  <a:srgbClr val="AA0D91"/>
                </a:solidFill>
                <a:latin typeface="Menlo-Regular" charset="0"/>
              </a:rPr>
              <a:t>strlen</a:t>
            </a:r>
            <a:r>
              <a:rPr lang="ro-RO" altLang="zh-TW" dirty="0">
                <a:solidFill>
                  <a:srgbClr val="AA0D91"/>
                </a:solidFill>
                <a:latin typeface="Menlo-Regular" charset="0"/>
              </a:rPr>
              <a:t>(</a:t>
            </a:r>
            <a:r>
              <a:rPr lang="ro-RO" altLang="zh-TW" dirty="0" err="1">
                <a:solidFill>
                  <a:srgbClr val="AA0D91"/>
                </a:solidFill>
                <a:latin typeface="Menlo-Regular" charset="0"/>
              </a:rPr>
              <a:t>str</a:t>
            </a:r>
            <a:r>
              <a:rPr lang="ro-RO" altLang="zh-TW" dirty="0">
                <a:solidFill>
                  <a:srgbClr val="AA0D91"/>
                </a:solidFill>
                <a:latin typeface="Menlo-Regular" charset="0"/>
              </a:rPr>
              <a:t>)+1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));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read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pipefd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de-DE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buf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altLang="zh-TW" dirty="0">
                <a:solidFill>
                  <a:srgbClr val="1C00CF"/>
                </a:solidFill>
                <a:latin typeface="Menlo-Regular" charset="0"/>
              </a:rPr>
              <a:t>200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ro-RO" altLang="zh-TW" dirty="0" err="1">
                <a:solidFill>
                  <a:srgbClr val="000000"/>
                </a:solidFill>
                <a:latin typeface="Menlo-Regular" charset="0"/>
              </a:rPr>
              <a:t>printf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ro-RO" altLang="zh-TW" dirty="0">
                <a:solidFill>
                  <a:srgbClr val="C41A16"/>
                </a:solidFill>
                <a:latin typeface="Menlo-Regular" charset="0"/>
              </a:rPr>
              <a:t>"%s"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, buf);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935F43-F7EF-D24D-ADE2-7C7649E4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645BD2-384B-A348-BDA9-3E5F597D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D210DB-3F52-414F-8244-EBB42713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38108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en-US" altLang="zh-TW" dirty="0"/>
              <a:t>writer</a:t>
            </a:r>
            <a:r>
              <a:rPr kumimoji="1" lang="zh-TW" altLang="en-US" dirty="0"/>
              <a:t>先建立</a:t>
            </a:r>
            <a:r>
              <a:rPr kumimoji="1" lang="en-US" altLang="zh-TW" dirty="0"/>
              <a:t>FIFO</a:t>
            </a:r>
            <a:r>
              <a:rPr kumimoji="1" lang="zh-TW" altLang="en-US" dirty="0"/>
              <a:t>的通訊管道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隨後</a:t>
            </a:r>
            <a:r>
              <a:rPr kumimoji="1" lang="en-US" altLang="zh-TW" dirty="0"/>
              <a:t>open</a:t>
            </a:r>
            <a:r>
              <a:rPr kumimoji="1" lang="zh-TW" altLang="en-US" dirty="0"/>
              <a:t>這個</a:t>
            </a:r>
            <a:r>
              <a:rPr kumimoji="1" lang="en-US" altLang="zh-TW" dirty="0"/>
              <a:t>FIFO</a:t>
            </a:r>
            <a:r>
              <a:rPr kumimoji="1" lang="zh-TW" altLang="en-US" dirty="0"/>
              <a:t>所代表的檔案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用</a:t>
            </a:r>
            <a:r>
              <a:rPr kumimoji="1" lang="en-US" altLang="zh-TW" dirty="0"/>
              <a:t>writer</a:t>
            </a:r>
            <a:r>
              <a:rPr kumimoji="1" lang="zh-TW" altLang="en-US" dirty="0"/>
              <a:t>寫出</a:t>
            </a:r>
            <a:r>
              <a:rPr kumimoji="1" lang="en-US" altLang="zh-TW" dirty="0"/>
              <a:t>“hello”</a:t>
            </a:r>
            <a:r>
              <a:rPr kumimoji="1" lang="zh-TW" altLang="en-US" dirty="0"/>
              <a:t>後結束執行（</a:t>
            </a:r>
            <a:r>
              <a:rPr kumimoji="1" lang="en-US" altLang="zh-TW" dirty="0"/>
              <a:t>reader</a:t>
            </a:r>
            <a:r>
              <a:rPr kumimoji="1" lang="zh-TW" altLang="en-US" dirty="0"/>
              <a:t>此時會收到</a:t>
            </a:r>
            <a:r>
              <a:rPr kumimoji="1" lang="en-US" altLang="zh-TW" dirty="0"/>
              <a:t>writer</a:t>
            </a:r>
            <a:r>
              <a:rPr kumimoji="1" lang="zh-TW" altLang="en-US" dirty="0"/>
              <a:t>的訊息）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99CD2D-FB46-934A-A3E9-10A379A3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E54556-8BF4-A64E-900C-4E3D873E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FE73BA-B787-7E48-B952-47C26D2A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60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12191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3A3C0BE-E145-094D-81E0-8F5D0FBF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F9207B1-B322-E449-A518-359791E6C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先執行</a:t>
            </a:r>
            <a:r>
              <a:rPr kumimoji="1" lang="en-US" altLang="zh-CN" dirty="0"/>
              <a:t>fifo2-r</a:t>
            </a:r>
            <a:endParaRPr kumimoji="1"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DE6BA3D-EE21-384A-8FF5-E513825B1A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$ ./fifo2-r</a:t>
            </a:r>
          </a:p>
          <a:p>
            <a:pPr marL="0" indent="0">
              <a:buNone/>
            </a:pP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mkfifo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() = 0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1234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5678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2696D02-2193-2747-880F-93B3C43E0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/>
              <a:t>再執行</a:t>
            </a:r>
            <a:r>
              <a:rPr kumimoji="1" lang="en-US" altLang="zh-CN" dirty="0"/>
              <a:t>fifo2-w</a:t>
            </a:r>
            <a:endParaRPr kumimoji="1"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F970683-D7CB-7E49-B73D-74BE9BB47D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$ ./fifo2-w</a:t>
            </a:r>
          </a:p>
          <a:p>
            <a:pPr marL="0" indent="0">
              <a:buNone/>
            </a:pP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mkfifo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() = -1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0A3E0DE-26C7-9147-9414-72B9D775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9A9F4EA-7110-EF4F-99C2-C712377A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BA1BF94-814D-3549-9F22-34806FA8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61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47657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EF2C3-2B92-3C40-91E0-C872BEDB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小結</a:t>
            </a:r>
            <a:endParaRPr kumimoji="1"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893527B-19F1-B24A-9458-320ADC702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pipe()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可以建立二個</a:t>
            </a:r>
            <a:r>
              <a:rPr kumimoji="1" lang="en-US" altLang="zh-CN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fd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，這二個</a:t>
            </a:r>
            <a:r>
              <a:rPr kumimoji="1" lang="en-US" altLang="zh-CN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fd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分別可以進行讀取和寫入</a:t>
            </a:r>
            <a:endParaRPr kumimoji="1" lang="en-US" altLang="zh-CN"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TW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pipe()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配合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close()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和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dup()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可以改變</a:t>
            </a:r>
            <a:r>
              <a:rPr kumimoji="1" lang="en-US" altLang="zh-CN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stdio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及</a:t>
            </a:r>
            <a:r>
              <a:rPr kumimoji="1" lang="en-US" altLang="zh-CN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stdout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的行為，對</a:t>
            </a:r>
            <a:r>
              <a:rPr kumimoji="1" lang="en-US" altLang="zh-CN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stdio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/</a:t>
            </a:r>
            <a:r>
              <a:rPr kumimoji="1" lang="en-US" altLang="zh-CN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stdout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的讀寫會變成對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pipe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的讀寫</a:t>
            </a:r>
            <a:endParaRPr kumimoji="1" lang="en-US" altLang="zh-CN"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大部分的</a:t>
            </a:r>
            <a:r>
              <a:rPr kumimoji="1" lang="en-US" altLang="zh-CN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fd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（包含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pipe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）可以繼承給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child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，就算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child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執行</a:t>
            </a:r>
            <a:r>
              <a:rPr kumimoji="1" lang="en-US" altLang="zh-CN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execve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後也繼承這些</a:t>
            </a:r>
            <a:r>
              <a:rPr kumimoji="1" lang="en-US" altLang="zh-CN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fd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（</a:t>
            </a:r>
            <a:r>
              <a:rPr kumimoji="1" lang="en-US" altLang="zh-CN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ps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: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設定</a:t>
            </a:r>
            <a:r>
              <a:rPr lang="en-US" altLang="zh-TW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close-on-exec</a:t>
            </a:r>
            <a:r>
              <a:rPr lang="zh-TW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 </a:t>
            </a:r>
            <a:r>
              <a:rPr lang="en-US" altLang="zh-TW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flag</a:t>
            </a:r>
            <a:r>
              <a:rPr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的</a:t>
            </a:r>
            <a:r>
              <a:rPr lang="en-US" altLang="zh-CN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fd</a:t>
            </a:r>
            <a:r>
              <a:rPr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不會繼承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）</a:t>
            </a:r>
            <a:endParaRPr kumimoji="1" lang="en-US" altLang="zh-CN"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學到新的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signal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：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alarm(sec)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，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“sec”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秒以後系統會送出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SIGALRM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這個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signal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FIFO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的用法與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pipe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差不多，他是有名字的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pipe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，他的名字就是一個</a:t>
            </a:r>
            <a:r>
              <a:rPr kumimoji="1" lang="en-US" altLang="zh-CN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pathName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。在電腦領域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FIFO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又稱為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named pipe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981F58-5B87-3C4B-862D-D1C680247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C4BC9F3-4A1E-F04E-9472-32BCCA62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CA916F7-2380-0442-9A2E-1FD12F15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62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56181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修改</a:t>
            </a:r>
            <a:r>
              <a:rPr kumimoji="1" lang="en-US" altLang="zh-CN" sz="24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ch10</a:t>
            </a:r>
            <a:r>
              <a:rPr kumimoji="1" lang="zh-CN" altLang="en-US" sz="24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的「</a:t>
            </a:r>
            <a:r>
              <a:rPr kumimoji="1" lang="en-US" altLang="zh-CN" sz="2400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shell_sigfd</a:t>
            </a:r>
            <a:r>
              <a:rPr kumimoji="1" lang="zh-CN" altLang="en-US" sz="24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」或上個章節的作業「</a:t>
            </a:r>
            <a:r>
              <a:rPr kumimoji="1" lang="en-US" altLang="zh-CN" sz="2400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shell_sigaction</a:t>
            </a:r>
            <a:r>
              <a:rPr kumimoji="1" lang="zh-CN" altLang="en-US" sz="24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」，新的</a:t>
            </a:r>
            <a:r>
              <a:rPr kumimoji="1" lang="en-US" altLang="zh-CN" sz="24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shell</a:t>
            </a:r>
            <a:r>
              <a:rPr kumimoji="1" lang="zh-CN" altLang="en-US" sz="24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名為「</a:t>
            </a:r>
            <a:r>
              <a:rPr kumimoji="1" lang="en-US" altLang="zh-CN" sz="2400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shell_pipe</a:t>
            </a:r>
            <a:r>
              <a:rPr kumimoji="1" lang="zh-CN" altLang="en-US" sz="24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」，</a:t>
            </a:r>
            <a:r>
              <a:rPr kumimoji="1" lang="en-US" altLang="zh-CN" sz="2400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shell_pipe</a:t>
            </a:r>
            <a:r>
              <a:rPr kumimoji="1" lang="zh-CN" altLang="en-US" sz="24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可以使用</a:t>
            </a:r>
            <a:r>
              <a:rPr kumimoji="1" lang="en-US" altLang="zh-CN" sz="24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pipe</a:t>
            </a:r>
            <a:r>
              <a:rPr kumimoji="1" lang="zh-CN" altLang="en-US" sz="24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串接數個程式，例如：</a:t>
            </a:r>
            <a:endParaRPr kumimoji="1" lang="en-US" altLang="zh-CN" sz="2400"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TW" dirty="0">
                <a:latin typeface="Consolas" panose="020B0609020204030204" pitchFamily="49" charset="0"/>
                <a:ea typeface="Heiti TC Light" panose="02000000000000000000" pitchFamily="2" charset="-128"/>
                <a:cs typeface="Consolas" panose="020B0609020204030204" pitchFamily="49" charset="0"/>
              </a:rPr>
              <a:t>ls -R --color / | sort | more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TW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將使用</a:t>
            </a:r>
            <a:r>
              <a:rPr kumimoji="1" lang="en-US" altLang="zh-TW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pipe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串接的程式設定為同一個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process group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，使得使用者按下</a:t>
            </a:r>
            <a:r>
              <a:rPr kumimoji="1" lang="en-US" altLang="zh-CN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ctr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-c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時可以同時中斷所有程式。</a:t>
            </a:r>
            <a:endParaRPr kumimoji="1" lang="en-US" altLang="zh-CN"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以「</a:t>
            </a:r>
            <a:r>
              <a:rPr kumimoji="1" lang="en-US" altLang="zh-TW" dirty="0">
                <a:latin typeface="Consolas" panose="020B0609020204030204" pitchFamily="49" charset="0"/>
                <a:ea typeface="Heiti TC Light" panose="02000000000000000000" pitchFamily="2" charset="-128"/>
                <a:cs typeface="Consolas" panose="020B0609020204030204" pitchFamily="49" charset="0"/>
              </a:rPr>
              <a:t>ls -R --color / | sort | more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」為例，必須讓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ls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、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sort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、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more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成為同一個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process group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，當使用者按下</a:t>
            </a:r>
            <a:r>
              <a:rPr kumimoji="1" lang="en-US" altLang="zh-CN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ctr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-c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時必須送出</a:t>
            </a:r>
            <a:r>
              <a:rPr kumimoji="1" lang="en-US" altLang="zh-CN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ctr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-c</a:t>
            </a:r>
            <a:r>
              <a:rPr kumimoji="1" lang="zh-CN" altLang="en-US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給這個</a:t>
            </a:r>
            <a:r>
              <a:rPr kumimoji="1" lang="en-US" altLang="zh-CN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process group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A5B2DF-1B6A-B641-9656-29802282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A37D5E-AB9F-FC4C-ABBE-CBE7F86B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424AF1-66CF-804D-8304-325042B9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63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265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/>
              <a:t>shiwulo@vm</a:t>
            </a:r>
            <a:r>
              <a:rPr kumimoji="1" lang="en-US" altLang="zh-TW" dirty="0"/>
              <a:t>:~/</a:t>
            </a:r>
            <a:r>
              <a:rPr kumimoji="1" lang="en-US" altLang="zh-TW" dirty="0" err="1"/>
              <a:t>sp</a:t>
            </a:r>
            <a:r>
              <a:rPr kumimoji="1" lang="en-US" altLang="zh-TW" dirty="0"/>
              <a:t>/ch11$ ./pipe1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hello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3F4301-5467-FA4A-B049-37BC58E4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F5FF8F-349A-914D-ABF2-E80570C2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2FE698-86B0-C146-A7FD-181CD56A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387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肘形接點 9"/>
          <p:cNvCxnSpPr>
            <a:cxnSpLocks/>
            <a:endCxn id="6" idx="2"/>
          </p:cNvCxnSpPr>
          <p:nvPr/>
        </p:nvCxnSpPr>
        <p:spPr>
          <a:xfrm flipH="1">
            <a:off x="4362690" y="3782030"/>
            <a:ext cx="4132163" cy="665544"/>
          </a:xfrm>
          <a:prstGeom prst="bentConnector4">
            <a:avLst>
              <a:gd name="adj1" fmla="val -17614"/>
              <a:gd name="adj2" fmla="val 209131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「pipe png」的圖片搜尋結果">
            <a:extLst>
              <a:ext uri="{FF2B5EF4-FFF2-40B4-BE49-F238E27FC236}">
                <a16:creationId xmlns:a16="http://schemas.microsoft.com/office/drawing/2014/main" id="{EA199D6F-D63D-934E-B123-D6A77A0A4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72036"/>
            <a:ext cx="359664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示意圖</a:t>
            </a:r>
          </a:p>
        </p:txBody>
      </p:sp>
      <p:sp>
        <p:nvSpPr>
          <p:cNvPr id="6" name="矩形 5"/>
          <p:cNvSpPr/>
          <p:nvPr/>
        </p:nvSpPr>
        <p:spPr>
          <a:xfrm>
            <a:off x="3697146" y="3116486"/>
            <a:ext cx="1331088" cy="1331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行程</a:t>
            </a:r>
            <a:endParaRPr kumimoji="1" lang="en-US" altLang="zh-TW" dirty="0"/>
          </a:p>
        </p:txBody>
      </p:sp>
      <p:cxnSp>
        <p:nvCxnSpPr>
          <p:cNvPr id="7" name="直線箭頭接點 6"/>
          <p:cNvCxnSpPr>
            <a:endCxn id="7" idx="3"/>
          </p:cNvCxnSpPr>
          <p:nvPr/>
        </p:nvCxnSpPr>
        <p:spPr>
          <a:xfrm>
            <a:off x="5028234" y="3782030"/>
            <a:ext cx="114010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EE55F1-3036-C741-9F3A-6E9DE13E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02B7817-8D7B-8940-99F6-750ECAEF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43DBD5-442A-DB4D-946E-58730A3E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391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宣告</a:t>
            </a:r>
            <a:r>
              <a:rPr kumimoji="1" lang="en-US" altLang="zh-TW" dirty="0" err="1"/>
              <a:t>pipefd</a:t>
            </a:r>
            <a:r>
              <a:rPr kumimoji="1" lang="en-US" altLang="zh-TW" dirty="0"/>
              <a:t>[2]</a:t>
            </a:r>
            <a:r>
              <a:rPr kumimoji="1" lang="zh-TW" altLang="en-US" dirty="0"/>
              <a:t>，代表一個型態為</a:t>
            </a:r>
            <a:r>
              <a:rPr kumimoji="1" lang="en-US" altLang="zh-TW" dirty="0" err="1"/>
              <a:t>int</a:t>
            </a:r>
            <a:r>
              <a:rPr kumimoji="1" lang="zh-TW" altLang="en-US" dirty="0"/>
              <a:t>的一維陣列，該陣列的大小為</a:t>
            </a:r>
            <a:r>
              <a:rPr kumimoji="1" lang="en-US" altLang="zh-TW" dirty="0"/>
              <a:t>2</a:t>
            </a:r>
          </a:p>
          <a:p>
            <a:r>
              <a:rPr kumimoji="1" lang="en-US" altLang="zh-TW" dirty="0" err="1"/>
              <a:t>pipefd</a:t>
            </a:r>
            <a:r>
              <a:rPr kumimoji="1" lang="en-US" altLang="zh-TW" dirty="0"/>
              <a:t>[0]</a:t>
            </a:r>
            <a:r>
              <a:rPr kumimoji="1" lang="zh-TW" altLang="en-US" dirty="0"/>
              <a:t>是讀取端</a:t>
            </a:r>
            <a:endParaRPr kumimoji="1" lang="en-US" altLang="zh-TW" dirty="0"/>
          </a:p>
          <a:p>
            <a:r>
              <a:rPr kumimoji="1" lang="en-US" altLang="zh-TW" dirty="0" err="1"/>
              <a:t>pipefd</a:t>
            </a:r>
            <a:r>
              <a:rPr kumimoji="1" lang="en-US" altLang="zh-TW" dirty="0"/>
              <a:t>[1]</a:t>
            </a:r>
            <a:r>
              <a:rPr kumimoji="1" lang="zh-TW" altLang="en-US" dirty="0"/>
              <a:t>是寫入端</a:t>
            </a:r>
            <a:endParaRPr kumimoji="1" lang="en-US" altLang="zh-TW" dirty="0"/>
          </a:p>
          <a:p>
            <a:r>
              <a:rPr kumimoji="1" lang="zh-TW" altLang="en-US" dirty="0"/>
              <a:t>從寫端寫入的資料可以從讀取端讀取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pipe</a:t>
            </a:r>
            <a:r>
              <a:rPr kumimoji="1" lang="zh-TW" altLang="en-US" dirty="0"/>
              <a:t>會繼承給子行程（</a:t>
            </a:r>
            <a:r>
              <a:rPr kumimoji="1" lang="en-US" altLang="zh-TW" dirty="0"/>
              <a:t>fork</a:t>
            </a:r>
            <a:r>
              <a:rPr kumimoji="1" lang="zh-TW" altLang="en-US" dirty="0"/>
              <a:t>產生的子行程）</a:t>
            </a:r>
            <a:endParaRPr kumimoji="1" lang="en-US" altLang="zh-TW" dirty="0"/>
          </a:p>
          <a:p>
            <a:r>
              <a:rPr kumimoji="1" lang="zh-TW" altLang="en-US" dirty="0"/>
              <a:t>通常</a:t>
            </a:r>
            <a:r>
              <a:rPr kumimoji="1" lang="en-US" altLang="zh-TW" dirty="0"/>
              <a:t>pipe</a:t>
            </a:r>
            <a:r>
              <a:rPr kumimoji="1" lang="zh-TW" altLang="en-US" dirty="0"/>
              <a:t>是父行程與子行程，或子行程間的通訊管道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85C5EAA-F8F0-274A-98A5-740282F87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112091-3E42-7E49-AC59-A38E29637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749669-8529-CA44-BC1A-06D687FB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320EE5-D0B0-E34B-8D0A-D84B06F2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46F9-0269-654E-8486-795323AC86C4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991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4396</TotalTime>
  <Words>3867</Words>
  <Application>Microsoft Macintosh PowerPoint</Application>
  <PresentationFormat>寬螢幕</PresentationFormat>
  <Paragraphs>817</Paragraphs>
  <Slides>63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77" baseType="lpstr">
      <vt:lpstr>微軟正黑體</vt:lpstr>
      <vt:lpstr>新細明體</vt:lpstr>
      <vt:lpstr>Droid Sans Mono</vt:lpstr>
      <vt:lpstr>Heiti TC Light</vt:lpstr>
      <vt:lpstr>PingFang TC</vt:lpstr>
      <vt:lpstr>黑体</vt:lpstr>
      <vt:lpstr>Arial</vt:lpstr>
      <vt:lpstr>Calibri</vt:lpstr>
      <vt:lpstr>Consolas</vt:lpstr>
      <vt:lpstr>Helvetica</vt:lpstr>
      <vt:lpstr>Mangal</vt:lpstr>
      <vt:lpstr>Menlo</vt:lpstr>
      <vt:lpstr>Menlo-Regular</vt:lpstr>
      <vt:lpstr>Office 佈景主題</vt:lpstr>
      <vt:lpstr>pipe &amp; fifo</vt:lpstr>
      <vt:lpstr>pipe的簡單用法</vt:lpstr>
      <vt:lpstr>使用命令列（使用「l」）</vt:lpstr>
      <vt:lpstr>列出目前使用者開啟的FIFO</vt:lpstr>
      <vt:lpstr>pipe()</vt:lpstr>
      <vt:lpstr>使用pipe的簡單程式（pipe1.c）</vt:lpstr>
      <vt:lpstr>執行結果</vt:lpstr>
      <vt:lpstr>示意圖</vt:lpstr>
      <vt:lpstr>程式說明</vt:lpstr>
      <vt:lpstr>用pipe作為 父行程與子行程的通訊</vt:lpstr>
      <vt:lpstr>常見的寫法一，直接溝通（pipe2.c）</vt:lpstr>
      <vt:lpstr>執行結果</vt:lpstr>
      <vt:lpstr>程式說明</vt:lpstr>
      <vt:lpstr>示意圖</vt:lpstr>
      <vt:lpstr>常見的寫法二，改成標準輸出入（pipe3.c）</vt:lpstr>
      <vt:lpstr>常見的寫法二，改成標準輸出入（pipe3.c）</vt:lpstr>
      <vt:lpstr>執行結果</vt:lpstr>
      <vt:lpstr>示意圖</vt:lpstr>
      <vt:lpstr>dup</vt:lpstr>
      <vt:lpstr>dup2</vt:lpstr>
      <vt:lpstr>程式說明</vt:lpstr>
      <vt:lpstr>system()-like版的FIFO（自行練習）</vt:lpstr>
      <vt:lpstr>利用pipe作為 子行程間的通訊</vt:lpstr>
      <vt:lpstr>常見寫法三，子行程間通訊（pipe4.c）</vt:lpstr>
      <vt:lpstr>示意圖</vt:lpstr>
      <vt:lpstr>結果</vt:lpstr>
      <vt:lpstr>常見寫法三-2，子行程間通訊（pipe4-2.c）</vt:lpstr>
      <vt:lpstr>常見寫法三-2，子行程間通訊（pipe4-2.c）</vt:lpstr>
      <vt:lpstr>程式說明</vt:lpstr>
      <vt:lpstr>示意圖</vt:lpstr>
      <vt:lpstr>示意圖</vt:lpstr>
      <vt:lpstr>結果</vt:lpstr>
      <vt:lpstr>pipe &amp; process group</vt:lpstr>
      <vt:lpstr>pipe &amp; process group</vt:lpstr>
      <vt:lpstr>示意圖</vt:lpstr>
      <vt:lpstr>示意圖</vt:lpstr>
      <vt:lpstr>示意圖</vt:lpstr>
      <vt:lpstr>示意圖</vt:lpstr>
      <vt:lpstr>setpgid()</vt:lpstr>
      <vt:lpstr>執行結果</vt:lpstr>
      <vt:lpstr>pipe_perf.c，測試pipe的效率及學習alarm</vt:lpstr>
      <vt:lpstr>PowerPoint 簡報</vt:lpstr>
      <vt:lpstr>關於alarm</vt:lpstr>
      <vt:lpstr>執行結果</vt:lpstr>
      <vt:lpstr>比alarm更強大 setitimer()</vt:lpstr>
      <vt:lpstr>pipe_perf2.c，練習setitime()</vt:lpstr>
      <vt:lpstr>PowerPoint 簡報</vt:lpstr>
      <vt:lpstr>執行結果</vt:lpstr>
      <vt:lpstr>FIFO (named pipe)</vt:lpstr>
      <vt:lpstr>mkfifo()</vt:lpstr>
      <vt:lpstr>使用FIFO的簡單程式（fifo1.c）</vt:lpstr>
      <vt:lpstr>執行結果</vt:lpstr>
      <vt:lpstr>檔案系統出現pipe</vt:lpstr>
      <vt:lpstr>程式說明</vt:lpstr>
      <vt:lpstr>使用FIFO進行行程間通訊（fifo2-r）</vt:lpstr>
      <vt:lpstr>使用FIFO進行行程間通訊（fifo2-r）</vt:lpstr>
      <vt:lpstr>程式說明</vt:lpstr>
      <vt:lpstr>使用FIFO進行行程間通訊（ fifo2-w）</vt:lpstr>
      <vt:lpstr>使用FIFO進行行程間通訊（ fifo2-w）</vt:lpstr>
      <vt:lpstr>程式說明</vt:lpstr>
      <vt:lpstr>執行結果</vt:lpstr>
      <vt:lpstr>小結</vt:lpstr>
      <vt:lpstr>作業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 &amp; fifo</dc:title>
  <dc:creator>shiwu Lo</dc:creator>
  <cp:lastModifiedBy>習五 羅</cp:lastModifiedBy>
  <cp:revision>85</cp:revision>
  <cp:lastPrinted>2018-06-01T06:53:59Z</cp:lastPrinted>
  <dcterms:created xsi:type="dcterms:W3CDTF">2016-04-08T18:16:07Z</dcterms:created>
  <dcterms:modified xsi:type="dcterms:W3CDTF">2018-06-15T15:20:32Z</dcterms:modified>
</cp:coreProperties>
</file>