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9"/>
  </p:notesMasterIdLst>
  <p:sldIdLst>
    <p:sldId id="256" r:id="rId2"/>
    <p:sldId id="421" r:id="rId3"/>
    <p:sldId id="378" r:id="rId4"/>
    <p:sldId id="384" r:id="rId5"/>
    <p:sldId id="381" r:id="rId6"/>
    <p:sldId id="366" r:id="rId7"/>
    <p:sldId id="354" r:id="rId8"/>
    <p:sldId id="351" r:id="rId9"/>
    <p:sldId id="352" r:id="rId10"/>
    <p:sldId id="353" r:id="rId11"/>
    <p:sldId id="358" r:id="rId12"/>
    <p:sldId id="359" r:id="rId13"/>
    <p:sldId id="360" r:id="rId14"/>
    <p:sldId id="367" r:id="rId15"/>
    <p:sldId id="362" r:id="rId16"/>
    <p:sldId id="364" r:id="rId17"/>
    <p:sldId id="497" r:id="rId18"/>
    <p:sldId id="380" r:id="rId19"/>
    <p:sldId id="379" r:id="rId20"/>
    <p:sldId id="383" r:id="rId21"/>
    <p:sldId id="363" r:id="rId22"/>
    <p:sldId id="426" r:id="rId23"/>
    <p:sldId id="450" r:id="rId24"/>
    <p:sldId id="365" r:id="rId25"/>
    <p:sldId id="368" r:id="rId26"/>
    <p:sldId id="375" r:id="rId27"/>
    <p:sldId id="376" r:id="rId28"/>
    <p:sldId id="377" r:id="rId29"/>
    <p:sldId id="434" r:id="rId30"/>
    <p:sldId id="374" r:id="rId31"/>
    <p:sldId id="370" r:id="rId32"/>
    <p:sldId id="498" r:id="rId33"/>
    <p:sldId id="427" r:id="rId34"/>
    <p:sldId id="435" r:id="rId35"/>
    <p:sldId id="436" r:id="rId36"/>
    <p:sldId id="437" r:id="rId37"/>
    <p:sldId id="371" r:id="rId38"/>
    <p:sldId id="422" r:id="rId39"/>
    <p:sldId id="423" r:id="rId40"/>
    <p:sldId id="430" r:id="rId41"/>
    <p:sldId id="428" r:id="rId42"/>
    <p:sldId id="429" r:id="rId43"/>
    <p:sldId id="431" r:id="rId44"/>
    <p:sldId id="424" r:id="rId45"/>
    <p:sldId id="438" r:id="rId46"/>
    <p:sldId id="432" r:id="rId47"/>
    <p:sldId id="433" r:id="rId48"/>
    <p:sldId id="372" r:id="rId49"/>
    <p:sldId id="385" r:id="rId50"/>
    <p:sldId id="386" r:id="rId51"/>
    <p:sldId id="389" r:id="rId52"/>
    <p:sldId id="390" r:id="rId53"/>
    <p:sldId id="391" r:id="rId54"/>
    <p:sldId id="392" r:id="rId55"/>
    <p:sldId id="393" r:id="rId56"/>
    <p:sldId id="308" r:id="rId57"/>
    <p:sldId id="409" r:id="rId58"/>
    <p:sldId id="275" r:id="rId59"/>
    <p:sldId id="277" r:id="rId60"/>
    <p:sldId id="257" r:id="rId61"/>
    <p:sldId id="260" r:id="rId62"/>
    <p:sldId id="278" r:id="rId63"/>
    <p:sldId id="401" r:id="rId64"/>
    <p:sldId id="280" r:id="rId65"/>
    <p:sldId id="281" r:id="rId66"/>
    <p:sldId id="261" r:id="rId67"/>
    <p:sldId id="263" r:id="rId68"/>
    <p:sldId id="279" r:id="rId69"/>
    <p:sldId id="415" r:id="rId70"/>
    <p:sldId id="439" r:id="rId71"/>
    <p:sldId id="440" r:id="rId72"/>
    <p:sldId id="396" r:id="rId73"/>
    <p:sldId id="397" r:id="rId74"/>
    <p:sldId id="398" r:id="rId75"/>
    <p:sldId id="403" r:id="rId76"/>
    <p:sldId id="399" r:id="rId77"/>
    <p:sldId id="400" r:id="rId78"/>
    <p:sldId id="282" r:id="rId79"/>
    <p:sldId id="264" r:id="rId80"/>
    <p:sldId id="266" r:id="rId81"/>
    <p:sldId id="283" r:id="rId82"/>
    <p:sldId id="416" r:id="rId83"/>
    <p:sldId id="441" r:id="rId84"/>
    <p:sldId id="395" r:id="rId85"/>
    <p:sldId id="394" r:id="rId86"/>
    <p:sldId id="402" r:id="rId87"/>
    <p:sldId id="404" r:id="rId88"/>
    <p:sldId id="414" r:id="rId89"/>
    <p:sldId id="412" r:id="rId90"/>
    <p:sldId id="413" r:id="rId91"/>
    <p:sldId id="411" r:id="rId92"/>
    <p:sldId id="418" r:id="rId93"/>
    <p:sldId id="407" r:id="rId94"/>
    <p:sldId id="272" r:id="rId95"/>
    <p:sldId id="408" r:id="rId96"/>
    <p:sldId id="276" r:id="rId97"/>
    <p:sldId id="348" r:id="rId98"/>
    <p:sldId id="338" r:id="rId99"/>
    <p:sldId id="310" r:id="rId100"/>
    <p:sldId id="311" r:id="rId101"/>
    <p:sldId id="312" r:id="rId102"/>
    <p:sldId id="313" r:id="rId103"/>
    <p:sldId id="290" r:id="rId104"/>
    <p:sldId id="288" r:id="rId105"/>
    <p:sldId id="289" r:id="rId106"/>
    <p:sldId id="292" r:id="rId107"/>
    <p:sldId id="442" r:id="rId108"/>
    <p:sldId id="443" r:id="rId109"/>
    <p:sldId id="298" r:id="rId110"/>
    <p:sldId id="293" r:id="rId111"/>
    <p:sldId id="444" r:id="rId112"/>
    <p:sldId id="445" r:id="rId113"/>
    <p:sldId id="446" r:id="rId114"/>
    <p:sldId id="447" r:id="rId115"/>
    <p:sldId id="296" r:id="rId116"/>
    <p:sldId id="297" r:id="rId117"/>
    <p:sldId id="300" r:id="rId118"/>
    <p:sldId id="448" r:id="rId119"/>
    <p:sldId id="449" r:id="rId120"/>
    <p:sldId id="499" r:id="rId121"/>
    <p:sldId id="305" r:id="rId122"/>
    <p:sldId id="306" r:id="rId123"/>
    <p:sldId id="336" r:id="rId124"/>
    <p:sldId id="339" r:id="rId125"/>
    <p:sldId id="314" r:id="rId126"/>
    <p:sldId id="315" r:id="rId127"/>
    <p:sldId id="316" r:id="rId128"/>
    <p:sldId id="317" r:id="rId129"/>
    <p:sldId id="343" r:id="rId130"/>
    <p:sldId id="344" r:id="rId131"/>
    <p:sldId id="318" r:id="rId132"/>
    <p:sldId id="319" r:id="rId133"/>
    <p:sldId id="320" r:id="rId134"/>
    <p:sldId id="321" r:id="rId135"/>
    <p:sldId id="322" r:id="rId136"/>
    <p:sldId id="323" r:id="rId137"/>
    <p:sldId id="324" r:id="rId138"/>
    <p:sldId id="325" r:id="rId139"/>
    <p:sldId id="326" r:id="rId140"/>
    <p:sldId id="327" r:id="rId141"/>
    <p:sldId id="328" r:id="rId142"/>
    <p:sldId id="329" r:id="rId143"/>
    <p:sldId id="345" r:id="rId144"/>
    <p:sldId id="349" r:id="rId145"/>
    <p:sldId id="346" r:id="rId146"/>
    <p:sldId id="331" r:id="rId147"/>
    <p:sldId id="332" r:id="rId148"/>
    <p:sldId id="350" r:id="rId149"/>
    <p:sldId id="330" r:id="rId150"/>
    <p:sldId id="340" r:id="rId151"/>
    <p:sldId id="333" r:id="rId152"/>
    <p:sldId id="334" r:id="rId153"/>
    <p:sldId id="335" r:id="rId154"/>
    <p:sldId id="347" r:id="rId155"/>
    <p:sldId id="337" r:id="rId156"/>
    <p:sldId id="307" r:id="rId157"/>
    <p:sldId id="309" r:id="rId158"/>
    <p:sldId id="451" r:id="rId159"/>
    <p:sldId id="452" r:id="rId160"/>
    <p:sldId id="454" r:id="rId161"/>
    <p:sldId id="465" r:id="rId162"/>
    <p:sldId id="455" r:id="rId163"/>
    <p:sldId id="456" r:id="rId164"/>
    <p:sldId id="457" r:id="rId165"/>
    <p:sldId id="453" r:id="rId166"/>
    <p:sldId id="459" r:id="rId167"/>
    <p:sldId id="458" r:id="rId168"/>
    <p:sldId id="460" r:id="rId169"/>
    <p:sldId id="461" r:id="rId170"/>
    <p:sldId id="464" r:id="rId171"/>
    <p:sldId id="469" r:id="rId172"/>
    <p:sldId id="470" r:id="rId173"/>
    <p:sldId id="471" r:id="rId174"/>
    <p:sldId id="472" r:id="rId175"/>
    <p:sldId id="463" r:id="rId176"/>
    <p:sldId id="466" r:id="rId177"/>
    <p:sldId id="467" r:id="rId178"/>
    <p:sldId id="468" r:id="rId179"/>
    <p:sldId id="473" r:id="rId180"/>
    <p:sldId id="474" r:id="rId181"/>
    <p:sldId id="475" r:id="rId182"/>
    <p:sldId id="488" r:id="rId183"/>
    <p:sldId id="489" r:id="rId184"/>
    <p:sldId id="495" r:id="rId185"/>
    <p:sldId id="476" r:id="rId186"/>
    <p:sldId id="477" r:id="rId187"/>
    <p:sldId id="478" r:id="rId188"/>
    <p:sldId id="480" r:id="rId189"/>
    <p:sldId id="479" r:id="rId190"/>
    <p:sldId id="482" r:id="rId191"/>
    <p:sldId id="483" r:id="rId192"/>
    <p:sldId id="496" r:id="rId193"/>
    <p:sldId id="485" r:id="rId194"/>
    <p:sldId id="491" r:id="rId195"/>
    <p:sldId id="492" r:id="rId196"/>
    <p:sldId id="493" r:id="rId197"/>
    <p:sldId id="487" r:id="rId19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6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17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9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notesMaster" Target="notesMasters/notes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2018/6/15</a:t>
            </a:fld>
            <a:endParaRPr kumimoji="1"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創作共用</a:t>
            </a:r>
            <a:r>
              <a:rPr lang="en-US" altLang="zh-TW" dirty="0"/>
              <a:t>-</a:t>
            </a:r>
            <a:r>
              <a:rPr lang="zh-TW" altLang="en-US" dirty="0"/>
              <a:t>姓名標示</a:t>
            </a:r>
            <a:r>
              <a:rPr lang="en-US" altLang="zh-TW" dirty="0"/>
              <a:t>-</a:t>
            </a:r>
            <a:r>
              <a:rPr lang="zh-TW" altLang="en-US" dirty="0"/>
              <a:t>非商業性</a:t>
            </a:r>
            <a:r>
              <a:rPr lang="en-US" altLang="zh-TW" dirty="0"/>
              <a:t>-</a:t>
            </a:r>
            <a:r>
              <a:rPr lang="zh-TW" altLang="en-US" dirty="0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A3EA6F0-C21E-3A47-AD51-6080B93BA297}"/>
              </a:ext>
            </a:extLst>
          </p:cNvPr>
          <p:cNvGrpSpPr/>
          <p:nvPr userDrawn="1"/>
        </p:nvGrpSpPr>
        <p:grpSpPr>
          <a:xfrm>
            <a:off x="9982200" y="6221412"/>
            <a:ext cx="1833751" cy="317500"/>
            <a:chOff x="5414848" y="6350222"/>
            <a:chExt cx="1833751" cy="317500"/>
          </a:xfrm>
        </p:grpSpPr>
        <p:pic>
          <p:nvPicPr>
            <p:cNvPr id="1028" name="Picture 4" descr="Cc.logo.circle.svg">
              <a:extLst>
                <a:ext uri="{FF2B5EF4-FFF2-40B4-BE49-F238E27FC236}">
                  <a16:creationId xmlns:a16="http://schemas.microsoft.com/office/drawing/2014/main" id="{62B723F8-CE60-7741-8D60-8F7ED8CA2A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48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c-by new.svg">
              <a:extLst>
                <a:ext uri="{FF2B5EF4-FFF2-40B4-BE49-F238E27FC236}">
                  <a16:creationId xmlns:a16="http://schemas.microsoft.com/office/drawing/2014/main" id="{D63F6392-DCA4-DB4B-8EAB-85B3A5433CB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265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c-nc.svg">
              <a:extLst>
                <a:ext uri="{FF2B5EF4-FFF2-40B4-BE49-F238E27FC236}">
                  <a16:creationId xmlns:a16="http://schemas.microsoft.com/office/drawing/2014/main" id="{482A05F5-09EE-8D4F-A3A0-3913BEA779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682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c-sa.svg">
              <a:extLst>
                <a:ext uri="{FF2B5EF4-FFF2-40B4-BE49-F238E27FC236}">
                  <a16:creationId xmlns:a16="http://schemas.microsoft.com/office/drawing/2014/main" id="{B63B0701-0F73-B94B-BE86-73D6EC9ADDB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099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B4732C03-EC36-6843-A350-429668BE91B0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tp://lonux.cs.ccu.edu.tw/code_1.23.1-1525968403_amd64.deb" TargetMode="External"/><Relationship Id="rId2" Type="http://schemas.openxmlformats.org/officeDocument/2006/relationships/hyperlink" Target="ftp://lonux.cs.ccu.edu.tw/parallel_studio_xe_2018_update3_cluster_edition.tgz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1" lang="en-US" altLang="zh-TW" sz="5400" dirty="0">
                <a:latin typeface="Noto Sans CJK TC Regular" panose="020B0500000000000000" pitchFamily="34" charset="-120"/>
              </a:rPr>
            </a:br>
            <a:r>
              <a:rPr kumimoji="1" lang="zh-TW" altLang="en-US" sz="5400" dirty="0">
                <a:latin typeface="Noto Sans CJK TC Regular" panose="020B0500000000000000" pitchFamily="34" charset="-120"/>
              </a:rPr>
              <a:t>簡介</a:t>
            </a:r>
            <a:r>
              <a:rPr kumimoji="1" lang="en-US" altLang="zh-TW" sz="5400" dirty="0">
                <a:latin typeface="Noto Sans CJK TC Regular" panose="020B0500000000000000" pitchFamily="34" charset="-120"/>
              </a:rPr>
              <a:t>thread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sz="5400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相關知識</a:t>
            </a:r>
            <a:endParaRPr kumimoji="1" lang="zh-TW" altLang="en-US" sz="5400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TC Regular" panose="020B0500000000000000" pitchFamily="34" charset="-120"/>
              </a:rPr>
              <a:t>中正大學，作業系統實驗室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羅習五</a:t>
            </a:r>
            <a:r>
              <a:rPr kumimoji="1" lang="zh-Hant" altLang="en-US" dirty="0">
                <a:latin typeface="Noto Sans CJK TC Regular" panose="020B0500000000000000" pitchFamily="34" charset="-120"/>
              </a:rPr>
              <a:t> 陽春副教授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  <a:p>
            <a:r>
              <a:rPr kumimoji="1" lang="en-US" altLang="zh-TW" dirty="0" err="1">
                <a:latin typeface="Noto Sans CJK TC Regular" panose="020B0500000000000000" pitchFamily="34" charset="-120"/>
              </a:rPr>
              <a:t>shiwulo@gmail.com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78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B5ADF-AD09-B24A-A526-EFEA620E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r>
              <a:rPr kumimoji="1" lang="zh-CN" altLang="en-US" dirty="0">
                <a:ea typeface="Microsoft YaHei" panose="020B0503020204020204" pitchFamily="34" charset="-122"/>
              </a:rPr>
              <a:t>架構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02872B-F7E9-0149-B678-4CD3D1145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latency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D52A08-7235-FE43-AB6D-F1C6B73E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bandwidth</a:t>
            </a:r>
            <a:endParaRPr kumimoji="1" lang="zh-TW" altLang="en-US" dirty="0"/>
          </a:p>
        </p:txBody>
      </p:sp>
      <p:pic>
        <p:nvPicPr>
          <p:cNvPr id="1028" name="Picture 4" descr="https://software.intel.com/sites/default/files/managed/67/cc/pic3.png">
            <a:extLst>
              <a:ext uri="{FF2B5EF4-FFF2-40B4-BE49-F238E27FC236}">
                <a16:creationId xmlns:a16="http://schemas.microsoft.com/office/drawing/2014/main" id="{CAEA27B0-ED21-824D-A256-F7447F79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50400"/>
            <a:ext cx="4585720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oftware.intel.com/sites/default/files/managed/89/4f/pic1.png">
            <a:extLst>
              <a:ext uri="{FF2B5EF4-FFF2-40B4-BE49-F238E27FC236}">
                <a16:creationId xmlns:a16="http://schemas.microsoft.com/office/drawing/2014/main" id="{EB5EF1F2-B4F4-2244-BE91-BC078703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9" y="2850400"/>
            <a:ext cx="4576043" cy="9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58DBC58-CE97-5949-8266-46B9807565CC}"/>
              </a:ext>
            </a:extLst>
          </p:cNvPr>
          <p:cNvSpPr/>
          <p:nvPr/>
        </p:nvSpPr>
        <p:spPr>
          <a:xfrm>
            <a:off x="2282532" y="6235323"/>
            <a:ext cx="7630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https://software.intel.com/en-us/articles/intelr-memory-latency-checker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295720-7F12-4641-937D-6D70EA58FA5B}"/>
              </a:ext>
            </a:extLst>
          </p:cNvPr>
          <p:cNvSpPr/>
          <p:nvPr/>
        </p:nvSpPr>
        <p:spPr>
          <a:xfrm>
            <a:off x="846037" y="4546224"/>
            <a:ext cx="9911883" cy="13387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以</a:t>
            </a:r>
            <a:r>
              <a:rPr kumimoji="1" lang="en-US" altLang="zh-TW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為例，存取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local memory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latency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為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remote memory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1/2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bandwidth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則為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remote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倍。程式設計師必須妥善的規劃記憶體的存取方式。因為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remote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local memory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的頻寬、延遲不一樣。</a:t>
            </a:r>
            <a:endParaRPr kumimoji="1" lang="zh-TW" altLang="en-US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8A3C1A-6CBF-204D-B7DD-C8E16D3B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6F94A3-C01C-D54C-B0E2-522F4B4E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4BB86F-2B15-854C-B899-64A3EB88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6231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thread 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#define _GNU_SOURCE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syscall.h</a:t>
            </a:r>
            <a:r>
              <a:rPr lang="en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libc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不提供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gettid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函數，但如果要除錯（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gdb</a:t>
            </a:r>
            <a:r>
              <a:rPr lang="zh-TW" altLang="en" sz="2000" dirty="0">
                <a:solidFill>
                  <a:srgbClr val="008400"/>
                </a:solidFill>
                <a:latin typeface="Menlo" panose="020B0609030804020204" pitchFamily="49" charset="0"/>
              </a:rPr>
              <a:t>）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的話，必須拿到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tid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才可以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attach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gettid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   </a:t>
            </a:r>
            <a:r>
              <a:rPr lang="en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syscall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SYS_gettid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A1439-98E8-B04D-8381-8DEFA0DA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7C7BC-C05D-8840-9E64-BDE5C72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319CFF-96D6-DE48-ABE3-6327324F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99016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thread_print_id.c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tid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%p\n"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*)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pthread_self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tid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gettid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514350" indent="-514350">
              <a:buFont typeface="+mj-lt"/>
              <a:buAutoNum type="arabicPeriod" startAt="11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"my 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pid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getpid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84B3E9-290D-9644-BC3E-A7D1886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ED293-81AE-774F-BB60-7B022714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CDF08-EDE5-5F48-870E-AB5E4E7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12248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my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26653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pthread_t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0x7fd634031700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26654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pthread_t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0x7fd633830700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26655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is-IS" altLang="zh-TW" dirty="0">
                <a:latin typeface="Consolas" charset="0"/>
                <a:ea typeface="Consolas" charset="0"/>
                <a:cs typeface="Consolas" charset="0"/>
              </a:rPr>
              <a:t>$ ls /proc/26653/task/</a:t>
            </a:r>
          </a:p>
          <a:p>
            <a:pPr marL="0" indent="0">
              <a:buNone/>
            </a:pPr>
            <a:r>
              <a:rPr kumimoji="1" lang="is-IS" altLang="zh-TW" dirty="0">
                <a:latin typeface="Consolas" charset="0"/>
                <a:ea typeface="Consolas" charset="0"/>
                <a:cs typeface="Consolas" charset="0"/>
              </a:rPr>
              <a:t>26653  26654  26655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-L -p 26653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PID   LWP TTY          TIME CMD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26653 26653 pts/17   00:00:00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26653 26654 pts/17   00:08:34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26653 26655 pts/17   00:08:34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E12C8F-7F07-BD40-B136-BEF4500C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39C012-97FA-5645-8BA7-8F8B616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A5BDA2-4F0B-D048-9CB6-0ECB03ED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11599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退出</a:t>
            </a:r>
            <a:r>
              <a:rPr kumimoji="1" lang="en-US" altLang="zh-TW" dirty="0"/>
              <a:t>thread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中直接執行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return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，請注意回傳值的型態為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void*</a:t>
            </a:r>
          </a:p>
          <a:p>
            <a:pPr lvl="1"/>
            <a:r>
              <a:rPr kumimoji="1" lang="zh-TW" altLang="en-US" dirty="0">
                <a:latin typeface="Noto Sans CJK TC Regular" panose="020B0500000000000000" pitchFamily="34" charset="-120"/>
              </a:rPr>
              <a:t>如果回傳型態宣告為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void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也可以，但不可以回傳值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使用</a:t>
            </a:r>
            <a:r>
              <a:rPr lang="en-US" altLang="zh-TW" dirty="0">
                <a:solidFill>
                  <a:srgbClr val="0000FF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pthread_exit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retval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retval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是回傳值</a:t>
            </a:r>
            <a:endParaRPr lang="en-US" altLang="zh-TW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使用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pthread_cancel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Noto Sans CJK TC Regular" panose="020B0500000000000000" pitchFamily="34" charset="-12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thread);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直接取消掉一個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，或者「建議取消掉」一個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</a:p>
          <a:p>
            <a:pPr lvl="1"/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pthread_setcancelstate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state, 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oldstate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pthread_setcanceltype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type, 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oldtype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後續再做介紹</a:t>
            </a:r>
            <a:endParaRPr lang="en-US" altLang="zh-TW" dirty="0">
              <a:solidFill>
                <a:srgbClr val="FF0000"/>
              </a:solidFill>
              <a:latin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1D94FD-8792-EF45-BCC6-AEBB9AA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B8026C-F759-254E-B5E7-E15164E2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A4842-4C87-C346-BC44-E95E4916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3910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pthread_detach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pthread_detach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thread);</a:t>
            </a:r>
          </a:p>
          <a:p>
            <a:endParaRPr kumimoji="1" lang="en-US" altLang="zh-TW" dirty="0"/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通常需要使用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pthread_join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釋放掉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所使用的記憶體（如：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stack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struct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當「回傳值」不重要，不需要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join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時，可以使用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pthread_detach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()</a:t>
            </a: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常用的方式：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pthread_detach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pthread_self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());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1AB177-B95A-324E-88A5-434596DC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4A278-0CE6-024B-9A6D-40AA03C9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8141C-447F-4040-9F95-B2F11AD5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pthread_detach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pthread_attr_setdetachstate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pthread_attr_t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pthread_attr_getdetachstate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pthread_attr_t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kumimoji="1" lang="en-US" altLang="zh-TW" dirty="0"/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在行程創建之初，設定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attr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lvl="1"/>
            <a:r>
              <a:rPr lang="en-US" altLang="zh-TW" dirty="0" err="1">
                <a:solidFill>
                  <a:srgbClr val="AA0D91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tid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, </a:t>
            </a:r>
            <a:r>
              <a:rPr lang="en-US" altLang="zh-TW" sz="2600" b="1" dirty="0" err="1">
                <a:solidFill>
                  <a:srgbClr val="AA0D91"/>
                </a:solidFill>
                <a:latin typeface="Noto Sans CJK TC Regular" panose="020B0500000000000000" pitchFamily="34" charset="-120"/>
              </a:rPr>
              <a:t>const</a:t>
            </a:r>
            <a:r>
              <a:rPr lang="en-US" altLang="zh-TW" sz="2600" b="1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sz="2600" b="1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pthread_attr_t</a:t>
            </a:r>
            <a:r>
              <a:rPr lang="en-US" altLang="zh-TW" sz="2600" b="1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sz="2600" b="1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, </a:t>
            </a:r>
            <a:r>
              <a:rPr lang="en-US" altLang="zh-TW" dirty="0">
                <a:solidFill>
                  <a:srgbClr val="AA0D91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*(*function)(</a:t>
            </a:r>
            <a:r>
              <a:rPr lang="en-US" altLang="zh-TW" dirty="0">
                <a:solidFill>
                  <a:srgbClr val="AA0D91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*) , </a:t>
            </a:r>
            <a:r>
              <a:rPr lang="en-US" altLang="zh-TW" dirty="0">
                <a:solidFill>
                  <a:srgbClr val="AA0D91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*argument)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請自行參考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man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pthread_attr_setdetachstate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67A6F8-74ED-9648-824C-E1909919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3E3D2-60F1-8A45-9F4A-34DB75C9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DC3AA2-153C-AA40-99D6-E5F23C1E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9250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輕量級的鎖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*lock, </a:t>
            </a:r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  <a:endParaRPr lang="en-US" altLang="zh-TW" sz="2400" dirty="0">
              <a:solidFill>
                <a:srgbClr val="0000FF"/>
              </a:solidFill>
              <a:latin typeface="Menlo"/>
            </a:endParaRP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pthread_spin_destroy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使用自旋鎖（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spin-lock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）會利用一個密集的迴圈進行測試，適用於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critical section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很小的情況下</a:t>
            </a:r>
            <a:endParaRPr lang="en-US" altLang="zh-TW" sz="2400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C64AC-5DAE-4D45-92D7-7BB5B967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645A3E-227D-1E40-A65A-C85ED089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E42435-DCB7-9645-9C26-1FB2ED9A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459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283C1-F700-2F4B-868F-440A87CE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pthread_spin_lock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92412-9677-6D43-8870-3B773CCF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800" dirty="0" err="1">
                <a:solidFill>
                  <a:srgbClr val="D12F1B"/>
                </a:solidFill>
                <a:latin typeface="Menlo" panose="020B0609030804020204" pitchFamily="49" charset="0"/>
              </a:rPr>
              <a:t>pthread.h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pthread_spin_init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pshared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pthread_spin_destroy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*lock);</a:t>
            </a:r>
            <a:endParaRPr lang="en-US" altLang="zh-TW" sz="1800" dirty="0">
              <a:latin typeface="Helvetica" pitchFamily="2" charset="0"/>
            </a:endParaRP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*lock);</a:t>
            </a: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pthread_spin_trylock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*lock);</a:t>
            </a:r>
          </a:p>
          <a:p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pthread_spin_unlock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pthread_spinlock_t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*lock);</a:t>
            </a:r>
          </a:p>
          <a:p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如果這個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lock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沒有要跨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process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使用，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pthread_spin_init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pshared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傳入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PTHREAD_PROCESS_PRIVATE</a:t>
            </a:r>
          </a:p>
          <a:p>
            <a:r>
              <a:rPr lang="en-US" altLang="zh-TW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pthread_spin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用法和</a:t>
            </a:r>
            <a:r>
              <a:rPr lang="en-US" altLang="zh-CN" sz="1800" dirty="0">
                <a:solidFill>
                  <a:srgbClr val="C00000"/>
                </a:solidFill>
                <a:latin typeface="Menlo" panose="020B0609030804020204" pitchFamily="49" charset="0"/>
              </a:rPr>
              <a:t>Mutex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幾乎一模一樣，唯一的差別在於</a:t>
            </a:r>
            <a:r>
              <a:rPr lang="en-US" altLang="zh-TW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pthread_spin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不會釋放</a:t>
            </a:r>
            <a:r>
              <a:rPr lang="en-US" altLang="zh-CN" sz="1800" dirty="0">
                <a:solidFill>
                  <a:srgbClr val="C00000"/>
                </a:solidFill>
                <a:latin typeface="Menlo" panose="020B0609030804020204" pitchFamily="49" charset="0"/>
              </a:rPr>
              <a:t>CPU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，也不會造成</a:t>
            </a:r>
            <a:r>
              <a:rPr lang="en-US" altLang="zh-CN" sz="1800" dirty="0">
                <a:solidFill>
                  <a:srgbClr val="C00000"/>
                </a:solidFill>
                <a:latin typeface="Menlo" panose="020B0609030804020204" pitchFamily="49" charset="0"/>
              </a:rPr>
              <a:t>voluntary context switch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（自願釋放</a:t>
            </a:r>
            <a:r>
              <a:rPr lang="en-US" altLang="zh-CN" sz="1800" dirty="0">
                <a:solidFill>
                  <a:srgbClr val="C00000"/>
                </a:solidFill>
                <a:latin typeface="Menlo" panose="020B0609030804020204" pitchFamily="49" charset="0"/>
              </a:rPr>
              <a:t>CPU</a:t>
            </a:r>
            <a:r>
              <a:rPr lang="zh-CN" altLang="en-US" sz="1800" dirty="0">
                <a:solidFill>
                  <a:srgbClr val="C00000"/>
                </a:solidFill>
                <a:latin typeface="Menlo" panose="020B0609030804020204" pitchFamily="49" charset="0"/>
              </a:rPr>
              <a:t>）</a:t>
            </a:r>
            <a:endParaRPr kumimoji="1"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549FF-77EE-8F4A-9FAA-653063FF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F5063-A0F8-0141-8791-979E547E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ABE810-01DE-F54F-8C62-BC00B500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52768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92F9C-C41A-D448-8A36-76A9F811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spinlock.c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0FE2E-BF54-1F48-B524-F9CD622D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//lock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1,000,000,000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 次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(&amp;spinlock, PTHREAD_PROCESS_PRIVATE);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620A9-3A53-094E-A0AD-79FCBD49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0AA34-702B-944D-BB4E-BF783EF1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2DFBC-20F8-AA4D-BF86-3DD75A6A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17489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spinlock.c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spinlock;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pthread_spin_lock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global+=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pthread_spin_unlock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7B8BCF-4CAC-2344-95B7-735426F1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08D207-6FF7-514E-ABC4-FD9C06E9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231A5E-F49B-5B45-9939-D4CBFC48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109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45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112F6-2600-5947-8CB2-2C29759A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的進階考量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1C46F46-7CF3-9F42-B738-435E049B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1506" cy="4351338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Noto Sans CJK TC Regular" panose="020B0500000000000000" pitchFamily="34" charset="-120"/>
              </a:rPr>
              <a:t>通常</a:t>
            </a:r>
            <a:r>
              <a:rPr kumimoji="1" lang="en-US" altLang="zh-TW" sz="24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的機器在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BIOS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的地方可以設定是否啟動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interleaving</a:t>
            </a: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啟動的好處：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使用起來就跟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機器的感覺一模一樣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任意程式就算沒有對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進行優化，也可以存取全部的頻寬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不啟動的好處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TW" altLang="en-US" sz="2000" dirty="0">
                <a:latin typeface="Noto Sans CJK TC Regular" panose="020B0500000000000000" pitchFamily="34" charset="-120"/>
              </a:rPr>
              <a:t>對</a:t>
            </a:r>
            <a:r>
              <a:rPr kumimoji="1" lang="en-US" altLang="zh-TW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優化過的程式可以盡量的將記憶體存取集中在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local memory</a:t>
            </a: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作業系統、應用程式都可以針對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進行優化（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Linux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支援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</a:t>
            </a:r>
            <a:endParaRPr kumimoji="1" lang="zh-TW" altLang="en-US" sz="2000" dirty="0">
              <a:latin typeface="Noto Sans CJK TC Regular" panose="020B0500000000000000" pitchFamily="34" charset="-120"/>
            </a:endParaRPr>
          </a:p>
        </p:txBody>
      </p:sp>
      <p:pic>
        <p:nvPicPr>
          <p:cNvPr id="3076" name="Picture 4" descr="「numa interleaved」的圖片搜尋結果">
            <a:extLst>
              <a:ext uri="{FF2B5EF4-FFF2-40B4-BE49-F238E27FC236}">
                <a16:creationId xmlns:a16="http://schemas.microsoft.com/office/drawing/2014/main" id="{6787F0A2-17F2-A54B-B63F-B2530930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64" y="2127116"/>
            <a:ext cx="4507379" cy="33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D56A5F6-6121-364A-9937-B24EA91EAEFF}"/>
              </a:ext>
            </a:extLst>
          </p:cNvPr>
          <p:cNvSpPr/>
          <p:nvPr/>
        </p:nvSpPr>
        <p:spPr>
          <a:xfrm>
            <a:off x="6287115" y="6176963"/>
            <a:ext cx="5787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http://systemmanager.ru/c01609725.en/102428.htm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98B1A6-38E3-184A-9EE8-76D1CC6F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B2B6AF-CBDB-124B-ABB5-01862411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51FC0E-081F-8F40-A8E0-EADD2493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03972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比較，</a:t>
            </a:r>
            <a:r>
              <a:rPr kumimoji="1" lang="en-US" altLang="zh-TW" dirty="0"/>
              <a:t>lock 1,000,000,000</a:t>
            </a:r>
            <a:r>
              <a:rPr kumimoji="1" lang="zh-CN" altLang="en-US" dirty="0"/>
              <a:t>次，花的時間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679642"/>
              </p:ext>
            </p:extLst>
          </p:nvPr>
        </p:nvGraphicFramePr>
        <p:xfrm>
          <a:off x="838200" y="1825625"/>
          <a:ext cx="10515600" cy="447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49166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4412">
                <a:tc>
                  <a:txBody>
                    <a:bodyPr/>
                    <a:lstStyle/>
                    <a:p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spinlock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semphore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atomic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經過時間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42.37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124.90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311.20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41.72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USR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82.58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149.71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363.27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83.42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kernel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97.40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258.18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5893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ctx-sw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 dirty="0">
                          <a:solidFill>
                            <a:schemeClr val="dk1"/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  <a:cs typeface="+mn-cs"/>
                        </a:rPr>
                        <a:t>170,820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FC5993-345A-E141-BB05-4E62BF3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DC87E-904E-A34D-82F2-6E06DFAA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D2DF6-8D88-144B-A035-EEDE5B12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22269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27DC6-7E3C-954C-A89A-BC36D915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spinlock vs. atomic</a:t>
            </a:r>
            <a:endParaRPr kumimoji="1"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8D916E21-E334-474C-9B56-9A31B4CA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//spinlock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global+=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pthread_spin_unlock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//atomic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(&amp;global,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E3B6CE-9DD2-224F-819C-F0EF603D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139309-D805-5646-94C6-F0344393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32909E-80E0-754A-A005-C5C61DC3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91125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B9484-C74D-AA46-90F6-BA4BD6B5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反組譯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atomic.c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441A1-F321-F642-951A-9AD030D6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0x0000000000400c80 &lt;+0&gt;: </a:t>
            </a:r>
            <a:r>
              <a:rPr lang="en-US" altLang="zh-TW" sz="2000" dirty="0" err="1">
                <a:latin typeface="Monaco" pitchFamily="2" charset="0"/>
              </a:rPr>
              <a:t>xor</a:t>
            </a:r>
            <a:r>
              <a:rPr lang="en-US" altLang="zh-TW" sz="2000" dirty="0">
                <a:latin typeface="Monaco" pitchFamily="2" charset="0"/>
              </a:rPr>
              <a:t>    %</a:t>
            </a:r>
            <a:r>
              <a:rPr lang="en-US" altLang="zh-TW" sz="2000" dirty="0" err="1">
                <a:latin typeface="Monaco" pitchFamily="2" charset="0"/>
              </a:rPr>
              <a:t>eax</a:t>
            </a:r>
            <a:r>
              <a:rPr lang="en-US" altLang="zh-TW" sz="2000" dirty="0">
                <a:latin typeface="Monaco" pitchFamily="2" charset="0"/>
              </a:rPr>
              <a:t>,%</a:t>
            </a:r>
            <a:r>
              <a:rPr lang="en-US" altLang="zh-TW" sz="2000" dirty="0" err="1">
                <a:latin typeface="Monaco" pitchFamily="2" charset="0"/>
              </a:rPr>
              <a:t>eax</a:t>
            </a:r>
            <a:endParaRPr lang="en-US" altLang="zh-TW" sz="2000" dirty="0">
              <a:latin typeface="Monaco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0x0000000000400c82 &lt;+2&gt;: </a:t>
            </a:r>
            <a:r>
              <a:rPr lang="en-US" altLang="zh-TW" sz="2000" dirty="0" err="1">
                <a:latin typeface="Monaco" pitchFamily="2" charset="0"/>
              </a:rPr>
              <a:t>mov</a:t>
            </a:r>
            <a:r>
              <a:rPr lang="en-US" altLang="zh-TW" sz="2000" dirty="0">
                <a:latin typeface="Monaco" pitchFamily="2" charset="0"/>
              </a:rPr>
              <a:t>    $0x6040c4,%edx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0x0000000000400c87 &lt;+7&gt;: </a:t>
            </a:r>
            <a:r>
              <a:rPr lang="en-US" altLang="zh-TW" sz="2000" dirty="0" err="1">
                <a:latin typeface="Monaco" pitchFamily="2" charset="0"/>
              </a:rPr>
              <a:t>mov</a:t>
            </a:r>
            <a:r>
              <a:rPr lang="en-US" altLang="zh-TW" sz="2000" dirty="0">
                <a:latin typeface="Monaco" pitchFamily="2" charset="0"/>
              </a:rPr>
              <a:t>    $0x1,%ecx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0x0000000000400c8c &lt;+12&gt;: </a:t>
            </a:r>
            <a:r>
              <a:rPr lang="en-US" altLang="zh-TW" sz="2000" b="1" dirty="0">
                <a:solidFill>
                  <a:srgbClr val="C00000"/>
                </a:solidFill>
                <a:latin typeface="Monaco" pitchFamily="2" charset="0"/>
              </a:rPr>
              <a:t>lock</a:t>
            </a:r>
            <a:r>
              <a:rPr lang="en-US" altLang="zh-TW" sz="2000" dirty="0">
                <a:latin typeface="Monaco" pitchFamily="2" charset="0"/>
              </a:rPr>
              <a:t> add %</a:t>
            </a:r>
            <a:r>
              <a:rPr lang="en-US" altLang="zh-TW" sz="2000" dirty="0" err="1">
                <a:latin typeface="Monaco" pitchFamily="2" charset="0"/>
              </a:rPr>
              <a:t>ecx</a:t>
            </a:r>
            <a:r>
              <a:rPr lang="en-US" altLang="zh-TW" sz="2000" dirty="0">
                <a:latin typeface="Monaco" pitchFamily="2" charset="0"/>
              </a:rPr>
              <a:t>,(%</a:t>
            </a:r>
            <a:r>
              <a:rPr lang="en-US" altLang="zh-TW" sz="2000" dirty="0" err="1">
                <a:latin typeface="Monaco" pitchFamily="2" charset="0"/>
              </a:rPr>
              <a:t>rdx</a:t>
            </a:r>
            <a:r>
              <a:rPr lang="en-US" altLang="zh-TW" sz="2000" dirty="0">
                <a:latin typeface="Monaco" pitchFamily="2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0x0000000000400c8f &lt;+15&gt;: </a:t>
            </a:r>
            <a:r>
              <a:rPr lang="en-US" altLang="zh-TW" sz="2000" dirty="0" err="1">
                <a:latin typeface="Monaco" pitchFamily="2" charset="0"/>
              </a:rPr>
              <a:t>inc</a:t>
            </a:r>
            <a:r>
              <a:rPr lang="en-US" altLang="zh-TW" sz="2000" dirty="0">
                <a:latin typeface="Monaco" pitchFamily="2" charset="0"/>
              </a:rPr>
              <a:t>    %</a:t>
            </a:r>
            <a:r>
              <a:rPr lang="en-US" altLang="zh-TW" sz="2000" dirty="0" err="1">
                <a:latin typeface="Monaco" pitchFamily="2" charset="0"/>
              </a:rPr>
              <a:t>eax</a:t>
            </a:r>
            <a:endParaRPr lang="en-US" altLang="zh-TW" sz="2000" dirty="0">
              <a:latin typeface="Monaco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0x0000000000400c91 &lt;+17&gt;: </a:t>
            </a:r>
            <a:r>
              <a:rPr lang="en-US" altLang="zh-TW" sz="2000" dirty="0" err="1">
                <a:latin typeface="Monaco" pitchFamily="2" charset="0"/>
              </a:rPr>
              <a:t>cmp</a:t>
            </a:r>
            <a:r>
              <a:rPr lang="en-US" altLang="zh-TW" sz="2000" dirty="0">
                <a:latin typeface="Monaco" pitchFamily="2" charset="0"/>
              </a:rPr>
              <a:t>    $0x3b9aca00,%eax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0x0000000000400c96 &lt;+22&gt;: </a:t>
            </a:r>
            <a:r>
              <a:rPr lang="en-US" altLang="zh-TW" sz="2000" dirty="0" err="1">
                <a:latin typeface="Monaco" pitchFamily="2" charset="0"/>
              </a:rPr>
              <a:t>jl</a:t>
            </a:r>
            <a:r>
              <a:rPr lang="en-US" altLang="zh-TW" sz="2000" dirty="0">
                <a:latin typeface="Monaco" pitchFamily="2" charset="0"/>
              </a:rPr>
              <a:t>     0x400c82 &lt;thread+2&gt;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0x0000000000400c98 &lt;+24&gt;: </a:t>
            </a:r>
            <a:r>
              <a:rPr lang="en-US" altLang="zh-TW" sz="2000" dirty="0" err="1">
                <a:latin typeface="Monaco" pitchFamily="2" charset="0"/>
              </a:rPr>
              <a:t>retq</a:t>
            </a:r>
            <a:r>
              <a:rPr lang="en-US" altLang="zh-TW" sz="2000" dirty="0">
                <a:latin typeface="Monaco" pitchFamily="2" charset="0"/>
              </a:rPr>
              <a:t>  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latin typeface="Monaco" pitchFamily="2" charset="0"/>
              </a:rPr>
              <a:t>   0x0000000000400c99 &lt;+25&gt;: </a:t>
            </a:r>
            <a:r>
              <a:rPr lang="en-US" altLang="zh-TW" sz="2000" dirty="0" err="1">
                <a:latin typeface="Monaco" pitchFamily="2" charset="0"/>
              </a:rPr>
              <a:t>nopl</a:t>
            </a:r>
            <a:r>
              <a:rPr lang="en-US" altLang="zh-TW" sz="2000" dirty="0">
                <a:latin typeface="Monaco" pitchFamily="2" charset="0"/>
              </a:rPr>
              <a:t>   0x0(%</a:t>
            </a:r>
            <a:r>
              <a:rPr lang="en-US" altLang="zh-TW" sz="2000" dirty="0" err="1">
                <a:latin typeface="Monaco" pitchFamily="2" charset="0"/>
              </a:rPr>
              <a:t>rax</a:t>
            </a:r>
            <a:r>
              <a:rPr lang="en-US" altLang="zh-TW" sz="2000" dirty="0">
                <a:latin typeface="Monaco" pitchFamily="2" charset="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93670C-03B3-0843-B29C-32763E32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5D1D2-C43A-AA4E-AF90-FC694160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5CC69B-5A85-3347-A760-21A73867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0915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26B94-1E20-EB46-9A1B-CB18D08E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Lock</a:t>
            </a:r>
            <a:r>
              <a:rPr kumimoji="1" lang="zh-TW" altLang="en-US" dirty="0"/>
              <a:t>：</a:t>
            </a:r>
            <a:r>
              <a:rPr kumimoji="1" lang="en-US" altLang="zh-TW" dirty="0"/>
              <a:t>x86</a:t>
            </a:r>
            <a:r>
              <a:rPr kumimoji="1" lang="zh-CN" altLang="en-US" dirty="0"/>
              <a:t>的前綴字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5444C-F9D1-044D-88BB-81ED64DA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LOCK prefix ensures that the CPU has </a:t>
            </a:r>
            <a:r>
              <a:rPr lang="en-US" altLang="zh-TW" dirty="0">
                <a:solidFill>
                  <a:srgbClr val="C00000"/>
                </a:solidFill>
              </a:rPr>
              <a:t>exclusive ownership of the appropriate cache line</a:t>
            </a:r>
            <a:r>
              <a:rPr lang="en-US" altLang="zh-TW" dirty="0"/>
              <a:t> for the duration of the operation, and provides certain additional ordering guarantees. </a:t>
            </a:r>
            <a:r>
              <a:rPr lang="en-US" altLang="zh-TW" dirty="0">
                <a:solidFill>
                  <a:srgbClr val="C00000"/>
                </a:solidFill>
              </a:rPr>
              <a:t>This may be achieved by asserting a bus lock</a:t>
            </a:r>
            <a:r>
              <a:rPr lang="en-US" altLang="zh-TW" dirty="0"/>
              <a:t>, but the CPU will avoid this where possible. If the bus is locked then it is only for the duration of the locked instruction.</a:t>
            </a:r>
          </a:p>
          <a:p>
            <a:r>
              <a:rPr kumimoji="1" lang="zh-CN" altLang="en-US" dirty="0">
                <a:solidFill>
                  <a:srgbClr val="C00000"/>
                </a:solidFill>
              </a:rPr>
              <a:t>換句話說：在比較好的情況下，</a:t>
            </a:r>
            <a:r>
              <a:rPr kumimoji="1" lang="en-US" altLang="zh-CN" dirty="0">
                <a:solidFill>
                  <a:srgbClr val="C00000"/>
                </a:solidFill>
              </a:rPr>
              <a:t>CPU</a:t>
            </a:r>
            <a:r>
              <a:rPr kumimoji="1" lang="zh-CN" altLang="en-US" dirty="0">
                <a:solidFill>
                  <a:srgbClr val="C00000"/>
                </a:solidFill>
              </a:rPr>
              <a:t>會鎖定該變數所在的</a:t>
            </a:r>
            <a:r>
              <a:rPr kumimoji="1" lang="en-US" altLang="zh-CN" dirty="0">
                <a:solidFill>
                  <a:srgbClr val="C00000"/>
                </a:solidFill>
              </a:rPr>
              <a:t>cache line</a:t>
            </a:r>
            <a:r>
              <a:rPr kumimoji="1" lang="zh-CN" altLang="en-US" dirty="0">
                <a:solidFill>
                  <a:srgbClr val="C00000"/>
                </a:solidFill>
              </a:rPr>
              <a:t>，最差的情況下會鎖定</a:t>
            </a:r>
            <a:r>
              <a:rPr kumimoji="1" lang="en-US" altLang="zh-CN" dirty="0">
                <a:solidFill>
                  <a:srgbClr val="C00000"/>
                </a:solidFill>
              </a:rPr>
              <a:t>bus</a:t>
            </a:r>
            <a:r>
              <a:rPr kumimoji="1" lang="zh-CN" altLang="en-US" dirty="0">
                <a:solidFill>
                  <a:srgbClr val="C00000"/>
                </a:solidFill>
              </a:rPr>
              <a:t>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在鎖</a:t>
            </a:r>
            <a:r>
              <a:rPr kumimoji="1" lang="en-US" altLang="zh-CN" dirty="0">
                <a:solidFill>
                  <a:srgbClr val="C00000"/>
                </a:solidFill>
              </a:rPr>
              <a:t>bus</a:t>
            </a:r>
            <a:r>
              <a:rPr kumimoji="1" lang="zh-CN" altLang="en-US" dirty="0">
                <a:solidFill>
                  <a:srgbClr val="C00000"/>
                </a:solidFill>
              </a:rPr>
              <a:t>的情況下，其他</a:t>
            </a:r>
            <a:r>
              <a:rPr kumimoji="1" lang="en-US" altLang="zh-CN" dirty="0">
                <a:solidFill>
                  <a:srgbClr val="C00000"/>
                </a:solidFill>
              </a:rPr>
              <a:t>CPU</a:t>
            </a:r>
            <a:r>
              <a:rPr kumimoji="1" lang="zh-CN" altLang="en-US" dirty="0">
                <a:solidFill>
                  <a:srgbClr val="C00000"/>
                </a:solidFill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core</a:t>
            </a:r>
            <a:r>
              <a:rPr kumimoji="1" lang="zh-CN" altLang="en-US" dirty="0">
                <a:solidFill>
                  <a:srgbClr val="C00000"/>
                </a:solidFill>
              </a:rPr>
              <a:t>不能存取記憶體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BA5FA8-46D0-B444-8859-7C56090C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34C965-7B19-8D4F-9C39-0304EE67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7A6F7-6E78-0C40-9185-E92367EF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43739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A11E1-199C-6546-A59F-828130E7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POSIX’s spinlock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F1004-3F1C-1341-AEDC-90236B5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do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altLang="zh-TW" sz="20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do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atomic_spin_nop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asm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 ("rep; 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nop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")</a:t>
            </a:r>
            <a:endParaRPr lang="en-US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atomic_load_relaxed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(lock);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atomic_compare_exchange_weak_acquire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(lock, &amp;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/*rep; 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nop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 is indeed the same as the pause instruction. The PAUSE instruction provides a hint to the processor that the code sequence is a spin-wait loop. The processor uses this hint </a:t>
            </a:r>
            <a:r>
              <a:rPr lang="en-US" altLang="zh-TW" sz="2000" b="1" dirty="0">
                <a:solidFill>
                  <a:srgbClr val="008400"/>
                </a:solidFill>
                <a:latin typeface="Menlo" panose="020B0609030804020204" pitchFamily="49" charset="0"/>
              </a:rPr>
              <a:t>to avoid the memory order violation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in most situations, which greatly improves processor performance. For this reason, it is recommended that a PAUSE instruction be placed in all spin-wait loops.*/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2DA489-226F-F948-81CE-C3BFD078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E7BADB-4C04-F241-82D3-8D899C44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98B55-DE1A-2548-93E7-99795548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35075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en-US" altLang="zh-TW" dirty="0" err="1"/>
              <a:t>futex</a:t>
            </a:r>
            <a:r>
              <a:rPr kumimoji="1" lang="en-US" altLang="zh-TW" dirty="0"/>
              <a:t>(fast user-space locking)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b="1" dirty="0">
                <a:solidFill>
                  <a:srgbClr val="FF0000"/>
                </a:solidFill>
              </a:rPr>
              <a:t>The </a:t>
            </a:r>
            <a:r>
              <a:rPr kumimoji="1" lang="en-US" altLang="zh-TW" b="1" dirty="0" err="1">
                <a:solidFill>
                  <a:srgbClr val="FF0000"/>
                </a:solidFill>
              </a:rPr>
              <a:t>futex</a:t>
            </a:r>
            <a:r>
              <a:rPr kumimoji="1" lang="en-US" altLang="zh-TW" b="1" dirty="0">
                <a:solidFill>
                  <a:srgbClr val="FF0000"/>
                </a:solidFill>
              </a:rPr>
              <a:t>() system call provides a method for waiting until a certain condition becomes true.  </a:t>
            </a:r>
            <a:r>
              <a:rPr kumimoji="1" lang="en-US" altLang="zh-TW" dirty="0"/>
              <a:t>It is typically used as a blocking construct in  the  context  of  shared-memory synchronization.   </a:t>
            </a:r>
            <a:r>
              <a:rPr kumimoji="1" lang="en-US" altLang="zh-TW" dirty="0">
                <a:solidFill>
                  <a:srgbClr val="FF0000"/>
                </a:solidFill>
              </a:rPr>
              <a:t>When  using  </a:t>
            </a:r>
            <a:r>
              <a:rPr kumimoji="1" lang="en-US" altLang="zh-TW" dirty="0" err="1">
                <a:solidFill>
                  <a:srgbClr val="FF0000"/>
                </a:solidFill>
              </a:rPr>
              <a:t>futexes</a:t>
            </a:r>
            <a:r>
              <a:rPr kumimoji="1" lang="en-US" altLang="zh-TW" dirty="0">
                <a:solidFill>
                  <a:srgbClr val="FF0000"/>
                </a:solidFill>
              </a:rPr>
              <a:t>, the majority of the synchronization operations are performed in user space.  </a:t>
            </a:r>
            <a:r>
              <a:rPr kumimoji="1" lang="en-US" altLang="zh-TW" dirty="0"/>
              <a:t>A user-space program employs the </a:t>
            </a:r>
            <a:r>
              <a:rPr kumimoji="1" lang="en-US" altLang="zh-TW" dirty="0" err="1"/>
              <a:t>futex</a:t>
            </a:r>
            <a:r>
              <a:rPr kumimoji="1" lang="en-US" altLang="zh-TW" dirty="0"/>
              <a:t>() system call only </a:t>
            </a:r>
            <a:r>
              <a:rPr kumimoji="1" lang="en-US" altLang="zh-TW" dirty="0">
                <a:solidFill>
                  <a:srgbClr val="FF0000"/>
                </a:solidFill>
              </a:rPr>
              <a:t>when  it  is likely that the program has to block for a longer time </a:t>
            </a:r>
            <a:r>
              <a:rPr kumimoji="1" lang="en-US" altLang="zh-TW" dirty="0"/>
              <a:t>until the condition becomes true.  Other </a:t>
            </a:r>
            <a:r>
              <a:rPr kumimoji="1" lang="en-US" altLang="zh-TW" dirty="0" err="1"/>
              <a:t>futex</a:t>
            </a:r>
            <a:r>
              <a:rPr kumimoji="1" lang="en-US" altLang="zh-TW" dirty="0"/>
              <a:t>() operations can be used to wake any  processes  or  threads waiting for a particular condition.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AC4B6B-B10B-4941-ADA6-D3769519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27568E-C3AB-684F-9024-2258482A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635A00-4E42-6C4E-AED2-3722A4E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9737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Spinlock</a:t>
            </a:r>
            <a:r>
              <a:rPr kumimoji="1" lang="zh-TW" altLang="en-US" dirty="0"/>
              <a:t>一定比較快嗎？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不一定，當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cortical section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很大時，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的效能反而不如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了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D23CBF-F574-AF4F-8D97-108AD8CD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6F7DC-9748-BC43-B862-8C433ED2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612DC1-D63E-704D-8C9F-70F8E3BC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5330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取得平衡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改成使用自適應鎖（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adaptive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），先用自旋鎖，如果鎖太久自動轉換為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。（最早出現在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SUN Solaris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方法如下：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267F99"/>
                </a:solidFill>
                <a:latin typeface="Noto Sans CJK TC Regular" panose="020B0500000000000000" pitchFamily="34" charset="-120"/>
              </a:rPr>
              <a:t>pthread_mutexattr_t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pthread_mutexattr_init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(&amp;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pthread_mutexattr_settype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(&amp;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, PTHREAD_MUTEX_ADAPTIVE_NP);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pthread_mutex_init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(&amp;mutex, &amp;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DE1B6-9B93-6D44-B0C8-D883F232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BE796-5912-234F-8E6D-13E3B708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09E79-FE1C-6D4C-BB40-C088493C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6205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14AC-E593-DC40-B47D-A1A319CC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mutex_apaptive.c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8204D-D8E5-3A49-9B88-A82592EE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thread(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para)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pthread_mutexattr_t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pthread_mutexattr_init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pthread_mutexattr_settype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PTHREAD_MUTEX_ADAPTIVE_NP);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9110E5-4608-8343-8DE8-490A86B9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0AD8CC-16A3-A04A-A256-32F88CC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580E08-8AE8-6943-B289-00F43D16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92966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92278-E4E3-FC48-87FB-5400D581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Mutex</a:t>
            </a:r>
            <a:r>
              <a:rPr kumimoji="1" lang="zh-CN" altLang="en-US" dirty="0"/>
              <a:t>的其他選項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EB984-DB7B-E54A-851B-98E6F4F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PTHREAD_MUTEX_TIMED_NP</a:t>
            </a:r>
          </a:p>
          <a:p>
            <a:pPr lvl="1"/>
            <a:r>
              <a:rPr kumimoji="1" lang="zh-CN" altLang="en-US" dirty="0"/>
              <a:t>預設值，先進先出</a:t>
            </a:r>
            <a:endParaRPr kumimoji="1" lang="en-US" altLang="zh-TW" dirty="0"/>
          </a:p>
          <a:p>
            <a:r>
              <a:rPr kumimoji="1" lang="en-US" altLang="zh-TW" dirty="0"/>
              <a:t>PTHREAD_MUTEX_RECURSIVE_NP</a:t>
            </a:r>
          </a:p>
          <a:p>
            <a:pPr lvl="1"/>
            <a:r>
              <a:rPr kumimoji="1" lang="zh-CN" altLang="en-US" dirty="0"/>
              <a:t>可以遞迴使用</a:t>
            </a:r>
            <a:endParaRPr kumimoji="1" lang="en-US" altLang="zh-TW" dirty="0"/>
          </a:p>
          <a:p>
            <a:r>
              <a:rPr kumimoji="1" lang="en-US" altLang="zh-TW" dirty="0"/>
              <a:t>PTHREAD_MUTEX_ERRORCHECK_NP</a:t>
            </a:r>
          </a:p>
          <a:p>
            <a:pPr lvl="1"/>
            <a:r>
              <a:rPr kumimoji="1" lang="zh-CN" altLang="en-US" dirty="0"/>
              <a:t>會幫忙檢查有沒有</a:t>
            </a:r>
            <a:r>
              <a:rPr kumimoji="1" lang="en-US" altLang="zh-CN" dirty="0"/>
              <a:t>deadlock</a:t>
            </a:r>
            <a:r>
              <a:rPr kumimoji="1" lang="zh-CN" altLang="en-US" dirty="0"/>
              <a:t>（重複上鎖）</a:t>
            </a:r>
            <a:endParaRPr kumimoji="1" lang="en-US" altLang="zh-TW" dirty="0"/>
          </a:p>
          <a:p>
            <a:r>
              <a:rPr kumimoji="1" lang="en-US" altLang="zh-TW" dirty="0"/>
              <a:t>PTHREAD_MUTEX_ADAPTIVE_NP</a:t>
            </a:r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TW" dirty="0"/>
              <a:t>spinlock</a:t>
            </a:r>
            <a:r>
              <a:rPr kumimoji="1" lang="zh-CN" altLang="en-US" dirty="0"/>
              <a:t>做</a:t>
            </a:r>
            <a:r>
              <a:rPr kumimoji="1" lang="en-US" altLang="zh-CN" dirty="0"/>
              <a:t>SMP</a:t>
            </a:r>
            <a:r>
              <a:rPr kumimoji="1" lang="zh-CN" altLang="en-US" dirty="0"/>
              <a:t>的優化，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的時候不保證先進先出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速度最快的</a:t>
            </a:r>
            <a:r>
              <a:rPr kumimoji="1" lang="en-US" altLang="zh-CN" dirty="0"/>
              <a:t>Mutex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86E841-4FB6-9342-9623-DF8C8CBE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725DB8-BFED-D243-8D90-CBAFE691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C33DAF-2B81-2E4B-9CC8-96973CC8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167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99EF6-AB6A-AB4D-8D4B-7F8B40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SMP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F67E4-5CC8-C248-BCB6-63528BCB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Symmetric multiprocessing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的縮寫，指的是每一個處理器的功能都是一模一樣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指的是記憶體架構，每顆處理器存取任意記憶體，其頻寬、延遲都是一樣的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現在大部分的小型電腦（例如：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PC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、部分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server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）是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大部分是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架構。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server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或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workstation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的記憶體架構可能是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或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NUMA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23E01C-BBBD-254B-AD39-F5839A3F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A1F57-839D-6F41-9C3A-F0FB7A4D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C342D-AC5C-3845-A20A-7375B090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021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5A5AA-E937-DC4F-98F7-57AC260B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PTHREAD_MUTEX_RECURSIVE_NP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CN" altLang="en-US" dirty="0"/>
              <a:t>的用途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974CC-FD3A-954F-8D1C-2252B572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5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a () {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mutexlock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/*...*/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b();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/*...*/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mutexunlock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b() { 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在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中重複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lock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了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mutexlock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/*...*/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mutexunlock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this_mutex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E2EBEF-8B4B-B348-B850-6B008B6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BBD9AA-121B-6A4F-B09B-88F83C4E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F3769-59C5-FF44-AE75-245422C3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471101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更進階的</a:t>
            </a:r>
            <a:r>
              <a:rPr kumimoji="1" lang="en-US" altLang="zh-TW" dirty="0"/>
              <a:t>lock</a:t>
            </a:r>
            <a:r>
              <a:rPr kumimoji="1" lang="zh-TW" altLang="en-US" dirty="0"/>
              <a:t>機制，</a:t>
            </a:r>
            <a:r>
              <a:rPr kumimoji="1" lang="en-US" altLang="zh-TW" dirty="0" err="1"/>
              <a:t>rwlock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pthread_rwlock_destroy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pthread_rwlock_rdlock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pthread_rwlock_wrlock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sz="2400" dirty="0" err="1">
                <a:latin typeface="Noto Sans CJK TC Regular" panose="020B0500000000000000" pitchFamily="34" charset="-120"/>
              </a:rPr>
              <a:t>pthread_rwlock_init</a:t>
            </a:r>
            <a:r>
              <a:rPr lang="zh-TW" altLang="en-US" sz="2400" dirty="0">
                <a:latin typeface="Noto Sans CJK TC Regular" panose="020B0500000000000000" pitchFamily="34" charset="-120"/>
              </a:rPr>
              <a:t>中的</a:t>
            </a:r>
            <a:r>
              <a:rPr lang="en-US" altLang="zh-TW" sz="2400" dirty="0" err="1">
                <a:latin typeface="Noto Sans CJK TC Regular" panose="020B0500000000000000" pitchFamily="34" charset="-120"/>
              </a:rPr>
              <a:t>attr</a:t>
            </a:r>
            <a:r>
              <a:rPr lang="zh-TW" altLang="en-US" sz="2400" dirty="0">
                <a:latin typeface="Noto Sans CJK TC Regular" panose="020B0500000000000000" pitchFamily="34" charset="-120"/>
              </a:rPr>
              <a:t>通常填</a:t>
            </a:r>
            <a:r>
              <a:rPr lang="en-US" altLang="zh-TW" sz="2400" dirty="0">
                <a:latin typeface="Noto Sans CJK TC Regular" panose="020B0500000000000000" pitchFamily="34" charset="-120"/>
              </a:rPr>
              <a:t>NULL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將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依照使用的情況，區分為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write 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和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read 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，可以更近一步的平行化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9A6B2-DE54-134D-A17D-FF63DC05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4BD82-703B-2E45-886F-A271B28E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2039D-0D31-E84C-AE7F-0270CD89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0807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Example: </a:t>
            </a:r>
            <a:r>
              <a:rPr kumimoji="1" lang="en-US" altLang="zh-TW" dirty="0" err="1"/>
              <a:t>rwlock</a:t>
            </a:r>
            <a:endParaRPr kumimoji="1"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246909" y="2101933"/>
            <a:ext cx="2968831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1840675" y="2964440"/>
            <a:ext cx="1686296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030681" y="3850698"/>
            <a:ext cx="1852550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96935" y="4736956"/>
            <a:ext cx="1484416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0680" y="5550414"/>
            <a:ext cx="2185061" cy="3325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4215740" y="5390098"/>
            <a:ext cx="3526972" cy="6531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18265" y="2238498"/>
            <a:ext cx="2624446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81403" y="3118816"/>
            <a:ext cx="2161308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68291" y="3999134"/>
            <a:ext cx="1674420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00801" y="4664403"/>
            <a:ext cx="1341910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215740" y="1911927"/>
            <a:ext cx="0" cy="485700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向右箭號 17"/>
          <p:cNvSpPr/>
          <p:nvPr/>
        </p:nvSpPr>
        <p:spPr>
          <a:xfrm>
            <a:off x="7742712" y="2078181"/>
            <a:ext cx="1983180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7742711" y="2952806"/>
            <a:ext cx="2968831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7742712" y="3838817"/>
            <a:ext cx="2410692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7742710" y="4503840"/>
            <a:ext cx="3611090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7742710" y="1911927"/>
            <a:ext cx="0" cy="485700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393382" y="365125"/>
            <a:ext cx="1615044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reader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93382" y="1132873"/>
            <a:ext cx="1615044" cy="546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writer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E5C64C-375C-CE49-8168-60BF86C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BB7CFD-C137-8945-B9ED-D42ED762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983A6C8B-C327-0542-A4E2-1DF77922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65410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範例：</a:t>
            </a:r>
            <a:r>
              <a:rPr kumimoji="1" lang="en-US" altLang="zh-TW" dirty="0" err="1"/>
              <a:t>rwlock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CN" altLang="en-US" sz="4800" dirty="0"/>
              <a:t>不好意思，待補充</a:t>
            </a:r>
            <a:endParaRPr kumimoji="1" lang="zh-TW" altLang="en-US" sz="4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F3D529-8A79-E64D-8CF5-50D791D6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B7523B-BF78-5940-AF65-94BAC808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F2EC16-5F45-0A47-BC90-2875C26A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388720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瞭解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kernel space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user space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各為何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除了會「睡覺」的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以外，還有「不會睡覺」的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綜合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的優點，創造出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adaptive 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瞭解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rwlock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的設計動機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306461-D957-CD42-9D0D-0FB07603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7EFA62-945D-EC46-9555-9F58A50A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7FBB0-13B1-EA47-9286-B147E7A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23247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 local variable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宣告變數時，如果加上</a:t>
            </a:r>
            <a:r>
              <a:rPr kumimoji="1" lang="en-US" altLang="zh-TW" dirty="0">
                <a:latin typeface="Noto Sans CJK TC Regular" panose="020B0500000000000000" pitchFamily="34" charset="-120"/>
                <a:cs typeface="Consolas" charset="0"/>
              </a:rPr>
              <a:t>__thread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，那麼這個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compiler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會對每一個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宣告這個變數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通常用於全域變數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實作方式：在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 x64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中，每一個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gs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/fs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（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32/64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）暫存器指向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 local storage</a:t>
            </a:r>
          </a:p>
          <a:p>
            <a:r>
              <a:rPr kumimoji="1" lang="zh-CN" altLang="en-US" dirty="0"/>
              <a:t>範例：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	__thread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9BE696-0DDF-8244-A1B4-1F65821C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08169-8F50-4942-9795-ADBF776D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4D8723-1924-9F44-84E7-3426F5F3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939900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__</a:t>
            </a:r>
            <a:r>
              <a:rPr kumimoji="1" lang="en-US" altLang="zh-TW" dirty="0" err="1"/>
              <a:t>thread.c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pthread_mutex_t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__thread </a:t>
            </a:r>
            <a:r>
              <a:rPr lang="en-US" altLang="zh-TW" sz="4000" b="1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4000" b="1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altLang="zh-TW" sz="4000" b="1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"@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%p\n"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global+=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83BA0-A2EF-0849-B5D4-7682C6C1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28A05C-8347-4E4D-8ACD-E5236D51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2A81BA-F752-7E4B-B37A-A942BD7A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74867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__</a:t>
            </a:r>
            <a:r>
              <a:rPr kumimoji="1" lang="en-US" altLang="zh-TW" dirty="0" err="1"/>
              <a:t>thread.c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7"/>
            </a:pPr>
            <a:br>
              <a:rPr lang="en-US" altLang="zh-TW" sz="1800" dirty="0">
                <a:solidFill>
                  <a:srgbClr val="000000"/>
                </a:solidFill>
                <a:latin typeface="Menlo"/>
              </a:rPr>
            </a:br>
            <a:r>
              <a:rPr lang="en-US" altLang="zh-TW" sz="18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pthread_mutex_init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sz="1800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sz="1800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A31515"/>
                </a:solidFill>
                <a:latin typeface="Menlo"/>
              </a:rPr>
              <a:t>"1000000000+1000000000 = %d\n"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global);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sz="1800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}</a:t>
            </a:r>
            <a:endParaRPr lang="en-US" altLang="zh-TW" sz="1800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CA231D-0825-6D41-8FC8-C51C034F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3B43C8-19AB-5148-A197-92DBBFED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C20EDA-EF00-0B42-BA5D-0CC14A0A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7361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__thread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$time ./__thread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thread_local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</a:t>
            </a:r>
            <a:r>
              <a:rPr kumimoji="1" lang="en-US" altLang="zh-TW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7fc6d8cb0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6fc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thread_local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</a:t>
            </a:r>
            <a:r>
              <a:rPr kumimoji="1" lang="en-US" altLang="zh-TW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7fc6d94b1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6fc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1000000000+1000000000 = 2000000000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0m2.143s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0m4.272s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2job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$time ./2job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1000000000+1000000000 = 2000000000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0m2.132s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0m4.248s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68524F-9E4F-2443-9EBA-FAEAC7FB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F378DC-E952-414F-AF02-19F86659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348756-5230-5048-91C6-94BAC146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545208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__thread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12			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thread_local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+=1;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0x0000000000400847 &lt;+17&gt;:	</a:t>
            </a:r>
            <a:r>
              <a:rPr kumimoji="1" lang="mr-IN" altLang="zh-TW" sz="1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%fs:0xfffffffffffffffc,%eax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0x000000000040084f &lt;+25&gt;:	</a:t>
            </a:r>
            <a:r>
              <a:rPr kumimoji="1" lang="mr-IN" altLang="zh-TW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kumimoji="1" lang="mr-IN" altLang="zh-TW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$0x1,%eax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0x0000000000400852 &lt;+28&gt;:	</a:t>
            </a:r>
            <a:r>
              <a:rPr kumimoji="1" lang="mr-IN" altLang="zh-TW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%eax,%fs:0xfffffffffffffffc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2job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12			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local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+=1;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0x000000000040080e &lt;+24&gt;:	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$0x1,-0x8(%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TW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EEF6FF-D0FA-C14E-BC15-5D545B18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40D56B-88EA-6645-B1CA-577F5759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F0AA43-D3C7-774A-ABFA-8DE31BD5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605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6C3B3-C45D-D44F-A52E-B068A21A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multi-core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8E254-9921-A349-B7FE-7C12E766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45941" cy="4351338"/>
          </a:xfrm>
        </p:spPr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對程式設計師而言，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普通的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multi-core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架構相當於是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SMP+UMA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架構。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目前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Intel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AMD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ARM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等公司，幾乎都讓同一個封裝上的多核心處理器共用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LLC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（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last level cache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，例如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L3 cache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這讓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multi-core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在資料傳遞上變得比傳統的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要來得快速（因為可以透過讀寫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LLC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傳遞資料）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pic>
        <p:nvPicPr>
          <p:cNvPr id="4098" name="Picture 2" descr="「intel multi core smart cache l1  l2 l3 8700」的圖片搜尋結果">
            <a:extLst>
              <a:ext uri="{FF2B5EF4-FFF2-40B4-BE49-F238E27FC236}">
                <a16:creationId xmlns:a16="http://schemas.microsoft.com/office/drawing/2014/main" id="{46712E04-88F8-2B41-B979-4FD03AC4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56" y="2158544"/>
            <a:ext cx="3554567" cy="27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C22D537-426C-884F-BADA-FA5064D62333}"/>
              </a:ext>
            </a:extLst>
          </p:cNvPr>
          <p:cNvSpPr/>
          <p:nvPr/>
        </p:nvSpPr>
        <p:spPr>
          <a:xfrm>
            <a:off x="5767294" y="6066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https://konspekta.net/lektsiiorgimg/baza8/4374096372124.files/image006.jpg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7BFCF-834E-454D-B329-900CC473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6D00AF-4867-5F49-AF95-5986B9AF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3D0733-6C7C-1641-B039-8EE9EF0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022108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奇怪的編譯？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Controls whether TLS variables may be accessed with offsets from the TLS segment register (</a:t>
            </a:r>
            <a:r>
              <a:rPr lang="en-US" altLang="zh-TW" b="1" dirty="0"/>
              <a:t>%</a:t>
            </a:r>
            <a:r>
              <a:rPr lang="en-US" altLang="zh-TW" b="1" dirty="0" err="1"/>
              <a:t>gs</a:t>
            </a:r>
            <a:r>
              <a:rPr lang="en-US" altLang="zh-TW" b="1" dirty="0"/>
              <a:t> for 32-bit, %fs for 64-bit</a:t>
            </a:r>
            <a:r>
              <a:rPr lang="en-US" altLang="zh-TW" dirty="0"/>
              <a:t>), or whether the thread base pointer must be added.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gcc</a:t>
            </a:r>
            <a:r>
              <a:rPr lang="zh-TW" altLang="en-US" dirty="0"/>
              <a:t>使用</a:t>
            </a:r>
            <a:r>
              <a:rPr lang="en-US" altLang="zh-TW" dirty="0"/>
              <a:t>fs</a:t>
            </a:r>
            <a:r>
              <a:rPr lang="zh-TW" altLang="en-US" dirty="0"/>
              <a:t>暫存器當</a:t>
            </a:r>
            <a:r>
              <a:rPr lang="en-US" altLang="zh-TW" dirty="0"/>
              <a:t>thread local storage</a:t>
            </a:r>
            <a:r>
              <a:rPr lang="zh-TW" altLang="en-US" dirty="0"/>
              <a:t>的基底值，相關的變數再做偏移，因此編譯出的程式碼比較慢</a:t>
            </a:r>
            <a:endParaRPr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8DCB5B-6491-FE4D-921B-884D8D7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D2E8E7-9F6C-564B-800D-60A78C8C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798A57-DC4E-EA45-A022-EFBE1978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2453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取消執行緒的執行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pthread_cancel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thread);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會立即返回（</a:t>
            </a:r>
            <a:r>
              <a:rPr kumimoji="1" lang="en-US" altLang="zh-TW" dirty="0"/>
              <a:t>non-blocking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向目標執行緒送出</a:t>
            </a:r>
            <a:r>
              <a:rPr kumimoji="1" lang="en-US" altLang="zh-TW" dirty="0"/>
              <a:t>SIGCANCEL</a:t>
            </a:r>
          </a:p>
          <a:p>
            <a:pPr lvl="1"/>
            <a:r>
              <a:rPr kumimoji="1" lang="en-US" altLang="zh-TW" dirty="0"/>
              <a:t>SIGCANCEL</a:t>
            </a:r>
            <a:r>
              <a:rPr kumimoji="1" lang="zh-TW" altLang="en-US" dirty="0"/>
              <a:t>可以</a:t>
            </a:r>
            <a:r>
              <a:rPr kumimoji="1" lang="en-US" altLang="zh-TW" dirty="0"/>
              <a:t>ignore</a:t>
            </a: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CED208-0D7D-1049-BFAD-5D93A5DA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6D7AF6-BC11-EB43-AF4F-96188E44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C2470C-630E-C644-9F0C-C4DAB22C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3763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取消執行緒的執行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pthread_setcancelstate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state,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oldstate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PTHREAD_CANCEL_ENABLE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允許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pthread_cancel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PTHREAD_CANCEL_DISABLE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忽略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pthread_cancel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pthread_setcanceltype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type,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oldtype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PTHREAD_CANCEL_DEFERRED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在適當的時間點，例如某些函數（如：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pthread_testcancel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）檢查是否取消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PTHREAD_CANCEL_ASYNCHRONOUS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立即取消該執行緒的執行（十分危險的做法）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D7147-B152-E442-9F78-238C1C22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A9E22-5CA6-3A46-A725-FD8A354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DC0C4-FC03-BE47-811C-32F531F2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3438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戰場的清理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pthread_cleanup_push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(*routine)(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*),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arg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pthread_cleanup_pop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execute);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呼叫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push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將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routine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放入堆疊中，執行緒執行結束時會呼叫該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routine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呼叫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pop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時，如果參數不為零，則會執行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pop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出來的函數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詳情請見：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man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pthread_cleanup_push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7CB27-5EE8-AC40-93D1-188CBF03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F8E9B8-0D6E-024D-BDAA-EF058230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888E66-49F3-B04C-A1FD-CD611A0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358663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</a:t>
            </a:r>
            <a:r>
              <a:rPr kumimoji="1" lang="zh-TW" altLang="en-US" dirty="0"/>
              <a:t>與</a:t>
            </a:r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1278" y="1852551"/>
            <a:ext cx="3063834" cy="45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Process 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-23751" y="3431969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 rot="5400000">
            <a:off x="872836" y="3431968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 rot="5400000">
            <a:off x="1769423" y="3431969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3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9439" y="1852551"/>
            <a:ext cx="3063834" cy="45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Process 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 rot="5400000">
            <a:off x="5104410" y="3431969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4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6" name="肘形接點 15"/>
          <p:cNvCxnSpPr/>
          <p:nvPr/>
        </p:nvCxnSpPr>
        <p:spPr>
          <a:xfrm>
            <a:off x="1674421" y="3776353"/>
            <a:ext cx="5058888" cy="463138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88873" y="3028208"/>
            <a:ext cx="14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fork()</a:t>
            </a:r>
            <a:endParaRPr kumimoji="1"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248EB2-0D39-C443-B07A-849A6EC4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88C6C154-E8EC-F442-8754-522B64EF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FAC4D8D6-335B-AB4E-B6E0-2A6E98A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24095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</a:t>
            </a:r>
            <a:r>
              <a:rPr kumimoji="1" lang="zh-TW" altLang="en-US" dirty="0"/>
              <a:t>與</a:t>
            </a:r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多執行緒的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，執行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以後，新的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內只有「該執行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的</a:t>
            </a:r>
            <a:r>
              <a:rPr kumimoji="1" lang="en-US" altLang="zh-TW" dirty="0"/>
              <a:t>thread</a:t>
            </a:r>
            <a:r>
              <a:rPr kumimoji="1" lang="zh-TW" altLang="en-US" dirty="0"/>
              <a:t>」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依照上述語意，執行結果通常「很奇怪」，因此請不要在</a:t>
            </a:r>
            <a:r>
              <a:rPr kumimoji="1" lang="en-US" altLang="zh-TW" dirty="0"/>
              <a:t>multi-thread process</a:t>
            </a:r>
            <a:r>
              <a:rPr kumimoji="1" lang="zh-TW" altLang="en-US" dirty="0"/>
              <a:t>中執行</a:t>
            </a:r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B90057-A1D0-C845-81CF-ACB6BD54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9CFA4C-B966-1445-9E56-42642E62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D20C79-B17C-E240-B3F4-F9974A81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64965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 &amp; false sharing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二個以上的執行緒，存取不同的變數。而這些變數卻在於同一個</a:t>
            </a:r>
            <a:r>
              <a:rPr kumimoji="1" lang="en-US" altLang="zh-TW" dirty="0"/>
              <a:t>cache line</a:t>
            </a:r>
            <a:r>
              <a:rPr kumimoji="1" lang="zh-TW" altLang="en-US" dirty="0"/>
              <a:t>上。</a:t>
            </a:r>
            <a:endParaRPr kumimoji="1" lang="en-US" altLang="zh-TW" dirty="0"/>
          </a:p>
          <a:p>
            <a:r>
              <a:rPr kumimoji="1" lang="zh-TW" altLang="en-US" dirty="0"/>
              <a:t>換句話說：表面上存取不同變數，實體上卻是存取同一個資源（</a:t>
            </a:r>
            <a:r>
              <a:rPr kumimoji="1" lang="en-US" altLang="zh-TW" dirty="0"/>
              <a:t>cache line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這種現象稱之為</a:t>
            </a:r>
            <a:r>
              <a:rPr kumimoji="1" lang="en-US" altLang="zh-TW" dirty="0"/>
              <a:t>false sharing</a:t>
            </a:r>
            <a:r>
              <a:rPr kumimoji="1" lang="zh-TW" altLang="en-US" dirty="0"/>
              <a:t>或者是</a:t>
            </a:r>
            <a:r>
              <a:rPr kumimoji="1" lang="en-US" altLang="zh-TW" dirty="0"/>
              <a:t>ping-pong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4E70BE-C078-E544-98F5-B9C669DB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0D2CC6-6EA9-4E4A-80DF-9C4B33EE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09FE9E-8947-7141-B7AF-5EEB1B1B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339479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8000"/>
                </a:solidFill>
                <a:latin typeface="Menlo"/>
              </a:rPr>
              <a:t>/*a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和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b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大小只有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4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個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byte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，二者合計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8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個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byte*/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b;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local)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_local=(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*) local;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*_local+=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B54718-A880-6246-A3B6-B095ABE5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17747-2384-464A-9111-08CB2EA5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92E703-DDEE-B24D-B77A-3C9448B3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41443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ds;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(DS)=%d\n"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(ds));      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279CBE-073D-2C4B-B1F4-F9CAD283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A996F1-FF6C-1147-980B-CA938FD1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6DDEB3-F83A-D44B-AF49-A532CA99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80175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$ </a:t>
            </a: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getconf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LEVEL1_DCACHE_LINESIZE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64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$ time ./</a:t>
            </a: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pingpong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sizeof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(DS)=8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real	0m5.293s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user	0m10.560s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sys	0m0.000s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BC24B7-343A-4D46-A118-DEF19427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350D0-91E7-154D-B4C6-68E83A11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34C10-76F4-D047-8429-661B8819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14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43BA777-371E-CC4E-A9C5-085F5C44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設計與</a:t>
            </a:r>
            <a:r>
              <a:rPr kumimoji="1" lang="en-US" altLang="zh-CN" sz="5400" dirty="0">
                <a:latin typeface="Noto Sans CJK TC Regular" panose="020B0500000000000000" pitchFamily="34" charset="-120"/>
              </a:rPr>
              <a:t>multithread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的影響</a:t>
            </a:r>
            <a:endParaRPr kumimoji="1" lang="zh-TW" altLang="en-US" sz="5400" dirty="0">
              <a:latin typeface="Noto Sans CJK TC Regular" panose="020B0500000000000000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9BB0A7-FC01-DD42-B270-95AC2ED46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057119-C7F2-1746-843F-153663DF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2346F2-70C1-D64C-B6A8-91CB8644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C2A92-8827-EF44-9B99-F9A5AC7C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07782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pingpong_aligned.c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__attribute__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((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aligned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900" b="1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)))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__attribute__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((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aligned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900" b="1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)))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b;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local)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_local=(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*) local;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*_local+=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6D2B7A-F22D-C546-9C39-B573CB53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36C09-5FC5-DE42-83D6-B23EF069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AD3A58-4C07-9841-8DA0-F7A76C11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80532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pingpong_aligned.c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ds;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(DS)=%d\n"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(ds));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4B9C1-63C2-B147-9D32-8BEA5D8A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3646AA-4F7B-C246-BA0A-C4F9C2C2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233384-3637-8C4C-A3A1-29FAC51D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20341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pingpong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time ./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(DS)=8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real	0m5.293s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user	0m10.560s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sys	0m0.000s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pingpong_aligned</a:t>
            </a:r>
            <a:endParaRPr kumimoji="1"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time ./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pingpong_aligned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(DS)=128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0m2.350s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0m4.688s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向左箭號圖說文字 2"/>
          <p:cNvSpPr/>
          <p:nvPr/>
        </p:nvSpPr>
        <p:spPr>
          <a:xfrm>
            <a:off x="8763794" y="3674269"/>
            <a:ext cx="2766219" cy="6858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2job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2.131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秒慢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57ED9F-0925-A242-807E-00629295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5D458-B7BF-2F49-857D-AAC2C89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780DD6A-6C60-6048-8396-6B8FD914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878383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結果比較（回合數：</a:t>
            </a:r>
            <a:r>
              <a:rPr lang="is-IS" altLang="zh-TW" dirty="0"/>
              <a:t>1,000,000,000</a:t>
            </a:r>
            <a:r>
              <a:rPr kumimoji="1" lang="zh-TW" altLang="en-US" dirty="0"/>
              <a:t>）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972810"/>
              </p:ext>
            </p:extLst>
          </p:nvPr>
        </p:nvGraphicFramePr>
        <p:xfrm>
          <a:off x="838200" y="1825625"/>
          <a:ext cx="10515603" cy="4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4808">
                <a:tc>
                  <a:txBody>
                    <a:bodyPr/>
                    <a:lstStyle/>
                    <a:p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base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nosync</a:t>
                      </a:r>
                      <a:endParaRPr lang="en-US" altLang="zh-TW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（錯誤）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  <a:p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semaphore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volatile</a:t>
                      </a:r>
                    </a:p>
                    <a:p>
                      <a:r>
                        <a:rPr kumimoji="1"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（錯誤，</a:t>
                      </a:r>
                      <a:endParaRPr kumimoji="1" lang="en-US" altLang="zh-TW" sz="1800" dirty="0">
                        <a:ea typeface="Noto Sans CJK TC Regular" panose="020B0500000000000000" pitchFamily="34" charset="-120"/>
                      </a:endParaRPr>
                    </a:p>
                    <a:p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平台相依）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2job</a:t>
                      </a:r>
                    </a:p>
                    <a:p>
                      <a:r>
                        <a:rPr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（理論上應該是最快）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real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4.244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5.371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289.102s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217.471s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5.525s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solidFill>
                            <a:srgbClr val="C00000"/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2.131s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user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10.520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333.272s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225.196s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11.024s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4.248s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sys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231.756s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88.820s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055403-0930-634C-9F1A-CF6FCD9C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0E0CD9-AE71-704E-9665-7767F9E9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BF5E6-2A77-0B46-B4EE-82FDA366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583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2job vs. </a:t>
            </a:r>
            <a:r>
              <a:rPr kumimoji="1" lang="en-US" altLang="zh-TW" dirty="0" err="1"/>
              <a:t>pingpong_aligned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2job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mr-IN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local</a:t>
            </a:r>
            <a:r>
              <a:rPr kumimoji="1" lang="mr-IN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+=1;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$0x1,-0x8(%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pingpong_aligned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-0x8(%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endParaRPr kumimoji="1" lang="mr-IN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eax</a:t>
            </a:r>
            <a:endParaRPr kumimoji="1" lang="mr-IN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lea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0x1(%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edx</a:t>
            </a:r>
            <a:endParaRPr kumimoji="1" lang="mr-IN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-0x8(%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endParaRPr kumimoji="1" lang="mr-IN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 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edx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,(%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TW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547044-78A8-774A-AD3B-1BCD8BA4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035F90-46F0-CA4E-91F0-DBE1AFBF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F649E4-DA3D-DA45-AE09-F10D2E71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2320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小小結論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對齊過後的程式碼真的蠻快的（小輸</a:t>
            </a:r>
            <a:r>
              <a:rPr kumimoji="1" lang="en-US" altLang="zh-TW" dirty="0"/>
              <a:t>2job</a:t>
            </a:r>
            <a:r>
              <a:rPr kumimoji="1" lang="zh-TW" altLang="en-US" dirty="0"/>
              <a:t>），但很浪費記憶體空間，在最關鍵的時候使用。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E4AD0-849C-1041-933D-6B657C01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029FD-D5F1-E54F-A425-746AF4B1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437373-A1BD-AC47-8E0A-2549B3AB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427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</a:t>
            </a:r>
            <a:r>
              <a:rPr kumimoji="1" lang="zh-TW" altLang="en-US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alignas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pingpong_alignedas.c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stdalign.h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8000"/>
                </a:solidFill>
                <a:latin typeface="Menlo"/>
              </a:rPr>
              <a:t>/*c11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專用語法*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/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alignas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alignas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b;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};</a:t>
            </a:r>
            <a:endParaRPr lang="en-US" altLang="zh-TW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524966-E8C8-EA4D-86F6-05A20E92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CF7A2E-DDF8-5942-8047-22B2D94A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73619-EB67-F348-ABCF-E40A9B23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00642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/ch12$ time ./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pingpong</a:t>
            </a:r>
            <a:endParaRPr kumimoji="1" lang="en-US" altLang="zh-TW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(DS)=8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0m7.593s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0m15.168s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0m0.004s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/ch12$ time ./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pingpong_aligned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(DS)=128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0m2.358s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0m4.704s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/ch12$ time ./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pingpong_alignas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(DS)=128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0m2.373s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0m4.728s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818E3E-AA51-AA49-9925-60DAF402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A32002-18DB-BC44-B790-9119A72D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1D7E7-7840-0947-B603-3981F752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3063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反組譯的結果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就這個程式來說，反組譯以後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pingpong_aligned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pingpong_alignas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的組合語言是一致的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D7756-368C-1348-97DA-2310D06A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A02BF6-5AAF-1A45-B354-E87F0F7E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4201D-437F-3F41-96FC-7257C841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730280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aligned_alloc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aligned_alloc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 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alignment, 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size 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alignment: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跟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alignment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的倍數作對齊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size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：需要分配的大小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03A1B17-FBC4-AF4F-B769-D52A03E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6BC62A-1094-AA4A-A837-78710695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4CE858-C55D-4D4B-AD79-1B76ED85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1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14A8-49B1-D340-82E9-1F930960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pipeline &amp; superscalar</a:t>
            </a:r>
            <a:endParaRPr kumimoji="1" lang="zh-TW" altLang="en-US" dirty="0"/>
          </a:p>
        </p:txBody>
      </p:sp>
      <p:pic>
        <p:nvPicPr>
          <p:cNvPr id="5122" name="Picture 2" descr="https://images2017.cnblogs.com/blog/421096/201710/421096-20171016191353021-1506238608.png">
            <a:extLst>
              <a:ext uri="{FF2B5EF4-FFF2-40B4-BE49-F238E27FC236}">
                <a16:creationId xmlns:a16="http://schemas.microsoft.com/office/drawing/2014/main" id="{FD733BA0-789B-2744-8915-C5D2A3462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64917"/>
            <a:ext cx="5156200" cy="386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DDEEA3F-D0E7-B943-A0E7-FC4998624DBE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右手邊的圖是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方塊圖，對程式設計師而言要注意的是「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Out-of-Order execution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」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因為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out-of-order execution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因此下列程式碼對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而言都是正確的執行方式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範例一：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範例二：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A=1;		B=2;</a:t>
            </a:r>
          </a:p>
          <a:p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B=2;		A=1;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如果程式碼有相依性，那麼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會保證執行的順序。例如：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範例一：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範例二：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A=*alpha;	A=*alpha;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B=A+1;		if (A==1) {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		 /*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A==1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之後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		}</a:t>
            </a:r>
          </a:p>
        </p:txBody>
      </p:sp>
      <p:sp>
        <p:nvSpPr>
          <p:cNvPr id="6" name="向左箭號圖說文字 5">
            <a:extLst>
              <a:ext uri="{FF2B5EF4-FFF2-40B4-BE49-F238E27FC236}">
                <a16:creationId xmlns:a16="http://schemas.microsoft.com/office/drawing/2014/main" id="{5AE5130D-1155-EA4E-9470-A67A695B0832}"/>
              </a:ext>
            </a:extLst>
          </p:cNvPr>
          <p:cNvSpPr/>
          <p:nvPr/>
        </p:nvSpPr>
        <p:spPr>
          <a:xfrm>
            <a:off x="10010587" y="4069977"/>
            <a:ext cx="1488141" cy="40042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 of order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9C1C8A-3173-4546-A3D3-36F6D6A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3B265C-8DA7-AF4F-8F76-42715CE7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807C7D-7BF0-EC4E-B306-DC0A2D2C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5672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原子運算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某些基本的運算單元（如：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）可以宣告為</a:t>
            </a:r>
            <a:r>
              <a:rPr kumimoji="1" lang="en-US" altLang="zh-TW" dirty="0"/>
              <a:t>Atomic_</a:t>
            </a:r>
          </a:p>
          <a:p>
            <a:r>
              <a:rPr kumimoji="1" lang="zh-TW" altLang="en-US" dirty="0"/>
              <a:t>透過定義在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stdatomic.h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r>
              <a:rPr kumimoji="1" lang="zh-TW" altLang="en-US" dirty="0"/>
              <a:t>的</a:t>
            </a:r>
            <a:r>
              <a:rPr kumimoji="1" lang="en-US" altLang="zh-TW" dirty="0"/>
              <a:t>operator</a:t>
            </a:r>
            <a:r>
              <a:rPr kumimoji="1" lang="zh-TW" altLang="en-US" dirty="0"/>
              <a:t>，可以對一些基本的運算單元（如：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進行簡單操作）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請注意：一連串的「原子運算」不會形成「原子運算」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DD1681-769F-754F-8849-BB37C44A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B5DF81-14AE-E94C-AD5E-30B85C4A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60E55-89F0-F242-A4C7-06485BC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20227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stdatomic.h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stdatomic.h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atomic_int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(&amp;global, 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9328ED-8499-FD41-9421-17A56D43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00AEDF-3CB3-7247-9840-D39C8725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4BDDEA-B0B1-2B41-8AAA-8FF71A47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099069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$ $ time ./atomic 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1000000+1000000 = 2000000000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real	0m43.646s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user	1m27.272s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sys	0m0.000s 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en-US" altLang="zh-TW" sz="16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 atomic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sz="16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en-US" altLang="zh-TW" sz="16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disas</a:t>
            </a: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/m thread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Dump of assembler code for function thread: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10			</a:t>
            </a:r>
            <a:r>
              <a:rPr kumimoji="1" lang="en-US" altLang="zh-TW" sz="16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atomic_fetch_add</a:t>
            </a: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(&amp;global, 1);</a:t>
            </a:r>
          </a:p>
          <a:p>
            <a:pPr marL="0" indent="0">
              <a:buNone/>
            </a:pP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0x0000000000400703 &lt;+13&gt;:	lock </a:t>
            </a:r>
            <a:r>
              <a:rPr kumimoji="1" lang="en-US" altLang="zh-TW" sz="16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$0x1,0x200949(%rip)        # 0x601054 &lt;global&gt;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  <p:sp>
        <p:nvSpPr>
          <p:cNvPr id="4" name="向左箭號圖說文字 3"/>
          <p:cNvSpPr/>
          <p:nvPr/>
        </p:nvSpPr>
        <p:spPr>
          <a:xfrm>
            <a:off x="3048000" y="2514600"/>
            <a:ext cx="4127500" cy="5588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b="1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2jobs</a:t>
            </a:r>
            <a:r>
              <a:rPr lang="zh-TW" altLang="en-US" b="1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的秒數為</a:t>
            </a:r>
            <a:r>
              <a:rPr lang="en-US" altLang="zh-TW" b="1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2.131s</a:t>
            </a:r>
            <a:endParaRPr lang="zh-TW" altLang="en-US" b="1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C21880-87E7-E049-94EE-09DBBF2A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D0298A-709C-F54C-94AC-C708A96E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F56DA2-B476-1A47-8F85-0677061E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19277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/>
              <a:t>gcc</a:t>
            </a:r>
            <a:r>
              <a:rPr kumimoji="1" lang="en-US" altLang="zh-TW" sz="3600" dirty="0"/>
              <a:t> -c -g -</a:t>
            </a:r>
            <a:r>
              <a:rPr kumimoji="1" lang="en-US" altLang="zh-TW" sz="3600" dirty="0" err="1"/>
              <a:t>Wa</a:t>
            </a:r>
            <a:r>
              <a:rPr kumimoji="1" lang="en-US" altLang="zh-TW" sz="3600" dirty="0"/>
              <a:t>,-a,-ad </a:t>
            </a:r>
            <a:r>
              <a:rPr kumimoji="1" lang="en-US" altLang="zh-TW" sz="3600" dirty="0" err="1"/>
              <a:t>atomic.c</a:t>
            </a:r>
            <a:r>
              <a:rPr kumimoji="1" lang="en-US" altLang="zh-TW" sz="3600" dirty="0"/>
              <a:t> &gt; </a:t>
            </a:r>
            <a:r>
              <a:rPr kumimoji="1" lang="en-US" altLang="zh-TW" sz="3600" dirty="0" err="1"/>
              <a:t>atomic.asm</a:t>
            </a:r>
            <a:endParaRPr kumimoji="1"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10:atomic.c      **** 	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atomic_fetch_add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global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, 1);</a:t>
            </a:r>
            <a:endParaRPr kumimoji="1" lang="en-US" altLang="zh-TW" sz="2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28              		.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loc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1 10 0 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discriminator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29 000d F0830500 		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lock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	$1, 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global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(%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rip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TW" altLang="en-US" sz="22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4F489-C744-1843-A253-A1BBB52B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FEB5D-DC9D-7748-BA6F-F3E03577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5523B-0520-E04B-B29B-7F7F58C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4022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小小結論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硬體的同步化機制（例如：</a:t>
            </a:r>
            <a:r>
              <a:rPr kumimoji="1" lang="en-US" altLang="zh-TW" dirty="0"/>
              <a:t>Intel’s lock</a:t>
            </a:r>
            <a:r>
              <a:rPr kumimoji="1" lang="zh-TW" altLang="en-US" dirty="0"/>
              <a:t>）還是不如手動平行化的速度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6DF9F5-0164-9049-AAC7-AB8012F4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587EF-5A0D-C94B-B30D-B5292FD4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464719-7EFF-4F43-B711-5079901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60072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瞭解</a:t>
            </a:r>
            <a:r>
              <a:rPr kumimoji="1" lang="en-US" altLang="zh-TW" dirty="0"/>
              <a:t>thread local variable</a:t>
            </a:r>
          </a:p>
          <a:p>
            <a:r>
              <a:rPr kumimoji="1" lang="zh-TW" altLang="en-US" dirty="0"/>
              <a:t>瞭解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和</a:t>
            </a:r>
            <a:r>
              <a:rPr kumimoji="1" lang="en-US" altLang="zh-TW" dirty="0"/>
              <a:t>cancel</a:t>
            </a:r>
            <a:r>
              <a:rPr kumimoji="1" lang="zh-TW" altLang="en-US" dirty="0"/>
              <a:t>在</a:t>
            </a:r>
            <a:r>
              <a:rPr kumimoji="1" lang="en-US" altLang="zh-TW" dirty="0"/>
              <a:t>thread</a:t>
            </a:r>
            <a:r>
              <a:rPr kumimoji="1" lang="zh-TW" altLang="en-US" dirty="0"/>
              <a:t>中的作用，並且知道「盡量不要」使用這二種機制</a:t>
            </a:r>
            <a:endParaRPr kumimoji="1" lang="en-US" altLang="zh-TW" dirty="0"/>
          </a:p>
          <a:p>
            <a:r>
              <a:rPr kumimoji="1" lang="zh-TW" altLang="en-US" dirty="0"/>
              <a:t>瞭解</a:t>
            </a:r>
            <a:r>
              <a:rPr kumimoji="1" lang="en-US" altLang="zh-TW" dirty="0"/>
              <a:t>false sharing</a:t>
            </a:r>
            <a:r>
              <a:rPr kumimoji="1" lang="zh-TW" altLang="en-US" dirty="0"/>
              <a:t>及解決方法</a:t>
            </a:r>
            <a:endParaRPr kumimoji="1" lang="en-US" altLang="zh-TW" dirty="0"/>
          </a:p>
          <a:p>
            <a:r>
              <a:rPr kumimoji="1" lang="zh-TW" altLang="en-US" dirty="0"/>
              <a:t>一些基本型別（如：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）有</a:t>
            </a:r>
            <a:r>
              <a:rPr kumimoji="1" lang="en-US" altLang="zh-TW" dirty="0"/>
              <a:t>hardware solution</a:t>
            </a:r>
            <a:r>
              <a:rPr kumimoji="1" lang="zh-TW" altLang="en-US" dirty="0"/>
              <a:t>（即：</a:t>
            </a:r>
            <a:r>
              <a:rPr kumimoji="1" lang="en-US" altLang="zh-TW" dirty="0"/>
              <a:t>atomic operation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F1FDB-6346-3F48-91CD-8E343CC7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78F337-11FB-B44E-996C-72E44DCD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CCCB3-9FA5-F344-B304-FE750F92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1386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寫一支程式利用「蒙地卡羅方法」計算</a:t>
            </a:r>
            <a:r>
              <a:rPr kumimoji="1" lang="en-US" altLang="zh-TW" dirty="0"/>
              <a:t>pi</a:t>
            </a:r>
          </a:p>
          <a:p>
            <a:pPr lvl="1"/>
            <a:r>
              <a:rPr kumimoji="1" lang="zh-TW" altLang="en-US" dirty="0"/>
              <a:t>演算法：</a:t>
            </a:r>
            <a:r>
              <a:rPr lang="en-US" altLang="zh-TW" dirty="0"/>
              <a:t> https://</a:t>
            </a:r>
            <a:r>
              <a:rPr lang="en-US" altLang="zh-TW" dirty="0" err="1"/>
              <a:t>goo.gl</a:t>
            </a:r>
            <a:r>
              <a:rPr lang="en-US" altLang="zh-TW" dirty="0"/>
              <a:t>/</a:t>
            </a:r>
            <a:r>
              <a:rPr lang="en-US" altLang="zh-TW" dirty="0" err="1"/>
              <a:t>BXlUZB</a:t>
            </a:r>
            <a:endParaRPr lang="en-US" altLang="zh-TW" dirty="0"/>
          </a:p>
          <a:p>
            <a:r>
              <a:rPr kumimoji="1" lang="zh-TW" altLang="en-US" dirty="0"/>
              <a:t>可以多執行緒，平行運算，計算出</a:t>
            </a:r>
            <a:r>
              <a:rPr kumimoji="1" lang="en-US" altLang="zh-TW" dirty="0"/>
              <a:t>pi</a:t>
            </a:r>
          </a:p>
          <a:p>
            <a:r>
              <a:rPr kumimoji="1" lang="zh-TW" altLang="en-US" dirty="0"/>
              <a:t>執行方法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./pi ####</a:t>
            </a:r>
          </a:p>
          <a:p>
            <a:pPr lvl="1"/>
            <a:r>
              <a:rPr kumimoji="1" lang="en-US" altLang="zh-TW" dirty="0"/>
              <a:t>####</a:t>
            </a:r>
            <a:r>
              <a:rPr kumimoji="1" lang="zh-TW" altLang="en-US" dirty="0"/>
              <a:t>為總共要執行幾次迴圈（亂數）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執行完成後，於螢幕上印出</a:t>
            </a:r>
            <a:r>
              <a:rPr kumimoji="1" lang="en-US" altLang="zh-TW" dirty="0"/>
              <a:t>pi</a:t>
            </a:r>
            <a:r>
              <a:rPr kumimoji="1" lang="zh-TW" altLang="en-US" dirty="0"/>
              <a:t>的值到小數點以下第八位</a:t>
            </a:r>
            <a:endParaRPr kumimoji="1"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402496-E551-1B49-990D-764A278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88FC40-BF10-1749-8026-4E83B3F9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51820B-C336-1D4D-8FE5-D09050F6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021087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Conditional wait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795E26"/>
                </a:solidFill>
                <a:latin typeface="Menlo"/>
              </a:rPr>
              <a:t>pthread_cond_destroy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000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795E26"/>
                </a:solidFill>
                <a:latin typeface="Menlo"/>
              </a:rPr>
              <a:t>pthread_cond_init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000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FF"/>
                </a:solidFill>
                <a:latin typeface="Menlo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267F99"/>
                </a:solidFill>
                <a:latin typeface="Menlo"/>
              </a:rPr>
              <a:t>pthread_condattr_t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= PTHREAD_COND_INITIALIZER;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sz="2000" dirty="0">
                <a:solidFill>
                  <a:srgbClr val="000000"/>
                </a:solidFill>
                <a:latin typeface="Menlo"/>
              </a:rPr>
            </a:br>
            <a:r>
              <a:rPr lang="en-US" altLang="zh-TW" sz="2000" b="1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b="1" dirty="0" err="1">
                <a:solidFill>
                  <a:srgbClr val="795E26"/>
                </a:solidFill>
                <a:latin typeface="Menlo"/>
              </a:rPr>
              <a:t>pthread_cond_wait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000" b="1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b="1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b="1" dirty="0" err="1">
                <a:solidFill>
                  <a:srgbClr val="267F99"/>
                </a:solidFill>
                <a:latin typeface="Menlo"/>
              </a:rPr>
              <a:t>pthread_mutex_t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b="1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b="1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b="1" dirty="0" err="1">
                <a:solidFill>
                  <a:srgbClr val="795E26"/>
                </a:solidFill>
                <a:latin typeface="Menlo"/>
              </a:rPr>
              <a:t>pthread_cond_signal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000" b="1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b="1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b="1" dirty="0">
              <a:solidFill>
                <a:srgbClr val="000000"/>
              </a:solidFill>
              <a:latin typeface="Menlo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要等待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所保護的資料結構發生變化，呼叫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pthread_cond_wait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。</a:t>
            </a:r>
            <a:endParaRPr lang="en-US" altLang="zh-TW" sz="2000" dirty="0">
              <a:solidFill>
                <a:srgbClr val="000000"/>
              </a:solidFill>
              <a:latin typeface="Menlo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當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所保護的資料結構發生變化，呼叫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pthread_cond_signal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。</a:t>
            </a:r>
            <a:endParaRPr lang="en-US" altLang="zh-TW" sz="2000" dirty="0">
              <a:solidFill>
                <a:srgbClr val="000000"/>
              </a:solidFill>
              <a:latin typeface="Menlo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solidFill>
                <a:srgbClr val="000000"/>
              </a:solidFill>
              <a:latin typeface="Menlo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下學期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OS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課會有更詳細的介紹</a:t>
            </a:r>
            <a:endParaRPr lang="en-US" altLang="zh-TW" sz="20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FAFE55-EB63-0F44-9BC4-D421B60D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7443A7-C0CB-E840-BFD1-1402E2DE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1BBBDB-D60E-2D40-B45D-B6662B3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24117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9D3519B-8715-1841-8DBD-8E2AC334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進階</a:t>
            </a:r>
            <a:r>
              <a:rPr kumimoji="1" lang="en-US" altLang="zh-TW" dirty="0"/>
              <a:t>Lock</a:t>
            </a:r>
            <a:r>
              <a:rPr kumimoji="1" lang="zh-CN" altLang="en-US" dirty="0"/>
              <a:t>機制</a:t>
            </a:r>
            <a:endParaRPr kumimoji="1"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F31847-9E90-E842-BF1A-EB31695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1ADDBA-F5E7-924B-B8D8-D36378E9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BF0859-E1A9-6C48-B8E8-56332882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405DA5-82BC-8D43-B608-1963706E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11491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601836-1044-1640-9B6E-2E85A1A3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綜觀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D94C4B2-6D51-354E-AACA-988441A2F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lock-free queue</a:t>
            </a:r>
          </a:p>
          <a:p>
            <a:pPr lvl="1"/>
            <a:r>
              <a:rPr kumimoji="1" lang="zh-CN" altLang="en-US" sz="2000" dirty="0"/>
              <a:t>利用</a:t>
            </a:r>
            <a:r>
              <a:rPr kumimoji="1" lang="en-US" altLang="zh-CN" sz="2000" dirty="0"/>
              <a:t>x86</a:t>
            </a:r>
            <a:r>
              <a:rPr kumimoji="1" lang="zh-CN" altLang="en-US" sz="2000" dirty="0"/>
              <a:t>上，</a:t>
            </a:r>
            <a:r>
              <a:rPr kumimoji="1" lang="en-US" altLang="zh-CN" sz="2000" dirty="0"/>
              <a:t>load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store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atomic operation</a:t>
            </a:r>
            <a:r>
              <a:rPr kumimoji="1" lang="zh-CN" altLang="en-US" sz="2000" dirty="0"/>
              <a:t>所設計的</a:t>
            </a:r>
            <a:r>
              <a:rPr kumimoji="1" lang="en-US" altLang="zh-CN" sz="2000" dirty="0"/>
              <a:t>concurrent queue</a:t>
            </a:r>
          </a:p>
          <a:p>
            <a:pPr lvl="1"/>
            <a:r>
              <a:rPr kumimoji="1" lang="zh-CN" altLang="en-US" sz="2000" dirty="0"/>
              <a:t>只允許一個</a:t>
            </a:r>
            <a:r>
              <a:rPr kumimoji="1" lang="en-US" altLang="zh-CN" sz="2000" dirty="0"/>
              <a:t>producer</a:t>
            </a:r>
            <a:r>
              <a:rPr kumimoji="1" lang="zh-CN" altLang="en-US" sz="2000" dirty="0"/>
              <a:t>、一個</a:t>
            </a:r>
            <a:r>
              <a:rPr kumimoji="1" lang="en-US" altLang="zh-CN" sz="2000" dirty="0"/>
              <a:t>consumer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sequential lock</a:t>
            </a:r>
          </a:p>
          <a:p>
            <a:pPr lvl="1"/>
            <a:r>
              <a:rPr kumimoji="1" lang="en-US" altLang="zh-TW" sz="2000" dirty="0"/>
              <a:t>Writer</a:t>
            </a:r>
            <a:r>
              <a:rPr kumimoji="1" lang="zh-CN" altLang="en-US" sz="2000" dirty="0"/>
              <a:t>擁有無窮高的優先權（這少見，一般來說都是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優先權高）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如果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被</a:t>
            </a:r>
            <a:r>
              <a:rPr kumimoji="1" lang="en-US" altLang="zh-CN" sz="2000" dirty="0"/>
              <a:t>writer</a:t>
            </a:r>
            <a:r>
              <a:rPr kumimoji="1" lang="zh-CN" altLang="en-US" sz="2000" dirty="0"/>
              <a:t>打斷，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要重做（</a:t>
            </a:r>
            <a:r>
              <a:rPr kumimoji="1" lang="en-US" altLang="zh-CN" sz="2000" dirty="0"/>
              <a:t>redo</a:t>
            </a:r>
            <a:r>
              <a:rPr kumimoji="1" lang="zh-CN" altLang="en-US" sz="2000" dirty="0"/>
              <a:t>）</a:t>
            </a:r>
            <a:endParaRPr kumimoji="1"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ticket lock</a:t>
            </a:r>
          </a:p>
          <a:p>
            <a:pPr lvl="1"/>
            <a:r>
              <a:rPr kumimoji="1" lang="zh-CN" altLang="en-US" sz="2000" dirty="0"/>
              <a:t>具有</a:t>
            </a:r>
            <a:r>
              <a:rPr kumimoji="1" lang="en-US" altLang="zh-CN" sz="2000" dirty="0"/>
              <a:t>FIFO</a:t>
            </a:r>
            <a:r>
              <a:rPr kumimoji="1" lang="zh-CN" altLang="en-US" sz="2000" dirty="0"/>
              <a:t>功能的</a:t>
            </a:r>
            <a:r>
              <a:rPr kumimoji="1" lang="en-US" altLang="zh-CN" sz="2000" dirty="0"/>
              <a:t>spinlock</a:t>
            </a:r>
            <a:r>
              <a:rPr kumimoji="1" lang="zh-CN" altLang="en-US" sz="2000" dirty="0"/>
              <a:t>，與</a:t>
            </a:r>
            <a:r>
              <a:rPr kumimoji="1" lang="en-US" altLang="zh-CN" sz="2000" dirty="0"/>
              <a:t>spinlock</a:t>
            </a:r>
            <a:r>
              <a:rPr kumimoji="1" lang="zh-CN" altLang="en-US" sz="2000" dirty="0"/>
              <a:t>相較複雜度並沒有增加很多</a:t>
            </a:r>
            <a:endParaRPr kumimoji="1"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r/w spinlock</a:t>
            </a:r>
          </a:p>
          <a:p>
            <a:pPr lvl="1"/>
            <a:r>
              <a:rPr kumimoji="1" lang="zh-CN" altLang="en-US" sz="2000" dirty="0"/>
              <a:t>同上一樣，使用票卷的概念實現，</a:t>
            </a:r>
            <a:r>
              <a:rPr kumimoji="1" lang="en-US" altLang="zh-CN" sz="2000" dirty="0"/>
              <a:t>writer</a:t>
            </a:r>
            <a:r>
              <a:rPr kumimoji="1" lang="zh-CN" altLang="en-US" sz="2000" dirty="0"/>
              <a:t>一次拿走全部的票卷，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一次拿一張票券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隱含的，</a:t>
            </a:r>
            <a:r>
              <a:rPr kumimoji="1" lang="en-US" altLang="zh-TW" sz="2000" dirty="0"/>
              <a:t>reader</a:t>
            </a:r>
            <a:r>
              <a:rPr kumimoji="1" lang="zh-CN" altLang="en-US" sz="2000" dirty="0"/>
              <a:t>的優先權比</a:t>
            </a:r>
            <a:r>
              <a:rPr kumimoji="1" lang="en-US" altLang="zh-CN" sz="2000" dirty="0"/>
              <a:t>writer</a:t>
            </a:r>
            <a:r>
              <a:rPr kumimoji="1" lang="zh-CN" altLang="en-US" sz="2000" dirty="0"/>
              <a:t>高</a:t>
            </a:r>
            <a:endParaRPr kumimoji="1" lang="en-US" altLang="zh-TW" sz="20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3736FB-CA1A-9543-8E61-6B3654FF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51E5B1-BD92-4C42-B7A4-EB7AC594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E9527-B7C0-3945-A7D9-0D1B4371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544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446D3-863C-0C45-B7EB-02DC59DB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pipeline &amp; superscalar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08FA4-2BC1-C241-90AA-53E8C606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zh-TW" altLang="en-US" dirty="0"/>
              <a:t>如果</a:t>
            </a:r>
            <a:r>
              <a:rPr kumimoji="1" lang="en-US" altLang="zh-TW" dirty="0"/>
              <a:t>compiler</a:t>
            </a:r>
            <a:r>
              <a:rPr kumimoji="1" lang="zh-CN" altLang="en-US" dirty="0">
                <a:ea typeface="Microsoft YaHei" panose="020B0503020204020204" pitchFamily="34" charset="-122"/>
              </a:rPr>
              <a:t>打開優化（例如：</a:t>
            </a:r>
            <a:r>
              <a:rPr kumimoji="1" lang="en-US" altLang="zh-CN" dirty="0">
                <a:ea typeface="Microsoft YaHei" panose="020B0503020204020204" pitchFamily="34" charset="-122"/>
              </a:rPr>
              <a:t>O3</a:t>
            </a:r>
            <a:r>
              <a:rPr kumimoji="1" lang="zh-CN" altLang="en-US" dirty="0">
                <a:ea typeface="Microsoft YaHei" panose="020B0503020204020204" pitchFamily="34" charset="-122"/>
              </a:rPr>
              <a:t>），那麼</a:t>
            </a:r>
            <a:r>
              <a:rPr kumimoji="1" lang="en-US" altLang="zh-CN" dirty="0">
                <a:ea typeface="Microsoft YaHei" panose="020B0503020204020204" pitchFamily="34" charset="-122"/>
              </a:rPr>
              <a:t>compiler</a:t>
            </a:r>
            <a:r>
              <a:rPr kumimoji="1" lang="zh-CN" altLang="en-US" dirty="0">
                <a:ea typeface="Microsoft YaHei" panose="020B0503020204020204" pitchFamily="34" charset="-122"/>
              </a:rPr>
              <a:t>可能也會將指令重排，特別是沒有前後相關的指令，下列二個範例對編譯器而言都是一樣的</a:t>
            </a:r>
            <a:endParaRPr kumimoji="1" lang="en-US" altLang="zh-CN" dirty="0">
              <a:ea typeface="Microsoft YaHei" panose="020B0503020204020204" pitchFamily="34" charset="-122"/>
            </a:endParaRPr>
          </a:p>
          <a:p>
            <a:endParaRPr kumimoji="1" lang="en-US" altLang="zh-CN" dirty="0"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ea typeface="Microsoft YaHei" panose="020B0503020204020204" pitchFamily="34" charset="-122"/>
              </a:rPr>
              <a:t>範例一：</a:t>
            </a:r>
            <a:r>
              <a:rPr kumimoji="1" lang="en-US" altLang="zh-CN" dirty="0"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ea typeface="Microsoft YaHei" panose="020B0503020204020204" pitchFamily="34" charset="-122"/>
              </a:rPr>
              <a:t>範例二：</a:t>
            </a:r>
            <a:endParaRPr kumimoji="1" lang="en-US" altLang="zh-CN" dirty="0"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A=1;		B=2;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B=2;		A=1;</a:t>
            </a:r>
          </a:p>
          <a:p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mutlti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-threading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的情況下，如果一定要保證順序，可能需要使用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memory barrier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（也稱之為</a:t>
            </a:r>
            <a:r>
              <a:rPr lang="en" altLang="zh-TW" dirty="0">
                <a:solidFill>
                  <a:srgbClr val="C00000"/>
                </a:solidFill>
              </a:rPr>
              <a:t>fence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後面會介紹）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1C3EED-5E04-8F49-9798-71998E9E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9E0E7-1C70-574D-9EE6-D1DB2B3D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68224C-CE6E-5543-AAD0-477EADDB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82772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459CA3-BA27-2F41-9752-01FE93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(1.) lock-free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E44BC-44CB-0D48-88AB-9C602B8E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只支援單個</a:t>
            </a:r>
            <a:r>
              <a:rPr kumimoji="1" lang="en-US" altLang="zh-CN" dirty="0">
                <a:solidFill>
                  <a:srgbClr val="C00000"/>
                </a:solidFill>
              </a:rPr>
              <a:t>producer</a:t>
            </a:r>
            <a:r>
              <a:rPr kumimoji="1" lang="zh-CN" altLang="en-US" dirty="0">
                <a:solidFill>
                  <a:srgbClr val="C00000"/>
                </a:solidFill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consumer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65203D-7339-7345-9BEB-5EFC175B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446F10-FDCE-6E48-8ABB-F368D8A0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9525EB-1729-E446-8ECB-8727E84D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567607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5B19068-17F0-454D-953C-052C6830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spin-lock</a:t>
            </a:r>
            <a:r>
              <a:rPr kumimoji="1" lang="zh-CN" altLang="en-US" dirty="0"/>
              <a:t>設計的基本技巧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6CF78D8-15C8-D343-A3DB-A51F3A97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「檢查</a:t>
            </a:r>
            <a:r>
              <a:rPr kumimoji="1" lang="en-US" altLang="zh-TW" sz="2400" dirty="0"/>
              <a:t>-</a:t>
            </a:r>
            <a:r>
              <a:rPr kumimoji="1" lang="zh-CN" altLang="en-US" sz="2400" dirty="0"/>
              <a:t>進入」這樣的方式是不對的，因為在檢查和進入之間可能會有其他</a:t>
            </a:r>
            <a:r>
              <a:rPr kumimoji="1" lang="en-US" altLang="zh-CN" sz="2400" dirty="0"/>
              <a:t>thread</a:t>
            </a:r>
            <a:r>
              <a:rPr kumimoji="1" lang="zh-CN" altLang="en-US" sz="2400" dirty="0"/>
              <a:t>同時做「檢查」，其結果是可能多個</a:t>
            </a:r>
            <a:r>
              <a:rPr kumimoji="1" lang="en-US" altLang="zh-CN" sz="2400" dirty="0"/>
              <a:t>thread</a:t>
            </a:r>
            <a:r>
              <a:rPr kumimoji="1" lang="zh-CN" altLang="en-US" sz="2400" dirty="0"/>
              <a:t>同時進入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常見的</a:t>
            </a:r>
            <a:r>
              <a:rPr kumimoji="1" lang="en-US" altLang="zh-CN" sz="2400" dirty="0"/>
              <a:t>spin-lock</a:t>
            </a:r>
            <a:r>
              <a:rPr kumimoji="1" lang="zh-CN" altLang="en-US" sz="2400" dirty="0"/>
              <a:t>的寫法是「改變</a:t>
            </a:r>
            <a:r>
              <a:rPr kumimoji="1" lang="en-US" altLang="zh-CN" sz="2400" dirty="0"/>
              <a:t>lock </a:t>
            </a:r>
            <a:r>
              <a:rPr kumimoji="1" lang="zh-CN" altLang="en-US" sz="2400" dirty="0"/>
              <a:t>的狀態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檢查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確認是否</a:t>
            </a:r>
            <a:r>
              <a:rPr kumimoji="1" lang="en-US" altLang="zh-CN" sz="2400" dirty="0"/>
              <a:t>lock</a:t>
            </a:r>
            <a:r>
              <a:rPr kumimoji="1" lang="zh-CN" altLang="en-US" sz="2400" dirty="0"/>
              <a:t>成功」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因為先改變</a:t>
            </a:r>
            <a:r>
              <a:rPr kumimoji="1" lang="en-US" altLang="zh-CN" sz="2000" dirty="0"/>
              <a:t>lock</a:t>
            </a:r>
            <a:r>
              <a:rPr kumimoji="1" lang="zh-CN" altLang="en-US" sz="2000" dirty="0"/>
              <a:t>的狀態，因此其他</a:t>
            </a:r>
            <a:r>
              <a:rPr kumimoji="1" lang="en-US" altLang="zh-CN" sz="2000" dirty="0"/>
              <a:t>thread</a:t>
            </a:r>
            <a:r>
              <a:rPr kumimoji="1" lang="zh-CN" altLang="en-US" sz="2000" dirty="0"/>
              <a:t>就算同時要進入</a:t>
            </a:r>
            <a:r>
              <a:rPr kumimoji="1" lang="en-US" altLang="zh-CN" sz="2000" dirty="0"/>
              <a:t>critical section</a:t>
            </a:r>
            <a:r>
              <a:rPr kumimoji="1" lang="zh-CN" altLang="en-US" sz="2000" dirty="0"/>
              <a:t>也都會先做這個動作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如果</a:t>
            </a:r>
            <a:r>
              <a:rPr kumimoji="1" lang="en-US" altLang="zh-CN" sz="2000" dirty="0"/>
              <a:t>lock</a:t>
            </a:r>
            <a:r>
              <a:rPr kumimoji="1" lang="zh-CN" altLang="en-US" sz="2000" dirty="0"/>
              <a:t>失敗，所有</a:t>
            </a:r>
            <a:r>
              <a:rPr kumimoji="1" lang="en-US" altLang="zh-CN" sz="2000" dirty="0"/>
              <a:t>thread</a:t>
            </a:r>
            <a:r>
              <a:rPr kumimoji="1" lang="zh-CN" altLang="en-US" sz="2000" dirty="0"/>
              <a:t>都重做一次（即：</a:t>
            </a:r>
            <a:r>
              <a:rPr kumimoji="1" lang="en-US" altLang="zh-CN" sz="2000" dirty="0"/>
              <a:t>spin</a:t>
            </a:r>
            <a:r>
              <a:rPr kumimoji="1" lang="zh-CN" altLang="en-US" sz="2000" dirty="0"/>
              <a:t>），總有一個可以成功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另一個常見的做法是將「檢查和鎖住」寫成一個</a:t>
            </a:r>
            <a:r>
              <a:rPr kumimoji="1" lang="en-US" altLang="zh-CN" sz="2400" dirty="0"/>
              <a:t>atomic operation</a:t>
            </a:r>
            <a:r>
              <a:rPr kumimoji="1" lang="zh-CN" altLang="en-US" sz="2400" dirty="0"/>
              <a:t>，如：</a:t>
            </a:r>
            <a:r>
              <a:rPr kumimoji="1" lang="en-US" altLang="zh-CN" sz="2400" dirty="0"/>
              <a:t>swap()</a:t>
            </a:r>
            <a:endParaRPr kumimoji="1"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0C1E93-6DD3-8A43-84E4-1C9E39AE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AB277C-EDAA-B040-A070-E02CAD25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3485BF-DFCD-DC4C-B4C0-E175BEA9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6568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D784-0518-6E43-8B79-5E5ED93C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回顧：</a:t>
            </a:r>
            <a:r>
              <a:rPr kumimoji="1" lang="en-US" altLang="zh-TW" dirty="0" err="1"/>
              <a:t>lockfreeQueue.c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209C6-1B32-184F-B753-B26A690D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in=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out=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0;</a:t>
            </a:r>
            <a:endParaRPr lang="en-US" altLang="zh-TW" sz="18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item=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用於除錯，放入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的資料都是嚴格遞增的數列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((in+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buffer[in]=item++;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en-US" altLang="zh-TW" sz="18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這裡應該要加入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memory fence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，確保增加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CN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的狀態（</a:t>
            </a:r>
            <a:r>
              <a:rPr lang="en-US" altLang="zh-CN" sz="1800" dirty="0">
                <a:solidFill>
                  <a:srgbClr val="008400"/>
                </a:solidFill>
                <a:latin typeface="Menlo" panose="020B0609030804020204" pitchFamily="49" charset="0"/>
              </a:rPr>
              <a:t>in++</a:t>
            </a:r>
            <a:r>
              <a:rPr lang="zh-CN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）後，</a:t>
            </a:r>
            <a:r>
              <a:rPr lang="en-US" altLang="zh-CN" sz="1800" dirty="0">
                <a:solidFill>
                  <a:srgbClr val="008400"/>
                </a:solidFill>
                <a:latin typeface="Menlo" panose="020B0609030804020204" pitchFamily="49" charset="0"/>
              </a:rPr>
              <a:t>get()</a:t>
            </a:r>
            <a:r>
              <a:rPr lang="zh-CN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真的會讀到資料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in = (in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下一次要放入的位置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(in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 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=buffer[out];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en-US" altLang="zh-TW" sz="18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out = (out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下一次要拿取的位置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90CEC-2E0B-6747-A2EA-7EA592E9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2DEA8-DE39-424F-97CD-E3C977D8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2B3F12-CD8B-094B-8F74-B86BACC1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8627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3D817-3839-8347-9E6C-E0E51E81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回顧：執行結果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AF28F-6872-FA4F-AAAD-064E1D02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825624"/>
            <a:ext cx="11743764" cy="46767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lockfree_buf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0.699771642s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1.397830s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1.393825s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0.004005s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76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2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1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1AA7AC-FC47-D24B-A921-FC9D6FD0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92" y="2662333"/>
            <a:ext cx="2627856" cy="358344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E789E9-7867-F648-9530-BD76ECE8EEE6}"/>
              </a:ext>
            </a:extLst>
          </p:cNvPr>
          <p:cNvSpPr/>
          <p:nvPr/>
        </p:nvSpPr>
        <p:spPr>
          <a:xfrm>
            <a:off x="9326758" y="2329046"/>
            <a:ext cx="1546891" cy="47724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buffer_sem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48931DFE-FF93-E448-A4C7-8E796080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4D3142E-5B08-7048-B45E-D3606FCB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BF6B575-F52E-D749-ABCA-1ADFE1D9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802555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5C81-632D-8B4A-AD95-AA7775E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回顧：</a:t>
            </a:r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B1B00-157E-A242-9FE3-C05C1C8E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程式的正確性：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假設只有一個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，一個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。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這二個變數宣告為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，確保每次的寫入，真的寫入到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（</a:t>
            </a:r>
            <a:r>
              <a:rPr kumimoji="1" lang="en-US" altLang="zh-CN" dirty="0"/>
              <a:t>/cache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基於上述的假設，只有一個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（即：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in</a:t>
            </a:r>
            <a:r>
              <a:rPr kumimoji="1" lang="zh-CN" altLang="en-US" dirty="0"/>
              <a:t>做寫入。同樣的原理，只有一個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（即：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out</a:t>
            </a:r>
            <a:r>
              <a:rPr kumimoji="1" lang="zh-CN" altLang="en-US" dirty="0"/>
              <a:t>做寫入。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由於設定完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以後就是</a:t>
            </a:r>
            <a:r>
              <a:rPr kumimoji="1" lang="en-US" altLang="zh-CN" dirty="0"/>
              <a:t>function return</a:t>
            </a:r>
            <a:r>
              <a:rPr kumimoji="1" lang="zh-CN" altLang="en-US" dirty="0"/>
              <a:t>，因此未使用</a:t>
            </a:r>
            <a:r>
              <a:rPr kumimoji="1" lang="en-US" altLang="zh-CN" dirty="0"/>
              <a:t>memory barrier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執行效率：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由於</a:t>
            </a:r>
            <a:r>
              <a:rPr kumimoji="1" lang="en-US" altLang="zh-TW" dirty="0" err="1"/>
              <a:t>buffer_sem</a:t>
            </a:r>
            <a:r>
              <a:rPr kumimoji="1" lang="zh-CN" altLang="en-US" dirty="0"/>
              <a:t>只允許一個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，因此與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比較。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採用</a:t>
            </a:r>
            <a:r>
              <a:rPr kumimoji="1" lang="en-US" altLang="zh-TW" dirty="0" err="1"/>
              <a:t>lockfree</a:t>
            </a:r>
            <a:r>
              <a:rPr kumimoji="1" lang="zh-CN" altLang="en-US" dirty="0"/>
              <a:t>的方法比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快上</a:t>
            </a:r>
            <a:r>
              <a:rPr kumimoji="1" lang="en-US" altLang="zh-CN" dirty="0"/>
              <a:t>4.17</a:t>
            </a:r>
            <a:r>
              <a:rPr kumimoji="1" lang="zh-CN" altLang="en-US" dirty="0"/>
              <a:t>倍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38960B-713A-4A4B-BF89-43DD2CE6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F27FAA-E55B-3A47-BCDB-89CE6425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A92F0B-8394-0B44-957A-8162A887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20999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A5D7A-E9A1-024E-9160-4FA000FA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producer, consumer</a:t>
            </a:r>
            <a:r>
              <a:rPr kumimoji="1" lang="zh-CN" altLang="en-US" dirty="0"/>
              <a:t>對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的存取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5F31417-7F09-3046-8841-3A1098D68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377858"/>
              </p:ext>
            </p:extLst>
          </p:nvPr>
        </p:nvGraphicFramePr>
        <p:xfrm>
          <a:off x="838200" y="1825625"/>
          <a:ext cx="10515600" cy="338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18">
                  <a:extLst>
                    <a:ext uri="{9D8B030D-6E8A-4147-A177-3AD203B41FA5}">
                      <a16:colId xmlns:a16="http://schemas.microsoft.com/office/drawing/2014/main" val="543779733"/>
                    </a:ext>
                  </a:extLst>
                </a:gridCol>
                <a:gridCol w="4574241">
                  <a:extLst>
                    <a:ext uri="{9D8B030D-6E8A-4147-A177-3AD203B41FA5}">
                      <a16:colId xmlns:a16="http://schemas.microsoft.com/office/drawing/2014/main" val="2940321693"/>
                    </a:ext>
                  </a:extLst>
                </a:gridCol>
                <a:gridCol w="4574241">
                  <a:extLst>
                    <a:ext uri="{9D8B030D-6E8A-4147-A177-3AD203B41FA5}">
                      <a16:colId xmlns:a16="http://schemas.microsoft.com/office/drawing/2014/main" val="2599484931"/>
                    </a:ext>
                  </a:extLst>
                </a:gridCol>
              </a:tblGrid>
              <a:tr h="1128619">
                <a:tc>
                  <a:txBody>
                    <a:bodyPr/>
                    <a:lstStyle/>
                    <a:p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dirty="0"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producer</a:t>
                      </a:r>
                      <a:endParaRPr lang="zh-TW" altLang="en-US" sz="2800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dirty="0"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consumer</a:t>
                      </a:r>
                      <a:endParaRPr lang="zh-TW" altLang="en-US" sz="2800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391275"/>
                  </a:ext>
                </a:extLst>
              </a:tr>
              <a:tr h="1128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dirty="0"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in</a:t>
                      </a:r>
                      <a:endParaRPr lang="zh-TW" altLang="en-US" sz="2800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Noto Sans Mono" panose="020B0509040504020204" pitchFamily="49" charset="0"/>
                          <a:cs typeface="Noto Sans Mono" panose="020B0509040504020204" pitchFamily="49" charset="0"/>
                        </a:rPr>
                        <a:t>寫入及讀取：程式碼如下</a:t>
                      </a:r>
                      <a:endParaRPr lang="en-US" altLang="zh-CN" b="0" i="0" dirty="0">
                        <a:latin typeface="Noto Sans Mono" panose="020B0509040504020204" pitchFamily="49" charset="0"/>
                        <a:ea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in = (in + </a:t>
                      </a:r>
                      <a:r>
                        <a:rPr lang="en-US" altLang="zh-TW" sz="1800" b="0" i="0" dirty="0">
                          <a:solidFill>
                            <a:srgbClr val="272AD8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1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)%</a:t>
                      </a:r>
                      <a:r>
                        <a:rPr lang="en-US" altLang="zh-TW" sz="1800" b="0" i="0" dirty="0" err="1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bufsize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;</a:t>
                      </a:r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i="0" dirty="0">
                          <a:latin typeface="Noto Sans Mono" panose="020B0509040504020204" pitchFamily="49" charset="0"/>
                          <a:cs typeface="Noto Sans Mono" panose="020B0509040504020204" pitchFamily="49" charset="0"/>
                        </a:rPr>
                        <a:t>讀取：程式碼如下</a:t>
                      </a:r>
                      <a:endParaRPr lang="en-US" altLang="zh-TW" b="0" i="0" dirty="0">
                        <a:latin typeface="Noto Sans Mono" panose="020B0509040504020204" pitchFamily="49" charset="0"/>
                        <a:ea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  <a:p>
                      <a:r>
                        <a:rPr lang="en-US" altLang="zh-TW" sz="1800" b="0" i="0" dirty="0">
                          <a:solidFill>
                            <a:srgbClr val="BA2DA2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while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 (in == out) ;</a:t>
                      </a:r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579318"/>
                  </a:ext>
                </a:extLst>
              </a:tr>
              <a:tr h="1128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dirty="0"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out</a:t>
                      </a:r>
                      <a:endParaRPr lang="zh-TW" altLang="en-US" sz="2800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i="0" dirty="0">
                          <a:latin typeface="Noto Sans Mono" panose="020B0509040504020204" pitchFamily="49" charset="0"/>
                          <a:cs typeface="Noto Sans Mono" panose="020B0509040504020204" pitchFamily="49" charset="0"/>
                        </a:rPr>
                        <a:t>讀取：程式碼如下</a:t>
                      </a:r>
                      <a:endParaRPr lang="en-US" altLang="zh-TW" b="0" i="0" dirty="0">
                        <a:latin typeface="Noto Sans Mono" panose="020B0509040504020204" pitchFamily="49" charset="0"/>
                        <a:ea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  <a:p>
                      <a:r>
                        <a:rPr lang="en-US" altLang="zh-TW" sz="1800" b="0" i="0" dirty="0">
                          <a:solidFill>
                            <a:srgbClr val="BA2DA2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while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 ((in+</a:t>
                      </a:r>
                      <a:r>
                        <a:rPr lang="en-US" altLang="zh-TW" sz="1800" b="0" i="0" dirty="0">
                          <a:solidFill>
                            <a:srgbClr val="272AD8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1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)%</a:t>
                      </a:r>
                      <a:r>
                        <a:rPr lang="en-US" altLang="zh-TW" sz="1800" b="0" i="0" dirty="0" err="1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bufsize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 == out) ;</a:t>
                      </a:r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i="0" dirty="0">
                          <a:latin typeface="Noto Sans Mono" panose="020B0509040504020204" pitchFamily="49" charset="0"/>
                          <a:cs typeface="Noto Sans Mono" panose="020B0509040504020204" pitchFamily="49" charset="0"/>
                        </a:rPr>
                        <a:t>寫入及讀取：程式碼如下</a:t>
                      </a:r>
                      <a:endParaRPr lang="en-US" altLang="zh-TW" b="0" i="0" dirty="0">
                        <a:latin typeface="Noto Sans Mono" panose="020B0509040504020204" pitchFamily="49" charset="0"/>
                        <a:ea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  <a:p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out = (out + </a:t>
                      </a:r>
                      <a:r>
                        <a:rPr lang="en-US" altLang="zh-TW" sz="1800" b="0" i="0" dirty="0">
                          <a:solidFill>
                            <a:srgbClr val="272AD8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1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)%</a:t>
                      </a:r>
                      <a:r>
                        <a:rPr lang="en-US" altLang="zh-TW" sz="1800" b="0" i="0" dirty="0" err="1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bufsize</a:t>
                      </a:r>
                      <a:r>
                        <a:rPr lang="en-US" altLang="zh-TW" sz="1800" b="0" i="0" dirty="0">
                          <a:solidFill>
                            <a:srgbClr val="000000"/>
                          </a:solidFill>
                          <a:latin typeface="Noto Sans Mono" panose="020B0509040504020204" pitchFamily="49" charset="0"/>
                          <a:ea typeface="Noto Sans Mono" panose="020B0509040504020204" pitchFamily="49" charset="0"/>
                          <a:cs typeface="Noto Sans Mono" panose="020B0509040504020204" pitchFamily="49" charset="0"/>
                        </a:rPr>
                        <a:t>; </a:t>
                      </a:r>
                      <a:endParaRPr lang="zh-TW" altLang="en-US" b="0" i="0" dirty="0">
                        <a:latin typeface="Noto Sans Mono" panose="020B0509040504020204" pitchFamily="49" charset="0"/>
                        <a:cs typeface="Noto Sans Mono" panose="020B05090405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77554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5D52849-DF09-E844-9195-54BF75C3BECB}"/>
              </a:ext>
            </a:extLst>
          </p:cNvPr>
          <p:cNvSpPr txBox="1"/>
          <p:nvPr/>
        </p:nvSpPr>
        <p:spPr>
          <a:xfrm>
            <a:off x="838200" y="5336988"/>
            <a:ext cx="10515600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這一個程式在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producer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put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）、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consumer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get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）不會有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race condition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，原因是：共用變數，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及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，不會有二個以上的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，對其做寫入</a:t>
            </a:r>
            <a:endParaRPr kumimoji="1" lang="en-US" altLang="zh-CN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基於上述理由，這個方法只適用於一個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producer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、一個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consumer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  <a:endParaRPr kumimoji="1" lang="en-US" altLang="zh-CN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舉例：如果有二個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producer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，那麼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這個變數就可能會有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（因為有二個</a:t>
            </a:r>
            <a:r>
              <a:rPr kumimoji="1" lang="en-US" altLang="zh-CN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producer</a:t>
            </a:r>
            <a:r>
              <a:rPr kumimoji="1" lang="zh-CN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）對其修改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9A1A7A-E9D3-3046-BC0B-C2352853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097C06-3A11-7947-A248-65E0FC1C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D1CAF7-6582-5C46-85E4-DCD9E93A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959910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459CA3-BA27-2F41-9752-01FE93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(2.) </a:t>
            </a:r>
            <a:r>
              <a:rPr kumimoji="1" lang="en-US" altLang="zh-TW" dirty="0"/>
              <a:t>sequential lock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E44BC-44CB-0D48-88AB-9C602B8E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C00000"/>
                </a:solidFill>
              </a:rPr>
              <a:t>讓</a:t>
            </a:r>
            <a:r>
              <a:rPr kumimoji="1" lang="en-US" altLang="zh-TW" dirty="0">
                <a:solidFill>
                  <a:srgbClr val="C00000"/>
                </a:solidFill>
              </a:rPr>
              <a:t>reader</a:t>
            </a:r>
            <a:r>
              <a:rPr kumimoji="1" lang="zh-CN" altLang="en-US" dirty="0">
                <a:solidFill>
                  <a:srgbClr val="C00000"/>
                </a:solidFill>
              </a:rPr>
              <a:t>付出成本的</a:t>
            </a:r>
            <a:r>
              <a:rPr kumimoji="1" lang="en-US" altLang="zh-CN" dirty="0">
                <a:solidFill>
                  <a:srgbClr val="C00000"/>
                </a:solidFill>
              </a:rPr>
              <a:t>reader-writer solution</a:t>
            </a:r>
          </a:p>
          <a:p>
            <a:r>
              <a:rPr kumimoji="1" lang="zh-CN" altLang="en-US" dirty="0">
                <a:solidFill>
                  <a:srgbClr val="C00000"/>
                </a:solidFill>
              </a:rPr>
              <a:t>這個版本的</a:t>
            </a:r>
            <a:r>
              <a:rPr kumimoji="1" lang="en-US" altLang="zh-CN" dirty="0" err="1">
                <a:solidFill>
                  <a:srgbClr val="C00000"/>
                </a:solidFill>
              </a:rPr>
              <a:t>seqlock</a:t>
            </a:r>
            <a:r>
              <a:rPr kumimoji="1" lang="zh-CN" altLang="en-US" dirty="0">
                <a:solidFill>
                  <a:srgbClr val="C00000"/>
                </a:solidFill>
              </a:rPr>
              <a:t>只可以有一個</a:t>
            </a:r>
            <a:r>
              <a:rPr kumimoji="1" lang="en-US" altLang="zh-CN" dirty="0">
                <a:solidFill>
                  <a:srgbClr val="C00000"/>
                </a:solidFill>
              </a:rPr>
              <a:t>writer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A84064-FC99-864E-8EA7-9FDEF8C0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D77D00-E06A-6746-98A6-3984E96F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DFBFF-2B87-9D41-97B5-3898489A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987154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4F447-C019-B043-994D-63CD75C3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zh-TW" altLang="en-US" dirty="0"/>
              <a:t>演算法概念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D64CDC-D9E3-C046-8475-C8A586AA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306" y="1681163"/>
            <a:ext cx="4591329" cy="823912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kumimoji="1" lang="en-US" altLang="zh-TW" dirty="0"/>
              <a:t>writer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C83434-355E-954B-AF5F-775D3D02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306" y="2505075"/>
            <a:ext cx="4768301" cy="414076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000" dirty="0"/>
              <a:t>version++; </a:t>
            </a:r>
            <a:r>
              <a:rPr kumimoji="1" lang="en-US" altLang="zh-TW" sz="2000" dirty="0">
                <a:solidFill>
                  <a:srgbClr val="00B050"/>
                </a:solidFill>
              </a:rPr>
              <a:t>//lock</a:t>
            </a:r>
            <a:r>
              <a:rPr kumimoji="1" lang="zh-TW" altLang="en-US" sz="2000" dirty="0">
                <a:solidFill>
                  <a:srgbClr val="00B050"/>
                </a:solidFill>
              </a:rPr>
              <a:t>， </a:t>
            </a:r>
            <a:r>
              <a:rPr kumimoji="1" lang="en-US" altLang="zh-TW" sz="2000" dirty="0">
                <a:solidFill>
                  <a:srgbClr val="00B050"/>
                </a:solidFill>
              </a:rPr>
              <a:t>version</a:t>
            </a:r>
            <a:r>
              <a:rPr kumimoji="1" lang="zh-CN" altLang="en-US" sz="2000" dirty="0">
                <a:solidFill>
                  <a:srgbClr val="00B050"/>
                </a:solidFill>
              </a:rPr>
              <a:t>變成奇數</a:t>
            </a:r>
            <a:endParaRPr kumimoji="1"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7030A0"/>
                </a:solidFill>
              </a:rPr>
              <a:t>開始讀寫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7030A0"/>
                </a:solidFill>
              </a:rPr>
              <a:t>讀寫完應該加入</a:t>
            </a:r>
            <a:r>
              <a:rPr kumimoji="1" lang="en-US" altLang="zh-CN" sz="2000" dirty="0">
                <a:solidFill>
                  <a:srgbClr val="7030A0"/>
                </a:solidFill>
              </a:rPr>
              <a:t>memory fence</a:t>
            </a: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7030A0"/>
                </a:solidFill>
              </a:rPr>
              <a:t>確保</a:t>
            </a:r>
            <a:r>
              <a:rPr kumimoji="1" lang="en-US" altLang="zh-CN" sz="2000" dirty="0">
                <a:solidFill>
                  <a:srgbClr val="7030A0"/>
                </a:solidFill>
              </a:rPr>
              <a:t>reader</a:t>
            </a:r>
            <a:r>
              <a:rPr kumimoji="1" lang="zh-CN" altLang="en-US" sz="2000" dirty="0">
                <a:solidFill>
                  <a:srgbClr val="7030A0"/>
                </a:solidFill>
              </a:rPr>
              <a:t>看到的是完整的發佈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kumimoji="1" lang="en-US" altLang="zh-TW" sz="2000" dirty="0"/>
              <a:t>version++;</a:t>
            </a:r>
            <a:r>
              <a:rPr kumimoji="1" lang="en-US" altLang="zh-TW" sz="2000" dirty="0">
                <a:solidFill>
                  <a:srgbClr val="00B050"/>
                </a:solidFill>
              </a:rPr>
              <a:t>//unlock</a:t>
            </a:r>
            <a:r>
              <a:rPr kumimoji="1" lang="zh-TW" altLang="en-US" sz="2000" dirty="0">
                <a:solidFill>
                  <a:srgbClr val="00B050"/>
                </a:solidFill>
              </a:rPr>
              <a:t>，</a:t>
            </a:r>
            <a:r>
              <a:rPr kumimoji="1" lang="en-US" altLang="zh-TW" sz="2000" dirty="0">
                <a:solidFill>
                  <a:srgbClr val="00B050"/>
                </a:solidFill>
              </a:rPr>
              <a:t>version</a:t>
            </a:r>
            <a:r>
              <a:rPr kumimoji="1" lang="zh-CN" altLang="en-US" sz="2000" dirty="0">
                <a:solidFill>
                  <a:srgbClr val="00B050"/>
                </a:solidFill>
              </a:rPr>
              <a:t>變成偶數</a:t>
            </a:r>
            <a:endParaRPr kumimoji="1"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F25E33-CE4A-DE44-949E-7F46450F7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91635" y="1681163"/>
            <a:ext cx="5810624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kumimoji="1" lang="en-US" altLang="zh-TW" dirty="0"/>
              <a:t>reader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0A2C7F9-64C6-DC49-AD58-044C01097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91635" y="2505075"/>
            <a:ext cx="5810624" cy="414076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000" dirty="0"/>
              <a:t>redo:</a:t>
            </a:r>
          </a:p>
          <a:p>
            <a:pPr marL="0" indent="0">
              <a:buNone/>
            </a:pPr>
            <a:r>
              <a:rPr kumimoji="1" lang="en-US" altLang="zh-TW" sz="2000" dirty="0" err="1"/>
              <a:t>localversion</a:t>
            </a:r>
            <a:r>
              <a:rPr kumimoji="1" lang="en-US" altLang="zh-TW" sz="2000" dirty="0"/>
              <a:t>=version;</a:t>
            </a:r>
          </a:p>
          <a:p>
            <a:pPr marL="0" indent="0">
              <a:buNone/>
            </a:pPr>
            <a:r>
              <a:rPr kumimoji="1" lang="en-US" altLang="zh-TW" sz="2000" dirty="0"/>
              <a:t>if (</a:t>
            </a:r>
            <a:r>
              <a:rPr kumimoji="1" lang="en-US" altLang="zh-TW" sz="2000" dirty="0" err="1"/>
              <a:t>locaversion</a:t>
            </a:r>
            <a:r>
              <a:rPr kumimoji="1" lang="en-US" altLang="zh-TW" sz="2000" dirty="0"/>
              <a:t> ==</a:t>
            </a:r>
            <a:r>
              <a:rPr kumimoji="1" lang="zh-TW" altLang="en-US" sz="2000" dirty="0"/>
              <a:t> </a:t>
            </a:r>
            <a:r>
              <a:rPr kumimoji="1" lang="zh-CN" altLang="en-US" sz="2000" dirty="0"/>
              <a:t>奇數</a:t>
            </a:r>
            <a:r>
              <a:rPr kumimoji="1" lang="en-US" altLang="zh-CN" sz="2000" dirty="0"/>
              <a:t>)</a:t>
            </a:r>
          </a:p>
          <a:p>
            <a:pPr marL="0" indent="0">
              <a:buNone/>
            </a:pPr>
            <a:r>
              <a:rPr kumimoji="1" lang="zh-TW" altLang="en-US" sz="2000" dirty="0"/>
              <a:t>  </a:t>
            </a:r>
            <a:r>
              <a:rPr kumimoji="1" lang="en-US" altLang="zh-TW" sz="2000" dirty="0">
                <a:solidFill>
                  <a:srgbClr val="00B050"/>
                </a:solidFill>
              </a:rPr>
              <a:t>//writer</a:t>
            </a:r>
            <a:r>
              <a:rPr kumimoji="1" lang="zh-CN" altLang="en-US" sz="2000" dirty="0">
                <a:solidFill>
                  <a:srgbClr val="00B050"/>
                </a:solidFill>
              </a:rPr>
              <a:t>正在寫</a:t>
            </a:r>
            <a:endParaRPr kumimoji="1"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TW" altLang="en-US" sz="2000" dirty="0"/>
              <a:t>  </a:t>
            </a:r>
            <a:r>
              <a:rPr kumimoji="1" lang="en-US" altLang="zh-TW" sz="2000" dirty="0" err="1"/>
              <a:t>goto</a:t>
            </a:r>
            <a:r>
              <a:rPr kumimoji="1" lang="en-US" altLang="zh-TW" sz="2000" dirty="0"/>
              <a:t> redo;</a:t>
            </a:r>
            <a:r>
              <a:rPr kumimoji="1" lang="zh-TW" altLang="en-US" sz="2000" dirty="0"/>
              <a:t> </a:t>
            </a:r>
            <a:endParaRPr kumimoji="1" lang="en-US" altLang="zh-TW" sz="2000" dirty="0"/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7030A0"/>
                </a:solidFill>
              </a:rPr>
              <a:t>開始讀取</a:t>
            </a:r>
            <a:endParaRPr kumimoji="1"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kumimoji="1" lang="en-US" altLang="zh-TW" sz="2000" dirty="0"/>
              <a:t>if(</a:t>
            </a:r>
            <a:r>
              <a:rPr kumimoji="1" lang="en-US" altLang="zh-TW" sz="2000" dirty="0" err="1"/>
              <a:t>localVersion</a:t>
            </a:r>
            <a:r>
              <a:rPr kumimoji="1" lang="en-US" altLang="zh-TW" sz="2000" dirty="0"/>
              <a:t> != version)</a:t>
            </a:r>
          </a:p>
          <a:p>
            <a:pPr marL="0" indent="0">
              <a:buNone/>
            </a:pPr>
            <a:r>
              <a:rPr kumimoji="1" lang="en-US" altLang="zh-TW" sz="2000" dirty="0">
                <a:solidFill>
                  <a:srgbClr val="00B050"/>
                </a:solidFill>
              </a:rPr>
              <a:t>  //</a:t>
            </a:r>
            <a:r>
              <a:rPr kumimoji="1" lang="zh-CN" altLang="en-US" sz="2000" dirty="0">
                <a:solidFill>
                  <a:srgbClr val="00B050"/>
                </a:solidFill>
              </a:rPr>
              <a:t>讀取的過程中，</a:t>
            </a:r>
            <a:r>
              <a:rPr kumimoji="1" lang="en-US" altLang="zh-CN" sz="2000" dirty="0">
                <a:solidFill>
                  <a:srgbClr val="00B050"/>
                </a:solidFill>
              </a:rPr>
              <a:t>writer</a:t>
            </a:r>
            <a:r>
              <a:rPr kumimoji="1" lang="zh-CN" altLang="en-US" sz="2000" dirty="0">
                <a:solidFill>
                  <a:srgbClr val="00B050"/>
                </a:solidFill>
              </a:rPr>
              <a:t>寫入，</a:t>
            </a:r>
            <a:endParaRPr kumimoji="1"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TW" altLang="en-US" sz="2000" dirty="0">
                <a:solidFill>
                  <a:srgbClr val="00B050"/>
                </a:solidFill>
              </a:rPr>
              <a:t>  </a:t>
            </a:r>
            <a:r>
              <a:rPr kumimoji="1" lang="en-US" altLang="zh-TW" sz="2000" dirty="0">
                <a:solidFill>
                  <a:srgbClr val="00B050"/>
                </a:solidFill>
              </a:rPr>
              <a:t>//</a:t>
            </a:r>
            <a:r>
              <a:rPr kumimoji="1" lang="zh-CN" altLang="en-US" sz="2000" dirty="0">
                <a:solidFill>
                  <a:srgbClr val="00B050"/>
                </a:solidFill>
              </a:rPr>
              <a:t>造成</a:t>
            </a:r>
            <a:r>
              <a:rPr kumimoji="1" lang="en-US" altLang="zh-CN" sz="2000" dirty="0">
                <a:solidFill>
                  <a:srgbClr val="00B050"/>
                </a:solidFill>
              </a:rPr>
              <a:t>version</a:t>
            </a:r>
            <a:r>
              <a:rPr kumimoji="1" lang="zh-CN" altLang="en-US" sz="2000" dirty="0">
                <a:solidFill>
                  <a:srgbClr val="00B050"/>
                </a:solidFill>
              </a:rPr>
              <a:t>改變</a:t>
            </a:r>
            <a:endParaRPr kumimoji="1"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TW" altLang="en-US" sz="2000" dirty="0"/>
              <a:t>  </a:t>
            </a:r>
            <a:r>
              <a:rPr kumimoji="1" lang="en-US" altLang="zh-TW" sz="2000" dirty="0" err="1"/>
              <a:t>goto</a:t>
            </a:r>
            <a:r>
              <a:rPr kumimoji="1" lang="en-US" altLang="zh-TW" sz="2000" dirty="0"/>
              <a:t> redo; </a:t>
            </a:r>
            <a:endParaRPr kumimoji="1"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85E54F-8086-554B-93BA-B649EB839EFE}"/>
              </a:ext>
            </a:extLst>
          </p:cNvPr>
          <p:cNvSpPr/>
          <p:nvPr/>
        </p:nvSpPr>
        <p:spPr>
          <a:xfrm>
            <a:off x="200306" y="1201032"/>
            <a:ext cx="1040195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800" dirty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共用變數：</a:t>
            </a:r>
            <a:r>
              <a:rPr kumimoji="1" lang="en-US" altLang="zh-CN" sz="2800" dirty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version</a:t>
            </a:r>
            <a:r>
              <a:rPr kumimoji="1" lang="zh-CN" altLang="en-US" sz="2800" dirty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，初始值為</a:t>
            </a:r>
            <a:r>
              <a:rPr kumimoji="1" lang="en-US" altLang="zh-CN" sz="2800" dirty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</a:t>
            </a:r>
            <a:endParaRPr kumimoji="1" lang="zh-TW" altLang="en-US" sz="2800" dirty="0">
              <a:solidFill>
                <a:srgbClr val="7030A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右中括弧 9">
            <a:extLst>
              <a:ext uri="{FF2B5EF4-FFF2-40B4-BE49-F238E27FC236}">
                <a16:creationId xmlns:a16="http://schemas.microsoft.com/office/drawing/2014/main" id="{FCD19609-3BD9-A141-9503-2019459FC059}"/>
              </a:ext>
            </a:extLst>
          </p:cNvPr>
          <p:cNvSpPr/>
          <p:nvPr/>
        </p:nvSpPr>
        <p:spPr>
          <a:xfrm>
            <a:off x="7531987" y="2940427"/>
            <a:ext cx="268942" cy="1482164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4BF265-D687-1647-ADEE-41023A5894A0}"/>
              </a:ext>
            </a:extLst>
          </p:cNvPr>
          <p:cNvSpPr/>
          <p:nvPr/>
        </p:nvSpPr>
        <p:spPr>
          <a:xfrm>
            <a:off x="7800930" y="3216776"/>
            <a:ext cx="4080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這一段程式碼相當於</a:t>
            </a:r>
            <a:r>
              <a:rPr kumimoji="1" lang="en-US" altLang="zh-CN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lock</a:t>
            </a: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，但</a:t>
            </a:r>
            <a:r>
              <a:rPr kumimoji="1" lang="en-US" altLang="zh-CN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lock</a:t>
            </a: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成功不代表一定讀到正確的值</a:t>
            </a:r>
            <a:endParaRPr kumimoji="1" lang="zh-TW" altLang="en-US" sz="2000" dirty="0">
              <a:solidFill>
                <a:prstClr val="black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56A7972C-7FB4-A540-8BDA-07AAC1C2D192}"/>
              </a:ext>
            </a:extLst>
          </p:cNvPr>
          <p:cNvSpPr/>
          <p:nvPr/>
        </p:nvSpPr>
        <p:spPr>
          <a:xfrm>
            <a:off x="8323869" y="4999318"/>
            <a:ext cx="268942" cy="1482164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9BAD83-7822-E246-A2E1-1A85136BEFDE}"/>
              </a:ext>
            </a:extLst>
          </p:cNvPr>
          <p:cNvSpPr/>
          <p:nvPr/>
        </p:nvSpPr>
        <p:spPr>
          <a:xfrm>
            <a:off x="8592811" y="5227855"/>
            <a:ext cx="3599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這一段程式碼相當於</a:t>
            </a:r>
            <a:r>
              <a:rPr kumimoji="1" lang="en-US" altLang="zh-CN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unlock</a:t>
            </a:r>
            <a:r>
              <a:rPr kumimoji="1" lang="zh-CN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kumimoji="1" lang="en-US" altLang="zh-CN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unlock</a:t>
            </a:r>
            <a:r>
              <a:rPr kumimoji="1" lang="zh-TW" altLang="en-US" sz="2000" dirty="0">
                <a:solidFill>
                  <a:prstClr val="black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之前，必須確保讀取的值是正確的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68CA98A-A0A1-DE4B-9825-DD4F753D8B30}"/>
              </a:ext>
            </a:extLst>
          </p:cNvPr>
          <p:cNvCxnSpPr/>
          <p:nvPr/>
        </p:nvCxnSpPr>
        <p:spPr>
          <a:xfrm>
            <a:off x="200306" y="2378635"/>
            <a:ext cx="45913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33AAA6-C832-6B46-8E0E-F0E5934E1A14}"/>
              </a:ext>
            </a:extLst>
          </p:cNvPr>
          <p:cNvCxnSpPr>
            <a:cxnSpLocks/>
          </p:cNvCxnSpPr>
          <p:nvPr/>
        </p:nvCxnSpPr>
        <p:spPr>
          <a:xfrm>
            <a:off x="4791635" y="2378635"/>
            <a:ext cx="58106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206800-AAE7-7245-9D01-A3C3C34C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56F096-8D9F-B241-A1F7-A6FAA12F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E2292D3-6CBB-2544-9161-9E18981F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308753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B2180DCB-1EFD-8944-A1EF-4D1E7102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389"/>
            <a:ext cx="10515600" cy="830729"/>
          </a:xfrm>
        </p:spPr>
        <p:txBody>
          <a:bodyPr anchor="t"/>
          <a:lstStyle/>
          <a:p>
            <a:r>
              <a:rPr kumimoji="1" lang="en-US" altLang="zh-TW" dirty="0" err="1"/>
              <a:t>seqlock.c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7AD4365-28B8-7940-8F26-375B8CD6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2" y="986118"/>
            <a:ext cx="11413474" cy="58718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seq_wrt_lock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() {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g_version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seq_wrt_unlock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() {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g_version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rd_thread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 para)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//reader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的主迴圈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下面程式碼是為了要讀取資料，如果讀取的過程當中，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更新了資料，這時候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就重新讀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 {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這個迴圈是為了要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redo</a:t>
            </a:r>
            <a:r>
              <a:rPr lang="zh-TW" altLang="en" sz="16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相當於寫：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label redo;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local_version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            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正在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critical section</a:t>
            </a:r>
            <a:r>
              <a:rPr lang="zh-TW" altLang="en" sz="16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再試一次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((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local_version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g_version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))%</a:t>
            </a:r>
            <a:r>
              <a:rPr lang="en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底下這個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for loop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要置換成讀取資料的程式碼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100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++) ;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模擬讀取資料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判斷要不要重新讀取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local_version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g_version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版本編號一樣，表示讀取過程當中，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沒有更新資料，不用重讀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版本編號不一樣，讀取過程中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更新資料，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重新讀一次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   }   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4C54BE-F1B5-7146-A401-74D19F7A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691F17-32B2-6245-A474-6D8F3D58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97ECB-F718-BB41-8C46-C0B3E61C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010350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C57C4-7AA7-9842-A37A-3F0D301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是否可以將</a:t>
            </a:r>
            <a:r>
              <a:rPr kumimoji="1" lang="en-US" altLang="zh-CN" dirty="0"/>
              <a:t>atomic operation</a:t>
            </a:r>
            <a:r>
              <a:rPr kumimoji="1" lang="zh-CN" altLang="en-US" dirty="0"/>
              <a:t>都拿掉？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0964F-6DC4-0E4A-9893-2EC17E7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二邊共用的變數是</a:t>
            </a:r>
            <a:r>
              <a:rPr kumimoji="1" lang="en-US" altLang="zh-CN" dirty="0"/>
              <a:t>version</a:t>
            </a:r>
            <a:r>
              <a:rPr kumimoji="1" lang="zh-CN" altLang="en-US" dirty="0"/>
              <a:t>，只有</a:t>
            </a:r>
            <a:r>
              <a:rPr kumimoji="1" lang="en-US" altLang="zh-CN" dirty="0"/>
              <a:t>writer</a:t>
            </a:r>
            <a:r>
              <a:rPr kumimoji="1" lang="zh-CN" altLang="en-US" dirty="0"/>
              <a:t>會更改</a:t>
            </a:r>
            <a:r>
              <a:rPr kumimoji="1" lang="en-US" altLang="zh-CN" dirty="0"/>
              <a:t>version</a:t>
            </a:r>
            <a:r>
              <a:rPr kumimoji="1" lang="zh-CN" altLang="en-US" dirty="0"/>
              <a:t>，而且系統當中只有一個</a:t>
            </a:r>
            <a:r>
              <a:rPr kumimoji="1" lang="en-US" altLang="zh-CN" dirty="0"/>
              <a:t>writer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應該可以，但要確保二個</a:t>
            </a:r>
            <a:r>
              <a:rPr kumimoji="1" lang="en-US" altLang="zh-CN" dirty="0"/>
              <a:t>version++</a:t>
            </a:r>
            <a:r>
              <a:rPr kumimoji="1" lang="zh-CN" altLang="en-US" dirty="0"/>
              <a:t>依序執行，資料的修改「匡在」這二個</a:t>
            </a:r>
            <a:r>
              <a:rPr kumimoji="1" lang="en-US" altLang="zh-CN" dirty="0"/>
              <a:t>version++</a:t>
            </a:r>
            <a:r>
              <a:rPr kumimoji="1" lang="zh-CN" altLang="en-US" dirty="0"/>
              <a:t>之間，可以使用</a:t>
            </a:r>
            <a:r>
              <a:rPr kumimoji="1" lang="en-US" altLang="zh-CN" dirty="0"/>
              <a:t>memory fence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如果系統當中有多個</a:t>
            </a:r>
            <a:r>
              <a:rPr kumimoji="1" lang="en-US" altLang="zh-CN" dirty="0"/>
              <a:t>writer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writer</a:t>
            </a:r>
            <a:r>
              <a:rPr kumimoji="1" lang="zh-CN" altLang="en-US" dirty="0"/>
              <a:t>之間必須額外使用</a:t>
            </a:r>
            <a:r>
              <a:rPr kumimoji="1" lang="en-US" altLang="zh-CN" dirty="0"/>
              <a:t>spinlock</a:t>
            </a:r>
            <a:r>
              <a:rPr kumimoji="1" lang="zh-CN" altLang="en-US" dirty="0"/>
              <a:t>確保一次只有一個</a:t>
            </a:r>
            <a:r>
              <a:rPr kumimoji="1" lang="en-US" altLang="zh-CN" dirty="0"/>
              <a:t>writer</a:t>
            </a:r>
            <a:r>
              <a:rPr kumimoji="1" lang="zh-CN" altLang="en-US" dirty="0"/>
              <a:t>進入</a:t>
            </a:r>
            <a:r>
              <a:rPr kumimoji="1" lang="en-US" altLang="zh-CN" dirty="0"/>
              <a:t>critical section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在這個情況下，</a:t>
            </a:r>
            <a:r>
              <a:rPr kumimoji="1" lang="en-US" altLang="zh-TW" dirty="0"/>
              <a:t>version</a:t>
            </a:r>
            <a:r>
              <a:rPr kumimoji="1" lang="zh-CN" altLang="en-US" dirty="0"/>
              <a:t>應該要用</a:t>
            </a:r>
            <a:r>
              <a:rPr kumimoji="1" lang="en-US" altLang="zh-CN" dirty="0"/>
              <a:t>atomic operation</a:t>
            </a:r>
            <a:r>
              <a:rPr kumimoji="1" lang="zh-CN" altLang="en-US" dirty="0"/>
              <a:t>進行操作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DEC669-3F8E-D543-AA5A-9A79C702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72A34-3156-D546-B91C-271A6360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02CE87-95A0-3D44-99EE-7744C1CD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395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DFFB0-74A0-DD4F-A91F-D2DEDD8F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補充：</a:t>
            </a:r>
            <a:r>
              <a:rPr kumimoji="1" lang="en-US" altLang="zh-TW" dirty="0"/>
              <a:t>x86</a:t>
            </a:r>
            <a:r>
              <a:rPr kumimoji="1" lang="zh-CN" altLang="en-US" dirty="0"/>
              <a:t>的組語中的</a:t>
            </a:r>
            <a:r>
              <a:rPr kumimoji="1" lang="en-US" altLang="zh-CN" dirty="0"/>
              <a:t>memory barrier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61437-641C-4347-AC73-BD334C58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TW" sz="2400" dirty="0" err="1"/>
              <a:t>lfence</a:t>
            </a:r>
            <a:r>
              <a:rPr lang="en" altLang="zh-TW" sz="2400" dirty="0"/>
              <a:t> (</a:t>
            </a:r>
            <a:r>
              <a:rPr lang="en" altLang="zh-TW" sz="2400" dirty="0" err="1"/>
              <a:t>asm</a:t>
            </a:r>
            <a:r>
              <a:rPr lang="en" altLang="zh-TW" sz="2400" dirty="0"/>
              <a:t>), void _</a:t>
            </a:r>
            <a:r>
              <a:rPr lang="en" altLang="zh-TW" sz="2400" dirty="0" err="1"/>
              <a:t>mm_lfence</a:t>
            </a:r>
            <a:r>
              <a:rPr lang="en" altLang="zh-TW" sz="2400" dirty="0"/>
              <a:t> (void) </a:t>
            </a:r>
            <a:r>
              <a:rPr lang="zh-TW" altLang="en-US" sz="2400" dirty="0"/>
              <a:t>；讀不能越過</a:t>
            </a:r>
            <a:r>
              <a:rPr lang="en-US" altLang="zh-TW" sz="2400" dirty="0" err="1"/>
              <a:t>lfence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" altLang="zh-TW" sz="2400" dirty="0" err="1"/>
              <a:t>sfence</a:t>
            </a:r>
            <a:r>
              <a:rPr lang="en" altLang="zh-TW" sz="2400" dirty="0"/>
              <a:t> (</a:t>
            </a:r>
            <a:r>
              <a:rPr lang="en" altLang="zh-TW" sz="2400" dirty="0" err="1"/>
              <a:t>asm</a:t>
            </a:r>
            <a:r>
              <a:rPr lang="en" altLang="zh-TW" sz="2400" dirty="0"/>
              <a:t>), void _</a:t>
            </a:r>
            <a:r>
              <a:rPr lang="en" altLang="zh-TW" sz="2400" dirty="0" err="1"/>
              <a:t>mm_sfence</a:t>
            </a:r>
            <a:r>
              <a:rPr lang="en" altLang="zh-TW" sz="2400" dirty="0"/>
              <a:t> (void)</a:t>
            </a:r>
            <a:r>
              <a:rPr lang="zh-TW" altLang="en-US" sz="2400" dirty="0"/>
              <a:t> ；</a:t>
            </a:r>
            <a:r>
              <a:rPr lang="zh-CN" altLang="en-US" sz="2400" dirty="0"/>
              <a:t>寫</a:t>
            </a:r>
            <a:r>
              <a:rPr lang="zh-TW" altLang="en-US" sz="2400" dirty="0"/>
              <a:t>不能越過</a:t>
            </a:r>
            <a:r>
              <a:rPr lang="en-US" altLang="zh-TW" sz="2400" dirty="0" err="1"/>
              <a:t>sfence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" altLang="zh-TW" sz="2400" dirty="0" err="1"/>
              <a:t>mfence</a:t>
            </a:r>
            <a:r>
              <a:rPr lang="en" altLang="zh-TW" sz="2400" dirty="0"/>
              <a:t> (</a:t>
            </a:r>
            <a:r>
              <a:rPr lang="en" altLang="zh-TW" sz="2400" dirty="0" err="1"/>
              <a:t>asm</a:t>
            </a:r>
            <a:r>
              <a:rPr lang="en" altLang="zh-TW" sz="2400" dirty="0"/>
              <a:t>), void _</a:t>
            </a:r>
            <a:r>
              <a:rPr lang="en" altLang="zh-TW" sz="2400" dirty="0" err="1"/>
              <a:t>mm_mfence</a:t>
            </a:r>
            <a:r>
              <a:rPr lang="en" altLang="zh-TW" sz="2400" dirty="0"/>
              <a:t> (void)</a:t>
            </a:r>
            <a:r>
              <a:rPr lang="zh-TW" altLang="en-US" sz="2400" dirty="0"/>
              <a:t> ；讀</a:t>
            </a:r>
            <a:r>
              <a:rPr lang="zh-CN" altLang="en-US" sz="2400" dirty="0"/>
              <a:t>寫都</a:t>
            </a:r>
            <a:r>
              <a:rPr lang="zh-TW" altLang="en-US" sz="2400" dirty="0"/>
              <a:t>不能越過</a:t>
            </a:r>
            <a:r>
              <a:rPr lang="en-US" altLang="zh-TW" sz="2400" dirty="0" err="1"/>
              <a:t>mfence</a:t>
            </a:r>
            <a:endParaRPr kumimoji="1"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885BB-EE25-4F4F-9142-A3D25035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62D82-1BEF-0742-92F3-A0C8FEC2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D386FC-ECA5-A34E-882F-314F5E6F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70544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4B31-2BD6-A741-8943-B4D4CE94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1E686-3E80-0F42-98CA-F4DD0FB1C0D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$ ./</a:t>
            </a:r>
            <a:r>
              <a:rPr lang="en-US" altLang="zh-TW" dirty="0" err="1"/>
              <a:t>timedetail</a:t>
            </a:r>
            <a:r>
              <a:rPr lang="en-US" altLang="zh-TW" dirty="0"/>
              <a:t> ./</a:t>
            </a:r>
            <a:r>
              <a:rPr lang="en-US" altLang="zh-TW" dirty="0" err="1"/>
              <a:t>seqlock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建立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reader threads, 1 </a:t>
            </a:r>
            <a:r>
              <a:rPr lang="zh-TW" altLang="en-US" dirty="0"/>
              <a:t>個 </a:t>
            </a:r>
            <a:r>
              <a:rPr lang="en-US" altLang="zh-TW" dirty="0"/>
              <a:t>writer thread</a:t>
            </a:r>
          </a:p>
          <a:p>
            <a:pPr marL="0" indent="0">
              <a:buNone/>
            </a:pPr>
            <a:r>
              <a:rPr lang="en-US" altLang="zh-TW" dirty="0"/>
              <a:t>reader</a:t>
            </a:r>
            <a:r>
              <a:rPr lang="zh-TW" altLang="en-US" dirty="0"/>
              <a:t>在</a:t>
            </a:r>
            <a:r>
              <a:rPr lang="en-US" altLang="zh-TW" dirty="0"/>
              <a:t>CS</a:t>
            </a:r>
            <a:r>
              <a:rPr lang="zh-TW" altLang="en-US" dirty="0"/>
              <a:t>的數量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reader</a:t>
            </a:r>
            <a:r>
              <a:rPr lang="zh-TW" altLang="en-US" dirty="0"/>
              <a:t>的</a:t>
            </a:r>
            <a:r>
              <a:rPr lang="en-US" altLang="zh-TW" dirty="0"/>
              <a:t>redo</a:t>
            </a:r>
            <a:r>
              <a:rPr lang="zh-TW" altLang="en-US" dirty="0"/>
              <a:t>的數量 </a:t>
            </a:r>
            <a:r>
              <a:rPr lang="en-US" altLang="zh-TW" dirty="0"/>
              <a:t>26895/sec</a:t>
            </a:r>
          </a:p>
          <a:p>
            <a:pPr marL="0" indent="0">
              <a:buNone/>
            </a:pPr>
            <a:r>
              <a:rPr lang="en-US" altLang="zh-TW" dirty="0"/>
              <a:t>reader</a:t>
            </a:r>
            <a:r>
              <a:rPr lang="zh-TW" altLang="en-US" dirty="0"/>
              <a:t>的</a:t>
            </a:r>
            <a:r>
              <a:rPr lang="en-US" altLang="zh-TW" dirty="0" err="1"/>
              <a:t>noredo</a:t>
            </a:r>
            <a:r>
              <a:rPr lang="zh-TW" altLang="en-US" dirty="0"/>
              <a:t>的數量 </a:t>
            </a:r>
            <a:r>
              <a:rPr lang="en-US" altLang="zh-TW" dirty="0"/>
              <a:t>9360/sec</a:t>
            </a:r>
          </a:p>
          <a:p>
            <a:pPr marL="0" indent="0">
              <a:buNone/>
            </a:pPr>
            <a:r>
              <a:rPr lang="en-US" altLang="zh-TW" dirty="0"/>
              <a:t>writer</a:t>
            </a:r>
            <a:r>
              <a:rPr lang="zh-TW" altLang="en-US" dirty="0"/>
              <a:t>的寫入數量 </a:t>
            </a:r>
            <a:r>
              <a:rPr lang="en-US" altLang="zh-TW" dirty="0"/>
              <a:t>17213/sec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233681-36E3-6D4B-8F4B-0A1EB4AF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15C17-EE16-B746-B99A-2F485442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30BF1D-4AAD-CE45-849B-B8E90EAE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263030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2351296-6EE5-0B45-B4B1-6120C111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(3.) </a:t>
            </a:r>
            <a:r>
              <a:rPr kumimoji="1" lang="en-US" altLang="zh-TW" dirty="0"/>
              <a:t>ticket lock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14CF74-1C86-7C4E-B14A-F332F13B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具有</a:t>
            </a:r>
            <a:r>
              <a:rPr kumimoji="1" lang="en-US" altLang="zh-CN" dirty="0">
                <a:solidFill>
                  <a:srgbClr val="C00000"/>
                </a:solidFill>
              </a:rPr>
              <a:t>FIFO</a:t>
            </a:r>
            <a:r>
              <a:rPr kumimoji="1" lang="zh-CN" altLang="en-US" dirty="0">
                <a:solidFill>
                  <a:srgbClr val="C00000"/>
                </a:solidFill>
              </a:rPr>
              <a:t>功能的</a:t>
            </a:r>
            <a:r>
              <a:rPr kumimoji="1" lang="en-US" altLang="zh-CN" dirty="0">
                <a:solidFill>
                  <a:srgbClr val="C00000"/>
                </a:solidFill>
              </a:rPr>
              <a:t>spinlock</a:t>
            </a:r>
            <a:r>
              <a:rPr kumimoji="1" lang="zh-CN" altLang="en-US" dirty="0">
                <a:solidFill>
                  <a:srgbClr val="C00000"/>
                </a:solidFill>
              </a:rPr>
              <a:t>，其</a:t>
            </a:r>
            <a:r>
              <a:rPr kumimoji="1" lang="en-US" altLang="zh-CN" dirty="0">
                <a:solidFill>
                  <a:srgbClr val="C00000"/>
                </a:solidFill>
              </a:rPr>
              <a:t>overhead</a:t>
            </a:r>
            <a:r>
              <a:rPr kumimoji="1" lang="zh-CN" altLang="en-US" dirty="0">
                <a:solidFill>
                  <a:srgbClr val="C00000"/>
                </a:solidFill>
              </a:rPr>
              <a:t>與</a:t>
            </a:r>
            <a:r>
              <a:rPr kumimoji="1" lang="en-US" altLang="zh-CN" dirty="0">
                <a:solidFill>
                  <a:srgbClr val="C00000"/>
                </a:solidFill>
              </a:rPr>
              <a:t>spinlock</a:t>
            </a:r>
            <a:r>
              <a:rPr kumimoji="1" lang="zh-CN" altLang="en-US" dirty="0">
                <a:solidFill>
                  <a:srgbClr val="C00000"/>
                </a:solidFill>
              </a:rPr>
              <a:t>差不多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3025F8-6902-3143-B426-1760F4D0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51710E-0997-534B-A173-A6417E02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6C010-C6D9-9846-868A-579E01BE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680692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74E7E58-FF1E-6445-8931-7AF55301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演算法概念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4E6AB2A-D3FF-484E-A9F3-3119839C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每一個人想進入</a:t>
            </a:r>
            <a:r>
              <a:rPr kumimoji="1" lang="en-US" altLang="zh-TW" dirty="0"/>
              <a:t>CS</a:t>
            </a:r>
            <a:r>
              <a:rPr kumimoji="1" lang="zh-CN" altLang="en-US" dirty="0"/>
              <a:t>前先抽一張號碼牌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然後等「叫號」，如果叫到的號碼跟自己的號碼牌一樣，就進入</a:t>
            </a:r>
            <a:r>
              <a:rPr kumimoji="1" lang="en-US" altLang="zh-CN" dirty="0"/>
              <a:t>CS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離開</a:t>
            </a:r>
            <a:r>
              <a:rPr kumimoji="1" lang="en-US" altLang="zh-CN" dirty="0"/>
              <a:t>CS</a:t>
            </a:r>
            <a:r>
              <a:rPr kumimoji="1" lang="zh-CN" altLang="en-US" dirty="0"/>
              <a:t>的時候，做「叫號」，即讓下一個號碼的人進入</a:t>
            </a:r>
            <a:r>
              <a:rPr kumimoji="1" lang="en-US" altLang="zh-CN" dirty="0"/>
              <a:t>CS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470367-23F9-A745-BD19-0BDBFF18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5C27AA-8965-A641-BF08-496FD160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DD583D-DA37-974E-A893-4F7100ED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882927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3281A-9E36-574E-817C-E3CA4843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ticketlock.c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F13FC-D696-E841-9D31-E40AF0CC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ticketlock_t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next_ticket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一定要加上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volatile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，否則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-O3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會出錯，初始值為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endParaRPr lang="zh-TW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一定要加上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volatile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，否則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-O3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會出錯，這一個不用是</a:t>
            </a:r>
            <a:r>
              <a:rPr lang="en-US" altLang="zh-TW" sz="1400" dirty="0" err="1">
                <a:solidFill>
                  <a:srgbClr val="008400"/>
                </a:solidFill>
                <a:latin typeface="Menlo" panose="020B0609030804020204" pitchFamily="49" charset="0"/>
              </a:rPr>
              <a:t>atomic_int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，因為執行時它已經在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，初始值為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ticketLock_acquire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next_ticket,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抽號碼牌，使用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atomic operation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，避免二個人抽到同一張號碼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next_ticket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4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my_ticket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 ;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等叫號，如果叫到的號碼（</a:t>
            </a:r>
            <a:r>
              <a:rPr lang="en-US" altLang="zh-TW" sz="1400" dirty="0" err="1">
                <a:solidFill>
                  <a:srgbClr val="008400"/>
                </a:solidFill>
                <a:latin typeface="Menlo" panose="020B0609030804020204" pitchFamily="49" charset="0"/>
              </a:rPr>
              <a:t>now_serving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）與自己一樣就進入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ticketLock_release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++*</a:t>
            </a:r>
            <a:r>
              <a:rPr lang="en-US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now_serving</a:t>
            </a: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離開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前，將「叫號」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+1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，讓下一個人可以進來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如果要讓其他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thread</a:t>
            </a:r>
            <a:r>
              <a:rPr lang="zh-TW" alt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看到更新的資料結構，這裡要加入</a:t>
            </a:r>
            <a:r>
              <a:rPr lang="en-US" altLang="zh-TW" sz="1400" dirty="0">
                <a:solidFill>
                  <a:srgbClr val="008400"/>
                </a:solidFill>
                <a:latin typeface="Menlo" panose="020B0609030804020204" pitchFamily="49" charset="0"/>
              </a:rPr>
              <a:t>memory fence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B2D720-8C5D-EC48-8C8E-2D2442A4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2A639-98EA-834A-955E-0CB71021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0AEEAF-28E1-BD49-B4FB-3697FADF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229994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1CA89-28CF-1E4E-BBF1-5167A8D2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9A983-37DD-974F-B81F-5821875A2CC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$ ./</a:t>
            </a:r>
            <a:r>
              <a:rPr lang="en-US" altLang="zh-TW" dirty="0" err="1"/>
              <a:t>ticketlock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thread_0 wait for entering CS</a:t>
            </a:r>
          </a:p>
          <a:p>
            <a:pPr marL="0" indent="0">
              <a:buNone/>
            </a:pPr>
            <a:r>
              <a:rPr lang="en-US" altLang="zh-TW" dirty="0"/>
              <a:t>thread_1 in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thread_3 wait for entering CS</a:t>
            </a:r>
          </a:p>
          <a:p>
            <a:pPr marL="0" indent="0">
              <a:buNone/>
            </a:pPr>
            <a:r>
              <a:rPr lang="en-US" altLang="zh-TW" dirty="0"/>
              <a:t>thread_2 in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thread_1 wait for entering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thread_2 wait for entering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thread_0 in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thread_3 in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thread_0 wait for entering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thread_1 in CS</a:t>
            </a:r>
          </a:p>
          <a:p>
            <a:pPr marL="0" indent="0">
              <a:buNone/>
            </a:pPr>
            <a:r>
              <a:rPr lang="en-US" altLang="zh-TW" dirty="0"/>
              <a:t>thread_3 wait for entering 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thread_2 in CS</a:t>
            </a:r>
          </a:p>
          <a:p>
            <a:pPr marL="0" indent="0">
              <a:buNone/>
            </a:pPr>
            <a:r>
              <a:rPr lang="en-US" altLang="zh-TW" dirty="0"/>
              <a:t>thread_1 wait for entering CS</a:t>
            </a:r>
          </a:p>
          <a:p>
            <a:pPr marL="0" indent="0">
              <a:buNone/>
            </a:pPr>
            <a:r>
              <a:rPr lang="en-US" altLang="zh-TW" dirty="0"/>
              <a:t>thread_2 wait for entering CS</a:t>
            </a:r>
          </a:p>
        </p:txBody>
      </p:sp>
      <p:sp>
        <p:nvSpPr>
          <p:cNvPr id="4" name="向左箭號圖說文字 3">
            <a:extLst>
              <a:ext uri="{FF2B5EF4-FFF2-40B4-BE49-F238E27FC236}">
                <a16:creationId xmlns:a16="http://schemas.microsoft.com/office/drawing/2014/main" id="{711259F5-7031-EE4E-994F-06EBD2BEAEAD}"/>
              </a:ext>
            </a:extLst>
          </p:cNvPr>
          <p:cNvSpPr/>
          <p:nvPr/>
        </p:nvSpPr>
        <p:spPr>
          <a:xfrm>
            <a:off x="4153647" y="3083859"/>
            <a:ext cx="2563906" cy="1494117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可以觀察到，的確是按照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順序進入</a:t>
            </a:r>
            <a:r>
              <a:rPr kumimoji="1" lang="en-US" altLang="zh-CN" dirty="0"/>
              <a:t>CS</a:t>
            </a:r>
            <a:endParaRPr kumimoji="1"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2C9586-492C-1144-BCD0-FA7827E5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3204E-D124-2F43-A744-5F9C8DB2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0E9046-C9B5-FB48-ADB6-6E82898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514811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459CA3-BA27-2F41-9752-01FE93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(4.) </a:t>
            </a:r>
            <a:r>
              <a:rPr kumimoji="1" lang="en-US" altLang="zh-CN" dirty="0" err="1"/>
              <a:t>rw</a:t>
            </a:r>
            <a:r>
              <a:rPr kumimoji="1" lang="en-US" altLang="zh-CN" dirty="0"/>
              <a:t>-spinlock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E44BC-44CB-0D48-88AB-9C602B8E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如果系統中</a:t>
            </a:r>
            <a:r>
              <a:rPr kumimoji="1" lang="en-US" altLang="zh-CN" dirty="0">
                <a:solidFill>
                  <a:srgbClr val="C00000"/>
                </a:solidFill>
              </a:rPr>
              <a:t>reader</a:t>
            </a:r>
            <a:r>
              <a:rPr kumimoji="1" lang="zh-CN" altLang="en-US" dirty="0">
                <a:solidFill>
                  <a:srgbClr val="C00000"/>
                </a:solidFill>
              </a:rPr>
              <a:t>的數量非常多，</a:t>
            </a:r>
            <a:r>
              <a:rPr kumimoji="1" lang="en-US" altLang="zh-CN" dirty="0">
                <a:solidFill>
                  <a:srgbClr val="C00000"/>
                </a:solidFill>
              </a:rPr>
              <a:t>writer</a:t>
            </a:r>
            <a:r>
              <a:rPr kumimoji="1" lang="zh-CN" altLang="en-US" dirty="0">
                <a:solidFill>
                  <a:srgbClr val="C00000"/>
                </a:solidFill>
              </a:rPr>
              <a:t>可能會</a:t>
            </a:r>
            <a:r>
              <a:rPr kumimoji="1" lang="en-US" altLang="zh-CN" dirty="0">
                <a:solidFill>
                  <a:srgbClr val="C00000"/>
                </a:solidFill>
              </a:rPr>
              <a:t>starvation</a:t>
            </a:r>
          </a:p>
          <a:p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FA1BB6-2A73-884B-A116-651BC3F5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6E50CC-BCA9-1B4B-8D05-2CD5A898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743FA-188C-0143-96E2-253A699B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83013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B20A5EB-9F72-FB42-862E-BD5C7F73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演算法概念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710096C-C260-DF4E-97C8-0DF23D49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系統中有很多張門票（例如：</a:t>
            </a:r>
            <a:r>
              <a:rPr kumimoji="1" lang="en-US" altLang="zh-TW" sz="2400" dirty="0"/>
              <a:t>1000</a:t>
            </a:r>
            <a:r>
              <a:rPr kumimoji="1" lang="zh-CN" altLang="en-US" sz="2400" dirty="0"/>
              <a:t>張</a:t>
            </a:r>
            <a:r>
              <a:rPr kumimoji="1" lang="zh-TW" altLang="en-US" sz="2400" dirty="0"/>
              <a:t>）</a:t>
            </a:r>
            <a:endParaRPr kumimoji="1" lang="en-US" altLang="zh-TW" sz="2400" dirty="0"/>
          </a:p>
          <a:p>
            <a:pPr lvl="1">
              <a:lnSpc>
                <a:spcPct val="150000"/>
              </a:lnSpc>
            </a:pPr>
            <a:r>
              <a:rPr kumimoji="1" lang="en-US" altLang="zh-TW" sz="2000" dirty="0"/>
              <a:t>writer</a:t>
            </a:r>
            <a:r>
              <a:rPr kumimoji="1" lang="zh-CN" altLang="en-US" sz="2000" dirty="0"/>
              <a:t>要進入</a:t>
            </a:r>
            <a:r>
              <a:rPr kumimoji="1" lang="en-US" altLang="zh-CN" sz="2000" dirty="0"/>
              <a:t>CS</a:t>
            </a:r>
            <a:r>
              <a:rPr kumimoji="1" lang="zh-CN" altLang="en-US" sz="2000" dirty="0"/>
              <a:t>，一次要拿到</a:t>
            </a:r>
            <a:r>
              <a:rPr kumimoji="1" lang="en-US" altLang="zh-CN" sz="2000" dirty="0"/>
              <a:t>1000</a:t>
            </a:r>
            <a:r>
              <a:rPr kumimoji="1" lang="zh-CN" altLang="en-US" sz="2000" dirty="0"/>
              <a:t>張，這確保了其他</a:t>
            </a:r>
            <a:r>
              <a:rPr kumimoji="1" lang="en-US" altLang="zh-CN" sz="2000" dirty="0"/>
              <a:t>writer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reader</a:t>
            </a:r>
            <a:r>
              <a:rPr kumimoji="1" lang="zh-CN" altLang="en-US" sz="2000" dirty="0"/>
              <a:t>都不能再進入</a:t>
            </a:r>
            <a:r>
              <a:rPr kumimoji="1" lang="en-US" altLang="zh-CN" sz="2000" dirty="0"/>
              <a:t>CS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reader</a:t>
            </a:r>
            <a:r>
              <a:rPr kumimoji="1" lang="zh-CN" altLang="en-US" sz="2000" dirty="0"/>
              <a:t>要進入</a:t>
            </a:r>
            <a:r>
              <a:rPr kumimoji="1" lang="en-US" altLang="zh-CN" sz="2000" dirty="0"/>
              <a:t>CS</a:t>
            </a:r>
            <a:r>
              <a:rPr kumimoji="1" lang="zh-CN" altLang="en-US" sz="2000" dirty="0"/>
              <a:t>，一次拿一張門票</a:t>
            </a:r>
            <a:endParaRPr kumimoji="1" lang="en-US" altLang="zh-CN" sz="2000" dirty="0"/>
          </a:p>
          <a:p>
            <a:pPr lvl="2">
              <a:lnSpc>
                <a:spcPct val="150000"/>
              </a:lnSpc>
            </a:pPr>
            <a:r>
              <a:rPr kumimoji="1" lang="zh-CN" altLang="en-US" sz="1800" dirty="0"/>
              <a:t>因為已經拿了一張門票，因此</a:t>
            </a:r>
            <a:r>
              <a:rPr kumimoji="1" lang="en-US" altLang="zh-CN" sz="1800" dirty="0"/>
              <a:t>writer</a:t>
            </a:r>
            <a:r>
              <a:rPr kumimoji="1" lang="zh-CN" altLang="en-US" sz="1800" dirty="0"/>
              <a:t>不可能拿到全部的門票</a:t>
            </a:r>
            <a:endParaRPr kumimoji="1" lang="en-US" altLang="zh-CN" sz="1800" dirty="0"/>
          </a:p>
          <a:p>
            <a:pPr lvl="2">
              <a:lnSpc>
                <a:spcPct val="150000"/>
              </a:lnSpc>
            </a:pPr>
            <a:r>
              <a:rPr kumimoji="1" lang="zh-CN" altLang="en-US" sz="1800" dirty="0"/>
              <a:t>系統有很多張門票，而每一個</a:t>
            </a:r>
            <a:r>
              <a:rPr kumimoji="1" lang="en-US" altLang="zh-CN" sz="1800" dirty="0"/>
              <a:t>reader</a:t>
            </a:r>
            <a:r>
              <a:rPr kumimoji="1" lang="zh-CN" altLang="en-US" sz="1800" dirty="0"/>
              <a:t>只要一張門票，因此可以有多個</a:t>
            </a:r>
            <a:r>
              <a:rPr kumimoji="1" lang="en-US" altLang="zh-CN" sz="1800" dirty="0"/>
              <a:t>reader</a:t>
            </a:r>
            <a:r>
              <a:rPr kumimoji="1" lang="zh-CN" altLang="en-US" sz="1800" dirty="0"/>
              <a:t>同時進入</a:t>
            </a:r>
            <a:r>
              <a:rPr kumimoji="1" lang="en-US" altLang="zh-CN" sz="1800" dirty="0"/>
              <a:t>CS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在實作的時候不要把「最大門票」設定的太大（例如：不可以設定成</a:t>
            </a:r>
            <a:r>
              <a:rPr lang="en-US" altLang="zh-TW" sz="2400" dirty="0"/>
              <a:t>INT_MAX </a:t>
            </a:r>
            <a:r>
              <a:rPr kumimoji="1" lang="zh-CN" altLang="en-US" sz="2400" dirty="0"/>
              <a:t>），因為在實作的時候，</a:t>
            </a:r>
            <a:r>
              <a:rPr kumimoji="1" lang="en-US" altLang="zh-CN" sz="2400" dirty="0"/>
              <a:t>writer</a:t>
            </a:r>
            <a:r>
              <a:rPr kumimoji="1" lang="zh-CN" altLang="en-US" sz="2400" dirty="0"/>
              <a:t>會先試著拿門票，這個步驟會將現有門票減「最大門票」值，如果多個</a:t>
            </a:r>
            <a:r>
              <a:rPr kumimoji="1" lang="en-US" altLang="zh-CN" sz="2400" dirty="0"/>
              <a:t>writer</a:t>
            </a:r>
            <a:r>
              <a:rPr kumimoji="1" lang="zh-CN" altLang="en-US" sz="2400" dirty="0"/>
              <a:t>同時進入</a:t>
            </a:r>
            <a:r>
              <a:rPr kumimoji="1" lang="en-US" altLang="zh-CN" sz="2400" dirty="0"/>
              <a:t>CS</a:t>
            </a:r>
            <a:r>
              <a:rPr kumimoji="1" lang="zh-CN" altLang="en-US" sz="2400" dirty="0"/>
              <a:t>，可能會造成</a:t>
            </a:r>
            <a:r>
              <a:rPr kumimoji="1" lang="en-US" altLang="zh-CN" sz="2400" dirty="0"/>
              <a:t>underflow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0A9309-55B5-7840-BD2A-C3EE4404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3C0F7-27B6-9E48-A5E3-0F625AE7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6FB9A-E01A-4741-9D41-35391FE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191441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27CE6-5ABF-4845-92E9-355B4A62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4281"/>
          </a:xfrm>
        </p:spPr>
        <p:txBody>
          <a:bodyPr/>
          <a:lstStyle/>
          <a:p>
            <a:r>
              <a:rPr kumimoji="1" lang="en-US" altLang="zh-TW" dirty="0" err="1"/>
              <a:t>rw-spinlock.c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82C6E-2B5B-D342-AE74-8F0EC79B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47" y="1021976"/>
            <a:ext cx="11815481" cy="5836024"/>
          </a:xfrm>
        </p:spPr>
        <p:txBody>
          <a:bodyPr anchor="ctr"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init_rwspinlock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atomic_store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maxTicket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wrt_lock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atomic_fetch_sub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maxTicket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先改變鎖的狀態，避免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race condition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ret=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(ret ==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maxTicket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//lock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沒有成功（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ret&lt;0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），代表有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或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正在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，將門票加回去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rd_lock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atomic_fetch_sub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先拿一張門票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(ret &gt;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拿走一張以後，只要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ret&gt;0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代表：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1. 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自己是第一個進入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；或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2. 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已經有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reader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在裡面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如果拿一張門票以後，門票總數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&lt;0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，代表有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writer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正在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CS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rd_unlock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}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還門票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wrt_unlock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maxTicket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}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還門票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E72CDA-0DF4-E847-94B9-786D392E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D55A5-7DAA-3A45-87CE-570572A9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392B3D-EEB7-4B43-B70D-03B8C4D5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88851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CF5A4-57D4-D240-AF58-D5888624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C1A36-CA6C-E044-8592-A1C8F8BE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06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/>
              <a:t>$ ./</a:t>
            </a:r>
            <a:r>
              <a:rPr kumimoji="1" lang="en-US" altLang="zh-TW" dirty="0" err="1"/>
              <a:t>rwspinlock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建立</a:t>
            </a:r>
            <a:r>
              <a:rPr kumimoji="1" lang="en-US" altLang="zh-TW" dirty="0"/>
              <a:t>4</a:t>
            </a:r>
            <a:r>
              <a:rPr kumimoji="1" lang="zh-TW" altLang="en-US" dirty="0"/>
              <a:t>個</a:t>
            </a:r>
            <a:r>
              <a:rPr kumimoji="1" lang="en-US" altLang="zh-TW" dirty="0"/>
              <a:t>reader</a:t>
            </a:r>
          </a:p>
          <a:p>
            <a:pPr marL="0" indent="0">
              <a:buNone/>
            </a:pPr>
            <a:r>
              <a:rPr kumimoji="1" lang="zh-TW" altLang="en-US" dirty="0"/>
              <a:t>建立</a:t>
            </a:r>
            <a:r>
              <a:rPr kumimoji="1" lang="en-US" altLang="zh-TW" dirty="0"/>
              <a:t>4</a:t>
            </a:r>
            <a:r>
              <a:rPr kumimoji="1" lang="zh-TW" altLang="en-US" dirty="0"/>
              <a:t>個</a:t>
            </a:r>
            <a:r>
              <a:rPr kumimoji="1" lang="en-US" altLang="zh-TW" dirty="0"/>
              <a:t>writer</a:t>
            </a:r>
          </a:p>
          <a:p>
            <a:pPr marL="0" indent="0">
              <a:buNone/>
            </a:pPr>
            <a:r>
              <a:rPr kumimoji="1" lang="zh-TW" altLang="en-US" dirty="0"/>
              <a:t>按下</a:t>
            </a:r>
            <a:r>
              <a:rPr kumimoji="1" lang="en-US" altLang="zh-TW" dirty="0"/>
              <a:t>Enter</a:t>
            </a:r>
            <a:r>
              <a:rPr kumimoji="1" lang="zh-TW" altLang="en-US" dirty="0"/>
              <a:t>鍵繼續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FF00"/>
                </a:solidFill>
              </a:rPr>
              <a:t>nTicket</a:t>
            </a:r>
            <a:r>
              <a:rPr kumimoji="1" lang="en-US" altLang="zh-TW" dirty="0">
                <a:solidFill>
                  <a:srgbClr val="FFFF00"/>
                </a:solidFill>
              </a:rPr>
              <a:t> = -2003	/*</a:t>
            </a:r>
            <a:r>
              <a:rPr kumimoji="1" lang="zh-CN" altLang="en-US" dirty="0">
                <a:solidFill>
                  <a:srgbClr val="FFFF00"/>
                </a:solidFill>
              </a:rPr>
              <a:t>有</a:t>
            </a:r>
            <a:r>
              <a:rPr kumimoji="1" lang="en-US" altLang="zh-CN" dirty="0">
                <a:solidFill>
                  <a:srgbClr val="FFFF00"/>
                </a:solidFill>
              </a:rPr>
              <a:t>3</a:t>
            </a:r>
            <a:r>
              <a:rPr kumimoji="1" lang="zh-TW" altLang="en-US" dirty="0">
                <a:solidFill>
                  <a:srgbClr val="FFFF00"/>
                </a:solidFill>
              </a:rPr>
              <a:t>個</a:t>
            </a:r>
            <a:r>
              <a:rPr kumimoji="1" lang="en-US" altLang="zh-CN" dirty="0">
                <a:solidFill>
                  <a:srgbClr val="FFFF00"/>
                </a:solidFill>
              </a:rPr>
              <a:t>reader</a:t>
            </a:r>
            <a:r>
              <a:rPr kumimoji="1" lang="zh-CN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</a:rPr>
              <a:t>CS</a:t>
            </a:r>
            <a:r>
              <a:rPr kumimoji="1" lang="zh-CN" altLang="en-US" dirty="0">
                <a:solidFill>
                  <a:srgbClr val="FFFF00"/>
                </a:solidFill>
              </a:rPr>
              <a:t>，有</a:t>
            </a:r>
            <a:r>
              <a:rPr kumimoji="1" lang="en-US" altLang="zh-CN" dirty="0">
                <a:solidFill>
                  <a:srgbClr val="FFFF00"/>
                </a:solidFill>
              </a:rPr>
              <a:t>2</a:t>
            </a:r>
            <a:r>
              <a:rPr kumimoji="1" lang="zh-CN" altLang="en-US" dirty="0">
                <a:solidFill>
                  <a:srgbClr val="FFFF00"/>
                </a:solidFill>
              </a:rPr>
              <a:t>個</a:t>
            </a:r>
            <a:r>
              <a:rPr kumimoji="1" lang="en-US" altLang="zh-CN" dirty="0">
                <a:solidFill>
                  <a:srgbClr val="FFFF00"/>
                </a:solidFill>
              </a:rPr>
              <a:t>writer</a:t>
            </a:r>
            <a:r>
              <a:rPr kumimoji="1" lang="zh-CN" altLang="en-US" dirty="0">
                <a:solidFill>
                  <a:srgbClr val="FFFF00"/>
                </a:solidFill>
              </a:rPr>
              <a:t>嘗試進入</a:t>
            </a:r>
            <a:r>
              <a:rPr kumimoji="1" lang="en-US" altLang="zh-CN" dirty="0">
                <a:solidFill>
                  <a:srgbClr val="FFFF00"/>
                </a:solidFill>
              </a:rPr>
              <a:t>CS*/</a:t>
            </a:r>
            <a:endParaRPr kumimoji="1"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total number of reader entering CS = 184937/sec</a:t>
            </a:r>
          </a:p>
          <a:p>
            <a:pPr marL="0" indent="0">
              <a:buNone/>
            </a:pPr>
            <a:r>
              <a:rPr kumimoji="1" lang="en-US" altLang="zh-TW" dirty="0"/>
              <a:t>total number of writer entering CS = 29118/sec</a:t>
            </a:r>
          </a:p>
          <a:p>
            <a:pPr marL="0" indent="0">
              <a:buNone/>
            </a:pPr>
            <a:r>
              <a:rPr kumimoji="1" lang="en-US" altLang="zh-TW" dirty="0"/>
              <a:t>parallel level of read = 1.944711	  </a:t>
            </a:r>
            <a:r>
              <a:rPr kumimoji="1" lang="en-US" altLang="zh-TW" dirty="0">
                <a:solidFill>
                  <a:srgbClr val="FFFF00"/>
                </a:solidFill>
              </a:rPr>
              <a:t>/*reader</a:t>
            </a:r>
            <a:r>
              <a:rPr kumimoji="1" lang="zh-CN" altLang="en-US" dirty="0">
                <a:solidFill>
                  <a:srgbClr val="FFFF00"/>
                </a:solidFill>
              </a:rPr>
              <a:t>的平行度為</a:t>
            </a:r>
            <a:r>
              <a:rPr kumimoji="1" lang="en-US" altLang="zh-CN" dirty="0">
                <a:solidFill>
                  <a:srgbClr val="FFFF00"/>
                </a:solidFill>
              </a:rPr>
              <a:t>1.944</a:t>
            </a:r>
            <a:r>
              <a:rPr kumimoji="1" lang="zh-CN" altLang="en-US" dirty="0">
                <a:solidFill>
                  <a:srgbClr val="FFFF00"/>
                </a:solidFill>
              </a:rPr>
              <a:t>，代表只要有</a:t>
            </a:r>
            <a:r>
              <a:rPr kumimoji="1" lang="en-US" altLang="zh-CN" dirty="0">
                <a:solidFill>
                  <a:srgbClr val="FFFF00"/>
                </a:solidFill>
              </a:rPr>
              <a:t>reader</a:t>
            </a:r>
            <a:r>
              <a:rPr kumimoji="1" lang="zh-CN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</a:rPr>
              <a:t>CS</a:t>
            </a:r>
            <a:r>
              <a:rPr kumimoji="1" lang="zh-CN" altLang="en-US" dirty="0">
                <a:solidFill>
                  <a:srgbClr val="FFFF00"/>
                </a:solidFill>
              </a:rPr>
              <a:t>，通常是</a:t>
            </a:r>
            <a:r>
              <a:rPr kumimoji="1" lang="en-US" altLang="zh-CN" dirty="0">
                <a:solidFill>
                  <a:srgbClr val="FFFF00"/>
                </a:solidFill>
              </a:rPr>
              <a:t>1.944</a:t>
            </a:r>
            <a:r>
              <a:rPr kumimoji="1" lang="zh-CN" altLang="en-US" dirty="0">
                <a:solidFill>
                  <a:srgbClr val="FFFF00"/>
                </a:solidFill>
              </a:rPr>
              <a:t>個</a:t>
            </a:r>
            <a:r>
              <a:rPr kumimoji="1" lang="en-US" altLang="zh-CN" dirty="0">
                <a:solidFill>
                  <a:srgbClr val="FFFF00"/>
                </a:solidFill>
              </a:rPr>
              <a:t>reader</a:t>
            </a:r>
            <a:r>
              <a:rPr kumimoji="1" lang="zh-CN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</a:rPr>
              <a:t>CS*/</a:t>
            </a:r>
            <a:endParaRPr kumimoji="1"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FF00"/>
                </a:solidFill>
              </a:rPr>
              <a:t>nTicket</a:t>
            </a:r>
            <a:r>
              <a:rPr kumimoji="1" lang="en-US" altLang="zh-TW" dirty="0">
                <a:solidFill>
                  <a:srgbClr val="FFFF00"/>
                </a:solidFill>
              </a:rPr>
              <a:t> = -1004</a:t>
            </a:r>
          </a:p>
          <a:p>
            <a:pPr marL="0" indent="0">
              <a:buNone/>
            </a:pPr>
            <a:r>
              <a:rPr kumimoji="1" lang="en-US" altLang="zh-TW" dirty="0"/>
              <a:t>total number of reader entering CS = 187014/sec</a:t>
            </a:r>
          </a:p>
          <a:p>
            <a:pPr marL="0" indent="0">
              <a:buNone/>
            </a:pPr>
            <a:r>
              <a:rPr kumimoji="1" lang="en-US" altLang="zh-TW" dirty="0"/>
              <a:t>total number of writer entering CS = 29400/sec</a:t>
            </a:r>
          </a:p>
          <a:p>
            <a:pPr marL="0" indent="0">
              <a:buNone/>
            </a:pPr>
            <a:r>
              <a:rPr kumimoji="1" lang="en-US" altLang="zh-TW" dirty="0"/>
              <a:t>parallel level of read = 1.944365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FF00"/>
                </a:solidFill>
              </a:rPr>
              <a:t>nTicket</a:t>
            </a:r>
            <a:r>
              <a:rPr kumimoji="1" lang="en-US" altLang="zh-TW" dirty="0">
                <a:solidFill>
                  <a:srgbClr val="FFFF00"/>
                </a:solidFill>
              </a:rPr>
              <a:t> = 998	/*</a:t>
            </a:r>
            <a:r>
              <a:rPr kumimoji="1" lang="zh-CN" altLang="en-US" dirty="0">
                <a:solidFill>
                  <a:srgbClr val="FFFF00"/>
                </a:solidFill>
              </a:rPr>
              <a:t>有</a:t>
            </a:r>
            <a:r>
              <a:rPr kumimoji="1" lang="en-US" altLang="zh-CN" dirty="0">
                <a:solidFill>
                  <a:srgbClr val="FFFF00"/>
                </a:solidFill>
              </a:rPr>
              <a:t>2</a:t>
            </a:r>
            <a:r>
              <a:rPr kumimoji="1" lang="zh-CN" altLang="en-US" dirty="0">
                <a:solidFill>
                  <a:srgbClr val="FFFF00"/>
                </a:solidFill>
              </a:rPr>
              <a:t>個</a:t>
            </a:r>
            <a:r>
              <a:rPr kumimoji="1" lang="en-US" altLang="zh-CN" dirty="0">
                <a:solidFill>
                  <a:srgbClr val="FFFF00"/>
                </a:solidFill>
              </a:rPr>
              <a:t>reader</a:t>
            </a:r>
            <a:r>
              <a:rPr kumimoji="1" lang="zh-CN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</a:rPr>
              <a:t>CS</a:t>
            </a:r>
            <a:r>
              <a:rPr kumimoji="1" lang="zh-CN" altLang="en-US" dirty="0">
                <a:solidFill>
                  <a:srgbClr val="FFFF00"/>
                </a:solidFill>
              </a:rPr>
              <a:t>，因此門票剩下</a:t>
            </a:r>
            <a:r>
              <a:rPr kumimoji="1" lang="en-US" altLang="zh-CN" dirty="0">
                <a:solidFill>
                  <a:srgbClr val="FFFF00"/>
                </a:solidFill>
              </a:rPr>
              <a:t>998</a:t>
            </a:r>
            <a:r>
              <a:rPr kumimoji="1" lang="zh-CN" altLang="en-US" dirty="0">
                <a:solidFill>
                  <a:srgbClr val="FFFF00"/>
                </a:solidFill>
              </a:rPr>
              <a:t>張</a:t>
            </a:r>
            <a:r>
              <a:rPr kumimoji="1" lang="en-US" altLang="zh-CN" dirty="0">
                <a:solidFill>
                  <a:srgbClr val="FFFF00"/>
                </a:solidFill>
              </a:rPr>
              <a:t>*/</a:t>
            </a:r>
            <a:endParaRPr kumimoji="1"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total number of reader entering CS = 187033/sec</a:t>
            </a:r>
          </a:p>
          <a:p>
            <a:pPr marL="0" indent="0">
              <a:buNone/>
            </a:pPr>
            <a:r>
              <a:rPr kumimoji="1" lang="en-US" altLang="zh-TW" dirty="0"/>
              <a:t>total number of writer entering CS = 29383/sec</a:t>
            </a:r>
          </a:p>
          <a:p>
            <a:pPr marL="0" indent="0">
              <a:buNone/>
            </a:pPr>
            <a:r>
              <a:rPr kumimoji="1" lang="en-US" altLang="zh-TW" dirty="0"/>
              <a:t>parallel level of read = 1.942579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6BCDC-AB24-8A4B-B1D1-0D40626F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3C0473-6E45-7240-A8C0-9B73D103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393BA-1D95-D04A-A22E-7D529586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19419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E5E00-A36F-0346-B0D4-11DFB766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討論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8B850-0466-0247-831A-06157A54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000" dirty="0"/>
              <a:t>sequential lock</a:t>
            </a:r>
            <a:r>
              <a:rPr kumimoji="1" lang="zh-TW" altLang="en-US" sz="2000" dirty="0"/>
              <a:t>、</a:t>
            </a:r>
            <a:r>
              <a:rPr kumimoji="1" lang="en-US" altLang="zh-TW" sz="2000" dirty="0"/>
              <a:t>ticket lock</a:t>
            </a:r>
            <a:r>
              <a:rPr kumimoji="1" lang="zh-TW" altLang="en-US" sz="2000" dirty="0"/>
              <a:t>、</a:t>
            </a:r>
            <a:r>
              <a:rPr kumimoji="1" lang="en-US" altLang="zh-TW" sz="2000" dirty="0"/>
              <a:t>r/w spinlock</a:t>
            </a:r>
            <a:r>
              <a:rPr kumimoji="1" lang="zh-TW" altLang="en-US" sz="2000" dirty="0"/>
              <a:t>，在程式碼裡面都有</a:t>
            </a:r>
            <a:r>
              <a:rPr kumimoji="1" lang="en-US" altLang="zh-TW" sz="2000" dirty="0"/>
              <a:t>spinlock</a:t>
            </a:r>
            <a:r>
              <a:rPr kumimoji="1" lang="zh-CN" altLang="en-US" sz="2000" dirty="0"/>
              <a:t>的影子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如果拿到</a:t>
            </a:r>
            <a:r>
              <a:rPr kumimoji="1" lang="en-US" altLang="zh-CN" sz="2000" dirty="0"/>
              <a:t>lock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task</a:t>
            </a:r>
            <a:r>
              <a:rPr kumimoji="1" lang="zh-CN" altLang="en-US" sz="2000" dirty="0"/>
              <a:t>剛好被</a:t>
            </a:r>
            <a:r>
              <a:rPr kumimoji="1" lang="en-US" altLang="zh-CN" sz="2000" dirty="0"/>
              <a:t>Linux kernel</a:t>
            </a:r>
            <a:r>
              <a:rPr kumimoji="1" lang="zh-CN" altLang="en-US" sz="2000" dirty="0"/>
              <a:t>踢出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，那麼其他人會等很久，而且是做一個無聊的測試迴圈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如前面所說，測試迴圈只會影響該顆</a:t>
            </a:r>
            <a:r>
              <a:rPr kumimoji="1" lang="en-US" altLang="zh-CN" sz="2000" dirty="0"/>
              <a:t>core</a:t>
            </a:r>
            <a:r>
              <a:rPr kumimoji="1" lang="zh-CN" altLang="en-US" sz="2000" dirty="0"/>
              <a:t>，不會造成額外的</a:t>
            </a:r>
            <a:r>
              <a:rPr kumimoji="1" lang="en-US" altLang="zh-CN" sz="2000" dirty="0"/>
              <a:t>memory traffic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800" dirty="0"/>
              <a:t>例如：執行完成的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可以執行</a:t>
            </a:r>
            <a:r>
              <a:rPr kumimoji="1" lang="en-US" altLang="zh-CN" sz="1800" dirty="0"/>
              <a:t>spinlock</a:t>
            </a:r>
            <a:r>
              <a:rPr kumimoji="1" lang="zh-CN" altLang="en-US" sz="1800" dirty="0"/>
              <a:t>測試其他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是否</a:t>
            </a:r>
            <a:r>
              <a:rPr kumimoji="1" lang="zh-TW" altLang="en-US" sz="1800" dirty="0"/>
              <a:t>執行到特定段落</a:t>
            </a:r>
            <a:endParaRPr kumimoji="1" lang="en-US" altLang="zh-TW" sz="1800" dirty="0"/>
          </a:p>
          <a:p>
            <a:pPr lvl="1">
              <a:lnSpc>
                <a:spcPct val="150000"/>
              </a:lnSpc>
            </a:pPr>
            <a:r>
              <a:rPr kumimoji="1" lang="zh-CN" altLang="en-US" sz="1800" dirty="0"/>
              <a:t>例如：如果需要等待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個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，可以使用長度為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的陣列，每一個元素對應該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是否執行到的特定段落，已經執行完成的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測試該陣列所有的</a:t>
            </a:r>
            <a:r>
              <a:rPr kumimoji="1" lang="en-US" altLang="zh-CN" sz="1800" dirty="0"/>
              <a:t>thread</a:t>
            </a:r>
            <a:r>
              <a:rPr kumimoji="1" lang="zh-CN" altLang="en-US" sz="1800" dirty="0"/>
              <a:t>是否將其對應的</a:t>
            </a:r>
            <a:r>
              <a:rPr kumimoji="1" lang="en-US" altLang="zh-CN" sz="1800" dirty="0"/>
              <a:t>flag</a:t>
            </a:r>
            <a:r>
              <a:rPr kumimoji="1" lang="zh-CN" altLang="en-US" sz="1800" dirty="0"/>
              <a:t>設定為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。（避免使用</a:t>
            </a:r>
            <a:r>
              <a:rPr kumimoji="1" lang="en-US" altLang="zh-CN" sz="1800" dirty="0"/>
              <a:t>atomic operation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測試迴圈內最好加入：</a:t>
            </a:r>
            <a:r>
              <a:rPr lang="en-US" altLang="zh-TW" sz="2000" dirty="0" err="1"/>
              <a:t>asm</a:t>
            </a:r>
            <a:r>
              <a:rPr lang="en-US" altLang="zh-TW" sz="2000" dirty="0"/>
              <a:t>("pause") </a:t>
            </a:r>
          </a:p>
          <a:p>
            <a:pPr lvl="1">
              <a:lnSpc>
                <a:spcPct val="150000"/>
              </a:lnSpc>
            </a:pPr>
            <a:r>
              <a:rPr kumimoji="1" lang="en-US" altLang="zh-TW" sz="1800" dirty="0"/>
              <a:t>C11</a:t>
            </a:r>
            <a:r>
              <a:rPr kumimoji="1" lang="zh-TW" altLang="en-US" sz="1800" dirty="0"/>
              <a:t>、</a:t>
            </a:r>
            <a:r>
              <a:rPr kumimoji="1" lang="en-US" altLang="zh-TW" sz="1800" dirty="0"/>
              <a:t>C++11</a:t>
            </a:r>
            <a:r>
              <a:rPr kumimoji="1" lang="zh-CN" altLang="en-US" sz="1800" dirty="0"/>
              <a:t>沒有提供</a:t>
            </a:r>
            <a:r>
              <a:rPr kumimoji="1" lang="en-US" altLang="zh-CN" sz="1800" dirty="0"/>
              <a:t>pause</a:t>
            </a:r>
            <a:r>
              <a:rPr kumimoji="1" lang="zh-CN" altLang="en-US" sz="1800" dirty="0"/>
              <a:t>類似的函數，因此要寫組合語言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指標型別在</a:t>
            </a:r>
            <a:r>
              <a:rPr kumimoji="1" lang="en-US" altLang="zh-CN" sz="2000" dirty="0"/>
              <a:t>C11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C++11</a:t>
            </a:r>
            <a:r>
              <a:rPr kumimoji="1" lang="zh-CN" altLang="en-US" sz="2000" dirty="0"/>
              <a:t>中也可以是</a:t>
            </a:r>
            <a:r>
              <a:rPr kumimoji="1" lang="en-US" altLang="zh-CN" sz="2000" dirty="0"/>
              <a:t>atomic load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store</a:t>
            </a:r>
            <a:r>
              <a:rPr kumimoji="1" lang="zh-CN" altLang="en-US" sz="2000"/>
              <a:t>，因此可以善用指標做資料的更新</a:t>
            </a:r>
            <a:endParaRPr kumimoji="1" lang="en-US" altLang="zh-CN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9B87C-84E0-D542-B67D-FFA1C9D0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15347B-A84C-ED49-A7BC-BCC49454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232633-D610-2845-8E6D-1C5DCBB2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179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823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EA4B2-8AE3-D342-9780-25A5BEC2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驗證：</a:t>
            </a:r>
            <a:r>
              <a:rPr kumimoji="1" lang="en-US" altLang="zh-CN" dirty="0" err="1">
                <a:ea typeface="Microsoft YaHei" panose="020B0503020204020204" pitchFamily="34" charset="-122"/>
              </a:rPr>
              <a:t>memoryModel.c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D8983-7208-6F4E-8ACC-65055781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13760"/>
            <a:ext cx="113538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78492A"/>
                </a:solidFill>
                <a:latin typeface="Menlo"/>
              </a:rPr>
              <a:t>#include </a:t>
            </a:r>
            <a:r>
              <a:rPr lang="en" altLang="zh-TW" dirty="0">
                <a:solidFill>
                  <a:srgbClr val="D12F1B"/>
                </a:solidFill>
                <a:latin typeface="Menlo"/>
              </a:rPr>
              <a:t>&lt;</a:t>
            </a:r>
            <a:r>
              <a:rPr lang="en" altLang="zh-TW" dirty="0" err="1">
                <a:solidFill>
                  <a:srgbClr val="D12F1B"/>
                </a:solidFill>
                <a:latin typeface="Menlo"/>
              </a:rPr>
              <a:t>stdio.h</a:t>
            </a:r>
            <a:r>
              <a:rPr lang="en" altLang="zh-TW" dirty="0">
                <a:solidFill>
                  <a:srgbClr val="D12F1B"/>
                </a:solidFill>
                <a:latin typeface="Menlo"/>
              </a:rPr>
              <a:t>&gt;</a:t>
            </a:r>
            <a:endParaRPr lang="en" altLang="zh-TW" dirty="0">
              <a:solidFill>
                <a:srgbClr val="78492A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main(</a:t>
            </a: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** </a:t>
            </a:r>
            <a:r>
              <a:rPr lang="en" altLang="zh-TW" dirty="0" err="1">
                <a:solidFill>
                  <a:srgbClr val="000000"/>
                </a:solidFill>
                <a:latin typeface="Menlo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a;</a:t>
            </a:r>
            <a:endParaRPr lang="en" altLang="zh-TW" dirty="0">
              <a:solidFill>
                <a:srgbClr val="BA2DA2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b;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反組譯以後會發現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b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和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a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的設定順序顛倒*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編譯指令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icc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 -O3 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memoryModel.c</a:t>
            </a:r>
            <a:r>
              <a:rPr lang="zh-TW" altLang="en" dirty="0">
                <a:solidFill>
                  <a:srgbClr val="008400"/>
                </a:solidFill>
                <a:latin typeface="Menlo"/>
              </a:rPr>
              <a:t>，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O3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叫編譯器進行程式碼優化*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使用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icc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或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gcc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都是同樣的結果，請看下一頁分析*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b = </a:t>
            </a:r>
            <a:r>
              <a:rPr lang="en" altLang="zh-TW" dirty="0">
                <a:solidFill>
                  <a:srgbClr val="272AD8"/>
                </a:solidFill>
                <a:latin typeface="Menlo"/>
              </a:rPr>
              <a:t>0xdead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a = </a:t>
            </a:r>
            <a:r>
              <a:rPr lang="en" altLang="zh-TW" dirty="0">
                <a:solidFill>
                  <a:srgbClr val="272AD8"/>
                </a:solidFill>
                <a:latin typeface="Menlo"/>
              </a:rPr>
              <a:t>0xc0fe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/>
              </a:rPr>
              <a:t>"a = %x, b = %x\n"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, a, b);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BD5583-D471-9344-B45A-E04C6426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E78BD-7F12-5D49-BC43-A6B568F5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2657CC-B62C-FB47-9AC3-99FA4124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023442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D25DE-E9EF-8E48-8231-DFDADE78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討論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824EF-5531-6A4C-AB07-D7DE477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如果想要在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不成功的時候，觸發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，可以使用</a:t>
            </a:r>
            <a:r>
              <a:rPr kumimoji="1" lang="en-US" altLang="zh-CN" dirty="0" err="1"/>
              <a:t>futex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futex</a:t>
            </a:r>
            <a:r>
              <a:rPr kumimoji="1" lang="zh-CN" altLang="en-US" dirty="0"/>
              <a:t>可以支援</a:t>
            </a:r>
            <a:r>
              <a:rPr kumimoji="1" lang="en-US" altLang="zh-CN" dirty="0"/>
              <a:t> “priory inheritance”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例如：</a:t>
            </a:r>
            <a:r>
              <a:rPr kumimoji="1" lang="en-US" altLang="zh-TW" dirty="0"/>
              <a:t>POSIX</a:t>
            </a:r>
            <a:r>
              <a:rPr kumimoji="1" lang="zh-CN" altLang="en-US" dirty="0"/>
              <a:t>並沒有提供具有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功能的</a:t>
            </a:r>
            <a:r>
              <a:rPr kumimoji="1" lang="en-US" altLang="zh-CN" dirty="0" err="1"/>
              <a:t>rw</a:t>
            </a:r>
            <a:r>
              <a:rPr kumimoji="1" lang="en-US" altLang="zh-CN" dirty="0"/>
              <a:t>-semaphore</a:t>
            </a:r>
            <a:r>
              <a:rPr kumimoji="1" lang="zh-CN" altLang="en-US" dirty="0"/>
              <a:t>，如果要達到這個功能，只能自己撰寫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了解這些演算法的特型以後，如果沒有做特殊的修改，盡量上網找已經通過時間驗證的程式碼</a:t>
            </a:r>
            <a:endParaRPr kumimoji="1" lang="en-US" altLang="zh-CN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1A7D66-9296-504F-8B3C-1A884E64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48956-481A-2F44-88E6-38BD4C64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6BECD5-8939-8242-9C6C-EAA2F627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206503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B8A567C-F5C5-3240-A2DA-C00279CE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memory order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896F70-3824-944E-8F43-29E3B0239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9CC50F-A44E-2F48-9C84-1C111F55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8C28CE-F983-B64A-A60D-9C65A704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9FDAD-BF32-9B42-BCEF-23327151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37537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0E29D5-6463-7745-8718-1E39346E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x86 memory ordering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A67EF2-6BE7-3844-B074-DEFCA8EC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“</a:t>
            </a:r>
            <a:r>
              <a:rPr kumimoji="1" lang="en-US" altLang="zh-TW" dirty="0"/>
              <a:t>A </a:t>
            </a:r>
            <a:r>
              <a:rPr kumimoji="1" lang="en-US" altLang="zh-TW" b="1" dirty="0">
                <a:solidFill>
                  <a:srgbClr val="C00000"/>
                </a:solidFill>
              </a:rPr>
              <a:t>strong hardware memory model </a:t>
            </a:r>
            <a:r>
              <a:rPr kumimoji="1" lang="en-US" altLang="zh-TW" dirty="0"/>
              <a:t>is one in which every machine instruction comes </a:t>
            </a:r>
            <a:r>
              <a:rPr kumimoji="1" lang="en-US" altLang="zh-TW" b="1" dirty="0">
                <a:solidFill>
                  <a:srgbClr val="C00000"/>
                </a:solidFill>
              </a:rPr>
              <a:t>implicitly with acquire and release</a:t>
            </a:r>
            <a:r>
              <a:rPr kumimoji="1" lang="en-US" altLang="zh-TW" b="1" dirty="0"/>
              <a:t> </a:t>
            </a:r>
            <a:r>
              <a:rPr kumimoji="1" lang="en-US" altLang="zh-TW" dirty="0"/>
              <a:t>semantics. As a result, when one CPU core performs a sequence of writes, every other CPU core sees those values change in the same order that they were written.</a:t>
            </a:r>
            <a:r>
              <a:rPr kumimoji="1" lang="zh-TW" altLang="en-US" dirty="0"/>
              <a:t>”</a:t>
            </a:r>
            <a:endParaRPr kumimoji="1"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“</a:t>
            </a:r>
            <a:r>
              <a:rPr lang="en-US" altLang="zh-TW" b="1" dirty="0">
                <a:solidFill>
                  <a:srgbClr val="C00000"/>
                </a:solidFill>
              </a:rPr>
              <a:t>x86 still keeps its memory interactions in-order, so in a multicore environment</a:t>
            </a:r>
            <a:r>
              <a:rPr lang="en-US" altLang="zh-TW" dirty="0"/>
              <a:t>, we can still consider it strongly-ordered. ”</a:t>
            </a: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73A1B9-62CB-C744-8C43-AB344552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32D514-4647-0E42-BECC-D651ADDC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6A7583-3E3E-094C-A096-343002F0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61806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9BFB7-7104-5642-927B-585FC93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x86</a:t>
            </a:r>
            <a:r>
              <a:rPr kumimoji="1" lang="zh-CN" altLang="en-US" dirty="0"/>
              <a:t>下考慮</a:t>
            </a:r>
            <a:r>
              <a:rPr kumimoji="1" lang="en-US" altLang="zh-TW" dirty="0"/>
              <a:t>C11 &amp; C++11</a:t>
            </a:r>
            <a:r>
              <a:rPr kumimoji="1" lang="zh-CN" altLang="en-US" dirty="0"/>
              <a:t>的記憶體模型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224FC-3976-D44E-AC88-6E29769B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Intel x86</a:t>
            </a:r>
            <a:r>
              <a:rPr kumimoji="1" lang="zh-CN" altLang="en-US" dirty="0"/>
              <a:t>的硬體「幾乎」滿足</a:t>
            </a:r>
            <a:r>
              <a:rPr lang="en-US" altLang="zh-TW" dirty="0" err="1"/>
              <a:t>memory_order_seq_cst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</a:t>
            </a:r>
            <a:r>
              <a:rPr lang="en-US" altLang="zh-CN" dirty="0"/>
              <a:t>compiler</a:t>
            </a:r>
            <a:r>
              <a:rPr lang="zh-CN" altLang="en-US" dirty="0"/>
              <a:t>不一定滿足</a:t>
            </a:r>
            <a:r>
              <a:rPr lang="en-US" altLang="zh-TW" dirty="0" err="1"/>
              <a:t>memory_order_seq_cst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2D230C-75B6-DE44-B647-BB21343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979C2-33FD-F94A-81A2-D39D00F0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803A2E-43F8-3740-8F5B-2A0B931E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11930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FD59F-2597-3347-A5C9-94C09EA2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</a:t>
            </a:r>
            <a:r>
              <a:rPr kumimoji="1" lang="zh-TW" altLang="en-US" dirty="0"/>
              <a:t>、</a:t>
            </a:r>
            <a:r>
              <a:rPr kumimoji="1" lang="en-US" altLang="zh-TW" dirty="0"/>
              <a:t>C++11</a:t>
            </a:r>
            <a:r>
              <a:rPr kumimoji="1" lang="zh-CN" altLang="en-US" dirty="0"/>
              <a:t>中</a:t>
            </a:r>
            <a:r>
              <a:rPr kumimoji="1" lang="en-US" altLang="zh-TW" dirty="0" err="1"/>
              <a:t>memory_order</a:t>
            </a:r>
            <a:r>
              <a:rPr kumimoji="1" lang="zh-CN" altLang="en-US" dirty="0"/>
              <a:t>的定義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23E03-2B02-9440-BD70-DAEBE2A0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TW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stdatomic.h</a:t>
            </a:r>
            <a:r>
              <a:rPr lang="en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typedef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enum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memory_order_relaxed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memory_order_consume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memory_order_acquire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memory_order_release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memory_order_acq_rel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memory_order_seq_cst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/*example*/</a:t>
            </a:r>
          </a:p>
          <a:p>
            <a:pPr marL="0" indent="0">
              <a:buNone/>
            </a:pP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atomic_load_explicit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A*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order );</a:t>
            </a:r>
          </a:p>
          <a:p>
            <a:pPr marL="0" indent="0">
              <a:buNone/>
            </a:pP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atomic_fetch_add_explicit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A*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M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order );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下列二者意思相同*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</a:p>
          <a:p>
            <a:pPr marL="0" indent="0">
              <a:buNone/>
            </a:pP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A*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M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pPr marL="0" indent="0">
              <a:buNone/>
            </a:pP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atomic_fetch_add_explicit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A*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M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memory_order_seq_cst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pPr marL="0" indent="0">
              <a:buNone/>
            </a:pPr>
            <a:endParaRPr kumimoji="1" lang="zh-TW" altLang="en-US" sz="1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DA06F2-DF45-724F-A85A-DD71E5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893D0-5C45-EF47-906D-F39D16AF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0E898-3DF2-0445-8166-F54607E9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81078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relaxed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4533900" y="1511300"/>
            <a:ext cx="10414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2349500" y="2971800"/>
            <a:ext cx="2184400" cy="965200"/>
          </a:xfrm>
          <a:prstGeom prst="right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Atomic operation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4533900" y="3454400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5FF0EA20-43B5-0046-881F-59AEDD8B1980}"/>
              </a:ext>
            </a:extLst>
          </p:cNvPr>
          <p:cNvSpPr/>
          <p:nvPr/>
        </p:nvSpPr>
        <p:spPr>
          <a:xfrm rot="16200000">
            <a:off x="4387850" y="32893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下面的指令可以往上搬</a:t>
            </a: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ADC7C203-9F7D-2E47-B94B-6E8EF1DBCBEB}"/>
              </a:ext>
            </a:extLst>
          </p:cNvPr>
          <p:cNvSpPr/>
          <p:nvPr/>
        </p:nvSpPr>
        <p:spPr>
          <a:xfrm rot="5400000">
            <a:off x="5664200" y="32893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上面的指令可以往下搬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D2246C0-6F79-5F44-89A6-DF9DC50684E7}"/>
              </a:ext>
            </a:extLst>
          </p:cNvPr>
          <p:cNvSpPr txBox="1">
            <a:spLocks/>
          </p:cNvSpPr>
          <p:nvPr/>
        </p:nvSpPr>
        <p:spPr>
          <a:xfrm>
            <a:off x="7994650" y="1761331"/>
            <a:ext cx="3416300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/>
              <a:t>因此</a:t>
            </a:r>
            <a:r>
              <a:rPr kumimoji="1" lang="en-US" altLang="zh-CN" sz="2000" dirty="0"/>
              <a:t>related</a:t>
            </a:r>
            <a:r>
              <a:rPr kumimoji="1" lang="zh-CN" altLang="en-US" sz="2000" dirty="0"/>
              <a:t>只確保該指令是</a:t>
            </a:r>
            <a:r>
              <a:rPr kumimoji="1" lang="en-US" altLang="zh-CN" sz="2000" dirty="0"/>
              <a:t>atomic operation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594327-60E7-1648-B7FB-88731C85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728C66-A067-2942-9FCE-D8CB95E5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F024AF-F066-FD4F-8D93-43FF28CB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057673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DD1BC92-A61B-1049-8B9D-1EB1AE373608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36337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consume &amp; release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151188"/>
            <a:ext cx="2578100" cy="96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atomic load &amp;A</a:t>
            </a:r>
          </a:p>
          <a:p>
            <a:pPr algn="ctr"/>
            <a:r>
              <a:rPr kumimoji="1" lang="en-US" altLang="zh-TW" dirty="0"/>
              <a:t>(consume)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88400" y="3633788"/>
            <a:ext cx="2768600" cy="965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atomic store &amp;A</a:t>
            </a:r>
          </a:p>
          <a:p>
            <a:pPr algn="ctr"/>
            <a:r>
              <a:rPr kumimoji="1" lang="en-US" altLang="zh-TW" dirty="0"/>
              <a:t>(release)</a:t>
            </a:r>
            <a:endParaRPr kumimoji="1" lang="zh-TW" altLang="en-US" dirty="0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C9AEA991-D4D4-CA4D-84B5-1FDE1A00CCC4}"/>
              </a:ext>
            </a:extLst>
          </p:cNvPr>
          <p:cNvSpPr/>
          <p:nvPr/>
        </p:nvSpPr>
        <p:spPr>
          <a:xfrm rot="16200000">
            <a:off x="3067050" y="33274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與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000000"/>
                </a:highlight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相關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ABDCC1-8ECD-904B-9EC2-D6CD960B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07A61-6BFF-FE46-83E2-557AEE5B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B57CE02-D4A4-2C47-9067-C27C731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148233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CD209B9F-3374-324B-A8A9-A02AC7E00B31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36337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consume &amp; release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151188"/>
            <a:ext cx="2578100" cy="96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atomic load &amp;A</a:t>
            </a:r>
          </a:p>
          <a:p>
            <a:pPr algn="ctr"/>
            <a:r>
              <a:rPr kumimoji="1" lang="en-US" altLang="zh-TW" dirty="0"/>
              <a:t>(consume)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向右箭號 7">
            <a:extLst>
              <a:ext uri="{FF2B5EF4-FFF2-40B4-BE49-F238E27FC236}">
                <a16:creationId xmlns:a16="http://schemas.microsoft.com/office/drawing/2014/main" id="{C9AEA991-D4D4-CA4D-84B5-1FDE1A00CCC4}"/>
              </a:ext>
            </a:extLst>
          </p:cNvPr>
          <p:cNvSpPr/>
          <p:nvPr/>
        </p:nvSpPr>
        <p:spPr>
          <a:xfrm rot="16200000">
            <a:off x="3067050" y="33274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與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000000"/>
                </a:highlight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相關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88400" y="3633788"/>
            <a:ext cx="2768600" cy="965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atomic store &amp;A</a:t>
            </a:r>
          </a:p>
          <a:p>
            <a:pPr algn="ctr"/>
            <a:r>
              <a:rPr kumimoji="1" lang="en-US" altLang="zh-TW" dirty="0"/>
              <a:t>(release)</a:t>
            </a:r>
            <a:endParaRPr kumimoji="1" lang="zh-TW" altLang="en-US" dirty="0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22521-1787-484E-BAE8-900829DC780C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Store A</a:t>
            </a:r>
            <a:r>
              <a:rPr kumimoji="1" lang="zh-CN" altLang="en-US" dirty="0"/>
              <a:t>的結果會傳遞出去</a:t>
            </a:r>
            <a:endParaRPr kumimoji="1" lang="zh-TW" altLang="en-US" dirty="0"/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609F33A-A4CB-0F49-AF21-D3B6EEC0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10E1D176-76D7-904B-8430-63ACF336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B04BFC50-5C0E-7B4C-8F36-AE139815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7492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consume &amp; release</a:t>
            </a:r>
            <a:r>
              <a:rPr lang="zh-TW" altLang="en-US" dirty="0"/>
              <a:t>，應用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spinlock(A)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br>
              <a:rPr kumimoji="1" lang="en-US" altLang="zh-TW" dirty="0"/>
            </a:br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unlock(A)</a:t>
            </a:r>
            <a:endParaRPr kumimoji="1" lang="zh-TW" altLang="en-US" dirty="0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CD209B9F-3374-324B-A8A9-A02AC7E00B31}"/>
              </a:ext>
            </a:extLst>
          </p:cNvPr>
          <p:cNvCxnSpPr>
            <a:cxnSpLocks/>
          </p:cNvCxnSpPr>
          <p:nvPr/>
        </p:nvCxnSpPr>
        <p:spPr>
          <a:xfrm flipH="1">
            <a:off x="4305300" y="41163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22521-1787-484E-BAE8-900829DC780C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unlock A</a:t>
            </a:r>
            <a:r>
              <a:rPr kumimoji="1" lang="zh-CN" altLang="en-US" dirty="0"/>
              <a:t>的結果會傳遞出去</a:t>
            </a:r>
            <a:endParaRPr kumimoji="1"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C8191-C195-B84B-A584-10902B91D3FD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右箭號圖說文字 15">
            <a:extLst>
              <a:ext uri="{FF2B5EF4-FFF2-40B4-BE49-F238E27FC236}">
                <a16:creationId xmlns:a16="http://schemas.microsoft.com/office/drawing/2014/main" id="{A953F19C-7415-964B-9D20-F0275DDC6EBD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lock</a:t>
            </a:r>
            <a:r>
              <a:rPr kumimoji="1" lang="zh-CN" altLang="en-US" dirty="0"/>
              <a:t>成功</a:t>
            </a:r>
            <a:endParaRPr kumimoji="1" lang="zh-TW" altLang="en-US" dirty="0"/>
          </a:p>
        </p:txBody>
      </p:sp>
      <p:sp>
        <p:nvSpPr>
          <p:cNvPr id="12" name="向上箭號圖說文字 11">
            <a:extLst>
              <a:ext uri="{FF2B5EF4-FFF2-40B4-BE49-F238E27FC236}">
                <a16:creationId xmlns:a16="http://schemas.microsoft.com/office/drawing/2014/main" id="{E6493EC6-B65C-5542-9502-BD22A73B64D4}"/>
              </a:ext>
            </a:extLst>
          </p:cNvPr>
          <p:cNvSpPr/>
          <p:nvPr/>
        </p:nvSpPr>
        <p:spPr>
          <a:xfrm>
            <a:off x="812800" y="4782397"/>
            <a:ext cx="1549400" cy="1750903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這時候</a:t>
            </a:r>
            <a:r>
              <a:rPr kumimoji="1" lang="en-US" altLang="zh-CN" dirty="0"/>
              <a:t>P1</a:t>
            </a:r>
            <a:r>
              <a:rPr kumimoji="1" lang="zh-CN" altLang="en-US" dirty="0"/>
              <a:t>看到</a:t>
            </a:r>
            <a:r>
              <a:rPr kumimoji="1" lang="en-US" altLang="zh-CN" dirty="0"/>
              <a:t>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前的所有更動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706262-2023-E34D-81DD-33F0C1811029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與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不相關的可在此執行</a:t>
            </a:r>
            <a:endParaRPr kumimoji="1" lang="zh-TW" altLang="en-US" sz="1600" dirty="0"/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49442572-1B9B-8647-86A9-22E5AB61003B}"/>
              </a:ext>
            </a:extLst>
          </p:cNvPr>
          <p:cNvSpPr/>
          <p:nvPr/>
        </p:nvSpPr>
        <p:spPr>
          <a:xfrm rot="16200000">
            <a:off x="3067050" y="33274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與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000000"/>
                </a:highlight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相關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17BA0790-0787-FE43-A57E-3EA332E4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2E044A78-BC1F-8B46-B210-20E0A071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302517DF-49A5-6748-BB16-15FE6F5B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691600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3E3A7-6A92-BA46-A57A-09F2D5D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acquire &amp; release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B719CE-22CD-9949-B33C-CE5327533E50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sp>
        <p:nvSpPr>
          <p:cNvPr id="5" name="向右箭號圖說文字 4">
            <a:extLst>
              <a:ext uri="{FF2B5EF4-FFF2-40B4-BE49-F238E27FC236}">
                <a16:creationId xmlns:a16="http://schemas.microsoft.com/office/drawing/2014/main" id="{D7A9589A-1A04-E342-A931-0BA0317DCE15}"/>
              </a:ext>
            </a:extLst>
          </p:cNvPr>
          <p:cNvSpPr/>
          <p:nvPr/>
        </p:nvSpPr>
        <p:spPr>
          <a:xfrm>
            <a:off x="685800" y="3151188"/>
            <a:ext cx="2578100" cy="96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atomic load &amp;A</a:t>
            </a:r>
          </a:p>
          <a:p>
            <a:pPr algn="ctr"/>
            <a:r>
              <a:rPr kumimoji="1" lang="en-US" altLang="zh-TW" dirty="0"/>
              <a:t>(acquire)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8A3756-E84C-D144-BD5E-65496111E3ED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向右箭號 6">
            <a:extLst>
              <a:ext uri="{FF2B5EF4-FFF2-40B4-BE49-F238E27FC236}">
                <a16:creationId xmlns:a16="http://schemas.microsoft.com/office/drawing/2014/main" id="{3304A8A3-40DB-4647-89FC-1F476760A67A}"/>
              </a:ext>
            </a:extLst>
          </p:cNvPr>
          <p:cNvSpPr/>
          <p:nvPr/>
        </p:nvSpPr>
        <p:spPr>
          <a:xfrm rot="16200000">
            <a:off x="2886075" y="3508375"/>
            <a:ext cx="408305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無論是否</a:t>
            </a:r>
            <a:r>
              <a:rPr kumimoji="1" lang="zh-CN" altLang="en-US" dirty="0"/>
              <a:t>與</a:t>
            </a:r>
            <a:r>
              <a:rPr kumimoji="1" lang="en-US" altLang="zh-CN" dirty="0"/>
              <a:t>A</a:t>
            </a:r>
            <a:r>
              <a:rPr kumimoji="1" lang="zh-CN" altLang="en-US" dirty="0"/>
              <a:t>相關的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5C13B4-FAB9-4F4F-A518-0DA6ED67F1E6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71DE0DA-0E74-A341-B434-7D96FD094122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向左箭號圖說文字 9">
            <a:extLst>
              <a:ext uri="{FF2B5EF4-FFF2-40B4-BE49-F238E27FC236}">
                <a16:creationId xmlns:a16="http://schemas.microsoft.com/office/drawing/2014/main" id="{9B0408C7-6020-1E4A-BE7B-4D3732894A1C}"/>
              </a:ext>
            </a:extLst>
          </p:cNvPr>
          <p:cNvSpPr/>
          <p:nvPr/>
        </p:nvSpPr>
        <p:spPr>
          <a:xfrm>
            <a:off x="8788400" y="3633788"/>
            <a:ext cx="2768600" cy="965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atomic store &amp;A</a:t>
            </a:r>
          </a:p>
          <a:p>
            <a:pPr algn="ctr"/>
            <a:r>
              <a:rPr kumimoji="1" lang="en-US" altLang="zh-TW" dirty="0"/>
              <a:t>(release)</a:t>
            </a:r>
            <a:endParaRPr kumimoji="1" lang="zh-TW" altLang="en-US" dirty="0"/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600F3E8E-11FB-B44E-B8D9-9AFE66A48551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B8CBCDB3-D4A0-B64F-A4E8-F1C6595DFCA0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3633788"/>
            <a:ext cx="3416300" cy="4826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FBDA0D-1A98-2544-AF9A-DB28BE4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BA889052-1EE6-3A4F-8D7D-C6C6DFE7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99ADCF55-DE4A-3E42-B631-752C414D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189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091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196FE-BCA1-0D41-A461-9CEFC44D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5" y="365125"/>
            <a:ext cx="3925677" cy="1325563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br>
              <a:rPr kumimoji="1" lang="en-US" altLang="zh-CN" dirty="0">
                <a:ea typeface="Microsoft YaHei" panose="020B0503020204020204" pitchFamily="34" charset="-122"/>
              </a:rPr>
            </a:br>
            <a:r>
              <a:rPr lang="en" altLang="zh-TW" sz="2400" dirty="0" err="1"/>
              <a:t>memoryModel_reorder.c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E7AF3-A30E-B848-AE1A-B074741C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813" y="365126"/>
            <a:ext cx="7464847" cy="64928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disassemble main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 of assembler code </a:t>
            </a:r>
            <a:r>
              <a:rPr lang="en" altLang="zh-TW" sz="1400" dirty="0">
                <a:solidFill>
                  <a:srgbClr val="BA2D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 main: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push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and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0xffffffffffffff80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,%rsp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sub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,%rsp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0x0000000000400b1f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,%edi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0x400b60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&lt;__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intel_new_feature_proc_init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0x0000000000400b2b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stmxcsr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0x0000000000400b2f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$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0xc0fe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altLang="zh-TW" sz="1900" b="1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0x0000000000400b37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39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0x401b44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,%edi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0x0000000000400b3c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orl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0x8040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0x0000000000400b43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0xdead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,%edx</a:t>
            </a:r>
            <a:endParaRPr lang="en" altLang="zh-TW" sz="1900" b="1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0x0000000000400b4a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0x0000000000400b4e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62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ldmxcsr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0x0000000000400b52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0x400970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printf@plt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0x0000000000400b59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73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0x0000000000400b5c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pop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0x0000000000400b5d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0x0000000000400b5e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xchg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ax,%ax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assembler dump.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3F73CC-1CE2-9A40-80BF-B74A3A8ACD91}"/>
              </a:ext>
            </a:extLst>
          </p:cNvPr>
          <p:cNvSpPr/>
          <p:nvPr/>
        </p:nvSpPr>
        <p:spPr>
          <a:xfrm>
            <a:off x="525135" y="3211279"/>
            <a:ext cx="336381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/>
                <a:ea typeface="Noto Sans CJK TC Regular" panose="020B0500000000000000" pitchFamily="34" charset="-12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/>
                <a:ea typeface="Noto Sans CJK TC Regular" panose="020B0500000000000000" pitchFamily="34" charset="-12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 a;</a:t>
            </a:r>
            <a:endParaRPr lang="en" altLang="zh-TW" dirty="0">
              <a:solidFill>
                <a:srgbClr val="BA2DA2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/>
                <a:ea typeface="Noto Sans CJK TC Regular" panose="020B0500000000000000" pitchFamily="34" charset="-12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 b;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b = </a:t>
            </a:r>
            <a:r>
              <a:rPr lang="en" altLang="zh-TW" b="1" dirty="0">
                <a:solidFill>
                  <a:srgbClr val="272AD8"/>
                </a:solidFill>
                <a:latin typeface="Menlo"/>
                <a:ea typeface="Noto Sans CJK TC Regular" panose="020B0500000000000000" pitchFamily="34" charset="-120"/>
              </a:rPr>
              <a:t>0xdead</a:t>
            </a: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a = </a:t>
            </a:r>
            <a:r>
              <a:rPr lang="en" altLang="zh-TW" b="1" dirty="0">
                <a:solidFill>
                  <a:srgbClr val="272AD8"/>
                </a:solidFill>
                <a:latin typeface="Menlo"/>
                <a:ea typeface="Noto Sans CJK TC Regular" panose="020B0500000000000000" pitchFamily="34" charset="-120"/>
              </a:rPr>
              <a:t>0xc0fe</a:t>
            </a: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2F1F7E-7393-6A48-9493-400B616FEF19}"/>
              </a:ext>
            </a:extLst>
          </p:cNvPr>
          <p:cNvSpPr/>
          <p:nvPr/>
        </p:nvSpPr>
        <p:spPr>
          <a:xfrm>
            <a:off x="525136" y="1768261"/>
            <a:ext cx="3363817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gcc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-O3 </a:t>
            </a:r>
            <a:r>
              <a:rPr lang="zh-TW" altLang="en-US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？？？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.c</a:t>
            </a:r>
          </a:p>
          <a:p>
            <a:r>
              <a:rPr lang="en" altLang="zh-TW" b="1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/*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b="1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gcc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或</a:t>
            </a:r>
            <a:r>
              <a:rPr lang="en-US" altLang="zh-CN" b="1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icc</a:t>
            </a:r>
            <a:r>
              <a:rPr lang="en" altLang="zh-TW" b="1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*/</a:t>
            </a:r>
          </a:p>
          <a:p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icc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–O3 </a:t>
            </a:r>
            <a:r>
              <a:rPr lang="zh-TW" altLang="en-US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？？？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.c</a:t>
            </a:r>
          </a:p>
          <a:p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gdb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a.out</a:t>
            </a:r>
            <a:endParaRPr lang="en" altLang="zh-TW" b="1" dirty="0">
              <a:solidFill>
                <a:schemeClr val="bg1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146F9FC6-B808-364E-B85B-02381DA7667D}"/>
              </a:ext>
            </a:extLst>
          </p:cNvPr>
          <p:cNvCxnSpPr>
            <a:cxnSpLocks/>
          </p:cNvCxnSpPr>
          <p:nvPr/>
        </p:nvCxnSpPr>
        <p:spPr>
          <a:xfrm flipV="1">
            <a:off x="3227942" y="3211279"/>
            <a:ext cx="1222870" cy="104123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245DDE8-200D-EE44-A87F-ECD76C446433}"/>
              </a:ext>
            </a:extLst>
          </p:cNvPr>
          <p:cNvCxnSpPr>
            <a:cxnSpLocks/>
          </p:cNvCxnSpPr>
          <p:nvPr/>
        </p:nvCxnSpPr>
        <p:spPr>
          <a:xfrm flipV="1">
            <a:off x="3227942" y="3974600"/>
            <a:ext cx="1222870" cy="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58A782A3-0A73-8041-9489-A3D67F6D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002DCAEB-23E1-A342-8594-E94E12AD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8441145-F1D8-DF4A-BD0A-6E10C582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383611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acquire &amp; release</a:t>
            </a:r>
            <a:r>
              <a:rPr lang="zh-TW" altLang="en-US" dirty="0"/>
              <a:t>，應用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spinlock(A)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br>
              <a:rPr kumimoji="1" lang="en-US" altLang="zh-TW" dirty="0"/>
            </a:br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unlock(A)</a:t>
            </a:r>
            <a:endParaRPr kumimoji="1" lang="zh-TW" altLang="en-US" dirty="0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上面的指令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都不可以</a:t>
            </a:r>
            <a:r>
              <a:rPr kumimoji="1" lang="zh-TW" altLang="en-US" dirty="0"/>
              <a:t>可以往下搬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22521-1787-484E-BAE8-900829DC780C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Store A</a:t>
            </a:r>
            <a:r>
              <a:rPr kumimoji="1" lang="zh-CN" altLang="en-US" dirty="0"/>
              <a:t>的結果會傳遞出去</a:t>
            </a:r>
            <a:endParaRPr kumimoji="1"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C8191-C195-B84B-A584-10902B91D3FD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右箭號圖說文字 15">
            <a:extLst>
              <a:ext uri="{FF2B5EF4-FFF2-40B4-BE49-F238E27FC236}">
                <a16:creationId xmlns:a16="http://schemas.microsoft.com/office/drawing/2014/main" id="{A953F19C-7415-964B-9D20-F0275DDC6EBD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lock(A)</a:t>
            </a:r>
            <a:r>
              <a:rPr kumimoji="1" lang="zh-CN" altLang="en-US" dirty="0"/>
              <a:t>成功</a:t>
            </a:r>
            <a:endParaRPr kumimoji="1" lang="zh-TW" altLang="en-US" dirty="0"/>
          </a:p>
        </p:txBody>
      </p:sp>
      <p:sp>
        <p:nvSpPr>
          <p:cNvPr id="12" name="向上箭號圖說文字 11">
            <a:extLst>
              <a:ext uri="{FF2B5EF4-FFF2-40B4-BE49-F238E27FC236}">
                <a16:creationId xmlns:a16="http://schemas.microsoft.com/office/drawing/2014/main" id="{E6493EC6-B65C-5542-9502-BD22A73B64D4}"/>
              </a:ext>
            </a:extLst>
          </p:cNvPr>
          <p:cNvSpPr/>
          <p:nvPr/>
        </p:nvSpPr>
        <p:spPr>
          <a:xfrm>
            <a:off x="812800" y="4782397"/>
            <a:ext cx="1549400" cy="1750903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這時候</a:t>
            </a:r>
            <a:r>
              <a:rPr kumimoji="1" lang="en-US" altLang="zh-CN" dirty="0"/>
              <a:t>P1</a:t>
            </a:r>
            <a:r>
              <a:rPr kumimoji="1" lang="zh-CN" altLang="en-US" dirty="0"/>
              <a:t>看到</a:t>
            </a:r>
            <a:r>
              <a:rPr kumimoji="1" lang="en-US" altLang="zh-CN" dirty="0"/>
              <a:t>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前的所有更動</a:t>
            </a:r>
            <a:endParaRPr kumimoji="1" lang="zh-TW" altLang="en-US" dirty="0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FDB86D0C-E14C-2C43-B1F5-99EB62A72F7B}"/>
              </a:ext>
            </a:extLst>
          </p:cNvPr>
          <p:cNvSpPr/>
          <p:nvPr/>
        </p:nvSpPr>
        <p:spPr>
          <a:xfrm rot="16200000">
            <a:off x="2886075" y="3508375"/>
            <a:ext cx="408305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無論是否</a:t>
            </a:r>
            <a:r>
              <a:rPr kumimoji="1" lang="zh-CN" altLang="en-US" dirty="0"/>
              <a:t>與</a:t>
            </a:r>
            <a:r>
              <a:rPr kumimoji="1" lang="en-US" altLang="zh-CN" dirty="0"/>
              <a:t>A</a:t>
            </a:r>
            <a:r>
              <a:rPr kumimoji="1" lang="zh-CN" altLang="en-US" dirty="0"/>
              <a:t>相關的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不可以</a:t>
            </a:r>
            <a:r>
              <a:rPr kumimoji="1" lang="zh-CN" altLang="en-US" dirty="0"/>
              <a:t>往上搬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CD209B9F-3374-324B-A8A9-A02AC7E00B31}"/>
              </a:ext>
            </a:extLst>
          </p:cNvPr>
          <p:cNvCxnSpPr>
            <a:cxnSpLocks/>
          </p:cNvCxnSpPr>
          <p:nvPr/>
        </p:nvCxnSpPr>
        <p:spPr>
          <a:xfrm flipH="1">
            <a:off x="4305300" y="41163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F40F8FD-0117-DB4D-8627-59AEF01945C5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在這段期間完全不做事</a:t>
            </a:r>
            <a:endParaRPr kumimoji="1" lang="zh-TW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1E6AD-DFFD-E14C-AB97-9331497A5983}"/>
              </a:ext>
            </a:extLst>
          </p:cNvPr>
          <p:cNvSpPr/>
          <p:nvPr/>
        </p:nvSpPr>
        <p:spPr>
          <a:xfrm>
            <a:off x="3263900" y="4649786"/>
            <a:ext cx="1041400" cy="1460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FFFF00"/>
                </a:solidFill>
              </a:rPr>
              <a:t>保證寫在</a:t>
            </a:r>
            <a:r>
              <a:rPr kumimoji="1" lang="en-US" altLang="zh-CN" sz="1600" dirty="0">
                <a:solidFill>
                  <a:srgbClr val="FFFF00"/>
                </a:solidFill>
              </a:rPr>
              <a:t>A</a:t>
            </a:r>
            <a:r>
              <a:rPr kumimoji="1" lang="zh-CN" altLang="en-US" sz="1600" dirty="0">
                <a:solidFill>
                  <a:srgbClr val="FFFF00"/>
                </a:solidFill>
              </a:rPr>
              <a:t>之後的指令一定在</a:t>
            </a:r>
            <a:r>
              <a:rPr kumimoji="1" lang="en-US" altLang="zh-CN" sz="1600" dirty="0">
                <a:solidFill>
                  <a:srgbClr val="FFFF00"/>
                </a:solidFill>
              </a:rPr>
              <a:t>P2 unlock</a:t>
            </a:r>
            <a:r>
              <a:rPr kumimoji="1" lang="zh-CN" altLang="en-US" sz="1600" dirty="0">
                <a:solidFill>
                  <a:srgbClr val="FFFF00"/>
                </a:solidFill>
              </a:rPr>
              <a:t>後才執行</a:t>
            </a:r>
            <a:endParaRPr kumimoji="1"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3A89712F-A781-6B43-A792-0C935CEA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8" name="頁尾版面配置區 17">
            <a:extLst>
              <a:ext uri="{FF2B5EF4-FFF2-40B4-BE49-F238E27FC236}">
                <a16:creationId xmlns:a16="http://schemas.microsoft.com/office/drawing/2014/main" id="{54B29BA8-C16F-8643-9B5B-F185791E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3BF1B669-7121-4A47-847A-C9509745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45036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B5470-45DB-FD44-A2FB-9F00BFC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acq_rel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（不是</a:t>
            </a:r>
            <a:r>
              <a:rPr kumimoji="1" lang="en-US" altLang="zh-TW" dirty="0"/>
              <a:t>acquire &amp; release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5C7B23-AE7E-D04F-ADDD-EE044E99A6BB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5" name="向右箭號圖說文字 4">
            <a:extLst>
              <a:ext uri="{FF2B5EF4-FFF2-40B4-BE49-F238E27FC236}">
                <a16:creationId xmlns:a16="http://schemas.microsoft.com/office/drawing/2014/main" id="{7561E86F-67BB-3E40-9D3F-05D805FC6EEE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lock(A)</a:t>
            </a:r>
          </a:p>
          <a:p>
            <a:pPr algn="ctr"/>
            <a:r>
              <a:rPr kumimoji="1" lang="en-US" altLang="zh-TW" dirty="0" err="1"/>
              <a:t>acq_rel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C1AE6F4-3444-454D-8BED-338A285EC6DC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8181247-B357-0546-BD6F-A985AF66B5B9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br>
              <a:rPr kumimoji="1" lang="en-US" altLang="zh-TW" dirty="0"/>
            </a:br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27C19F7-8F66-3648-A576-54A26B9458E4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左箭號圖說文字 8">
            <a:extLst>
              <a:ext uri="{FF2B5EF4-FFF2-40B4-BE49-F238E27FC236}">
                <a16:creationId xmlns:a16="http://schemas.microsoft.com/office/drawing/2014/main" id="{DDCEE877-3459-D441-BFEA-5F50557BAA33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unlock(A)</a:t>
            </a:r>
          </a:p>
          <a:p>
            <a:pPr algn="ctr"/>
            <a:r>
              <a:rPr kumimoji="1" lang="en-US" altLang="zh-TW" dirty="0" err="1"/>
              <a:t>acq_rel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36F8A8-C4C1-464E-A8AD-2B745E7E5EB9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unlock A</a:t>
            </a:r>
            <a:r>
              <a:rPr kumimoji="1" lang="zh-CN" altLang="en-US" dirty="0"/>
              <a:t>的結果會傳遞出去</a:t>
            </a:r>
            <a:endParaRPr kumimoji="1"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703625-B591-854A-AC6A-CC2531EAFE90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圖說文字 12">
            <a:extLst>
              <a:ext uri="{FF2B5EF4-FFF2-40B4-BE49-F238E27FC236}">
                <a16:creationId xmlns:a16="http://schemas.microsoft.com/office/drawing/2014/main" id="{496D5930-81D6-D64B-B010-CED3027621F0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lock</a:t>
            </a:r>
            <a:r>
              <a:rPr kumimoji="1" lang="zh-CN" altLang="en-US" dirty="0"/>
              <a:t>成功</a:t>
            </a:r>
            <a:endParaRPr kumimoji="1" lang="zh-TW" altLang="en-US" dirty="0"/>
          </a:p>
        </p:txBody>
      </p:sp>
      <p:sp>
        <p:nvSpPr>
          <p:cNvPr id="14" name="向上箭號圖說文字 13">
            <a:extLst>
              <a:ext uri="{FF2B5EF4-FFF2-40B4-BE49-F238E27FC236}">
                <a16:creationId xmlns:a16="http://schemas.microsoft.com/office/drawing/2014/main" id="{2117CD11-6013-F04B-845B-59BE65946A15}"/>
              </a:ext>
            </a:extLst>
          </p:cNvPr>
          <p:cNvSpPr/>
          <p:nvPr/>
        </p:nvSpPr>
        <p:spPr>
          <a:xfrm>
            <a:off x="812800" y="4782397"/>
            <a:ext cx="1549400" cy="1750903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這時候</a:t>
            </a:r>
            <a:r>
              <a:rPr kumimoji="1" lang="en-US" altLang="zh-CN" dirty="0"/>
              <a:t>P1</a:t>
            </a:r>
            <a:r>
              <a:rPr kumimoji="1" lang="zh-CN" altLang="en-US" dirty="0"/>
              <a:t>看到</a:t>
            </a:r>
            <a:r>
              <a:rPr kumimoji="1" lang="en-US" altLang="zh-CN" dirty="0"/>
              <a:t>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前的所有更動</a:t>
            </a:r>
            <a:endParaRPr kumimoji="1" lang="zh-TW" altLang="en-US" dirty="0"/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F125333-DA64-4F4E-9DC3-B56751BF8985}"/>
              </a:ext>
            </a:extLst>
          </p:cNvPr>
          <p:cNvCxnSpPr>
            <a:cxnSpLocks/>
          </p:cNvCxnSpPr>
          <p:nvPr/>
        </p:nvCxnSpPr>
        <p:spPr>
          <a:xfrm flipH="1">
            <a:off x="4305300" y="41163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187165-A856-0948-AB33-D6891EA8BF19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在這段期間完全不做事</a:t>
            </a:r>
            <a:endParaRPr kumimoji="1" lang="zh-TW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5FFC5C-0680-2B40-9FF8-56F77E6392E8}"/>
              </a:ext>
            </a:extLst>
          </p:cNvPr>
          <p:cNvSpPr/>
          <p:nvPr/>
        </p:nvSpPr>
        <p:spPr>
          <a:xfrm>
            <a:off x="3263900" y="4649786"/>
            <a:ext cx="1041400" cy="1460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FFFF00"/>
                </a:solidFill>
              </a:rPr>
              <a:t>保證寫在</a:t>
            </a:r>
            <a:r>
              <a:rPr kumimoji="1" lang="en-US" altLang="zh-CN" sz="1600" dirty="0">
                <a:solidFill>
                  <a:srgbClr val="FFFF00"/>
                </a:solidFill>
              </a:rPr>
              <a:t>A</a:t>
            </a:r>
            <a:r>
              <a:rPr kumimoji="1" lang="zh-CN" altLang="en-US" sz="1600" dirty="0">
                <a:solidFill>
                  <a:srgbClr val="FFFF00"/>
                </a:solidFill>
              </a:rPr>
              <a:t>之後的指令一定在</a:t>
            </a:r>
            <a:r>
              <a:rPr kumimoji="1" lang="en-US" altLang="zh-CN" sz="1600" dirty="0">
                <a:solidFill>
                  <a:srgbClr val="FFFF00"/>
                </a:solidFill>
              </a:rPr>
              <a:t>P2 unlock</a:t>
            </a:r>
            <a:r>
              <a:rPr kumimoji="1" lang="zh-CN" altLang="en-US" sz="1600" dirty="0">
                <a:solidFill>
                  <a:srgbClr val="FFFF00"/>
                </a:solidFill>
              </a:rPr>
              <a:t>後才執行</a:t>
            </a:r>
            <a:endParaRPr kumimoji="1"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19" name="左-右雙向箭號 18">
            <a:extLst>
              <a:ext uri="{FF2B5EF4-FFF2-40B4-BE49-F238E27FC236}">
                <a16:creationId xmlns:a16="http://schemas.microsoft.com/office/drawing/2014/main" id="{40DFB6EF-6E97-C043-A2AB-74DF02867A6A}"/>
              </a:ext>
            </a:extLst>
          </p:cNvPr>
          <p:cNvSpPr/>
          <p:nvPr/>
        </p:nvSpPr>
        <p:spPr>
          <a:xfrm rot="16200000">
            <a:off x="5479258" y="3772693"/>
            <a:ext cx="3582987" cy="8255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指令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不能</a:t>
            </a:r>
            <a:r>
              <a:rPr kumimoji="1" lang="zh-CN" altLang="en-US" dirty="0"/>
              <a:t>做任何的對調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9D2126-D81E-6446-BDC0-AA2261C5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B9C03C7-18C9-794F-8B34-7503F32E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553BCA9E-1E82-9F40-A350-E188612A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499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63E2DE7-2C65-1C4A-A1BF-834EA300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seq_cst</a:t>
            </a:r>
            <a:r>
              <a:rPr lang="zh-TW" altLang="en-US" dirty="0"/>
              <a:t>：最強的</a:t>
            </a:r>
            <a:r>
              <a:rPr lang="en-US" altLang="zh-TW" dirty="0"/>
              <a:t>memory ordering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A6A30-5705-A44D-8ECE-EC0FFCF5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具有</a:t>
            </a:r>
            <a:r>
              <a:rPr kumimoji="1" lang="en-US" altLang="zh-CN" dirty="0" err="1"/>
              <a:t>acq_rel</a:t>
            </a:r>
            <a:r>
              <a:rPr kumimoji="1" lang="zh-CN" altLang="en-US" dirty="0"/>
              <a:t>的所有特性，並且所有宣告為</a:t>
            </a:r>
            <a:r>
              <a:rPr kumimoji="1" lang="en-US" altLang="zh-CN" dirty="0" err="1"/>
              <a:t>acq_rel</a:t>
            </a:r>
            <a:r>
              <a:rPr kumimoji="1" lang="zh-CN" altLang="en-US" dirty="0"/>
              <a:t>的指令一定不同時執行，一定是依照某個順序執行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須滿足下列條件</a:t>
            </a:r>
            <a:endParaRPr kumimoji="1" lang="en-US" altLang="zh-CN" dirty="0"/>
          </a:p>
          <a:p>
            <a:r>
              <a:rPr lang="en-US" altLang="zh-TW" b="1" dirty="0"/>
              <a:t>Program order</a:t>
            </a:r>
            <a:r>
              <a:rPr lang="en-US" altLang="zh-TW" dirty="0"/>
              <a:t>: each process issues a memory request ordered by its program.</a:t>
            </a:r>
          </a:p>
          <a:p>
            <a:r>
              <a:rPr lang="en-US" altLang="zh-TW" b="1" dirty="0"/>
              <a:t>Write atomicity</a:t>
            </a:r>
            <a:r>
              <a:rPr lang="en-US" altLang="zh-TW" dirty="0"/>
              <a:t>: memory requests are serviced based on the order of a single FIFO queue.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83F589-15F5-FA4B-8192-909253F4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DF2B5-F167-1C47-A85F-FE97D771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A2200A-7DDE-3149-B830-C60F9C0F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00630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B5470-45DB-FD44-A2FB-9F00BFC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舉例：</a:t>
            </a:r>
            <a:r>
              <a:rPr lang="en-US" altLang="zh-TW" dirty="0" err="1"/>
              <a:t>seq_cst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5C7B23-AE7E-D04F-ADDD-EE044E99A6BB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</a:p>
          <a:p>
            <a:pPr algn="ctr"/>
            <a:r>
              <a:rPr kumimoji="1" lang="en-US" altLang="zh-TW" dirty="0"/>
              <a:t>P1</a:t>
            </a:r>
            <a:endParaRPr kumimoji="1" lang="zh-TW" altLang="en-US" dirty="0"/>
          </a:p>
        </p:txBody>
      </p:sp>
      <p:sp>
        <p:nvSpPr>
          <p:cNvPr id="5" name="向右箭號圖說文字 4">
            <a:extLst>
              <a:ext uri="{FF2B5EF4-FFF2-40B4-BE49-F238E27FC236}">
                <a16:creationId xmlns:a16="http://schemas.microsoft.com/office/drawing/2014/main" id="{7561E86F-67BB-3E40-9D3F-05D805FC6EEE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A.seq_cst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C1AE6F4-3444-454D-8BED-338A285EC6DC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8181247-B357-0546-BD6F-A985AF66B5B9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/>
              <a:t>Memory</a:t>
            </a:r>
            <a:br>
              <a:rPr kumimoji="1" lang="en-US" altLang="zh-TW" dirty="0"/>
            </a:br>
            <a:r>
              <a:rPr kumimoji="1" lang="en-US" altLang="zh-TW" dirty="0"/>
              <a:t>P2</a:t>
            </a:r>
            <a:endParaRPr kumimoji="1"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27C19F7-8F66-3648-A576-54A26B9458E4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左箭號圖說文字 8">
            <a:extLst>
              <a:ext uri="{FF2B5EF4-FFF2-40B4-BE49-F238E27FC236}">
                <a16:creationId xmlns:a16="http://schemas.microsoft.com/office/drawing/2014/main" id="{DDCEE877-3459-D441-BFEA-5F50557BAA33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C.seq_cst</a:t>
            </a:r>
            <a:endParaRPr kumimoji="1"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703625-B591-854A-AC6A-CC2531EAFE90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圖說文字 12">
            <a:extLst>
              <a:ext uri="{FF2B5EF4-FFF2-40B4-BE49-F238E27FC236}">
                <a16:creationId xmlns:a16="http://schemas.microsoft.com/office/drawing/2014/main" id="{496D5930-81D6-D64B-B010-CED3027621F0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B.seq_cst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187165-A856-0948-AB33-D6891EA8BF19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5FFC5C-0680-2B40-9FF8-56F77E6392E8}"/>
              </a:ext>
            </a:extLst>
          </p:cNvPr>
          <p:cNvSpPr/>
          <p:nvPr/>
        </p:nvSpPr>
        <p:spPr>
          <a:xfrm>
            <a:off x="3263900" y="4649786"/>
            <a:ext cx="1041400" cy="1460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B5323564-A65A-E148-BC28-B908B1C770EC}"/>
              </a:ext>
            </a:extLst>
          </p:cNvPr>
          <p:cNvSpPr txBox="1">
            <a:spLocks/>
          </p:cNvSpPr>
          <p:nvPr/>
        </p:nvSpPr>
        <p:spPr>
          <a:xfrm>
            <a:off x="4305300" y="1825624"/>
            <a:ext cx="3416300" cy="485457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1F6071A6-D036-3244-B074-052F1A271638}"/>
              </a:ext>
            </a:extLst>
          </p:cNvPr>
          <p:cNvSpPr txBox="1">
            <a:spLocks/>
          </p:cNvSpPr>
          <p:nvPr/>
        </p:nvSpPr>
        <p:spPr>
          <a:xfrm>
            <a:off x="4305300" y="2077243"/>
            <a:ext cx="34163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所有</a:t>
            </a:r>
            <a:r>
              <a:rPr lang="en-US" altLang="zh-CN" sz="2400" dirty="0"/>
              <a:t>thread</a:t>
            </a:r>
            <a:r>
              <a:rPr lang="zh-CN" altLang="en-US" sz="2400" dirty="0"/>
              <a:t>，看到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的順序是同樣的「某個順序」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A-&gt;C-&gt;B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A-&gt;B-&gt;C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C-&gt;A-&gt;B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注意：</a:t>
            </a:r>
            <a:r>
              <a:rPr lang="en-US" altLang="zh-CN" sz="2000" dirty="0"/>
              <a:t>A</a:t>
            </a:r>
            <a:r>
              <a:rPr lang="zh-CN" altLang="en-US" sz="2000" dirty="0"/>
              <a:t>一定在</a:t>
            </a:r>
            <a:r>
              <a:rPr lang="en-US" altLang="zh-CN" sz="2000" dirty="0"/>
              <a:t>B</a:t>
            </a:r>
            <a:r>
              <a:rPr lang="zh-CN" altLang="en-US" sz="2000" dirty="0"/>
              <a:t>之前</a:t>
            </a:r>
            <a:endParaRPr lang="en-US" altLang="zh-TW" sz="2000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AF597F-7530-8348-9E65-81D4FFB6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F6F1442-A789-8A44-8DCA-A82444D2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A5BA81A-3AAF-1648-9424-E05819B1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965100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B5470-45DB-FD44-A2FB-9F00BFC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83" y="97183"/>
            <a:ext cx="4471930" cy="762134"/>
          </a:xfrm>
        </p:spPr>
        <p:txBody>
          <a:bodyPr anchor="t"/>
          <a:lstStyle/>
          <a:p>
            <a:r>
              <a:rPr lang="zh-CN" altLang="en-US" dirty="0"/>
              <a:t>舉例：</a:t>
            </a:r>
            <a:r>
              <a:rPr lang="en-US" altLang="zh-TW" dirty="0" err="1"/>
              <a:t>seq_cst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945B7-8D65-7B4A-93E4-39EB595AB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278" y="97183"/>
            <a:ext cx="6132722" cy="607978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x=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y=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z=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a() { x=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b() { y=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如果先執行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a()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並且於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還未執行之前，那麼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不會」加一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(x ==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x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(y) z++;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如果先執行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並且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還未執行之前，那麼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不會」加一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d()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(y ==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y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(x) z++;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creat_4threads(a, b, c, d);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join_4thread();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memory ordering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seq_cst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那麼要不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d()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要不看到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先執行，或者看到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先執行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假設先看到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a()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執行，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後執行，那麼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d()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一定」會令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z++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先執行，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c()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一定會另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z++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所以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z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一定不是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A75A10-8DB5-0C48-81C1-0393808E453A}"/>
              </a:ext>
            </a:extLst>
          </p:cNvPr>
          <p:cNvSpPr/>
          <p:nvPr/>
        </p:nvSpPr>
        <p:spPr>
          <a:xfrm>
            <a:off x="411737" y="859317"/>
            <a:ext cx="5474943" cy="5811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前提：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a()</a:t>
            </a:r>
            <a:r>
              <a:rPr kumimoji="1" lang="zh-TW" altLang="en-US" dirty="0"/>
              <a:t>、</a:t>
            </a:r>
            <a:r>
              <a:rPr kumimoji="1" lang="en-US" altLang="zh-TW" dirty="0"/>
              <a:t>b()</a:t>
            </a:r>
            <a:r>
              <a:rPr kumimoji="1" lang="zh-TW" altLang="en-US" dirty="0"/>
              <a:t>、</a:t>
            </a:r>
            <a:r>
              <a:rPr kumimoji="1" lang="en-US" altLang="zh-TW" dirty="0"/>
              <a:t>c()</a:t>
            </a:r>
            <a:r>
              <a:rPr kumimoji="1" lang="zh-TW" altLang="en-US" dirty="0"/>
              <a:t>、</a:t>
            </a:r>
            <a:r>
              <a:rPr kumimoji="1" lang="en-US" altLang="zh-TW" dirty="0"/>
              <a:t>d()</a:t>
            </a:r>
            <a:r>
              <a:rPr kumimoji="1" lang="zh-CN" altLang="en-US" dirty="0"/>
              <a:t>都是一個</a:t>
            </a:r>
            <a:r>
              <a:rPr kumimoji="1" lang="en-US" altLang="zh-CN" dirty="0"/>
              <a:t>thread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x, y, z</a:t>
            </a:r>
            <a:r>
              <a:rPr kumimoji="1" lang="zh-CN" altLang="en-US" dirty="0"/>
              <a:t>是共用變數</a:t>
            </a:r>
            <a:endParaRPr kumimoji="1"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/>
              <a:t>如果對</a:t>
            </a:r>
            <a:r>
              <a:rPr kumimoji="1" lang="en-US" altLang="zh-TW" dirty="0"/>
              <a:t>c()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d()</a:t>
            </a:r>
            <a:r>
              <a:rPr kumimoji="1" lang="zh-CN" altLang="en-US" dirty="0"/>
              <a:t>而言，他們看到的</a:t>
            </a:r>
            <a:r>
              <a:rPr kumimoji="1" lang="en-US" altLang="zh-CN" dirty="0"/>
              <a:t>x, y</a:t>
            </a:r>
            <a:r>
              <a:rPr kumimoji="1" lang="zh-CN" altLang="en-US" dirty="0"/>
              <a:t>更改順序是一致的，那麼</a:t>
            </a:r>
            <a:r>
              <a:rPr kumimoji="1" lang="en-US" altLang="zh-CN" dirty="0"/>
              <a:t>z</a:t>
            </a:r>
            <a:r>
              <a:rPr kumimoji="1" lang="zh-CN" altLang="en-US" dirty="0"/>
              <a:t>就一定不會是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除了</a:t>
            </a:r>
            <a:r>
              <a:rPr kumimoji="1" lang="en-US" altLang="zh-CN" dirty="0" err="1"/>
              <a:t>seq_cst</a:t>
            </a:r>
            <a:r>
              <a:rPr kumimoji="1" lang="zh-CN" altLang="en-US" dirty="0"/>
              <a:t>以外，其他方法無法保證</a:t>
            </a:r>
            <a:r>
              <a:rPr kumimoji="1" lang="en-US" altLang="zh-CN" dirty="0"/>
              <a:t>a()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b()</a:t>
            </a:r>
            <a:r>
              <a:rPr kumimoji="1" lang="zh-CN" altLang="en-US" dirty="0"/>
              <a:t>所產生的結果是某一個特定順序。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因為</a:t>
            </a:r>
            <a:r>
              <a:rPr kumimoji="1" lang="en-US" altLang="zh-CN" dirty="0"/>
              <a:t>a()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b()</a:t>
            </a:r>
            <a:r>
              <a:rPr kumimoji="1" lang="zh-CN" altLang="en-US" dirty="0"/>
              <a:t>在不同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，並且</a:t>
            </a:r>
            <a:r>
              <a:rPr kumimoji="1" lang="en-US" altLang="zh-CN" dirty="0"/>
              <a:t>a()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b()</a:t>
            </a:r>
            <a:r>
              <a:rPr kumimoji="1" lang="zh-CN" altLang="en-US" dirty="0"/>
              <a:t>沒有任何關係，因此不在其他記憶體順序的規範中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舉例：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如果</a:t>
            </a:r>
            <a:r>
              <a:rPr kumimoji="1" lang="en-US" altLang="zh-CN" dirty="0"/>
              <a:t>c()</a:t>
            </a:r>
            <a:r>
              <a:rPr kumimoji="1" lang="zh-CN" altLang="en-US" dirty="0"/>
              <a:t>看到的順序是</a:t>
            </a:r>
            <a:r>
              <a:rPr kumimoji="1" lang="en-US" altLang="zh-CN" dirty="0"/>
              <a:t>a()</a:t>
            </a:r>
            <a:r>
              <a:rPr kumimoji="1" lang="zh-CN" altLang="en-US" dirty="0"/>
              <a:t>再</a:t>
            </a:r>
            <a:r>
              <a:rPr kumimoji="1" lang="en-US" altLang="zh-CN" dirty="0"/>
              <a:t>b()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而</a:t>
            </a:r>
            <a:r>
              <a:rPr kumimoji="1" lang="en-US" altLang="zh-CN" dirty="0"/>
              <a:t>d()</a:t>
            </a:r>
            <a:r>
              <a:rPr kumimoji="1" lang="zh-CN" altLang="en-US" dirty="0"/>
              <a:t>看到的順序是</a:t>
            </a:r>
            <a:r>
              <a:rPr kumimoji="1" lang="en-US" altLang="zh-CN" dirty="0"/>
              <a:t>b()</a:t>
            </a:r>
            <a:r>
              <a:rPr kumimoji="1" lang="zh-CN" altLang="en-US" dirty="0"/>
              <a:t>再</a:t>
            </a:r>
            <a:r>
              <a:rPr kumimoji="1" lang="en-US" altLang="zh-CN" dirty="0"/>
              <a:t>a()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這樣就不是</a:t>
            </a:r>
            <a:r>
              <a:rPr kumimoji="1" lang="en-US" altLang="zh-CN" dirty="0" err="1"/>
              <a:t>seq_cst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2B5237-0FF7-B94D-8178-40622FF2A2C5}"/>
              </a:ext>
            </a:extLst>
          </p:cNvPr>
          <p:cNvSpPr/>
          <p:nvPr/>
        </p:nvSpPr>
        <p:spPr>
          <a:xfrm>
            <a:off x="6224530" y="6176963"/>
            <a:ext cx="5794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程式碼簡化自：</a:t>
            </a:r>
            <a:endParaRPr lang="en-US" altLang="zh-TW" sz="1600" dirty="0"/>
          </a:p>
          <a:p>
            <a:r>
              <a:rPr lang="zh-TW" altLang="en-US" sz="1600" dirty="0"/>
              <a:t>https://en.cppreference.com/w/cpp/atomic/memory_order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2A501361-D4B2-2E42-A4F4-D99F37FB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C6613997-AD25-5B44-9C20-BAE452A8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6AB94E6-DB15-1147-A01A-81339031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91183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521E194-2B03-564F-B542-6F55C6E2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seq_cst</a:t>
            </a:r>
            <a:r>
              <a:rPr lang="zh-TW" altLang="en-US" dirty="0"/>
              <a:t>：在</a:t>
            </a:r>
            <a:r>
              <a:rPr lang="en-US" altLang="zh-TW" dirty="0"/>
              <a:t>CPU</a:t>
            </a:r>
            <a:r>
              <a:rPr lang="zh-CN" altLang="en-US" dirty="0"/>
              <a:t>架構上的舉例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不符合</a:t>
            </a:r>
            <a:r>
              <a:rPr lang="en-US" altLang="zh-CN" dirty="0" err="1"/>
              <a:t>seq_cst</a:t>
            </a:r>
            <a:r>
              <a:rPr lang="zh-CN" altLang="en-US" dirty="0"/>
              <a:t>的多核心架構</a:t>
            </a:r>
            <a:endParaRPr kumimoji="1" lang="zh-TW" altLang="en-US" dirty="0"/>
          </a:p>
        </p:txBody>
      </p:sp>
      <p:pic>
        <p:nvPicPr>
          <p:cNvPr id="1026" name="Picture 2" descr="https://upload.wikimedia.org/wikipedia/commons/a/a5/Tilera_TILEPro64_BlockDiagram.JPG">
            <a:extLst>
              <a:ext uri="{FF2B5EF4-FFF2-40B4-BE49-F238E27FC236}">
                <a16:creationId xmlns:a16="http://schemas.microsoft.com/office/drawing/2014/main" id="{7F594470-3795-4949-A30A-1A52E0BC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73" y="1690688"/>
            <a:ext cx="5471653" cy="4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6835E9-DBE4-F546-A353-C55244688A12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圖片來源：https://upload.wikimedia.org/wikipedia/commons/a/a5/Tilera_TILEPro64_BlockDiagram.JPG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1B0317-F439-7249-B37E-C5DC3D66C3B5}"/>
              </a:ext>
            </a:extLst>
          </p:cNvPr>
          <p:cNvSpPr/>
          <p:nvPr/>
        </p:nvSpPr>
        <p:spPr>
          <a:xfrm>
            <a:off x="4450816" y="2390659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直線圖說文字 1 (加上框線和強調線) 6">
            <a:extLst>
              <a:ext uri="{FF2B5EF4-FFF2-40B4-BE49-F238E27FC236}">
                <a16:creationId xmlns:a16="http://schemas.microsoft.com/office/drawing/2014/main" id="{496086F6-8DE8-A04B-BD42-DBACC9AA9991}"/>
              </a:ext>
            </a:extLst>
          </p:cNvPr>
          <p:cNvSpPr/>
          <p:nvPr/>
        </p:nvSpPr>
        <p:spPr>
          <a:xfrm>
            <a:off x="2324601" y="1809409"/>
            <a:ext cx="980502" cy="705081"/>
          </a:xfrm>
          <a:prstGeom prst="accentBorderCallout1">
            <a:avLst>
              <a:gd name="adj1" fmla="val 30655"/>
              <a:gd name="adj2" fmla="val 111892"/>
              <a:gd name="adj3" fmla="val 96206"/>
              <a:gd name="adj4" fmla="val 212228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a()</a:t>
            </a:r>
          </a:p>
          <a:p>
            <a:r>
              <a:rPr kumimoji="1" lang="en-US" altLang="zh-TW" dirty="0"/>
              <a:t>x=1</a:t>
            </a:r>
            <a:endParaRPr kumimoji="1" lang="zh-TW" altLang="en-US" dirty="0"/>
          </a:p>
        </p:txBody>
      </p:sp>
      <p:sp>
        <p:nvSpPr>
          <p:cNvPr id="9" name="直線圖說文字 1 (加上框線和強調線) 8">
            <a:extLst>
              <a:ext uri="{FF2B5EF4-FFF2-40B4-BE49-F238E27FC236}">
                <a16:creationId xmlns:a16="http://schemas.microsoft.com/office/drawing/2014/main" id="{FDACE23F-075E-F34B-B22F-5C05A219C768}"/>
              </a:ext>
            </a:extLst>
          </p:cNvPr>
          <p:cNvSpPr/>
          <p:nvPr/>
        </p:nvSpPr>
        <p:spPr>
          <a:xfrm>
            <a:off x="9112311" y="4638907"/>
            <a:ext cx="980502" cy="705081"/>
          </a:xfrm>
          <a:prstGeom prst="accentBorderCallout1">
            <a:avLst>
              <a:gd name="adj1" fmla="val 50967"/>
              <a:gd name="adj2" fmla="val -9456"/>
              <a:gd name="adj3" fmla="val 79018"/>
              <a:gd name="adj4" fmla="val -147322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b()</a:t>
            </a:r>
          </a:p>
          <a:p>
            <a:r>
              <a:rPr kumimoji="1" lang="en-US" altLang="zh-TW" dirty="0"/>
              <a:t>y=1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C7BE53-C0DC-9B4B-9953-E083ABED6E52}"/>
              </a:ext>
            </a:extLst>
          </p:cNvPr>
          <p:cNvSpPr/>
          <p:nvPr/>
        </p:nvSpPr>
        <p:spPr>
          <a:xfrm>
            <a:off x="7291332" y="5002465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7A05CD-A0C3-F043-9B53-CD024FED004A}"/>
              </a:ext>
            </a:extLst>
          </p:cNvPr>
          <p:cNvSpPr/>
          <p:nvPr/>
        </p:nvSpPr>
        <p:spPr>
          <a:xfrm>
            <a:off x="7280315" y="4253316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直線圖說文字 1 (加上框線和強調線) 11">
            <a:extLst>
              <a:ext uri="{FF2B5EF4-FFF2-40B4-BE49-F238E27FC236}">
                <a16:creationId xmlns:a16="http://schemas.microsoft.com/office/drawing/2014/main" id="{97CAEC86-F7AB-3846-A1D2-9C899211C912}"/>
              </a:ext>
            </a:extLst>
          </p:cNvPr>
          <p:cNvSpPr/>
          <p:nvPr/>
        </p:nvSpPr>
        <p:spPr>
          <a:xfrm>
            <a:off x="9112311" y="3194893"/>
            <a:ext cx="2863024" cy="1262236"/>
          </a:xfrm>
          <a:prstGeom prst="accentBorderCallout1">
            <a:avLst>
              <a:gd name="adj1" fmla="val 51840"/>
              <a:gd name="adj2" fmla="val -2530"/>
              <a:gd name="adj3" fmla="val 99965"/>
              <a:gd name="adj4" fmla="val -5458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d()</a:t>
            </a:r>
            <a:r>
              <a:rPr kumimoji="1" lang="zh-TW" altLang="en-US" dirty="0"/>
              <a:t>：離</a:t>
            </a:r>
            <a:r>
              <a:rPr kumimoji="1" lang="en-US" altLang="zh-TW" dirty="0"/>
              <a:t>b()</a:t>
            </a:r>
            <a:r>
              <a:rPr kumimoji="1" lang="zh-CN" altLang="en-US" dirty="0"/>
              <a:t>比較近</a:t>
            </a:r>
            <a:endParaRPr kumimoji="1" lang="en-US" altLang="zh-TW" dirty="0"/>
          </a:p>
          <a:p>
            <a:r>
              <a:rPr kumimoji="1" lang="zh-CN" altLang="en-US" dirty="0"/>
              <a:t>先看到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修改，在還沒看到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的修改前就執行完了。因此沒有執行</a:t>
            </a:r>
            <a:r>
              <a:rPr kumimoji="1" lang="en-US" altLang="zh-CN" dirty="0"/>
              <a:t>z++</a:t>
            </a:r>
            <a:endParaRPr kumimoji="1" lang="en-US" altLang="zh-TW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E3C289-1B2F-744F-B984-2360314C617F}"/>
              </a:ext>
            </a:extLst>
          </p:cNvPr>
          <p:cNvSpPr/>
          <p:nvPr/>
        </p:nvSpPr>
        <p:spPr>
          <a:xfrm>
            <a:off x="4450815" y="3141780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直線圖說文字 1 (加上框線和強調線) 13">
            <a:extLst>
              <a:ext uri="{FF2B5EF4-FFF2-40B4-BE49-F238E27FC236}">
                <a16:creationId xmlns:a16="http://schemas.microsoft.com/office/drawing/2014/main" id="{8DA36508-88C3-744B-BCA1-3745D4926883}"/>
              </a:ext>
            </a:extLst>
          </p:cNvPr>
          <p:cNvSpPr/>
          <p:nvPr/>
        </p:nvSpPr>
        <p:spPr>
          <a:xfrm>
            <a:off x="683046" y="2633211"/>
            <a:ext cx="2622057" cy="1262236"/>
          </a:xfrm>
          <a:prstGeom prst="accentBorderCallout1">
            <a:avLst>
              <a:gd name="adj1" fmla="val 38748"/>
              <a:gd name="adj2" fmla="val 104748"/>
              <a:gd name="adj3" fmla="val 56325"/>
              <a:gd name="adj4" fmla="val 162499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c()</a:t>
            </a:r>
            <a:r>
              <a:rPr kumimoji="1" lang="zh-TW" altLang="en-US" dirty="0"/>
              <a:t>：離</a:t>
            </a:r>
            <a:r>
              <a:rPr kumimoji="1" lang="en-US" altLang="zh-TW" dirty="0"/>
              <a:t>a()</a:t>
            </a:r>
            <a:r>
              <a:rPr kumimoji="1" lang="zh-CN" altLang="en-US" dirty="0"/>
              <a:t>比較近</a:t>
            </a:r>
            <a:endParaRPr kumimoji="1" lang="en-US" altLang="zh-TW" dirty="0"/>
          </a:p>
          <a:p>
            <a:r>
              <a:rPr kumimoji="1" lang="zh-CN" altLang="en-US" dirty="0"/>
              <a:t>先看到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的修改，在還沒看到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的修改前就執行完了。因此沒有執行</a:t>
            </a:r>
            <a:r>
              <a:rPr kumimoji="1" lang="en-US" altLang="zh-CN" dirty="0"/>
              <a:t>z++</a:t>
            </a:r>
            <a:endParaRPr kumimoji="1"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E84DFE-7F5C-1248-9434-E73FD321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6AC6B-88D4-F944-9D60-264C10AC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B81F71C-7741-E345-9AF7-D47DCE9B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42702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521E194-2B03-564F-B542-6F55C6E2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seq_cst</a:t>
            </a:r>
            <a:r>
              <a:rPr lang="zh-TW" altLang="en-US" dirty="0"/>
              <a:t>：在</a:t>
            </a:r>
            <a:r>
              <a:rPr lang="en-US" altLang="zh-TW" dirty="0"/>
              <a:t>CPU</a:t>
            </a:r>
            <a:r>
              <a:rPr lang="zh-CN" altLang="en-US" dirty="0"/>
              <a:t>架構上的舉例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不符合</a:t>
            </a:r>
            <a:r>
              <a:rPr lang="en-US" altLang="zh-CN" dirty="0" err="1"/>
              <a:t>seq_cst</a:t>
            </a:r>
            <a:r>
              <a:rPr lang="zh-CN" altLang="en-US" dirty="0"/>
              <a:t>的多核心架構</a:t>
            </a:r>
            <a:endParaRPr kumimoji="1" lang="zh-TW" altLang="en-US" dirty="0"/>
          </a:p>
        </p:txBody>
      </p:sp>
      <p:pic>
        <p:nvPicPr>
          <p:cNvPr id="1026" name="Picture 2" descr="https://upload.wikimedia.org/wikipedia/commons/a/a5/Tilera_TILEPro64_BlockDiagram.JPG">
            <a:extLst>
              <a:ext uri="{FF2B5EF4-FFF2-40B4-BE49-F238E27FC236}">
                <a16:creationId xmlns:a16="http://schemas.microsoft.com/office/drawing/2014/main" id="{7F594470-3795-4949-A30A-1A52E0BC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73" y="1690688"/>
            <a:ext cx="5471653" cy="4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6835E9-DBE4-F546-A353-C55244688A12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圖片來源：https://upload.wikimedia.org/wikipedia/commons/a/a5/Tilera_TILEPro64_BlockDiagram.JPG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1B0317-F439-7249-B37E-C5DC3D66C3B5}"/>
              </a:ext>
            </a:extLst>
          </p:cNvPr>
          <p:cNvSpPr/>
          <p:nvPr/>
        </p:nvSpPr>
        <p:spPr>
          <a:xfrm>
            <a:off x="4450816" y="2390659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直線圖說文字 1 (加上框線和強調線) 6">
            <a:extLst>
              <a:ext uri="{FF2B5EF4-FFF2-40B4-BE49-F238E27FC236}">
                <a16:creationId xmlns:a16="http://schemas.microsoft.com/office/drawing/2014/main" id="{496086F6-8DE8-A04B-BD42-DBACC9AA9991}"/>
              </a:ext>
            </a:extLst>
          </p:cNvPr>
          <p:cNvSpPr/>
          <p:nvPr/>
        </p:nvSpPr>
        <p:spPr>
          <a:xfrm>
            <a:off x="2324601" y="1809409"/>
            <a:ext cx="980502" cy="705081"/>
          </a:xfrm>
          <a:prstGeom prst="accentBorderCallout1">
            <a:avLst>
              <a:gd name="adj1" fmla="val 30655"/>
              <a:gd name="adj2" fmla="val 111892"/>
              <a:gd name="adj3" fmla="val 96206"/>
              <a:gd name="adj4" fmla="val 212228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a()</a:t>
            </a:r>
          </a:p>
          <a:p>
            <a:r>
              <a:rPr kumimoji="1" lang="en-US" altLang="zh-TW" dirty="0"/>
              <a:t>x=1</a:t>
            </a:r>
            <a:endParaRPr kumimoji="1" lang="zh-TW" altLang="en-US" dirty="0"/>
          </a:p>
        </p:txBody>
      </p:sp>
      <p:sp>
        <p:nvSpPr>
          <p:cNvPr id="9" name="直線圖說文字 1 (加上框線和強調線) 8">
            <a:extLst>
              <a:ext uri="{FF2B5EF4-FFF2-40B4-BE49-F238E27FC236}">
                <a16:creationId xmlns:a16="http://schemas.microsoft.com/office/drawing/2014/main" id="{FDACE23F-075E-F34B-B22F-5C05A219C768}"/>
              </a:ext>
            </a:extLst>
          </p:cNvPr>
          <p:cNvSpPr/>
          <p:nvPr/>
        </p:nvSpPr>
        <p:spPr>
          <a:xfrm>
            <a:off x="9112311" y="4638907"/>
            <a:ext cx="980502" cy="705081"/>
          </a:xfrm>
          <a:prstGeom prst="accentBorderCallout1">
            <a:avLst>
              <a:gd name="adj1" fmla="val 50967"/>
              <a:gd name="adj2" fmla="val -9456"/>
              <a:gd name="adj3" fmla="val 79018"/>
              <a:gd name="adj4" fmla="val -147322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b()</a:t>
            </a:r>
          </a:p>
          <a:p>
            <a:r>
              <a:rPr kumimoji="1" lang="en-US" altLang="zh-TW" dirty="0"/>
              <a:t>y=1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C7BE53-C0DC-9B4B-9953-E083ABED6E52}"/>
              </a:ext>
            </a:extLst>
          </p:cNvPr>
          <p:cNvSpPr/>
          <p:nvPr/>
        </p:nvSpPr>
        <p:spPr>
          <a:xfrm>
            <a:off x="7291332" y="5002465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7A05CD-A0C3-F043-9B53-CD024FED004A}"/>
              </a:ext>
            </a:extLst>
          </p:cNvPr>
          <p:cNvSpPr/>
          <p:nvPr/>
        </p:nvSpPr>
        <p:spPr>
          <a:xfrm>
            <a:off x="7280315" y="4253316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直線圖說文字 1 (加上框線和強調線) 11">
            <a:extLst>
              <a:ext uri="{FF2B5EF4-FFF2-40B4-BE49-F238E27FC236}">
                <a16:creationId xmlns:a16="http://schemas.microsoft.com/office/drawing/2014/main" id="{97CAEC86-F7AB-3846-A1D2-9C899211C912}"/>
              </a:ext>
            </a:extLst>
          </p:cNvPr>
          <p:cNvSpPr/>
          <p:nvPr/>
        </p:nvSpPr>
        <p:spPr>
          <a:xfrm>
            <a:off x="9112311" y="3194893"/>
            <a:ext cx="1948624" cy="1262236"/>
          </a:xfrm>
          <a:prstGeom prst="accentBorderCallout1">
            <a:avLst>
              <a:gd name="adj1" fmla="val 50967"/>
              <a:gd name="adj2" fmla="val -9456"/>
              <a:gd name="adj3" fmla="val 95601"/>
              <a:gd name="adj4" fmla="val -7382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c()</a:t>
            </a:r>
          </a:p>
          <a:p>
            <a:r>
              <a:rPr kumimoji="1" lang="zh-TW" altLang="en-US" dirty="0"/>
              <a:t>因為離</a:t>
            </a:r>
            <a:r>
              <a:rPr kumimoji="1" lang="en-US" altLang="zh-TW" dirty="0"/>
              <a:t>b()</a:t>
            </a:r>
            <a:r>
              <a:rPr kumimoji="1" lang="zh-CN" altLang="en-US" dirty="0"/>
              <a:t>較近，先看到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的修改，再看到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的修改</a:t>
            </a:r>
            <a:endParaRPr kumimoji="1" lang="en-US" altLang="zh-TW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E3C289-1B2F-744F-B984-2360314C617F}"/>
              </a:ext>
            </a:extLst>
          </p:cNvPr>
          <p:cNvSpPr/>
          <p:nvPr/>
        </p:nvSpPr>
        <p:spPr>
          <a:xfrm>
            <a:off x="4450815" y="3141780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直線圖說文字 1 (加上框線和強調線) 13">
            <a:extLst>
              <a:ext uri="{FF2B5EF4-FFF2-40B4-BE49-F238E27FC236}">
                <a16:creationId xmlns:a16="http://schemas.microsoft.com/office/drawing/2014/main" id="{8DA36508-88C3-744B-BCA1-3745D4926883}"/>
              </a:ext>
            </a:extLst>
          </p:cNvPr>
          <p:cNvSpPr/>
          <p:nvPr/>
        </p:nvSpPr>
        <p:spPr>
          <a:xfrm>
            <a:off x="1356479" y="2633211"/>
            <a:ext cx="1948624" cy="1262236"/>
          </a:xfrm>
          <a:prstGeom prst="accentBorderCallout1">
            <a:avLst>
              <a:gd name="adj1" fmla="val 38748"/>
              <a:gd name="adj2" fmla="val 104748"/>
              <a:gd name="adj3" fmla="val 56325"/>
              <a:gd name="adj4" fmla="val 162499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c()</a:t>
            </a:r>
          </a:p>
          <a:p>
            <a:r>
              <a:rPr kumimoji="1" lang="zh-TW" altLang="en-US" dirty="0"/>
              <a:t>因為離</a:t>
            </a:r>
            <a:r>
              <a:rPr kumimoji="1" lang="en-US" altLang="zh-TW" dirty="0"/>
              <a:t>a()</a:t>
            </a:r>
            <a:r>
              <a:rPr kumimoji="1" lang="zh-CN" altLang="en-US" dirty="0"/>
              <a:t>較近，先看到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的修改，再看到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的修改</a:t>
            </a:r>
            <a:endParaRPr kumimoji="1" lang="en-US" altLang="zh-TW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1566A5-5A1D-2F4B-B24A-EF7DF099FB64}"/>
              </a:ext>
            </a:extLst>
          </p:cNvPr>
          <p:cNvSpPr/>
          <p:nvPr/>
        </p:nvSpPr>
        <p:spPr>
          <a:xfrm>
            <a:off x="0" y="2633211"/>
            <a:ext cx="12192000" cy="222522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rgbClr val="C00000"/>
                </a:solidFill>
              </a:rPr>
              <a:t>X86</a:t>
            </a:r>
            <a:r>
              <a:rPr kumimoji="1" lang="zh-CN" altLang="en-US" sz="4000" dirty="0">
                <a:solidFill>
                  <a:srgbClr val="C00000"/>
                </a:solidFill>
              </a:rPr>
              <a:t>幾乎滿足</a:t>
            </a:r>
            <a:r>
              <a:rPr kumimoji="1" lang="en-US" altLang="zh-CN" sz="4000" dirty="0" err="1">
                <a:solidFill>
                  <a:srgbClr val="C00000"/>
                </a:solidFill>
              </a:rPr>
              <a:t>seq_cst</a:t>
            </a:r>
            <a:r>
              <a:rPr kumimoji="1" lang="zh-CN" altLang="en-US" sz="4000" dirty="0">
                <a:solidFill>
                  <a:srgbClr val="C00000"/>
                </a:solidFill>
              </a:rPr>
              <a:t>，但不完全滿足</a:t>
            </a:r>
            <a:endParaRPr kumimoji="1"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11988D-09DA-7149-9544-6514663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2D7302-727B-D541-A8E6-7D540600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843FA05-88BB-DE4C-BD52-B4C7EF0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56363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2A306-D326-9F49-A734-3E0A4E3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02FD1-997D-9C49-8804-3FCD8225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在這個例子裡面，無論從執行時間、反組譯等等看不出任何差別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EC949-2BBB-A64D-9BC6-95340868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CF130-7B37-6242-A2D2-581F613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797DB4-39C5-4D4C-AD2A-1D359313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197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985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4F212-7F19-2542-9A15-FBE0B7B4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課程單元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8FF5C-138C-6E4B-BC9B-071D87A0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4591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TW" dirty="0"/>
              <a:t>Multi-thread</a:t>
            </a:r>
            <a:r>
              <a:rPr kumimoji="1" lang="zh-CN" altLang="en-US" dirty="0"/>
              <a:t>與計算機硬體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volatile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_</a:t>
            </a:r>
            <a:r>
              <a:rPr kumimoji="1" lang="en-US" altLang="zh-TW" dirty="0" err="1"/>
              <a:t>Alignas</a:t>
            </a:r>
            <a:r>
              <a:rPr kumimoji="1" lang="zh-TW" altLang="en-US" dirty="0"/>
              <a:t>（</a:t>
            </a:r>
            <a:r>
              <a:rPr kumimoji="1" lang="en-US" altLang="zh-TW" dirty="0"/>
              <a:t>C11 &amp; C++11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en-US" altLang="zh-CN" dirty="0"/>
              <a:t>atomic operations</a:t>
            </a:r>
            <a:r>
              <a:rPr kumimoji="1" lang="zh-TW" altLang="en-US" dirty="0"/>
              <a:t> （</a:t>
            </a:r>
            <a:r>
              <a:rPr kumimoji="1" lang="en-US" altLang="zh-TW" dirty="0"/>
              <a:t>C11 &amp; C++11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memory order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C11 and C++11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Intel </a:t>
            </a:r>
            <a:r>
              <a:rPr kumimoji="1" lang="en-US" altLang="zh-CN" dirty="0" err="1"/>
              <a:t>VTune</a:t>
            </a:r>
            <a:r>
              <a:rPr kumimoji="1" lang="en-US" altLang="zh-CN" dirty="0"/>
              <a:t> vs. Linux perf</a:t>
            </a:r>
          </a:p>
          <a:p>
            <a:pPr lvl="1"/>
            <a:r>
              <a:rPr kumimoji="1" lang="zh-CN" altLang="en-US" dirty="0"/>
              <a:t>實驗：</a:t>
            </a:r>
            <a:r>
              <a:rPr kumimoji="1" lang="en-US" altLang="zh-CN" dirty="0" err="1"/>
              <a:t>memoryTest</a:t>
            </a:r>
            <a:r>
              <a:rPr kumimoji="1" lang="en-US" altLang="zh-CN" dirty="0"/>
              <a:t>/...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pingpong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aligned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aotmic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spinlock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基本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機制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semaphore</a:t>
            </a:r>
          </a:p>
          <a:p>
            <a:pPr lvl="1"/>
            <a:r>
              <a:rPr kumimoji="1" lang="en-US" altLang="zh-TW" dirty="0"/>
              <a:t>mutex</a:t>
            </a:r>
            <a:r>
              <a:rPr kumimoji="1" lang="zh-TW" altLang="en-US" dirty="0"/>
              <a:t> （可支援優先權控制、遞迴鎖、自適應鎖）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spinlock</a:t>
            </a:r>
          </a:p>
          <a:p>
            <a:pPr lvl="1"/>
            <a:r>
              <a:rPr kumimoji="1" lang="en-US" altLang="zh-TW" dirty="0" err="1"/>
              <a:t>pthread_rwlock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實驗：</a:t>
            </a:r>
            <a:r>
              <a:rPr kumimoji="1" lang="en-US" altLang="zh-CN" dirty="0" err="1"/>
              <a:t>conCurrentQ</a:t>
            </a:r>
            <a:r>
              <a:rPr kumimoji="1" lang="en-US" altLang="zh-CN" dirty="0"/>
              <a:t>/</a:t>
            </a:r>
          </a:p>
          <a:p>
            <a:r>
              <a:rPr kumimoji="1" lang="zh-CN" altLang="en-US" dirty="0"/>
              <a:t>進階的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機制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lock-free queue</a:t>
            </a:r>
          </a:p>
          <a:p>
            <a:pPr lvl="1"/>
            <a:r>
              <a:rPr kumimoji="1" lang="en-US" altLang="zh-TW" dirty="0"/>
              <a:t>sequential lock</a:t>
            </a:r>
          </a:p>
          <a:p>
            <a:pPr lvl="1"/>
            <a:r>
              <a:rPr kumimoji="1" lang="en-US" altLang="zh-TW" dirty="0"/>
              <a:t>ticket lock</a:t>
            </a:r>
          </a:p>
          <a:p>
            <a:pPr lvl="1"/>
            <a:r>
              <a:rPr kumimoji="1" lang="en-US" altLang="zh-TW" dirty="0"/>
              <a:t>r/w spinlock</a:t>
            </a:r>
          </a:p>
          <a:p>
            <a:r>
              <a:rPr kumimoji="1" lang="en-US" altLang="zh-TW" dirty="0"/>
              <a:t>Memory ordering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9CF693-5BB4-8342-AFD5-BF9721AC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9B8E74-2937-DC40-BBD5-E1073385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A58D3-18B9-BF49-ADC7-58D23C94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260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1DD2E-69ED-CF43-8C8C-9B1C983D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指令順序對</a:t>
            </a:r>
            <a:r>
              <a:rPr kumimoji="1" lang="en-US" altLang="zh-TW" dirty="0"/>
              <a:t>multi-thread</a:t>
            </a:r>
            <a:r>
              <a:rPr kumimoji="1" lang="zh-CN" altLang="en-US" dirty="0">
                <a:ea typeface="Microsoft YaHei" panose="020B0503020204020204" pitchFamily="34" charset="-122"/>
              </a:rPr>
              <a:t>的重要性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333C6-44F7-704A-AEEC-3AAE7097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在許多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multi-thread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的程式中，都是透過設定變數，控制不同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之間的交互關係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執行的前後關係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存取全域變數或全域資料結構的正確性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在相關的程式碼必須確認執行的順序的正確性（請參閱後面的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memory ordering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除了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compiler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會調動程式碼以外，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也會動態調動程式碼（</a:t>
            </a:r>
            <a:r>
              <a:rPr kumimoji="1" lang="en-US" altLang="zh-CN" dirty="0" err="1">
                <a:latin typeface="Noto Sans CJK TC Regular" panose="020B0500000000000000" pitchFamily="34" charset="-120"/>
              </a:rPr>
              <a:t>OoO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），因此必須使用編譯器、函數庫所提供的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memory barrier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確保關鍵程式碼的執行順序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A7047B-6670-484E-814F-FFF37453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E5A21-790A-7940-9999-E408B93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32AB-D9BB-E54A-A02D-E7759F79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117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05C4B-5367-3A4E-90E0-F59BDD4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pipeline &amp; superscalar &amp; cache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74B51-B9F8-F94C-BCA1-FA8CD8D9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kumimoji="1" lang="zh-TW" altLang="en-US" sz="2400" dirty="0">
                <a:latin typeface="Noto Sans CJK TC Regular" panose="020B0500000000000000" pitchFamily="34" charset="-120"/>
              </a:rPr>
              <a:t>一道指令（</a:t>
            </a:r>
            <a:r>
              <a:rPr kumimoji="1" lang="en-US" altLang="zh-TW" sz="2400" dirty="0">
                <a:latin typeface="Noto Sans CJK TC Regular" panose="020B0500000000000000" pitchFamily="34" charset="-120"/>
              </a:rPr>
              <a:t>instruction</a:t>
            </a:r>
            <a:r>
              <a:rPr kumimoji="1" lang="zh-TW" altLang="en-US" sz="2400" dirty="0">
                <a:latin typeface="Noto Sans CJK TC Regular" panose="020B0500000000000000" pitchFamily="34" charset="-120"/>
              </a:rPr>
              <a:t>）可能會分成多個步驟進行，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因此可能會有「半成品」出現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例如：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x86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允許從任意位置開始，讀取一個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word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，這個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word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可能跨過一個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cache line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，因此可能需要多個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machine cycle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才能完成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「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0xcofe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」跨過二個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cache line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，因此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CPU</a:t>
            </a:r>
            <a:r>
              <a:rPr kumimoji="1" lang="zh-TW" altLang="en-US" sz="2400" dirty="0">
                <a:latin typeface="Noto Sans CJK TC Regular" panose="020B0500000000000000" pitchFamily="34" charset="-120"/>
              </a:rPr>
              <a:t>會</a:t>
            </a:r>
            <a:endParaRPr kumimoji="1" lang="en-US" altLang="zh-TW" sz="2400" dirty="0">
              <a:latin typeface="Noto Sans CJK TC Regular" panose="020B0500000000000000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242FFD-AABD-CA45-9466-A7919BDC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2796"/>
              </p:ext>
            </p:extLst>
          </p:nvPr>
        </p:nvGraphicFramePr>
        <p:xfrm>
          <a:off x="6394824" y="4812833"/>
          <a:ext cx="55461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89">
                  <a:extLst>
                    <a:ext uri="{9D8B030D-6E8A-4147-A177-3AD203B41FA5}">
                      <a16:colId xmlns:a16="http://schemas.microsoft.com/office/drawing/2014/main" val="2487844672"/>
                    </a:ext>
                  </a:extLst>
                </a:gridCol>
                <a:gridCol w="653452">
                  <a:extLst>
                    <a:ext uri="{9D8B030D-6E8A-4147-A177-3AD203B41FA5}">
                      <a16:colId xmlns:a16="http://schemas.microsoft.com/office/drawing/2014/main" val="2882091879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1514807729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776560132"/>
                    </a:ext>
                  </a:extLst>
                </a:gridCol>
                <a:gridCol w="636177">
                  <a:extLst>
                    <a:ext uri="{9D8B030D-6E8A-4147-A177-3AD203B41FA5}">
                      <a16:colId xmlns:a16="http://schemas.microsoft.com/office/drawing/2014/main" val="2901039167"/>
                    </a:ext>
                  </a:extLst>
                </a:gridCol>
                <a:gridCol w="750364">
                  <a:extLst>
                    <a:ext uri="{9D8B030D-6E8A-4147-A177-3AD203B41FA5}">
                      <a16:colId xmlns:a16="http://schemas.microsoft.com/office/drawing/2014/main" val="26352791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word1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word2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word3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word4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65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11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？？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0xc0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651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0xfe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？？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3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43131"/>
                  </a:ext>
                </a:extLst>
              </a:tr>
            </a:tbl>
          </a:graphicData>
        </a:graphic>
      </p:graphicFrame>
      <p:sp>
        <p:nvSpPr>
          <p:cNvPr id="5" name="左大括弧 4">
            <a:extLst>
              <a:ext uri="{FF2B5EF4-FFF2-40B4-BE49-F238E27FC236}">
                <a16:creationId xmlns:a16="http://schemas.microsoft.com/office/drawing/2014/main" id="{60260ADC-A249-CC45-8FF7-B8A68151E1B2}"/>
              </a:ext>
            </a:extLst>
          </p:cNvPr>
          <p:cNvSpPr/>
          <p:nvPr/>
        </p:nvSpPr>
        <p:spPr>
          <a:xfrm>
            <a:off x="6190131" y="5169646"/>
            <a:ext cx="191247" cy="149738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CA6D05-305A-E649-B992-E70941C48927}"/>
              </a:ext>
            </a:extLst>
          </p:cNvPr>
          <p:cNvSpPr txBox="1"/>
          <p:nvPr/>
        </p:nvSpPr>
        <p:spPr>
          <a:xfrm rot="16200000">
            <a:off x="5556789" y="578091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cache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277EC0-5968-6D49-9AAC-E8A17F759B12}"/>
              </a:ext>
            </a:extLst>
          </p:cNvPr>
          <p:cNvSpPr/>
          <p:nvPr/>
        </p:nvSpPr>
        <p:spPr>
          <a:xfrm>
            <a:off x="838200" y="3843337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先讀</a:t>
            </a:r>
            <a:r>
              <a:rPr kumimoji="1"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??0xco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在讀</a:t>
            </a:r>
            <a:r>
              <a:rPr kumimoji="1"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0xfe??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??0xc0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0xfe??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組合成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0xc0fe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</a:t>
            </a:r>
            <a:r>
              <a:rPr kumimoji="1" lang="en-US" altLang="zh-CN" sz="24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mutithreading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的情況下，如果要保證</a:t>
            </a:r>
            <a:r>
              <a:rPr kumimoji="1" lang="en-US" altLang="zh-CN" sz="2400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load</a:t>
            </a:r>
            <a:r>
              <a:rPr kumimoji="1" lang="zh-CN" altLang="en-US" sz="2400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、</a:t>
            </a:r>
            <a:r>
              <a:rPr kumimoji="1" lang="en-US" altLang="zh-CN" sz="2400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store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atomic operation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，需要宣告為</a:t>
            </a:r>
            <a:r>
              <a:rPr kumimoji="1" lang="en-US" altLang="zh-CN" sz="2400" dirty="0" err="1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atomic_t</a:t>
            </a:r>
            <a:endParaRPr kumimoji="1" lang="en-US" altLang="zh-CN" sz="2400" dirty="0">
              <a:solidFill>
                <a:srgbClr val="C0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C688BD6B-9E11-5E40-9ECD-8135D3D4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0CE4DDB3-9818-1943-BB2F-E1B4024F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1E39B2C-35FC-CC40-BA4C-51CEFA3D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2087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66791-2E58-BB4A-9F41-C02B812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如何讓</a:t>
            </a:r>
            <a:r>
              <a:rPr kumimoji="1" lang="en-US" altLang="zh-TW" dirty="0"/>
              <a:t>x86</a:t>
            </a:r>
            <a:r>
              <a:rPr kumimoji="1" lang="zh-CN" altLang="en-US" dirty="0"/>
              <a:t>及</a:t>
            </a:r>
            <a:r>
              <a:rPr kumimoji="1" lang="en-US" altLang="zh-CN" dirty="0"/>
              <a:t>x64</a:t>
            </a:r>
            <a:r>
              <a:rPr kumimoji="1" lang="zh-CN" altLang="en-US" dirty="0"/>
              <a:t>的</a:t>
            </a:r>
            <a:r>
              <a:rPr kumimoji="1" lang="en-US" altLang="zh-TW" dirty="0"/>
              <a:t>load &amp; store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CN" altLang="en-US" dirty="0"/>
              <a:t>變成</a:t>
            </a:r>
            <a:r>
              <a:rPr kumimoji="1" lang="en-US" altLang="zh-CN" dirty="0"/>
              <a:t>atomic operation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5248D-7C16-C14D-A62D-770BFB97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在</a:t>
            </a:r>
            <a:r>
              <a:rPr kumimoji="1" lang="en-US" altLang="zh-TW" dirty="0"/>
              <a:t>Intel</a:t>
            </a:r>
            <a:r>
              <a:rPr kumimoji="1" lang="zh-CN" altLang="en-US" dirty="0"/>
              <a:t>的文件上寫明，如果資料型別，對齊該型別的長度，那麼這個對該型別的變數的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atomic operation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例如：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4 bytes</a:t>
            </a:r>
            <a:r>
              <a:rPr kumimoji="1" lang="zh-CN" altLang="en-US" dirty="0"/>
              <a:t>，開始位置就必須是</a:t>
            </a:r>
            <a:r>
              <a:rPr kumimoji="1" lang="en-US" altLang="zh-CN" dirty="0"/>
              <a:t>0, 4, 8, ...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例如：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是</a:t>
            </a:r>
            <a:r>
              <a:rPr kumimoji="1" lang="en-US" altLang="zh-CN" dirty="0"/>
              <a:t>8bytes</a:t>
            </a:r>
            <a:r>
              <a:rPr kumimoji="1" lang="zh-CN" altLang="en-US" dirty="0"/>
              <a:t>，開始位置就必須是</a:t>
            </a:r>
            <a:r>
              <a:rPr kumimoji="1" lang="en-US" altLang="zh-CN" dirty="0"/>
              <a:t>0, 8, 16, ...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大部分</a:t>
            </a:r>
            <a:r>
              <a:rPr kumimoji="1" lang="en-US" altLang="zh-CN" dirty="0"/>
              <a:t>bit</a:t>
            </a:r>
            <a:r>
              <a:rPr kumimoji="1" lang="zh-CN" altLang="en-US" dirty="0"/>
              <a:t>的型別，不是</a:t>
            </a:r>
            <a:r>
              <a:rPr kumimoji="1" lang="en-US" altLang="zh-CN" dirty="0"/>
              <a:t>atomic operation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C11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可以使用</a:t>
            </a:r>
            <a:r>
              <a:rPr kumimoji="1" lang="en-US" altLang="zh-CN" b="1" dirty="0" err="1">
                <a:solidFill>
                  <a:srgbClr val="C00000"/>
                </a:solidFill>
              </a:rPr>
              <a:t>alignas</a:t>
            </a:r>
            <a:r>
              <a:rPr kumimoji="1" lang="zh-CN" altLang="en-US" dirty="0"/>
              <a:t>設定對齊位置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2B8C67-9400-ED4F-93FD-57CDFAC7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CCD3E-657A-C445-916E-3198E440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065604-5151-A645-9991-60D19DC8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971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9C9EA-5DA7-9242-B0A8-641DFF9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alignas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aligned_alloc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3BCB2-C1DE-1142-841E-9ECF13D4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僅適用於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x86</a:t>
            </a:r>
            <a:r>
              <a:rPr lang="zh-TW" altLang="en" sz="20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因為假設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cache line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為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64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B</a:t>
            </a:r>
            <a:r>
              <a:rPr lang="zh-TW" altLang="en" sz="20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int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為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4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B</a:t>
            </a:r>
          </a:p>
          <a:p>
            <a:r>
              <a:rPr lang="en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alignas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64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DS { 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對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cache line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對齊</a:t>
            </a:r>
            <a:endParaRPr lang="zh-TW" alt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讓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a,b,c,d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的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load</a:t>
            </a:r>
            <a:r>
              <a:rPr lang="zh-TW" altLang="en" sz="2000" dirty="0">
                <a:solidFill>
                  <a:srgbClr val="008400"/>
                </a:solidFill>
                <a:latin typeface="Menlo" panose="020B0609030804020204" pitchFamily="49" charset="0"/>
              </a:rPr>
              <a:t>、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store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變成</a:t>
            </a:r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atomic operation</a:t>
            </a:r>
          </a:p>
          <a:p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alignas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  a, b, c, d;</a:t>
            </a:r>
          </a:p>
          <a:p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spinlock;</a:t>
            </a:r>
          </a:p>
          <a:p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動態分配對齊記憶體的</a:t>
            </a:r>
            <a:r>
              <a:rPr lang="en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malooc</a:t>
            </a:r>
            <a:endParaRPr lang="en" altLang="zh-TW" sz="20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r>
              <a:rPr lang="en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aligned_alloc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size_t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alignment,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size_t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size 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640221-2F33-6240-AE65-28899CB6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6EB0F1-8D86-6B40-9537-33E7CA6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BB1D7-AEA5-4E48-96DC-40824F81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943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0FBAA-3340-874F-92FA-393CB10D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再論硬體架構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29D97-8966-C34B-A18C-57076876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635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如右圖所示，以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Intel</a:t>
            </a:r>
            <a:r>
              <a:rPr kumimoji="1" lang="zh-TW" altLang="en-US" sz="2000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sz="2000" dirty="0">
                <a:latin typeface="Noto Sans CJK TC Regular" panose="020B0500000000000000" pitchFamily="34" charset="-120"/>
              </a:rPr>
              <a:t>core i7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為例，一個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core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上可以執行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2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logical processor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每一個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可以執行獨立的程式（相同程式也可）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透過同時執行多個程式，可以讓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的執行單元（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execution unit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）的使用率提高（右圖黃色的部分），進而增加整體速度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如果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LP1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會互相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惡性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競爭資源，可能會讓速度變得更慢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1800" dirty="0">
                <a:latin typeface="Noto Sans CJK TC Regular" panose="020B0500000000000000" pitchFamily="34" charset="-120"/>
              </a:rPr>
              <a:t>例如：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LP1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等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執行完成，但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LP1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不斷的偵測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是否完成工作，造成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一直被干擾</a:t>
            </a:r>
            <a:endParaRPr kumimoji="1" lang="en-US" altLang="zh-CN" sz="18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1800" dirty="0">
                <a:latin typeface="Noto Sans CJK TC Regular" panose="020B0500000000000000" pitchFamily="34" charset="-120"/>
              </a:rPr>
              <a:t>解決方法：在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spinlock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中加入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CN" sz="18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“pause”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 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指令</a:t>
            </a:r>
            <a:endParaRPr kumimoji="1" lang="en-US" altLang="zh-CN" sz="1800" dirty="0">
              <a:latin typeface="Noto Sans CJK TC Regular" panose="020B0500000000000000" pitchFamily="34" charset="-120"/>
            </a:endParaRPr>
          </a:p>
        </p:txBody>
      </p:sp>
      <p:pic>
        <p:nvPicPr>
          <p:cNvPr id="4" name="Picture 2" descr="https://images2017.cnblogs.com/blog/421096/201710/421096-20171016191353021-1506238608.png">
            <a:extLst>
              <a:ext uri="{FF2B5EF4-FFF2-40B4-BE49-F238E27FC236}">
                <a16:creationId xmlns:a16="http://schemas.microsoft.com/office/drawing/2014/main" id="{62308FD3-79C3-A640-ADEF-8270264B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64917"/>
            <a:ext cx="5156200" cy="386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向下箭號圖說文字 4">
            <a:extLst>
              <a:ext uri="{FF2B5EF4-FFF2-40B4-BE49-F238E27FC236}">
                <a16:creationId xmlns:a16="http://schemas.microsoft.com/office/drawing/2014/main" id="{56DAC43E-827E-0E48-A777-EA6D91CD2F25}"/>
              </a:ext>
            </a:extLst>
          </p:cNvPr>
          <p:cNvSpPr/>
          <p:nvPr/>
        </p:nvSpPr>
        <p:spPr>
          <a:xfrm>
            <a:off x="7183718" y="1048917"/>
            <a:ext cx="1213224" cy="1016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LP1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向下箭號圖說文字 5">
            <a:extLst>
              <a:ext uri="{FF2B5EF4-FFF2-40B4-BE49-F238E27FC236}">
                <a16:creationId xmlns:a16="http://schemas.microsoft.com/office/drawing/2014/main" id="{15F02500-9CBF-2847-8601-99E5D3923AE0}"/>
              </a:ext>
            </a:extLst>
          </p:cNvPr>
          <p:cNvSpPr/>
          <p:nvPr/>
        </p:nvSpPr>
        <p:spPr>
          <a:xfrm>
            <a:off x="8513483" y="1048917"/>
            <a:ext cx="1213224" cy="1016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LP2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82028-4C14-8143-8102-230940BF2730}"/>
              </a:ext>
            </a:extLst>
          </p:cNvPr>
          <p:cNvSpPr/>
          <p:nvPr/>
        </p:nvSpPr>
        <p:spPr>
          <a:xfrm>
            <a:off x="6376894" y="4494306"/>
            <a:ext cx="4237318" cy="836706"/>
          </a:xfrm>
          <a:prstGeom prst="rect">
            <a:avLst/>
          </a:prstGeom>
          <a:solidFill>
            <a:srgbClr val="FFE699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F2E5DE-AB52-674C-9085-9412F40F7A32}"/>
              </a:ext>
            </a:extLst>
          </p:cNvPr>
          <p:cNvSpPr/>
          <p:nvPr/>
        </p:nvSpPr>
        <p:spPr>
          <a:xfrm>
            <a:off x="5568978" y="6181860"/>
            <a:ext cx="572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http://www.cnblogs.com/TaigaCon/p/7678394.html</a:t>
            </a: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66099343-626A-2C48-8280-4A3AD18B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28C7422-713D-724F-8CCD-7F01340C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C754175-A3F7-3A47-A4BD-D9248961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233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3DB9-9853-3D45-97C4-6BC28F5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記憶體的一致性（</a:t>
            </a:r>
            <a:r>
              <a:rPr kumimoji="1" lang="en-US" altLang="zh-TW" dirty="0"/>
              <a:t>Cache Coherence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DB5A8-38D6-D94A-9254-88EC37BC82CF}"/>
              </a:ext>
            </a:extLst>
          </p:cNvPr>
          <p:cNvSpPr/>
          <p:nvPr/>
        </p:nvSpPr>
        <p:spPr>
          <a:xfrm>
            <a:off x="6747434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6727C-AEE1-3A4B-B678-A055615330FB}"/>
              </a:ext>
            </a:extLst>
          </p:cNvPr>
          <p:cNvSpPr/>
          <p:nvPr/>
        </p:nvSpPr>
        <p:spPr>
          <a:xfrm>
            <a:off x="6550209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0E5C4-DF84-884A-BEC1-6402AF9F1FB5}"/>
              </a:ext>
            </a:extLst>
          </p:cNvPr>
          <p:cNvSpPr/>
          <p:nvPr/>
        </p:nvSpPr>
        <p:spPr>
          <a:xfrm>
            <a:off x="6720550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CE6DF-D595-484B-9166-6D043179FFA1}"/>
              </a:ext>
            </a:extLst>
          </p:cNvPr>
          <p:cNvSpPr/>
          <p:nvPr/>
        </p:nvSpPr>
        <p:spPr>
          <a:xfrm>
            <a:off x="9392023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DAF34-9790-0A4C-BC78-ADEF56EA2C4B}"/>
              </a:ext>
            </a:extLst>
          </p:cNvPr>
          <p:cNvSpPr/>
          <p:nvPr/>
        </p:nvSpPr>
        <p:spPr>
          <a:xfrm>
            <a:off x="9194798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2B3F6-1BEA-9343-974D-EA160C35D7E5}"/>
              </a:ext>
            </a:extLst>
          </p:cNvPr>
          <p:cNvSpPr/>
          <p:nvPr/>
        </p:nvSpPr>
        <p:spPr>
          <a:xfrm>
            <a:off x="9365139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89F5432-6BC3-3542-AA17-E2B9819632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5080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E999E5E-DE11-3D4D-9154-FE7545D40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89669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DEE7B94-CB1A-7E42-88EE-0127B60E3A9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139951" y="4554072"/>
            <a:ext cx="105484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0A8E26-073F-814A-80E3-DF91056A1FCB}"/>
              </a:ext>
            </a:extLst>
          </p:cNvPr>
          <p:cNvSpPr txBox="1"/>
          <p:nvPr/>
        </p:nvSpPr>
        <p:spPr>
          <a:xfrm>
            <a:off x="8139952" y="4745318"/>
            <a:ext cx="1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MESI protocol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7EBB0-EE73-7540-B529-F1938F1F6176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右手邊的圖假設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與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同時擁有存放相同變數的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 line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，稱之為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中存放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w, x, y, z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四個變數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修改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“w” 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會透過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通訊機制通知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通常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會將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invalidate 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endParaRPr kumimoji="1" lang="en-US" altLang="zh-TW" dirty="0"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要再讀取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時，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會向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索取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藉由上述方法保證資料的一致性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注意：</a:t>
            </a:r>
            <a:endParaRPr kumimoji="1" lang="en-US" altLang="zh-CN" dirty="0">
              <a:highlight>
                <a:srgbClr val="000000"/>
              </a:highlight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如果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已經被讀到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的暫存器，那麼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不會更新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的暫存器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因此寫程式時必須用</a:t>
            </a:r>
            <a:r>
              <a:rPr kumimoji="1" lang="en-US" altLang="zh-CN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volatile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關鍵字，強制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每次都從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cache(/RAM)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讀取資料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2DC662-9376-1843-BFBB-3338A9D4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35887A2D-A0E8-8446-8850-5A7F60FC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2367C59-37AB-DA43-ABD2-35CB9E39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6569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A17DB-8A64-4B4E-A9B7-5A162A8D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45A93A-0938-7841-8D21-092B30690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volatile.c</a:t>
            </a:r>
            <a:endParaRPr kumimoji="1"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FB0F3D-020B-EA42-8870-5F844B3DD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main(</a:t>
            </a: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**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argv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b="1" dirty="0">
                <a:solidFill>
                  <a:srgbClr val="BA2DA2"/>
                </a:solidFill>
                <a:latin typeface="Menlo"/>
              </a:rPr>
              <a:t>volatile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b="1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b="1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sz="1800" b="1" dirty="0">
                <a:solidFill>
                  <a:srgbClr val="272AD8"/>
                </a:solidFill>
                <a:latin typeface="Menlo"/>
              </a:rPr>
              <a:t>0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;</a:t>
            </a:r>
            <a:endParaRPr lang="en-US" altLang="zh-TW" sz="1800" b="1" dirty="0">
              <a:solidFill>
                <a:srgbClr val="BA2DA2"/>
              </a:solidFill>
              <a:latin typeface="Menl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=vol+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FAA77C-D51B-694D-B844-F68CEA68D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not</a:t>
            </a:r>
            <a:r>
              <a:rPr lang="en-US" altLang="zh-TW" dirty="0" err="1"/>
              <a:t>volatile</a:t>
            </a:r>
            <a:r>
              <a:rPr kumimoji="1" lang="en-US" altLang="zh-TW" dirty="0" err="1"/>
              <a:t>.c</a:t>
            </a:r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429E9E-C0A0-814C-BC80-2036DF57F2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main(</a:t>
            </a: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**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argv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b="1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b="1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sz="1800" b="1" dirty="0">
                <a:solidFill>
                  <a:srgbClr val="272AD8"/>
                </a:solidFill>
                <a:latin typeface="Menlo"/>
              </a:rPr>
              <a:t>0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=vol+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7D24C9-7A65-2749-A0B4-0FEA3EA6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EBE684-0945-EB4E-B2E7-5B130D37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2B306-A635-F44F-9AC9-B5131B37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2560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566D9-BF77-0C46-9914-875F1811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9BEBB6C-238F-DD4E-8B73-8B16F23F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-O3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volatile.c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 volatile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-O3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nonvolatile.c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notvolatile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./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notvolatile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[1] 20285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./volatile &amp;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[2] 20287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sudo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perf top -e mem-stores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44943C-B360-554C-89BE-BF4E6E71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3B0C33-C7D1-9741-A5BA-D53B8023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B70E3-FD1A-054C-BF5F-711FB9C2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9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F9013-63B4-F741-8BC4-518FC614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37EE8-0AC1-524F-B655-4A37A7D7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Samples: 51K of event '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mem-stores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Event count (approx.): 5563314379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Overhead  Shared Object             Symbol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98.79%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volatile                  [.] main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0.10%  [kernel]                  [k]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format_decode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0.07%  [kernel]                  [k]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vsnprintf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上面例子是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perf top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的執行結果，可以看到只有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volatile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這支程式寫入記憶體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notvolatile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並沒有將資料寫入記憶體，因此在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perf top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中看不到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notvolatile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rgbClr val="34BC26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-a | grep volatile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20285 pts/0    00:04:37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2000" b="1" dirty="0" err="1">
                <a:solidFill>
                  <a:srgbClr val="C33720"/>
                </a:solidFill>
                <a:latin typeface="Consolas" panose="020B0609020204030204" pitchFamily="49" charset="0"/>
              </a:rPr>
              <a:t>volatile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20287 pts/0    00:04:27 </a:t>
            </a:r>
            <a:r>
              <a:rPr lang="en-US" altLang="zh-TW" sz="2000" b="1" dirty="0">
                <a:solidFill>
                  <a:srgbClr val="C33720"/>
                </a:solidFill>
                <a:latin typeface="Consolas" panose="020B0609020204030204" pitchFamily="49" charset="0"/>
              </a:rPr>
              <a:t>volatile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系統裡面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nonvolatile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volatile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都在執行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5DFB4-8717-1B40-81E9-392ECB9E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43E6C-3963-124C-915F-1DD9CB9B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D0C251-905C-6640-A852-30016798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541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D80AE-490A-8348-9CE9-6242E9BD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指向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的指標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 </a:t>
            </a:r>
            <a:r>
              <a:rPr kumimoji="1" lang="en-US" altLang="zh-TW" dirty="0" err="1"/>
              <a:t>volatilePtr.c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E0390-A7E0-2D42-9632-B337522A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volPtr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volPtr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&amp;global;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&amp;global;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volPtr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底下這一行在某些處理器、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可能不會立即更新記憶體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0xdead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1B8F9-9D02-3C42-8162-4C95FB86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E7FA7-D213-5149-AB94-4CE6F755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3239F-B3CD-4846-B9DC-7730CFB1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59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1A93D-EB08-A147-8035-48CA8201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安裝必要的軟體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7DBABE-EF67-8241-89E8-3426E027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必須安裝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apt install perf	</a:t>
            </a:r>
            <a:r>
              <a:rPr kumimoji="1" lang="en-US" altLang="zh-TW" dirty="0">
                <a:solidFill>
                  <a:schemeClr val="accent6">
                    <a:lumMod val="50000"/>
                  </a:schemeClr>
                </a:solidFill>
              </a:rPr>
              <a:t>/*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觀察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狀態的工具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*/</a:t>
            </a:r>
            <a:endParaRPr kumimoji="1"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manpages-posix</a:t>
            </a:r>
            <a:r>
              <a:rPr lang="en-US" altLang="zh-TW" dirty="0"/>
              <a:t> </a:t>
            </a:r>
            <a:r>
              <a:rPr lang="en-US" altLang="zh-TW" dirty="0" err="1"/>
              <a:t>manpages</a:t>
            </a:r>
            <a:r>
              <a:rPr lang="en-US" altLang="zh-TW" dirty="0"/>
              <a:t>-</a:t>
            </a:r>
            <a:r>
              <a:rPr lang="en-US" altLang="zh-TW" dirty="0" err="1"/>
              <a:t>posix</a:t>
            </a:r>
            <a:r>
              <a:rPr lang="en-US" altLang="zh-TW" dirty="0"/>
              <a:t>-dev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/*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</a:rPr>
              <a:t>pthread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文件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*/</a:t>
            </a: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endParaRPr kumimoji="1" lang="en-US" altLang="zh-TW" dirty="0"/>
          </a:p>
          <a:p>
            <a:r>
              <a:rPr kumimoji="1" lang="zh-CN" altLang="en-US" dirty="0">
                <a:ea typeface="Microsoft YaHei" panose="020B0503020204020204" pitchFamily="34" charset="-122"/>
              </a:rPr>
              <a:t>建議安裝</a:t>
            </a:r>
            <a:endParaRPr kumimoji="1" lang="en-US" altLang="zh-CN" dirty="0"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dirty="0">
                <a:ea typeface="Microsoft YaHei" panose="020B0503020204020204" pitchFamily="34" charset="-122"/>
              </a:rPr>
              <a:t>Intel C Compiler &amp; tools</a:t>
            </a:r>
          </a:p>
          <a:p>
            <a:pPr lvl="2"/>
            <a:r>
              <a:rPr kumimoji="1" lang="en-US" altLang="zh-TW" dirty="0">
                <a:hlinkClick r:id="rId2"/>
              </a:rPr>
              <a:t>ftp://lonux.cs.ccu.edu.tw/parallel_studio_xe_2018_update3_cluster_edition.tgz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KDE debugger</a:t>
            </a:r>
          </a:p>
          <a:p>
            <a:pPr lvl="2"/>
            <a:r>
              <a:rPr kumimoji="1" lang="en-US" altLang="zh-TW" dirty="0" err="1"/>
              <a:t>sudo</a:t>
            </a:r>
            <a:r>
              <a:rPr kumimoji="1" lang="en-US" altLang="zh-TW" dirty="0"/>
              <a:t> apt install </a:t>
            </a:r>
            <a:r>
              <a:rPr kumimoji="1" lang="en-US" altLang="zh-TW" dirty="0" err="1"/>
              <a:t>kdbg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Microsoft VS code</a:t>
            </a:r>
          </a:p>
          <a:p>
            <a:pPr lvl="2"/>
            <a:r>
              <a:rPr kumimoji="1" lang="en-US" altLang="zh-TW" dirty="0">
                <a:hlinkClick r:id="rId2"/>
              </a:rPr>
              <a:t>ftp://lonux.cs.ccu.edu.tw/</a:t>
            </a:r>
            <a:r>
              <a:rPr lang="en-US" altLang="zh-TW" dirty="0">
                <a:hlinkClick r:id="rId3"/>
              </a:rPr>
              <a:t>code_1.23.1-1525968403_amd64.deb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5F663-0587-2A4B-BD1B-315B90FA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435179-8926-5146-99DE-3CA7647E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24F868-F4A9-734F-BD2F-AC3C12D6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90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3DB9-9853-3D45-97C4-6BC28F5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記憶體的一致性（</a:t>
            </a:r>
            <a:r>
              <a:rPr kumimoji="1" lang="en-US" altLang="zh-TW" dirty="0"/>
              <a:t>Cache Coherence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DB5A8-38D6-D94A-9254-88EC37BC82CF}"/>
              </a:ext>
            </a:extLst>
          </p:cNvPr>
          <p:cNvSpPr/>
          <p:nvPr/>
        </p:nvSpPr>
        <p:spPr>
          <a:xfrm>
            <a:off x="6747434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6727C-AEE1-3A4B-B678-A055615330FB}"/>
              </a:ext>
            </a:extLst>
          </p:cNvPr>
          <p:cNvSpPr/>
          <p:nvPr/>
        </p:nvSpPr>
        <p:spPr>
          <a:xfrm>
            <a:off x="6550209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0E5C4-DF84-884A-BEC1-6402AF9F1FB5}"/>
              </a:ext>
            </a:extLst>
          </p:cNvPr>
          <p:cNvSpPr/>
          <p:nvPr/>
        </p:nvSpPr>
        <p:spPr>
          <a:xfrm>
            <a:off x="6720550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CE6DF-D595-484B-9166-6D043179FFA1}"/>
              </a:ext>
            </a:extLst>
          </p:cNvPr>
          <p:cNvSpPr/>
          <p:nvPr/>
        </p:nvSpPr>
        <p:spPr>
          <a:xfrm>
            <a:off x="9392023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DAF34-9790-0A4C-BC78-ADEF56EA2C4B}"/>
              </a:ext>
            </a:extLst>
          </p:cNvPr>
          <p:cNvSpPr/>
          <p:nvPr/>
        </p:nvSpPr>
        <p:spPr>
          <a:xfrm>
            <a:off x="9194798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2B3F6-1BEA-9343-974D-EA160C35D7E5}"/>
              </a:ext>
            </a:extLst>
          </p:cNvPr>
          <p:cNvSpPr/>
          <p:nvPr/>
        </p:nvSpPr>
        <p:spPr>
          <a:xfrm>
            <a:off x="9365139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89F5432-6BC3-3542-AA17-E2B9819632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5080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E999E5E-DE11-3D4D-9154-FE7545D40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89669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DEE7B94-CB1A-7E42-88EE-0127B60E3A9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139951" y="4554072"/>
            <a:ext cx="105484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0A8E26-073F-814A-80E3-DF91056A1FCB}"/>
              </a:ext>
            </a:extLst>
          </p:cNvPr>
          <p:cNvSpPr txBox="1"/>
          <p:nvPr/>
        </p:nvSpPr>
        <p:spPr>
          <a:xfrm>
            <a:off x="8139952" y="4745318"/>
            <a:ext cx="1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MESI protocol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7EBB0-EE73-7540-B529-F1938F1F6176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右手邊的圖假設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與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同時擁有存放相同變數的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 line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，稱之為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中存放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w, x, y, z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四個變數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修改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“w” 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會透過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通訊機制通知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通常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會將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invalidate 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（包含：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w, x, y, z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）</a:t>
            </a:r>
            <a:endParaRPr kumimoji="1" lang="en-US" altLang="zh-TW" dirty="0"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要再讀取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時，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會向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索取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藉由上述方法保證資料的一致性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注意：</a:t>
            </a:r>
            <a:endParaRPr kumimoji="1" lang="en-US" altLang="zh-CN" dirty="0">
              <a:highlight>
                <a:srgbClr val="000000"/>
              </a:highlight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在學理上，如果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在等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修改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“w”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，因此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不斷的讀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“w”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中並不會產生額外的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traffic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更新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“w”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時，這時才會產生一個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 traffic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FDCA36-AA52-7041-A13E-1561F25F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A86DAFB7-1974-DB47-8970-020341AA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B989D3DE-3C96-1349-9EEC-0DA3EA5F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0098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3DB9-9853-3D45-97C4-6BC28F5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記憶體的一致性（</a:t>
            </a:r>
            <a:r>
              <a:rPr kumimoji="1" lang="en-US" altLang="zh-TW" dirty="0"/>
              <a:t>Cache Coherence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DB5A8-38D6-D94A-9254-88EC37BC82CF}"/>
              </a:ext>
            </a:extLst>
          </p:cNvPr>
          <p:cNvSpPr/>
          <p:nvPr/>
        </p:nvSpPr>
        <p:spPr>
          <a:xfrm>
            <a:off x="6747434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6727C-AEE1-3A4B-B678-A055615330FB}"/>
              </a:ext>
            </a:extLst>
          </p:cNvPr>
          <p:cNvSpPr/>
          <p:nvPr/>
        </p:nvSpPr>
        <p:spPr>
          <a:xfrm>
            <a:off x="6550209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0E5C4-DF84-884A-BEC1-6402AF9F1FB5}"/>
              </a:ext>
            </a:extLst>
          </p:cNvPr>
          <p:cNvSpPr/>
          <p:nvPr/>
        </p:nvSpPr>
        <p:spPr>
          <a:xfrm>
            <a:off x="6720550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CE6DF-D595-484B-9166-6D043179FFA1}"/>
              </a:ext>
            </a:extLst>
          </p:cNvPr>
          <p:cNvSpPr/>
          <p:nvPr/>
        </p:nvSpPr>
        <p:spPr>
          <a:xfrm>
            <a:off x="9392023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DAF34-9790-0A4C-BC78-ADEF56EA2C4B}"/>
              </a:ext>
            </a:extLst>
          </p:cNvPr>
          <p:cNvSpPr/>
          <p:nvPr/>
        </p:nvSpPr>
        <p:spPr>
          <a:xfrm>
            <a:off x="9194798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2B3F6-1BEA-9343-974D-EA160C35D7E5}"/>
              </a:ext>
            </a:extLst>
          </p:cNvPr>
          <p:cNvSpPr/>
          <p:nvPr/>
        </p:nvSpPr>
        <p:spPr>
          <a:xfrm>
            <a:off x="9365139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89F5432-6BC3-3542-AA17-E2B9819632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5080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E999E5E-DE11-3D4D-9154-FE7545D40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89669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DEE7B94-CB1A-7E42-88EE-0127B60E3A9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139951" y="4554072"/>
            <a:ext cx="105484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0A8E26-073F-814A-80E3-DF91056A1FCB}"/>
              </a:ext>
            </a:extLst>
          </p:cNvPr>
          <p:cNvSpPr txBox="1"/>
          <p:nvPr/>
        </p:nvSpPr>
        <p:spPr>
          <a:xfrm>
            <a:off x="8139952" y="4745318"/>
            <a:ext cx="1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MESI protocol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7EBB0-EE73-7540-B529-F1938F1F6176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Modify, Exclusive, Shared, Invalid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）是耗時的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避免不必要的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假如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需要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需要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，但這二個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並沒有用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做任何同步、交換資訊（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syncronization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）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硬體不了解軟體是否使用這些變數進行同步，因此硬體會執行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以保證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 coherence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這個現象就是</a:t>
            </a:r>
            <a:r>
              <a:rPr kumimoji="1" lang="en-US" altLang="zh-CN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false sharing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，會造成大量的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的資料交換，拖慢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速度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解決之道：避免將不相關的變數放在一起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0B6153-2101-7747-945B-63514C63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79AAF485-4D2D-DC43-92A0-D78D0E9C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C0B0F1FA-CB92-3C46-8A9D-E7EC3B41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008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BAA26-84B2-C542-B81C-6517DCC0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代替</a:t>
            </a:r>
            <a:r>
              <a:rPr kumimoji="1" lang="en-US" altLang="zh-CN" dirty="0"/>
              <a:t>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68222-82AD-FD46-BAE4-C27FEB24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如果只為了一個變數，就去避免</a:t>
            </a:r>
            <a:r>
              <a:rPr kumimoji="1" lang="en-US" altLang="zh-CN" dirty="0"/>
              <a:t>false sharing</a:t>
            </a:r>
            <a:r>
              <a:rPr kumimoji="1" lang="zh-CN" altLang="en-US" dirty="0"/>
              <a:t>會耗費掉很多的</a:t>
            </a:r>
            <a:r>
              <a:rPr kumimoji="1" lang="en-US" altLang="zh-CN" dirty="0"/>
              <a:t>cache memory</a:t>
            </a:r>
          </a:p>
          <a:p>
            <a:pPr lvl="1"/>
            <a:r>
              <a:rPr kumimoji="1" lang="zh-TW" altLang="en-US" dirty="0"/>
              <a:t>例如：</a:t>
            </a:r>
            <a:r>
              <a:rPr kumimoji="1" lang="en-US" altLang="zh-TW" dirty="0" err="1"/>
              <a:t>int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4 bytes</a:t>
            </a:r>
            <a:r>
              <a:rPr kumimoji="1" lang="zh-CN" altLang="en-US" dirty="0"/>
              <a:t>，如果對齊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x64</a:t>
            </a:r>
            <a:r>
              <a:rPr kumimoji="1" lang="zh-CN" altLang="en-US" dirty="0"/>
              <a:t>上必須對齊</a:t>
            </a:r>
            <a:r>
              <a:rPr kumimoji="1" lang="en-US" altLang="zh-CN" dirty="0"/>
              <a:t>64 byte</a:t>
            </a:r>
          </a:p>
          <a:p>
            <a:r>
              <a:rPr kumimoji="1" lang="zh-CN" altLang="en-US" dirty="0"/>
              <a:t>解決方法，因為將相關的變數宣告為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，該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再對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做對齊</a:t>
            </a:r>
            <a:endParaRPr kumimoji="1" lang="en-US" altLang="zh-CN" dirty="0"/>
          </a:p>
          <a:p>
            <a:r>
              <a:rPr kumimoji="1" lang="zh-CN" altLang="en-US" dirty="0"/>
              <a:t>例如：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alignas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16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DS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a, b, c, 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spinlock;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FFEC51-92CF-214C-BD92-A1A4D4AF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53675-11DF-DF47-9B3D-507E2B7D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0FA91C-36EE-7146-A00B-9BD91865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886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56A1AB2-C460-844B-9314-C54079B7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Intel</a:t>
            </a:r>
            <a:r>
              <a:rPr kumimoji="1" lang="zh-CN" altLang="en-US" dirty="0"/>
              <a:t>使用的記憶體同步方法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EF5C25-F17E-8D45-BF0E-57F0C62B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Intel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snooping</a:t>
            </a:r>
            <a:r>
              <a:rPr kumimoji="1" lang="zh-CN" altLang="en-US" dirty="0"/>
              <a:t>記憶體同步（</a:t>
            </a:r>
            <a:r>
              <a:rPr kumimoji="1" lang="en-US" altLang="zh-CN" dirty="0"/>
              <a:t>memory consistency</a:t>
            </a:r>
            <a:r>
              <a:rPr kumimoji="1" lang="zh-CN" altLang="en-US" dirty="0"/>
              <a:t>）模型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TW" dirty="0"/>
              <a:t>Snooping</a:t>
            </a:r>
            <a:r>
              <a:rPr kumimoji="1" lang="zh-CN" altLang="en-US" dirty="0"/>
              <a:t>有多種實現的方法，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採用以</a:t>
            </a:r>
            <a:r>
              <a:rPr kumimoji="1" lang="en-US" altLang="zh-CN" dirty="0"/>
              <a:t>write-invalidation</a:t>
            </a:r>
            <a:r>
              <a:rPr kumimoji="1" lang="zh-CN" altLang="en-US" dirty="0"/>
              <a:t>為基礎的</a:t>
            </a:r>
            <a:r>
              <a:rPr kumimoji="1" lang="en-US" altLang="zh-CN" dirty="0"/>
              <a:t>MESI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在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PMU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performance monitor unit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perf</a:t>
            </a:r>
            <a:r>
              <a:rPr kumimoji="1" lang="zh-CN" altLang="en-US" dirty="0"/>
              <a:t>及</a:t>
            </a:r>
            <a:r>
              <a:rPr kumimoji="1" lang="en-US" altLang="zh-CN" dirty="0" err="1"/>
              <a:t>VTune</a:t>
            </a:r>
            <a:r>
              <a:rPr kumimoji="1" lang="zh-CN" altLang="en-US" dirty="0"/>
              <a:t>的硬體基礎）文件上，使用</a:t>
            </a:r>
            <a:r>
              <a:rPr kumimoji="1" lang="en-US" altLang="zh-CN" dirty="0" err="1"/>
              <a:t>xsnp</a:t>
            </a:r>
            <a:r>
              <a:rPr kumimoji="1" lang="zh-CN" altLang="en-US" dirty="0"/>
              <a:t>代表</a:t>
            </a:r>
            <a:r>
              <a:rPr kumimoji="1" lang="en-US" altLang="zh-CN" dirty="0"/>
              <a:t>snooping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將</a:t>
            </a:r>
            <a:r>
              <a:rPr kumimoji="1" lang="en-US" altLang="zh-CN" dirty="0"/>
              <a:t>MESI</a:t>
            </a:r>
            <a:r>
              <a:rPr kumimoji="1" lang="zh-CN" altLang="en-US" dirty="0"/>
              <a:t>分成</a:t>
            </a:r>
            <a:r>
              <a:rPr kumimoji="1" lang="en-US" altLang="zh-CN" dirty="0"/>
              <a:t>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</a:t>
            </a:r>
            <a:r>
              <a:rPr kumimoji="1" lang="zh-CN" altLang="en-US" dirty="0"/>
              <a:t>三個事件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因此在</a:t>
            </a:r>
            <a:r>
              <a:rPr kumimoji="1" lang="en-US" altLang="zh-TW" dirty="0"/>
              <a:t>Intel</a:t>
            </a:r>
            <a:r>
              <a:rPr kumimoji="1" lang="zh-CN" altLang="en-US" dirty="0"/>
              <a:t>的處理器上</a:t>
            </a:r>
            <a:r>
              <a:rPr kumimoji="1" lang="zh-CN" altLang="en-US" dirty="0">
                <a:solidFill>
                  <a:srgbClr val="C00000"/>
                </a:solidFill>
              </a:rPr>
              <a:t>可以觀察</a:t>
            </a:r>
            <a:r>
              <a:rPr kumimoji="1" lang="en-US" altLang="zh-CN" dirty="0">
                <a:solidFill>
                  <a:srgbClr val="C00000"/>
                </a:solidFill>
              </a:rPr>
              <a:t>Snooping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MESI</a:t>
            </a:r>
            <a:r>
              <a:rPr kumimoji="1" lang="zh-CN" altLang="en-US" dirty="0">
                <a:solidFill>
                  <a:srgbClr val="C00000"/>
                </a:solidFill>
              </a:rPr>
              <a:t>相關事件，判斷資料同步事件發生的頻率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8F5DBB-B40B-7C47-9489-6ACB7BC5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108080-595F-8549-8C16-0EC0CB30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794CF-F21D-734E-9BC3-EEF08252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35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76890-D369-6143-BF8F-60C05DEA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spinlock</a:t>
            </a:r>
            <a:r>
              <a:rPr kumimoji="1" lang="zh-CN" altLang="en-US" dirty="0"/>
              <a:t>對速度的影響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9A09C-FDD3-534D-8AFD-89373B03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問題：如果</a:t>
            </a:r>
            <a:r>
              <a:rPr kumimoji="1" lang="en-US" altLang="zh-TW" dirty="0"/>
              <a:t>A thread</a:t>
            </a:r>
            <a:r>
              <a:rPr kumimoji="1" lang="zh-CN" altLang="en-US" dirty="0"/>
              <a:t>不斷的測試（即：讀取）</a:t>
            </a:r>
            <a:r>
              <a:rPr kumimoji="1" lang="en-US" altLang="zh-CN" dirty="0"/>
              <a:t>B thread</a:t>
            </a:r>
            <a:r>
              <a:rPr kumimoji="1" lang="zh-CN" altLang="en-US" dirty="0"/>
              <a:t>的某個變數，但</a:t>
            </a:r>
            <a:r>
              <a:rPr kumimoji="1" lang="en-US" altLang="zh-CN" dirty="0"/>
              <a:t>B thread</a:t>
            </a:r>
            <a:r>
              <a:rPr kumimoji="1" lang="zh-CN" altLang="en-US" dirty="0"/>
              <a:t>的主要執行迴圈與該變數無關，那麼</a:t>
            </a:r>
            <a:r>
              <a:rPr kumimoji="1" lang="en-US" altLang="zh-CN" dirty="0"/>
              <a:t>A</a:t>
            </a:r>
            <a:r>
              <a:rPr kumimoji="1" lang="zh-CN" altLang="en-US" dirty="0"/>
              <a:t>不斷的讀取是否會影響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的執行速度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答：根據</a:t>
            </a:r>
            <a:r>
              <a:rPr kumimoji="1" lang="en-US" altLang="zh-CN" dirty="0"/>
              <a:t>MESI</a:t>
            </a:r>
            <a:r>
              <a:rPr kumimoji="1" lang="zh-CN" altLang="en-US" dirty="0"/>
              <a:t>的原理，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不會影響</a:t>
            </a:r>
            <a:r>
              <a:rPr kumimoji="1" lang="en-US" altLang="zh-CN" dirty="0"/>
              <a:t>B</a:t>
            </a:r>
            <a:r>
              <a:rPr kumimoji="1" lang="zh-CN" altLang="en-US" dirty="0"/>
              <a:t>。實際執行也是如此。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EC120-1A5E-1146-BAB6-02515979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B9F4C3-6311-8C43-883C-213EF362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8CE61F-3915-9149-B6FF-84B29C82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3458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AF227-075D-1B45-B355-9F4920F5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25"/>
            <a:ext cx="10515600" cy="1093694"/>
          </a:xfrm>
        </p:spPr>
        <p:txBody>
          <a:bodyPr/>
          <a:lstStyle/>
          <a:p>
            <a:r>
              <a:rPr kumimoji="1" lang="zh-CN" altLang="en-US" dirty="0"/>
              <a:t>驗證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50BD70-3FD1-B94C-9C74-A46B0009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318"/>
            <a:ext cx="10515600" cy="5486399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atomic_int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complete=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 //complete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是二個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thread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共用的變數</a:t>
            </a:r>
            <a:endParaRPr lang="en-US" altLang="zh-TW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workingThread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timespec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start, end;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clock_gettime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(CLOCK_MONOTONIC, &amp;start);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j=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j&lt;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result += 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*j;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clock_gettime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(CLOCK_MONOTONIC, &amp;end);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delta = timespec2ns(end) - timespec2ns(start);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atomic_store_explicit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(&amp;complete,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memory_order_relaxed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"res=%f, time = %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lld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.%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lld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result, delta/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nspersec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delta%nspersec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doSleep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waitingThread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local=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(local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local=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atomic_load_explicit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(&amp;complete,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memory_order_seq_cst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密集迴圈不斷的讀取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complete</a:t>
            </a:r>
            <a:endParaRPr lang="en-US" altLang="zh-TW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doSleep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 sleep(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如果</a:t>
            </a:r>
            <a:r>
              <a:rPr lang="en-US" altLang="zh-TW" b="1" dirty="0" err="1">
                <a:solidFill>
                  <a:srgbClr val="008000"/>
                </a:solidFill>
                <a:latin typeface="Menlo" panose="020B0609030804020204" pitchFamily="49" charset="0"/>
              </a:rPr>
              <a:t>doSleep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設定為</a:t>
            </a:r>
            <a:r>
              <a:rPr lang="en-US" altLang="zh-TW" b="1" dirty="0">
                <a:solidFill>
                  <a:srgbClr val="008000"/>
                </a:solidFill>
                <a:latin typeface="Menlo" panose="020B0609030804020204" pitchFamily="49" charset="0"/>
              </a:rPr>
              <a:t>1</a:t>
            </a:r>
            <a:r>
              <a:rPr lang="zh-TW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，則不會執行密集的讀取，每秒讀取一次</a:t>
            </a:r>
            <a:endParaRPr lang="en-US" altLang="zh-TW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59508-D698-B143-8FEE-BE6F2FE6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7932A-DA8D-A14A-AE37-D40BFCB4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E07617-4BD9-0A41-B53E-D128AB94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4089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42915-D705-D044-8AF5-391D86E3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7AF0F-A52C-7247-8AAE-A9367CBEB7B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$./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timedetail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./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readWriteShareVar</a:t>
            </a:r>
            <a:endParaRPr lang="en-US" altLang="zh-TW" dirty="0">
              <a:latin typeface="Noto Sans Mono" panose="020B0509040504020204" pitchFamily="49" charset="0"/>
              <a:ea typeface="Noto Sans Mono" panose="020B0509040504020204" pitchFamily="49" charset="0"/>
              <a:cs typeface="Noto Sans Mono" panose="020B05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time = 26.790812018</a:t>
            </a:r>
          </a:p>
          <a:p>
            <a:pPr marL="0" indent="0">
              <a:buNone/>
            </a:pP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經過時間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: 						</a:t>
            </a:r>
            <a:r>
              <a:rPr lang="en-US" altLang="zh-TW" dirty="0">
                <a:solidFill>
                  <a:srgbClr val="FFFF00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26.792373282s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花在執行程式的時間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: 				</a:t>
            </a:r>
            <a:r>
              <a:rPr lang="en-US" altLang="zh-TW" dirty="0">
                <a:solidFill>
                  <a:srgbClr val="FFFF00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53.582502s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於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usr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mode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執行此程式所花的時間： </a:t>
            </a:r>
            <a:r>
              <a:rPr lang="en-US" altLang="zh-TW" dirty="0">
                <a:latin typeface="Noto Sans Mono" panose="020B0509040504020204" pitchFamily="49" charset="0"/>
                <a:cs typeface="Noto Sans Mono" panose="020B0509040504020204" pitchFamily="49" charset="0"/>
              </a:rPr>
              <a:t>	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53.582502s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$./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timedetail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./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readWriteShareVar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sleep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time = 26.123233926</a:t>
            </a:r>
          </a:p>
          <a:p>
            <a:pPr marL="0" indent="0">
              <a:buNone/>
            </a:pP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經過時間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: 						</a:t>
            </a:r>
            <a:r>
              <a:rPr lang="en-US" altLang="zh-TW" dirty="0">
                <a:solidFill>
                  <a:srgbClr val="FFFF00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28.5050704s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花在執行程式的時間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: 				</a:t>
            </a:r>
            <a:r>
              <a:rPr lang="en-US" altLang="zh-TW" dirty="0">
                <a:solidFill>
                  <a:srgbClr val="FFFF00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26.124335s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Noto Sans Mono" panose="020B0509040504020204" pitchFamily="49" charset="0"/>
                <a:cs typeface="Noto Sans Mono" panose="020B0509040504020204" pitchFamily="49" charset="0"/>
              </a:rPr>
              <a:t>於</a:t>
            </a:r>
            <a:r>
              <a:rPr lang="en-US" altLang="zh-TW" dirty="0" err="1">
                <a:solidFill>
                  <a:schemeClr val="bg1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usr</a:t>
            </a:r>
            <a:r>
              <a:rPr lang="en-US" altLang="zh-TW" dirty="0">
                <a:solidFill>
                  <a:schemeClr val="bg1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mode</a:t>
            </a:r>
            <a:r>
              <a:rPr lang="zh-TW" altLang="en-US" dirty="0">
                <a:solidFill>
                  <a:schemeClr val="bg1"/>
                </a:solidFill>
                <a:latin typeface="Noto Sans Mono" panose="020B0509040504020204" pitchFamily="49" charset="0"/>
                <a:cs typeface="Noto Sans Mono" panose="020B0509040504020204" pitchFamily="49" charset="0"/>
              </a:rPr>
              <a:t>執行此程式所花的時間： </a:t>
            </a:r>
            <a:r>
              <a:rPr lang="en-US" altLang="zh-TW" dirty="0">
                <a:solidFill>
                  <a:schemeClr val="bg1"/>
                </a:solidFill>
                <a:latin typeface="Noto Sans Mono" panose="020B0509040504020204" pitchFamily="49" charset="0"/>
                <a:cs typeface="Noto Sans Mono" panose="020B0509040504020204" pitchFamily="49" charset="0"/>
              </a:rPr>
              <a:t>	</a:t>
            </a:r>
            <a:r>
              <a:rPr lang="en-US" altLang="zh-TW" dirty="0">
                <a:solidFill>
                  <a:schemeClr val="bg1"/>
                </a:solidFill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26.112339s</a:t>
            </a:r>
          </a:p>
          <a:p>
            <a:pPr marL="0" indent="0">
              <a:buNone/>
            </a:pP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CPU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於</a:t>
            </a:r>
            <a:r>
              <a:rPr lang="en-US" altLang="zh-TW" dirty="0" err="1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krl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 mode</a:t>
            </a:r>
            <a:r>
              <a:rPr lang="zh-TW" altLang="en-US" dirty="0">
                <a:latin typeface="Noto Sans Mono" panose="020B0509040504020204" pitchFamily="49" charset="0"/>
                <a:cs typeface="Noto Sans Mono" panose="020B0509040504020204" pitchFamily="49" charset="0"/>
              </a:rPr>
              <a:t>執行此程式所花的時間： </a:t>
            </a:r>
            <a:r>
              <a:rPr lang="en-US" altLang="zh-TW" dirty="0">
                <a:latin typeface="Noto Sans Mono" panose="020B0509040504020204" pitchFamily="49" charset="0"/>
                <a:cs typeface="Noto Sans Mono" panose="020B0509040504020204" pitchFamily="49" charset="0"/>
              </a:rPr>
              <a:t>	</a:t>
            </a:r>
            <a:r>
              <a:rPr lang="en-US" altLang="zh-TW" dirty="0">
                <a:latin typeface="Noto Sans Mono" panose="020B0509040504020204" pitchFamily="49" charset="0"/>
                <a:ea typeface="Noto Sans Mono" panose="020B0509040504020204" pitchFamily="49" charset="0"/>
                <a:cs typeface="Noto Sans Mono" panose="020B0509040504020204" pitchFamily="49" charset="0"/>
              </a:rPr>
              <a:t>0.011996s</a:t>
            </a:r>
          </a:p>
        </p:txBody>
      </p:sp>
      <p:sp>
        <p:nvSpPr>
          <p:cNvPr id="4" name="向左箭號圖說文字 3">
            <a:extLst>
              <a:ext uri="{FF2B5EF4-FFF2-40B4-BE49-F238E27FC236}">
                <a16:creationId xmlns:a16="http://schemas.microsoft.com/office/drawing/2014/main" id="{0B27019B-0145-2342-8329-2117CA316EC2}"/>
              </a:ext>
            </a:extLst>
          </p:cNvPr>
          <p:cNvSpPr/>
          <p:nvPr/>
        </p:nvSpPr>
        <p:spPr>
          <a:xfrm>
            <a:off x="9819340" y="2486212"/>
            <a:ext cx="2097741" cy="693270"/>
          </a:xfrm>
          <a:prstGeom prst="left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經過的時間是一樣的</a:t>
            </a:r>
            <a:endParaRPr kumimoji="1" lang="zh-TW" altLang="en-US" dirty="0"/>
          </a:p>
        </p:txBody>
      </p:sp>
      <p:sp>
        <p:nvSpPr>
          <p:cNvPr id="5" name="向左箭號圖說文字 4">
            <a:extLst>
              <a:ext uri="{FF2B5EF4-FFF2-40B4-BE49-F238E27FC236}">
                <a16:creationId xmlns:a16="http://schemas.microsoft.com/office/drawing/2014/main" id="{237CAC74-7A8B-714B-A90A-CE1A74D6F729}"/>
              </a:ext>
            </a:extLst>
          </p:cNvPr>
          <p:cNvSpPr/>
          <p:nvPr/>
        </p:nvSpPr>
        <p:spPr>
          <a:xfrm>
            <a:off x="9819340" y="4331587"/>
            <a:ext cx="2097741" cy="693270"/>
          </a:xfrm>
          <a:prstGeom prst="left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經過的時間是一樣的</a:t>
            </a:r>
            <a:endParaRPr kumimoji="1" lang="zh-TW" alt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C27429E-F18E-B344-8C83-C915C0E6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CF335BA-FEB8-DA4C-BE3B-4329486C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6F8F946-89A3-EC46-8E58-354DBE04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363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BF5AA-1872-1C49-8D1C-5CD79778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特別的同步指令</a:t>
            </a:r>
            <a:r>
              <a:rPr kumimoji="1" lang="en-US" altLang="zh-CN" dirty="0">
                <a:ea typeface="Microsoft YaHei" panose="020B0503020204020204" pitchFamily="34" charset="-122"/>
              </a:rPr>
              <a:t> - read-modify-write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4ED81-7A04-B34F-AD7D-EE1895A8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2163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Noto Sans CJK TC Regular" panose="020B0500000000000000" pitchFamily="34" charset="-120"/>
              </a:rPr>
              <a:t>撰寫</a:t>
            </a:r>
            <a:r>
              <a:rPr kumimoji="1" lang="en-US" altLang="zh-TW" sz="2400" dirty="0">
                <a:latin typeface="Noto Sans CJK TC Regular" panose="020B0500000000000000" pitchFamily="34" charset="-120"/>
              </a:rPr>
              <a:t>multithread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程式時，常常需要進行同步化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例如：二個程式同時存取一個資料結構、共用一個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queue</a:t>
            </a: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換句話說，必須避免二個程式同時修改資料結構，使得這個資料結構變成不一致的狀況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如果是簡單型別，可以使用</a:t>
            </a:r>
            <a:r>
              <a:rPr kumimoji="1" lang="en-US" altLang="zh-CN" sz="2400" dirty="0" err="1">
                <a:solidFill>
                  <a:srgbClr val="C00000"/>
                </a:solidFill>
                <a:latin typeface="Noto Sans CJK TC Regular" panose="020B0500000000000000" pitchFamily="34" charset="-120"/>
              </a:rPr>
              <a:t>atomic_xxx</a:t>
            </a:r>
            <a:r>
              <a:rPr kumimoji="1" lang="zh-CN" altLang="en-US" sz="24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（如：</a:t>
            </a:r>
            <a:r>
              <a:rPr kumimoji="1" lang="en-US" altLang="zh-CN" sz="2400" dirty="0" err="1">
                <a:solidFill>
                  <a:srgbClr val="C00000"/>
                </a:solidFill>
                <a:latin typeface="Noto Sans CJK TC Regular" panose="020B0500000000000000" pitchFamily="34" charset="-120"/>
              </a:rPr>
              <a:t>atomic_int</a:t>
            </a:r>
            <a:r>
              <a:rPr kumimoji="1" lang="zh-CN" altLang="en-US" sz="24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）</a:t>
            </a:r>
            <a:endParaRPr kumimoji="1" lang="en-US" altLang="zh-CN" sz="2400" dirty="0">
              <a:solidFill>
                <a:srgbClr val="C00000"/>
              </a:solidFill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如果要鎖住資料結構，通常需要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檢查目前是否有人正在修改（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read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如果沒人在修改，就先「鎖上」（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modify-write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），然後進去修改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因此硬體必須提供特別的指令，可以同時</a:t>
            </a:r>
            <a:r>
              <a:rPr kumimoji="1" lang="en-US" altLang="zh-CN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1. 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檢查</a:t>
            </a:r>
            <a:r>
              <a:rPr kumimoji="1" lang="zh-TW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 </a:t>
            </a:r>
            <a:r>
              <a:rPr kumimoji="1" lang="en-US" altLang="zh-TW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2. 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檢查通過立刻上鎖</a:t>
            </a:r>
            <a:endParaRPr kumimoji="1" lang="en-US" altLang="zh-CN" sz="2000" dirty="0">
              <a:solidFill>
                <a:srgbClr val="C00000"/>
              </a:solidFill>
              <a:latin typeface="Noto Sans CJK TC Regular" panose="020B0500000000000000" pitchFamily="34" charset="-120"/>
            </a:endParaRP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</a:rPr>
              <a:t>POSIX</a:t>
            </a:r>
            <a:r>
              <a:rPr kumimoji="1" lang="zh-CN" altLang="en-US" sz="2000" dirty="0">
                <a:solidFill>
                  <a:srgbClr val="C00000"/>
                </a:solidFill>
              </a:rPr>
              <a:t>提供高階的鎖定機制，如：</a:t>
            </a:r>
            <a:r>
              <a:rPr kumimoji="1" lang="en-US" altLang="zh-CN" sz="2000" dirty="0">
                <a:solidFill>
                  <a:srgbClr val="C00000"/>
                </a:solidFill>
              </a:rPr>
              <a:t>semaphore</a:t>
            </a:r>
            <a:r>
              <a:rPr kumimoji="1" lang="zh-CN" altLang="en-US" sz="2000" dirty="0">
                <a:solidFill>
                  <a:srgbClr val="C00000"/>
                </a:solidFill>
              </a:rPr>
              <a:t>、</a:t>
            </a:r>
            <a:r>
              <a:rPr kumimoji="1" lang="en-US" altLang="zh-CN" sz="2000" dirty="0">
                <a:solidFill>
                  <a:srgbClr val="C00000"/>
                </a:solidFill>
              </a:rPr>
              <a:t>mutex</a:t>
            </a:r>
            <a:r>
              <a:rPr kumimoji="1" lang="zh-CN" altLang="en-US" sz="2000" dirty="0">
                <a:solidFill>
                  <a:srgbClr val="C00000"/>
                </a:solidFill>
              </a:rPr>
              <a:t>、</a:t>
            </a:r>
            <a:r>
              <a:rPr kumimoji="1" lang="en-US" altLang="zh-CN" sz="2000" dirty="0">
                <a:solidFill>
                  <a:srgbClr val="C00000"/>
                </a:solidFill>
              </a:rPr>
              <a:t>spinlock</a:t>
            </a:r>
            <a:r>
              <a:rPr kumimoji="1" lang="zh-CN" altLang="en-US" sz="2000" dirty="0">
                <a:solidFill>
                  <a:srgbClr val="C00000"/>
                </a:solidFill>
              </a:rPr>
              <a:t>、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rwlock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C++11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、</a:t>
            </a:r>
            <a:r>
              <a:rPr kumimoji="1" lang="en-US" altLang="zh-CN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C11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將低階的硬體指令變成標準函數，如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atomic_fetch_add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lvl="1"/>
            <a:endParaRPr kumimoji="1" lang="en-US" altLang="zh-CN" sz="2000" dirty="0">
              <a:latin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04C31A-FA43-334D-AD59-40F4A8C8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F987C-2603-974A-AC43-BEA768F7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53DEC-D6F8-DB40-9B7E-A1FE0538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4828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ylake server block diagram.svg">
            <a:extLst>
              <a:ext uri="{FF2B5EF4-FFF2-40B4-BE49-F238E27FC236}">
                <a16:creationId xmlns:a16="http://schemas.microsoft.com/office/drawing/2014/main" id="{3B257D89-5CB9-044E-ACB2-0425B536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5" y="0"/>
            <a:ext cx="9766548" cy="115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5425C7-6458-E947-A86F-AA709F68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AABD18-3763-A44D-A691-6478C57E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C54433-7067-9746-BDCF-4AABF9FF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538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ylake server block diagram.svg">
            <a:extLst>
              <a:ext uri="{FF2B5EF4-FFF2-40B4-BE49-F238E27FC236}">
                <a16:creationId xmlns:a16="http://schemas.microsoft.com/office/drawing/2014/main" id="{3B257D89-5CB9-044E-ACB2-0425B536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5" y="-5481829"/>
            <a:ext cx="9766548" cy="115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1F6E96-B26C-3C47-861F-722D634F9F68}"/>
              </a:ext>
            </a:extLst>
          </p:cNvPr>
          <p:cNvSpPr/>
          <p:nvPr/>
        </p:nvSpPr>
        <p:spPr>
          <a:xfrm>
            <a:off x="0" y="625207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https://en.wikichip.org/wiki/intel/microarchitectures/skylake_(server)#Memory_Protection_Extension_.28MPX.29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91DAF3-5813-2345-B156-AF63B418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B708BA-649C-8442-A06E-E5BA1339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4C5286-68ED-9F4A-B233-05CEAE2D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354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B932A-C17A-1E4B-B0DB-C1473E44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安裝</a:t>
            </a:r>
            <a:r>
              <a:rPr kumimoji="1" lang="zh-TW" altLang="en-US" dirty="0"/>
              <a:t> </a:t>
            </a:r>
            <a:r>
              <a:rPr kumimoji="1" lang="en-US" altLang="zh-TW" dirty="0"/>
              <a:t>“perf ”</a:t>
            </a:r>
            <a:r>
              <a:rPr kumimoji="1" lang="zh-TW" altLang="en-US" dirty="0"/>
              <a:t>，</a:t>
            </a:r>
            <a:r>
              <a:rPr kumimoji="1" lang="en-US" altLang="zh-TW" dirty="0"/>
              <a:t>Ubuntu 18.04</a:t>
            </a:r>
            <a:r>
              <a:rPr kumimoji="1" lang="zh-CN" altLang="en-US" dirty="0">
                <a:ea typeface="Microsoft YaHei" panose="020B0503020204020204" pitchFamily="34" charset="-122"/>
              </a:rPr>
              <a:t>為例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59BB7-A8A6-B54A-9F60-CDFB848B1DB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apt install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-tools-common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apt install linux-tools-4.15.0-22-generic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-tools-generic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20029E-3024-E945-8FE3-34CF05BB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B70F5-F6AF-9D45-A808-F6CD6EF4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C43036-3B5C-8448-9033-1197053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26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81AC-82C3-2E47-A92D-5691CA2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程式設計師需要特別了解的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85E67-CC54-F146-A170-6CE16022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cache </a:t>
            </a:r>
            <a:r>
              <a:rPr kumimoji="1" lang="en-US" altLang="zh-CN" dirty="0"/>
              <a:t>miss</a:t>
            </a:r>
            <a:r>
              <a:rPr kumimoji="1" lang="zh-CN" altLang="en-US" dirty="0"/>
              <a:t>（尤其是</a:t>
            </a:r>
            <a:r>
              <a:rPr kumimoji="1" lang="en-US" altLang="zh-CN" dirty="0"/>
              <a:t>load miss</a:t>
            </a:r>
            <a:r>
              <a:rPr kumimoji="1" lang="zh-CN" altLang="en-US" dirty="0"/>
              <a:t>）、（</a:t>
            </a:r>
            <a:r>
              <a:rPr kumimoji="1" lang="en-US" altLang="zh-CN" dirty="0"/>
              <a:t>major</a:t>
            </a:r>
            <a:r>
              <a:rPr kumimoji="1" lang="zh-CN" altLang="en-US" dirty="0"/>
              <a:t>）</a:t>
            </a:r>
            <a:r>
              <a:rPr kumimoji="1" lang="en-US" altLang="zh-CN" dirty="0"/>
              <a:t>page fault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TLB miss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的數量、</a:t>
            </a:r>
            <a:r>
              <a:rPr kumimoji="1" lang="en-US" altLang="zh-CN" dirty="0"/>
              <a:t>i</a:t>
            </a:r>
            <a:r>
              <a:rPr kumimoji="1" lang="en-US" altLang="zh-TW" dirty="0"/>
              <a:t>nstruction per cycle</a:t>
            </a:r>
          </a:p>
          <a:p>
            <a:r>
              <a:rPr kumimoji="1" lang="zh-CN" altLang="en-US" dirty="0"/>
              <a:t>是否可以使用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指令（例如：</a:t>
            </a:r>
            <a:r>
              <a:rPr kumimoji="1" lang="en-US" altLang="zh-CN" dirty="0"/>
              <a:t>BCD</a:t>
            </a:r>
            <a:r>
              <a:rPr kumimoji="1" lang="zh-CN" altLang="en-US" dirty="0"/>
              <a:t>轉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TW" altLang="en-US" dirty="0"/>
              <a:t>是否可以減少判斷（例如：改成用</a:t>
            </a:r>
            <a:r>
              <a:rPr kumimoji="1" lang="en-US" altLang="zh-TW" dirty="0"/>
              <a:t>hash</a:t>
            </a:r>
            <a:r>
              <a:rPr kumimoji="1" lang="zh-TW" altLang="en-US" dirty="0"/>
              <a:t>），避免判斷句</a:t>
            </a:r>
            <a:endParaRPr kumimoji="1" lang="en-US" altLang="zh-TW" dirty="0"/>
          </a:p>
          <a:p>
            <a:r>
              <a:rPr kumimoji="1" lang="zh-TW" altLang="en-US" dirty="0"/>
              <a:t>如果是稀疏的</a:t>
            </a:r>
            <a:r>
              <a:rPr kumimoji="1" lang="en-US" altLang="zh-TW" dirty="0"/>
              <a:t>table</a:t>
            </a:r>
            <a:r>
              <a:rPr kumimoji="1" lang="zh-CN" altLang="en-US" dirty="0"/>
              <a:t>是否有其它種表示方法，避免</a:t>
            </a:r>
            <a:r>
              <a:rPr kumimoji="1" lang="en-US" altLang="zh-CN" dirty="0"/>
              <a:t>cache miss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PMU</a:t>
            </a:r>
            <a:r>
              <a:rPr kumimoji="1" lang="zh-CN" altLang="en-US" dirty="0"/>
              <a:t>中有很多事件似乎是供給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工程師分析程式碼的品質，一般工程師不需要特別注意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254139-49D3-0943-826A-BB65B6BE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9FB4D7-A123-8E4E-8AD8-CBBD8B1D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A6C2C3-A5F2-2D41-AFFC-CEDE3154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667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72619-9E93-B24A-9CA8-F3BC65CE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Memory Ordering Machine Clears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08A31-AF8C-BC47-9C25-9CA6923D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Intel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PMU</a:t>
            </a:r>
            <a:r>
              <a:rPr kumimoji="1" lang="zh-CN" altLang="en-US" dirty="0"/>
              <a:t>能支援</a:t>
            </a:r>
            <a:r>
              <a:rPr kumimoji="1" lang="en-US" altLang="zh-TW" dirty="0"/>
              <a:t>Memory Ordering Machine Clears</a:t>
            </a:r>
            <a:r>
              <a:rPr kumimoji="1" lang="zh-TW" altLang="en-US" dirty="0"/>
              <a:t>，事件名稱為 “</a:t>
            </a:r>
            <a:r>
              <a:rPr kumimoji="1" lang="en-US" altLang="zh-TW" dirty="0" err="1">
                <a:solidFill>
                  <a:srgbClr val="C00000"/>
                </a:solidFill>
              </a:rPr>
              <a:t>machine_clears.memory_ordering</a:t>
            </a:r>
            <a:r>
              <a:rPr kumimoji="1" lang="zh-TW" altLang="en-US" dirty="0"/>
              <a:t>”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-US" altLang="zh-TW" dirty="0"/>
              <a:t>Memory Ordering Machine Clears</a:t>
            </a:r>
            <a:r>
              <a:rPr kumimoji="1" lang="zh-CN" altLang="en-US" dirty="0"/>
              <a:t>與</a:t>
            </a:r>
            <a:r>
              <a:rPr kumimoji="1" lang="en-US" altLang="zh-CN" dirty="0"/>
              <a:t>false sharing</a:t>
            </a:r>
            <a:r>
              <a:rPr kumimoji="1" lang="zh-CN" altLang="en-US" dirty="0"/>
              <a:t>有強烈的關係，可以將它視為發生</a:t>
            </a:r>
            <a:r>
              <a:rPr kumimoji="1" lang="en-US" altLang="zh-CN" dirty="0">
                <a:solidFill>
                  <a:srgbClr val="C00000"/>
                </a:solidFill>
              </a:rPr>
              <a:t>false sharing</a:t>
            </a:r>
            <a:r>
              <a:rPr kumimoji="1" lang="zh-CN" altLang="en-US" dirty="0">
                <a:solidFill>
                  <a:srgbClr val="C00000"/>
                </a:solidFill>
              </a:rPr>
              <a:t>的指標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89EA6-3E72-8049-8061-4FA73F7F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DF9C4A-D5DC-D840-AC99-9D3B24E0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39812-DBF9-1A47-BDEC-AE796517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234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454E6-69FD-FC44-BF00-EDFE1F1F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觀察異常的同步現象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1F455-3B70-6C41-8146-66B78E06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一個寫得很好的平行化程式，每個處理器應該可以獨立做運算，只有在必要的時候，才進行資料交互換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因此可以觀察資料交換的頻率，以確認程式只有在必要的時候進行同步、資料交換。並且確保沒有發生</a:t>
            </a:r>
            <a:r>
              <a:rPr kumimoji="1" lang="en-US" altLang="zh-TW" sz="2400" dirty="0"/>
              <a:t>false-sharing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可以觀察</a:t>
            </a:r>
            <a:r>
              <a:rPr kumimoji="1" lang="en-US" altLang="zh-CN" sz="2400" dirty="0"/>
              <a:t> “</a:t>
            </a:r>
            <a:r>
              <a:rPr kumimoji="1" lang="en-US" altLang="zh-CN" sz="2400" dirty="0">
                <a:solidFill>
                  <a:srgbClr val="C00000"/>
                </a:solidFill>
              </a:rPr>
              <a:t>mem_load_l3_hit_retired.xsnp_hitm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確認資料的交換頻率，這一個事件的意義是：所有在</a:t>
            </a:r>
            <a:r>
              <a:rPr kumimoji="1" lang="en-US" altLang="zh-CN" sz="2400" dirty="0"/>
              <a:t>Level 3 cache</a:t>
            </a:r>
            <a:r>
              <a:rPr kumimoji="1" lang="zh-CN" altLang="en-US" sz="2400" dirty="0"/>
              <a:t>中完成（即：</a:t>
            </a:r>
            <a:r>
              <a:rPr kumimoji="1" lang="en-US" altLang="zh-CN" sz="2400" dirty="0"/>
              <a:t>retired</a:t>
            </a:r>
            <a:r>
              <a:rPr kumimoji="1" lang="zh-CN" altLang="en-US" sz="2400" dirty="0"/>
              <a:t>）的資料抓抓取的的指令碼中，用</a:t>
            </a:r>
            <a:r>
              <a:rPr kumimoji="1" lang="en-US" altLang="zh-CN" sz="2400" dirty="0"/>
              <a:t>snooping</a:t>
            </a:r>
            <a:r>
              <a:rPr kumimoji="1" lang="zh-CN" altLang="en-US" sz="2400" dirty="0"/>
              <a:t>（即：</a:t>
            </a:r>
            <a:r>
              <a:rPr kumimoji="1" lang="en-US" altLang="zh-CN" sz="2400" dirty="0" err="1"/>
              <a:t>xsnp</a:t>
            </a:r>
            <a:r>
              <a:rPr kumimoji="1" lang="zh-CN" altLang="en-US" sz="2400" dirty="0"/>
              <a:t>）抓到資料，而且這個資料是修改過的（即：</a:t>
            </a:r>
            <a:r>
              <a:rPr kumimoji="1" lang="en-US" altLang="zh-CN" sz="2400" dirty="0" err="1"/>
              <a:t>hitm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觀察</a:t>
            </a:r>
            <a:r>
              <a:rPr kumimoji="1" lang="zh-TW" altLang="en-US" sz="2400" dirty="0"/>
              <a:t>“</a:t>
            </a:r>
            <a:r>
              <a:rPr kumimoji="1" lang="en-US" altLang="zh-TW" sz="2400" dirty="0" err="1">
                <a:solidFill>
                  <a:srgbClr val="C00000"/>
                </a:solidFill>
              </a:rPr>
              <a:t>machine_clears.memory_ordering</a:t>
            </a:r>
            <a:r>
              <a:rPr kumimoji="1" lang="zh-TW" altLang="en-US" sz="2400" dirty="0"/>
              <a:t>”</a:t>
            </a:r>
            <a:r>
              <a:rPr kumimoji="1" lang="zh-CN" altLang="en-US" sz="2400" dirty="0"/>
              <a:t>確保沒有發生</a:t>
            </a:r>
            <a:r>
              <a:rPr kumimoji="1" lang="en-US" altLang="zh-CN" sz="2400" dirty="0"/>
              <a:t>false-sharing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err="1"/>
              <a:t>VTune</a:t>
            </a:r>
            <a:r>
              <a:rPr kumimoji="1" lang="zh-CN" altLang="en-US" sz="2400" dirty="0"/>
              <a:t>不支援上述二個效能指標，因此必須使用</a:t>
            </a:r>
            <a:r>
              <a:rPr kumimoji="1" lang="zh-TW" altLang="en-US" sz="2400" dirty="0"/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perf</a:t>
            </a:r>
            <a:r>
              <a:rPr kumimoji="1" lang="zh-CN" altLang="en-US" sz="2400" dirty="0"/>
              <a:t>進行量測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發生上述二個情況時的間接影響是：</a:t>
            </a:r>
            <a:r>
              <a:rPr kumimoji="1" lang="en-US" altLang="zh-CN" sz="2400" dirty="0"/>
              <a:t>CPI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clock per instruction</a:t>
            </a:r>
            <a:r>
              <a:rPr kumimoji="1" lang="zh-CN" altLang="en-US" sz="2400" dirty="0"/>
              <a:t>）變差</a:t>
            </a:r>
            <a:endParaRPr kumimoji="1" lang="en-US" altLang="zh-TW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228217-92F1-7E45-8532-2CC668469858}"/>
              </a:ext>
            </a:extLst>
          </p:cNvPr>
          <p:cNvSpPr/>
          <p:nvPr/>
        </p:nvSpPr>
        <p:spPr>
          <a:xfrm>
            <a:off x="0" y="6311900"/>
            <a:ext cx="12192000" cy="333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/>
              <a:t>原理：</a:t>
            </a:r>
            <a:r>
              <a:rPr kumimoji="1" lang="en-US" altLang="zh-TW" sz="1200" dirty="0"/>
              <a:t>Intel</a:t>
            </a:r>
            <a:r>
              <a:rPr kumimoji="1" lang="zh-TW" altLang="en-US" sz="1200" dirty="0"/>
              <a:t>的處理器支援</a:t>
            </a:r>
            <a:r>
              <a:rPr kumimoji="1" lang="en-US" altLang="zh-TW" sz="1200" dirty="0"/>
              <a:t>“out-of-order load”</a:t>
            </a:r>
            <a:r>
              <a:rPr kumimoji="1" lang="zh-TW" altLang="en-US" sz="1200" dirty="0"/>
              <a:t>，而</a:t>
            </a:r>
            <a:r>
              <a:rPr kumimoji="1" lang="en-US" altLang="zh-TW" sz="1200" dirty="0"/>
              <a:t> out-of-order load</a:t>
            </a:r>
            <a:r>
              <a:rPr kumimoji="1" lang="zh-CN" altLang="en-US" sz="1200" dirty="0"/>
              <a:t>如果載入失敗會造成</a:t>
            </a:r>
            <a:r>
              <a:rPr kumimoji="1" lang="zh-TW" altLang="en-US" sz="1200" dirty="0"/>
              <a:t> </a:t>
            </a:r>
            <a:r>
              <a:rPr kumimoji="1" lang="en-US" altLang="zh-TW" sz="1200" dirty="0"/>
              <a:t>“Memory Ordering Machine Clears”</a:t>
            </a:r>
            <a:r>
              <a:rPr kumimoji="1" lang="zh-TW" altLang="en-US" sz="1200" dirty="0"/>
              <a:t>，</a:t>
            </a:r>
            <a:r>
              <a:rPr kumimoji="1" lang="zh-CN" altLang="en-US" sz="1200" dirty="0"/>
              <a:t>即</a:t>
            </a:r>
            <a:r>
              <a:rPr kumimoji="1" lang="en-US" altLang="zh-CN" sz="1200" dirty="0" err="1"/>
              <a:t>machine_clears.memory_ordering</a:t>
            </a:r>
            <a:endParaRPr kumimoji="1" lang="en-US" altLang="zh-TW" sz="12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115292-CD96-6742-BCDD-D8FA0ADC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6FC078-B6AC-264A-AD9F-5EACF968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81B334-E416-D845-9312-310FA4FC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5151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1B8F0-45F3-F947-995E-F0F5E5BF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使用小工具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E8E9C-CE58-454F-A488-18338500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916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使用方法：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perfstat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執行檔 參數</a:t>
            </a: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1 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參數</a:t>
            </a: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2</a:t>
            </a:r>
            <a:endParaRPr lang="zh-TW" altLang="en-US" sz="2000" dirty="0">
              <a:solidFill>
                <a:srgbClr val="FFFF00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如果要產生制式化的顯示，執行 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touch ~/.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perflog</a:t>
            </a:r>
            <a:endParaRPr lang="en" altLang="zh-TW" sz="2000" dirty="0">
              <a:solidFill>
                <a:srgbClr val="FFFF00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如果要產生可讀的的顯示，執行 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rm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~/.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perflog</a:t>
            </a:r>
            <a:endParaRPr lang="en" altLang="zh-TW" sz="2000" dirty="0">
              <a:solidFill>
                <a:srgbClr val="FFFF00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$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 ./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perfstat</a:t>
            </a: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 ./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memoryTest</a:t>
            </a: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/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mem_pingpong</a:t>
            </a:r>
            <a:endParaRPr lang="en" altLang="zh-TW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使用方法 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perfrecord</a:t>
            </a:r>
            <a:r>
              <a:rPr lang="en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 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執行檔 參數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1 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參數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2 ..</a:t>
            </a:r>
            <a:endParaRPr lang="zh-TW" altLang="en-US" sz="2000" dirty="0">
              <a:solidFill>
                <a:srgbClr val="FFFF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輸出結果：產生檔案，檔名為 執行檔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.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perf.data</a:t>
            </a:r>
            <a:endParaRPr lang="en" altLang="zh-TW" sz="2000" dirty="0">
              <a:solidFill>
                <a:srgbClr val="FFFF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觀看執行結果，執行 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 perf report 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執行檔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.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perf.data</a:t>
            </a:r>
            <a:endParaRPr lang="en" altLang="zh-TW" sz="2000" dirty="0">
              <a:solidFill>
                <a:srgbClr val="FFFF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/>
              <a:t>$</a:t>
            </a:r>
            <a:r>
              <a:rPr lang="zh-TW" altLang="en-US" sz="2000" dirty="0"/>
              <a:t> </a:t>
            </a:r>
            <a:r>
              <a:rPr lang="en" altLang="zh-TW" sz="2000" dirty="0" err="1"/>
              <a:t>sudo</a:t>
            </a:r>
            <a:r>
              <a:rPr lang="en" altLang="zh-TW" sz="2000" dirty="0"/>
              <a:t> ./</a:t>
            </a:r>
            <a:r>
              <a:rPr lang="en" altLang="zh-TW" sz="2000" dirty="0" err="1"/>
              <a:t>perfrecord</a:t>
            </a:r>
            <a:r>
              <a:rPr lang="en" altLang="zh-TW" sz="2000" dirty="0"/>
              <a:t> ./</a:t>
            </a:r>
            <a:r>
              <a:rPr lang="en" altLang="zh-TW" sz="2000" dirty="0" err="1"/>
              <a:t>memoryTest</a:t>
            </a:r>
            <a:r>
              <a:rPr lang="en" altLang="zh-TW" sz="2000" dirty="0"/>
              <a:t>/</a:t>
            </a:r>
            <a:r>
              <a:rPr lang="en" altLang="zh-TW" sz="2000" dirty="0" err="1"/>
              <a:t>mem_pingpong</a:t>
            </a:r>
            <a:endParaRPr lang="en" altLang="zh-TW" sz="20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/>
              <a:t>$ </a:t>
            </a:r>
            <a:r>
              <a:rPr lang="en" altLang="zh-TW" sz="2000" dirty="0" err="1"/>
              <a:t>sudo</a:t>
            </a:r>
            <a:r>
              <a:rPr lang="en" altLang="zh-TW" sz="2000" dirty="0"/>
              <a:t> perf report -</a:t>
            </a:r>
            <a:r>
              <a:rPr lang="en" altLang="zh-TW" sz="2000" dirty="0" err="1"/>
              <a:t>i</a:t>
            </a:r>
            <a:r>
              <a:rPr lang="en" altLang="zh-TW" sz="2000" dirty="0"/>
              <a:t> ./</a:t>
            </a:r>
            <a:r>
              <a:rPr lang="en" altLang="zh-TW" sz="2000" dirty="0" err="1"/>
              <a:t>memoryTest</a:t>
            </a:r>
            <a:r>
              <a:rPr lang="en" altLang="zh-TW" sz="2000" dirty="0"/>
              <a:t>/</a:t>
            </a:r>
            <a:r>
              <a:rPr lang="en" altLang="zh-TW" sz="2000" dirty="0" err="1"/>
              <a:t>mem_pingpong.perf.data</a:t>
            </a:r>
            <a:endParaRPr lang="en" altLang="zh-TW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8F3D1A-1916-1140-9261-A4840137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C30C75-41A6-D246-BF2A-C02DFAD7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4AE4E-E2C9-F54C-9BA8-7956B4E0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2545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739A0A-91D3-C543-8746-37C4D61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9033"/>
              </p:ext>
            </p:extLst>
          </p:nvPr>
        </p:nvGraphicFramePr>
        <p:xfrm>
          <a:off x="0" y="0"/>
          <a:ext cx="12191998" cy="6858018"/>
        </p:xfrm>
        <a:graphic>
          <a:graphicData uri="http://schemas.openxmlformats.org/drawingml/2006/table">
            <a:tbl>
              <a:tblPr/>
              <a:tblGrid>
                <a:gridCol w="2246682">
                  <a:extLst>
                    <a:ext uri="{9D8B030D-6E8A-4147-A177-3AD203B41FA5}">
                      <a16:colId xmlns:a16="http://schemas.microsoft.com/office/drawing/2014/main" val="350625952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1967165915"/>
                    </a:ext>
                  </a:extLst>
                </a:gridCol>
                <a:gridCol w="981052">
                  <a:extLst>
                    <a:ext uri="{9D8B030D-6E8A-4147-A177-3AD203B41FA5}">
                      <a16:colId xmlns:a16="http://schemas.microsoft.com/office/drawing/2014/main" val="780759184"/>
                    </a:ext>
                  </a:extLst>
                </a:gridCol>
                <a:gridCol w="988539">
                  <a:extLst>
                    <a:ext uri="{9D8B030D-6E8A-4147-A177-3AD203B41FA5}">
                      <a16:colId xmlns:a16="http://schemas.microsoft.com/office/drawing/2014/main" val="261316322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248756068"/>
                    </a:ext>
                  </a:extLst>
                </a:gridCol>
                <a:gridCol w="921139">
                  <a:extLst>
                    <a:ext uri="{9D8B030D-6E8A-4147-A177-3AD203B41FA5}">
                      <a16:colId xmlns:a16="http://schemas.microsoft.com/office/drawing/2014/main" val="1833082136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96920793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40873380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37642617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914732529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167439018"/>
                    </a:ext>
                  </a:extLst>
                </a:gridCol>
                <a:gridCol w="688983">
                  <a:extLst>
                    <a:ext uri="{9D8B030D-6E8A-4147-A177-3AD203B41FA5}">
                      <a16:colId xmlns:a16="http://schemas.microsoft.com/office/drawing/2014/main" val="1648528531"/>
                    </a:ext>
                  </a:extLst>
                </a:gridCol>
              </a:tblGrid>
              <a:tr h="44340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pingpong，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二個排在一起的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 int，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造成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false sharing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將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變數配置到不同 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L1d cache line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隨意的存取宣告為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的變數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mutex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semaphore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spinlock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atomic operatiion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對全域變數進行存取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平行化版的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XZ），CPU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800%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呼叫了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及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二支程式），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200%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2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150,798,170,668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110,244,097,468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155,093,349,925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30,714,134,115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76,596,778,660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31,519,252,934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29,899,643,321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2,218,372,719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730,791,840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49,198,594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376,873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367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120,345,103,964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120,940,803,624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80,336,910,505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12,701,091,039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15,225,342,389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4,634,718,837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2,511,251,165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1,710,737,832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1,303,051,095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89,581,443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658,724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96864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cache-references:u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4,708,903,084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73,305,091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5,882,332,352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1,138,499,414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3,002,816,846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1,019,898,761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1,292,933,171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45,700,197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17,677,505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792,728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16,224,042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094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19,997,599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25,136,630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8,343,099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6,286,716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23,123,945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7,659,135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11,108,749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24,564,655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6,605,107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185,921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2,611,093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2376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40,003,326,481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40,156,494,045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20,063,969,025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3,313,308,433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4,709,543,228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1,812,626,890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365,426,582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228,058,971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94,784,226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22,544,429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38,196,400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885710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4,035,751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3,503,351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2,215,276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35,870,709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90,256,805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53,672,945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2,859,445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12,465,909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3,642,617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346,031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1,512,294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7738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bus-cycles:u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1,066,280,162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780,906,617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1,099,114,326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214,687,146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534,055,353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230,248,022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210,311,015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20,651,201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5,906,988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982,226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2,726,880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6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873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task-clock:u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3230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執行時間（使用</a:t>
                      </a:r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24.520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16.839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15.376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32.510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4.847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2.885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0220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context-switches（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687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20,080,762,609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20,293,573,013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20,061,862,820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3,305,884,074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4,095,703,737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1,874,044,747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357,904,831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519,992,693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319,506,413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30,417,608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166,743,987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1738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1,040,835,772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14,993,061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1,089,323,038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293,057,596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564,336,076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255,117,385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143,752,693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24,089,386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7,789,069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504,203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5,080,518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932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20,008,290,221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20,117,477,698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20,023,044,923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2,053,751,951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2,726,905,417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1,150,434,651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238,849,777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242,302,658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104,017,068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13,357,491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49,741,268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6714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L1-icache-load-misses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25,251,344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12,433,470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17,743,787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8,882,572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34,256,707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4,986,900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2,021,601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2,852,175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4,312,216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1,224,435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8,313,351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50877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2,164,676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4,201,227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1,845,406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29,948,570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5,222,095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5,658,732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160,977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4,893,813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1,678,074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112,331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1,327,178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002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l2_rqsts.demand_data_rd_miss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195,588,025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10,262,512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280,804,231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169,195,367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332,469,920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116,001,408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1,374,263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13,240,102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3,640,483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530,190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2,983,783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6361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mem_inst_retired.lock_loads:u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874,049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796,934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999,528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426,514,153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642,848,645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218,787,152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194,610,271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49,308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87,404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120,741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005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107,332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22,317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39,562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18,134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9,252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1,756,674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1,808,718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25,984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280,355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021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mem_inst_retired.split_stores:u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42,140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222,116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56,430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32,852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61,994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43,224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937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31,234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74,517,828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64,196,125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36,184,632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0431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mem_load_l3_hit_retired.xsnp_hitm:u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75,011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42,746,571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230,451,349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73,700,570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193,514,277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14,475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4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mem_load_l3_hit_retired.xsnp_miss:u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33,860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17,264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16,868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5,272,555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32,311,502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12,030,370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0915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mem_load_l3_hit_retired.xsnp_none:u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1,418,726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969,671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1,787,940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542,191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1,813,056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164,123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2,891,896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1,219,762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43,982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1,105,569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7252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machine_clears.memory_ordering:u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857,422,654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813,540,719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15,570,872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47,409,380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4,985,424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145,558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55,255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92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20,077,200,396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19,936,586,090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20,041,014,490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3,180,902,122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4,031,547,457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1,796,606,615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206,491,046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530,956,923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344,903,112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29,675,241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188,051,111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406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589,416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476,528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597,851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895,378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165,721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106,513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4,729,600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1,054,650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6,398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182,379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8303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20,068,401,460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19,891,165,623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20,037,561,929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2,016,013,457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2,698,948,574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1,341,934,985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204,402,386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245,040,835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106,640,305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15,387,458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49,913,106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7860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33,164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55,533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24,793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63,850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11,752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353,479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88,338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26,080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8833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1,088,048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721,980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1,305,550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2,396,169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2,395,895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718,450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110,583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267,944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321,320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044281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599,136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427,992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867,566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4,594,344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9,870,999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187,230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84,981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25,766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6,931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51,532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99358"/>
                  </a:ext>
                </a:extLst>
              </a:tr>
            </a:tbl>
          </a:graphicData>
        </a:graphic>
      </p:graphicFrame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008B1C-CE19-904C-B3D2-6C88379D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C44F75-0E0F-3840-A775-7BCCCBC3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A3254C-69E4-4647-8D55-B210DEB6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9488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739A0A-91D3-C543-8746-37C4D61A6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1998" cy="6858018"/>
        </p:xfrm>
        <a:graphic>
          <a:graphicData uri="http://schemas.openxmlformats.org/drawingml/2006/table">
            <a:tbl>
              <a:tblPr/>
              <a:tblGrid>
                <a:gridCol w="2246682">
                  <a:extLst>
                    <a:ext uri="{9D8B030D-6E8A-4147-A177-3AD203B41FA5}">
                      <a16:colId xmlns:a16="http://schemas.microsoft.com/office/drawing/2014/main" val="350625952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1967165915"/>
                    </a:ext>
                  </a:extLst>
                </a:gridCol>
                <a:gridCol w="981052">
                  <a:extLst>
                    <a:ext uri="{9D8B030D-6E8A-4147-A177-3AD203B41FA5}">
                      <a16:colId xmlns:a16="http://schemas.microsoft.com/office/drawing/2014/main" val="780759184"/>
                    </a:ext>
                  </a:extLst>
                </a:gridCol>
                <a:gridCol w="988539">
                  <a:extLst>
                    <a:ext uri="{9D8B030D-6E8A-4147-A177-3AD203B41FA5}">
                      <a16:colId xmlns:a16="http://schemas.microsoft.com/office/drawing/2014/main" val="261316322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248756068"/>
                    </a:ext>
                  </a:extLst>
                </a:gridCol>
                <a:gridCol w="921139">
                  <a:extLst>
                    <a:ext uri="{9D8B030D-6E8A-4147-A177-3AD203B41FA5}">
                      <a16:colId xmlns:a16="http://schemas.microsoft.com/office/drawing/2014/main" val="1833082136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96920793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40873380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37642617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914732529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167439018"/>
                    </a:ext>
                  </a:extLst>
                </a:gridCol>
                <a:gridCol w="688983">
                  <a:extLst>
                    <a:ext uri="{9D8B030D-6E8A-4147-A177-3AD203B41FA5}">
                      <a16:colId xmlns:a16="http://schemas.microsoft.com/office/drawing/2014/main" val="1648528531"/>
                    </a:ext>
                  </a:extLst>
                </a:gridCol>
              </a:tblGrid>
              <a:tr h="44340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pingpong，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二個排在一起的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 int，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造成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false sharing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將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變數配置到不同 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L1d cache line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隨意的存取宣告為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的變數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mutex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semaphore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spinlock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atomic operatiion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對全域變數進行存取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平行化版的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XZ），CPU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800%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呼叫了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及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二支程式），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200%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2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150,798,170,668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110,244,097,468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155,093,349,925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30,714,134,115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76,596,778,660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31,519,252,934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29,899,643,321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2,218,372,719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730,791,840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49,198,594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376,873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367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120,345,103,964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120,940,803,624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80,336,910,505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12,701,091,039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15,225,342,389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4,634,718,837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2,511,251,165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1,710,737,832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1,303,051,095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89,581,443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658,724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96864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cache-references:u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4,708,903,084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73,305,091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5,882,332,352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1,138,499,414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3,002,816,846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1,019,898,761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1,292,933,171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45,700,197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17,677,505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792,728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16,224,042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094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19,997,599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25,136,630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8,343,099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6,286,716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23,123,945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7,659,135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11,108,749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24,564,655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6,605,107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185,921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2,611,093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2376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40,003,326,481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40,156,494,045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20,063,969,025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3,313,308,433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4,709,543,228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1,812,626,890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365,426,582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228,058,971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94,784,226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22,544,429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38,196,400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885710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4,035,751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3,503,351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2,215,276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35,870,709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90,256,805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53,672,945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2,859,445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12,465,909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3,642,617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346,031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1,512,294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7738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bus-cycles:u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1,066,280,162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780,906,617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1,099,114,326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214,687,146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534,055,353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230,248,022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210,311,015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20,651,201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5,906,988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982,226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2,726,880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6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873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task-clock:u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3230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執行時間（使用</a:t>
                      </a:r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24.520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16.839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15.376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32.510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4.847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2.885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0220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context-switches（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687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20,080,762,609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20,293,573,013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20,061,862,820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3,305,884,074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4,095,703,737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1,874,044,747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357,904,831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519,992,693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319,506,413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30,417,608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166,743,987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1738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1,040,835,772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14,993,061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1,089,323,038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293,057,596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564,336,076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255,117,385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143,752,693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24,089,386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7,789,069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504,203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5,080,518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932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20,008,290,221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20,117,477,698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20,023,044,923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2,053,751,951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2,726,905,417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1,150,434,651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238,849,777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242,302,658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104,017,068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13,357,491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49,741,268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6714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L1-icache-load-misses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25,251,344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12,433,470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17,743,787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8,882,572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34,256,707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4,986,900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2,021,601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2,852,175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4,312,216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1,224,435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8,313,351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50877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2,164,676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4,201,227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1,845,406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29,948,570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5,222,095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5,658,732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160,977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4,893,813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1,678,074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112,331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1,327,178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002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l2_rqsts.demand_data_rd_miss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195,588,025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10,262,512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280,804,231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169,195,367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332,469,920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116,001,408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1,374,263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13,240,102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3,640,483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530,190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2,983,783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6361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mem_inst_retired.lock_loads:u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874,049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796,934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999,528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426,514,153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642,848,645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218,787,152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194,610,271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49,308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87,404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120,741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005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107,332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22,317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39,562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18,134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9,252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1,756,674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1,808,718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25,984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280,355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021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mem_inst_retired.split_stores:u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42,140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222,116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56,430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32,852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61,994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43,224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937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31,234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74,517,828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64,196,125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36,184,632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0431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mem_load_l3_hit_retired.xsnp_hitm:u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75,011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42,746,571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230,451,349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73,700,570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193,514,277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14,475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4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mem_load_l3_hit_retired.xsnp_miss:u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33,860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17,264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16,868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5,272,555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32,311,502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12,030,370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0915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mem_load_l3_hit_retired.xsnp_none:u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1,418,726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969,671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1,787,940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542,191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1,813,056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164,123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2,891,896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1,219,762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43,982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1,105,569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7252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machine_clears.memory_ordering:u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857,422,654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813,540,719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15,570,872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47,409,380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4,985,424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145,558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55,255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92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20,077,200,396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19,936,586,090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20,041,014,490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3,180,902,122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4,031,547,457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1,796,606,615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206,491,046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530,956,923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344,903,112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29,675,241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188,051,111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406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589,416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476,528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597,851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895,378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165,721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106,513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4,729,600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1,054,650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6,398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182,379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8303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20,068,401,460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19,891,165,623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20,037,561,929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2,016,013,457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2,698,948,574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1,341,934,985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204,402,386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245,040,835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106,640,305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15,387,458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49,913,106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7860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33,164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55,533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24,793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63,850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11,752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353,479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88,338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26,080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8833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1,088,048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721,980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1,305,550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2,396,169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2,395,895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718,450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110,583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267,944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321,320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044281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599,136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427,992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867,566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4,594,344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9,870,999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187,230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84,981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25,766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6,931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51,532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99358"/>
                  </a:ext>
                </a:extLst>
              </a:tr>
            </a:tbl>
          </a:graphicData>
        </a:graphic>
      </p:graphicFrame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B933ACE-C0D4-5F47-ABB3-2E63BF31910A}"/>
              </a:ext>
            </a:extLst>
          </p:cNvPr>
          <p:cNvCxnSpPr/>
          <p:nvPr/>
        </p:nvCxnSpPr>
        <p:spPr>
          <a:xfrm>
            <a:off x="2259106" y="484094"/>
            <a:ext cx="65741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向上箭號圖說文字 3">
            <a:extLst>
              <a:ext uri="{FF2B5EF4-FFF2-40B4-BE49-F238E27FC236}">
                <a16:creationId xmlns:a16="http://schemas.microsoft.com/office/drawing/2014/main" id="{0DB1FBD2-0D32-614F-826C-279AC1D60583}"/>
              </a:ext>
            </a:extLst>
          </p:cNvPr>
          <p:cNvSpPr/>
          <p:nvPr/>
        </p:nvSpPr>
        <p:spPr>
          <a:xfrm>
            <a:off x="4315012" y="484094"/>
            <a:ext cx="2462306" cy="1320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記憶體的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特殊存取方式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4046639-51B7-DD43-8DB6-CC917EF6988A}"/>
              </a:ext>
            </a:extLst>
          </p:cNvPr>
          <p:cNvCxnSpPr>
            <a:cxnSpLocks/>
          </p:cNvCxnSpPr>
          <p:nvPr/>
        </p:nvCxnSpPr>
        <p:spPr>
          <a:xfrm>
            <a:off x="8922869" y="484094"/>
            <a:ext cx="326912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向上箭號圖說文字 7">
            <a:extLst>
              <a:ext uri="{FF2B5EF4-FFF2-40B4-BE49-F238E27FC236}">
                <a16:creationId xmlns:a16="http://schemas.microsoft.com/office/drawing/2014/main" id="{DF040536-B164-0446-BBA3-274BF9E3A985}"/>
              </a:ext>
            </a:extLst>
          </p:cNvPr>
          <p:cNvSpPr/>
          <p:nvPr/>
        </p:nvSpPr>
        <p:spPr>
          <a:xfrm>
            <a:off x="9326280" y="484094"/>
            <a:ext cx="2462306" cy="1320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常用的</a:t>
            </a:r>
            <a:r>
              <a:rPr kumimoji="1" lang="en-US" altLang="zh-TW" dirty="0"/>
              <a:t>Linux</a:t>
            </a:r>
            <a:r>
              <a:rPr kumimoji="1" lang="zh-CN" altLang="en-US" dirty="0"/>
              <a:t>指令</a:t>
            </a:r>
            <a:endParaRPr kumimoji="1" lang="zh-TW" altLang="en-US" dirty="0"/>
          </a:p>
        </p:txBody>
      </p:sp>
      <p:sp>
        <p:nvSpPr>
          <p:cNvPr id="9" name="向左箭號圖說文字 8">
            <a:extLst>
              <a:ext uri="{FF2B5EF4-FFF2-40B4-BE49-F238E27FC236}">
                <a16:creationId xmlns:a16="http://schemas.microsoft.com/office/drawing/2014/main" id="{AC3E72D0-9DB9-8347-94F3-E7DC062F3DA9}"/>
              </a:ext>
            </a:extLst>
          </p:cNvPr>
          <p:cNvSpPr/>
          <p:nvPr/>
        </p:nvSpPr>
        <p:spPr>
          <a:xfrm>
            <a:off x="2259106" y="3363268"/>
            <a:ext cx="2055906" cy="1364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紅色部分與記憶體存取異常相關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E869DD-4E69-274C-851F-51C76CBA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AC6EB-626E-8343-BC64-D582C55D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246114B-8D68-F245-BD10-7DA87F85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1051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B5723-143E-C94A-B2D3-E57E029B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確認問題後，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TW" altLang="en-US" dirty="0"/>
              <a:t>該如何找出造成該問題的程式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9AA7F8-B3FA-8C48-81EF-33B0C72E5FC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solidFill>
                  <a:srgbClr val="F4F4F4"/>
                </a:solidFill>
                <a:latin typeface="Monaco" pitchFamily="2" charset="0"/>
              </a:rPr>
              <a:t>$ </a:t>
            </a:r>
            <a:r>
              <a:rPr lang="en" altLang="zh-TW" sz="2000" dirty="0" err="1">
                <a:solidFill>
                  <a:srgbClr val="F4F4F4"/>
                </a:solidFill>
                <a:latin typeface="Monaco" pitchFamily="2" charset="0"/>
              </a:rPr>
              <a:t>sudo</a:t>
            </a:r>
            <a:r>
              <a:rPr lang="en" altLang="zh-TW" sz="2000" dirty="0">
                <a:solidFill>
                  <a:srgbClr val="F4F4F4"/>
                </a:solidFill>
                <a:latin typeface="Monaco" pitchFamily="2" charset="0"/>
              </a:rPr>
              <a:t> perf report -</a:t>
            </a:r>
            <a:r>
              <a:rPr lang="en" altLang="zh-TW" sz="2000" dirty="0" err="1">
                <a:solidFill>
                  <a:srgbClr val="F4F4F4"/>
                </a:solidFill>
                <a:latin typeface="Monaco" pitchFamily="2" charset="0"/>
              </a:rPr>
              <a:t>i</a:t>
            </a:r>
            <a:r>
              <a:rPr lang="en" altLang="zh-TW" sz="2000" dirty="0">
                <a:solidFill>
                  <a:srgbClr val="F4F4F4"/>
                </a:solidFill>
                <a:latin typeface="Monaco" pitchFamily="2" charset="0"/>
              </a:rPr>
              <a:t> </a:t>
            </a:r>
            <a:r>
              <a:rPr lang="en" altLang="zh-TW" sz="2000" dirty="0" err="1">
                <a:solidFill>
                  <a:srgbClr val="F4F4F4"/>
                </a:solidFill>
                <a:latin typeface="Monaco" pitchFamily="2" charset="0"/>
              </a:rPr>
              <a:t>mem_pingpong.perf.data</a:t>
            </a:r>
            <a:endParaRPr lang="en" altLang="zh-TW" sz="2000" dirty="0">
              <a:solidFill>
                <a:srgbClr val="F4F4F4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2000" dirty="0">
                <a:solidFill>
                  <a:srgbClr val="FFFF00"/>
                </a:solidFill>
                <a:latin typeface="Monaco" pitchFamily="2" charset="0"/>
              </a:rPr>
              <a:t>/*</a:t>
            </a:r>
            <a:r>
              <a:rPr lang="zh-CN" altLang="en-US" sz="2000" dirty="0">
                <a:solidFill>
                  <a:srgbClr val="FFFF00"/>
                </a:solidFill>
                <a:latin typeface="Monaco" pitchFamily="2" charset="0"/>
              </a:rPr>
              <a:t>針對要進一步了解的事件「選進去」，再選擇「</a:t>
            </a:r>
            <a:r>
              <a:rPr lang="en" altLang="zh-CN" sz="2000" dirty="0">
                <a:solidFill>
                  <a:srgbClr val="FFFF00"/>
                </a:solidFill>
                <a:latin typeface="Monaco" pitchFamily="2" charset="0"/>
              </a:rPr>
              <a:t> Annotate thread</a:t>
            </a:r>
            <a:r>
              <a:rPr lang="zh-CN" altLang="en-US" sz="2000" dirty="0">
                <a:solidFill>
                  <a:srgbClr val="FFFF00"/>
                </a:solidFill>
                <a:latin typeface="Monaco" pitchFamily="2" charset="0"/>
              </a:rPr>
              <a:t>」</a:t>
            </a:r>
            <a:r>
              <a:rPr lang="en-US" altLang="zh-CN" sz="2000" dirty="0">
                <a:solidFill>
                  <a:srgbClr val="FFFF00"/>
                </a:solidFill>
                <a:latin typeface="Monaco" pitchFamily="2" charset="0"/>
              </a:rPr>
              <a:t>*/</a:t>
            </a:r>
            <a:endParaRPr lang="en" altLang="zh-TW" sz="2000" dirty="0">
              <a:solidFill>
                <a:srgbClr val="FFFF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incq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0x20387d(%rip)        # 604518 &lt;ds+0x8&gt;</a:t>
            </a:r>
          </a:p>
          <a:p>
            <a:pPr marL="0" indent="0">
              <a:buNone/>
            </a:pPr>
            <a:r>
              <a:rPr lang="en" altLang="zh-TW" sz="1200" b="1" dirty="0">
                <a:solidFill>
                  <a:srgbClr val="FF0000"/>
                </a:solidFill>
                <a:latin typeface="Monaco" pitchFamily="2" charset="0"/>
              </a:rPr>
              <a:t> 48.64 │      </a:t>
            </a:r>
            <a:r>
              <a:rPr lang="en" altLang="zh-TW" sz="1200" b="1" dirty="0" err="1">
                <a:solidFill>
                  <a:srgbClr val="FF0000"/>
                </a:solidFill>
                <a:latin typeface="Monaco" pitchFamily="2" charset="0"/>
              </a:rPr>
              <a:t>cmp</a:t>
            </a:r>
            <a:r>
              <a:rPr lang="en" altLang="zh-TW" sz="1200" b="1" dirty="0">
                <a:solidFill>
                  <a:srgbClr val="FF0000"/>
                </a:solidFill>
                <a:latin typeface="Monaco" pitchFamily="2" charset="0"/>
              </a:rPr>
              <a:t>    %</a:t>
            </a:r>
            <a:r>
              <a:rPr lang="en" altLang="zh-TW" sz="1200" b="1" dirty="0" err="1">
                <a:solidFill>
                  <a:srgbClr val="FF0000"/>
                </a:solidFill>
                <a:latin typeface="Monaco" pitchFamily="2" charset="0"/>
              </a:rPr>
              <a:t>rdx</a:t>
            </a:r>
            <a:r>
              <a:rPr lang="en" altLang="zh-TW" sz="1200" b="1" dirty="0">
                <a:solidFill>
                  <a:srgbClr val="FF0000"/>
                </a:solidFill>
                <a:latin typeface="Monaco" pitchFamily="2" charset="0"/>
              </a:rPr>
              <a:t>,%</a:t>
            </a:r>
            <a:r>
              <a:rPr lang="en" altLang="zh-TW" sz="1200" b="1" dirty="0" err="1">
                <a:solidFill>
                  <a:srgbClr val="FF0000"/>
                </a:solidFill>
                <a:latin typeface="Monaco" pitchFamily="2" charset="0"/>
              </a:rPr>
              <a:t>rax</a:t>
            </a:r>
            <a:endParaRPr lang="en" altLang="zh-TW" sz="1200" b="1" dirty="0">
              <a:solidFill>
                <a:srgbClr val="FF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↑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jg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  c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mov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$0x401cd4,%edi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xor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%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eax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,%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eax</a:t>
            </a:r>
            <a:endParaRPr lang="en" altLang="zh-TW" sz="1200" dirty="0">
              <a:solidFill>
                <a:srgbClr val="F4F4F4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mov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ds+0x8,%rsi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↑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jmpq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400a40 &lt;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printf@plt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&gt;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33: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inc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%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rdx</a:t>
            </a:r>
            <a:endParaRPr lang="en" altLang="zh-TW" sz="1200" dirty="0">
              <a:solidFill>
                <a:srgbClr val="F4F4F4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incq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0x203853(%rip)        # 604510 &lt;ds&gt;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F0000"/>
                </a:solidFill>
                <a:latin typeface="Monaco" pitchFamily="2" charset="0"/>
              </a:rPr>
              <a:t> 51.36 │      </a:t>
            </a:r>
            <a:r>
              <a:rPr lang="en" altLang="zh-TW" sz="1200" dirty="0" err="1">
                <a:solidFill>
                  <a:srgbClr val="FF0000"/>
                </a:solidFill>
                <a:latin typeface="Monaco" pitchFamily="2" charset="0"/>
              </a:rPr>
              <a:t>cmp</a:t>
            </a:r>
            <a:r>
              <a:rPr lang="en" altLang="zh-TW" sz="1200" dirty="0">
                <a:solidFill>
                  <a:srgbClr val="FF0000"/>
                </a:solidFill>
                <a:latin typeface="Monaco" pitchFamily="2" charset="0"/>
              </a:rPr>
              <a:t>    %</a:t>
            </a:r>
            <a:r>
              <a:rPr lang="en" altLang="zh-TW" sz="1200" dirty="0" err="1">
                <a:solidFill>
                  <a:srgbClr val="FF0000"/>
                </a:solidFill>
                <a:latin typeface="Monaco" pitchFamily="2" charset="0"/>
              </a:rPr>
              <a:t>rdx</a:t>
            </a:r>
            <a:r>
              <a:rPr lang="en" altLang="zh-TW" sz="1200" dirty="0">
                <a:solidFill>
                  <a:srgbClr val="FF0000"/>
                </a:solidFill>
                <a:latin typeface="Monaco" pitchFamily="2" charset="0"/>
              </a:rPr>
              <a:t>,%</a:t>
            </a:r>
            <a:r>
              <a:rPr lang="en" altLang="zh-TW" sz="1200" dirty="0" err="1">
                <a:solidFill>
                  <a:srgbClr val="FF0000"/>
                </a:solidFill>
                <a:latin typeface="Monaco" pitchFamily="2" charset="0"/>
              </a:rPr>
              <a:t>rax</a:t>
            </a:r>
            <a:endParaRPr lang="en" altLang="zh-TW" sz="1200" dirty="0">
              <a:solidFill>
                <a:srgbClr val="FF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↑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jg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  c</a:t>
            </a:r>
          </a:p>
          <a:p>
            <a:pPr marL="0" indent="0">
              <a:buNone/>
            </a:pPr>
            <a:endParaRPr kumimoji="1" lang="zh-TW" altLang="en-US" sz="12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C2490-F2C1-AD48-93E1-5A93393B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BF3D7-94B6-C445-ACAA-C152BB3C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C8E05F-06ED-BD4A-A5E5-BE4AEE08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5549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C548C-4596-F049-BE82-0AEAB9A8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如果編譯時使用了</a:t>
            </a:r>
            <a:r>
              <a:rPr kumimoji="1" lang="en-US" altLang="zh-CN" dirty="0"/>
              <a:t>-g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>
                <a:solidFill>
                  <a:srgbClr val="C00000"/>
                </a:solidFill>
              </a:rPr>
              <a:t>有時候</a:t>
            </a:r>
            <a:r>
              <a:rPr kumimoji="1" lang="en-US" altLang="zh-CN" dirty="0">
                <a:solidFill>
                  <a:srgbClr val="C00000"/>
                </a:solidFill>
              </a:rPr>
              <a:t>bug</a:t>
            </a:r>
            <a:r>
              <a:rPr kumimoji="1" lang="zh-CN" altLang="en-US" dirty="0">
                <a:solidFill>
                  <a:srgbClr val="C00000"/>
                </a:solidFill>
              </a:rPr>
              <a:t>只有在開啟</a:t>
            </a:r>
            <a:r>
              <a:rPr kumimoji="1" lang="en-US" altLang="zh-CN" dirty="0">
                <a:solidFill>
                  <a:srgbClr val="C00000"/>
                </a:solidFill>
              </a:rPr>
              <a:t>-O3</a:t>
            </a:r>
            <a:r>
              <a:rPr kumimoji="1" lang="zh-CN" altLang="en-US" dirty="0">
                <a:solidFill>
                  <a:srgbClr val="C00000"/>
                </a:solidFill>
              </a:rPr>
              <a:t>發生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416C8-A016-DA46-9863-8301B5F4DCA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sz="12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│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</a:t>
            </a:r>
            <a:r>
              <a:rPr kumimoji="1" lang="en" altLang="zh-TW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ds.a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ds,%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40.82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%rax,-0x30(%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$0x1,%eax  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add    -0x30(%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%rax,-0x28(%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-0x28(%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rax,ds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↑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2f</a:t>
            </a:r>
          </a:p>
          <a:p>
            <a:pPr marL="0" indent="0">
              <a:buNone/>
            </a:pPr>
            <a:r>
              <a:rPr kumimoji="1" lang="en" altLang="zh-TW" sz="12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│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else           </a:t>
            </a:r>
          </a:p>
          <a:p>
            <a:pPr marL="0" indent="0">
              <a:buNone/>
            </a:pPr>
            <a:r>
              <a:rPr kumimoji="1" lang="en" altLang="zh-TW" sz="12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│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</a:t>
            </a:r>
            <a:r>
              <a:rPr kumimoji="1" lang="en" altLang="zh-TW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ds.b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│6b: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ds+0x8,%rax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59.18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%rax,-0x20(%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A99ECE-D5C7-BD4D-8035-5CFEC405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D5A8D8-A239-CC40-875E-2A365839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27B5D7-705F-CE4B-A421-A34AAAC5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0208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EC923-FE08-794B-A726-D1E57F2C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CB277-424E-994A-845A-71BFA4DE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了解支援多執行緒的硬體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pipeline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super-scaler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compiler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都可能將「表面上」看起來不相關的程式碼對調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了解一道組合語言可能分成多個步驟執行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x86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於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cache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上保證了記憶體的一致性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了解有些指令雖然是複雜動作（例如：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read-modify-write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）但是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的設計者，將這些特別指令設計成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atomic operation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0AE0D3-3BFB-DE49-BDDE-8E59B6F1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E61C1-D06E-4C44-9F43-1E0C4F2D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525EC-7A85-454D-9636-ABD80712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3294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89A5E6-58F3-DD41-8EF8-0A2BA73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programming</a:t>
            </a:r>
            <a:br>
              <a:rPr kumimoji="1" lang="en-US" altLang="zh-CN" dirty="0"/>
            </a:br>
            <a:r>
              <a:rPr kumimoji="1" lang="en-US" altLang="zh-CN" dirty="0"/>
              <a:t>language/model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8EE05C-245E-DE45-9FF2-C6DA5F82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9C595D-80A1-464D-A964-528E5374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F05839-D465-F844-8D74-398D4C76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DDAD5-1F8B-5D43-8C64-A66E16A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736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FE0E1-56C2-7F46-B410-0CD09356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TC Regular" panose="020B0500000000000000" pitchFamily="34" charset="-120"/>
              </a:rPr>
              <a:t>在撰寫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程式之前</a:t>
            </a:r>
            <a:br>
              <a:rPr kumimoji="1" lang="en-US" altLang="zh-CN" dirty="0">
                <a:latin typeface="Noto Sans CJK TC Regular" panose="020B0500000000000000" pitchFamily="34" charset="-120"/>
              </a:rPr>
            </a:br>
            <a:r>
              <a:rPr kumimoji="1" lang="en-US" altLang="zh-CN" dirty="0">
                <a:latin typeface="Noto Sans CJK TC Regular" panose="020B0500000000000000" pitchFamily="34" charset="-120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選用「編譯器」、啟動最佳化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15CCC-3FB9-4240-A406-3400866B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	/*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是一個簡單的表格加總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user:       </a:t>
            </a:r>
            <a:r>
              <a:rPr lang="en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81.080010s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/*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w/o optimization*/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sys:        0.640063s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-O3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user:       </a:t>
            </a:r>
            <a:r>
              <a:rPr lang="en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4.794872s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/*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with -O3*/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sys:        0.579863s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-O3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user:       </a:t>
            </a:r>
            <a:r>
              <a:rPr lang="en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0.358683s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/*intel C compiler*/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sys:        0.577878s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E7131-4B1B-124F-BF1D-314D9B5C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24B5D8-381B-6547-8E99-8956DFFE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2ECFA7-52B8-7B4F-9C0B-8776EABA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6968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A5ACFF-29BE-5E4B-9B50-8102B484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 thread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D5C8989-E776-2A42-B781-E42A4C85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b="1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b="1" dirty="0" err="1">
                <a:solidFill>
                  <a:srgbClr val="D12F1B"/>
                </a:solidFill>
                <a:latin typeface="Menlo" panose="020B0609030804020204" pitchFamily="49" charset="0"/>
              </a:rPr>
              <a:t>threads.h</a:t>
            </a:r>
            <a:r>
              <a:rPr lang="en-US" altLang="zh-TW" b="1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run(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par)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thr1, thr2, thr3, thr4;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(&amp;thr1,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(&amp;thr2,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(&amp;thr3,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(&amp;thr4,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E9F385-CD63-2449-BE62-3F649D2F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63F443-35DC-DC45-9398-333AC1D6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545F80-AD7A-5147-88CC-6E5437C9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875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203B7-5161-D648-8333-BD483687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C812B-A772-594C-97B2-59C97583232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gcc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c11thread.c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c11thread.c:1:10: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fatal error: 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threads.h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No such file or directory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#include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threads.h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     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^~~~~~~~~~~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compilation terminated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/*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ubuntu 18.04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libc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並未支援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c11 &lt;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threads.h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&gt;*/</a:t>
            </a:r>
            <a:endParaRPr lang="en-US" altLang="zh-TW" dirty="0">
              <a:solidFill>
                <a:srgbClr val="FFFF0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F7BB7-5EDE-D243-95DA-C064647A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823EB-EC29-F84D-8C2C-E0FC585C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9411F-BF09-D742-91E3-5A2568CB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3519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6D05A-2A0C-924C-B1E8-B15734E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C++ thread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9C0CF-CF9C-7B40-BA02-493B23D9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&lt;thread&gt;</a:t>
            </a:r>
            <a:endParaRPr lang="en-US" altLang="zh-TW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run(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par)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(par)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(RED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(GREEN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(CYAN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(YELLOW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thrd1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thrd2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thrd3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thrd4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thrd1.join();thrd2.join();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thrd3.join();thrd4.join();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325EB-3220-9F45-A878-76A4E96A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3BBF9C-570A-4546-AF13-2CA71393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853C2-489E-0F4D-8F8D-C92D5876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7831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9A9A2-A680-684C-9EB4-41B5301F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C4885-7ED5-4B48-AB66-07B2AB886FE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g++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-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pthread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cppThread.cpp</a:t>
            </a: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dirty="0"/>
              <a:t>./</a:t>
            </a:r>
            <a:r>
              <a:rPr lang="en" altLang="zh-TW" dirty="0" err="1"/>
              <a:t>timedetail</a:t>
            </a:r>
            <a:r>
              <a:rPr lang="en" altLang="zh-TW" dirty="0"/>
              <a:t> 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a.out</a:t>
            </a: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0     1     2     3     4     5     6     7     8     9    10    11    12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0     1     2     3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13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4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14    15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5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16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6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17    18    19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7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20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8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21    22    23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9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24    25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10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26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11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27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12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28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13    14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29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15    16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30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17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31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18    19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32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花在執行程式的時間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0.083779s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Kernel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協助處理的時間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0.156387s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	138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，但觸發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	0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自願性的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 switch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19395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非自願性的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 switch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4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</a:t>
            </a:r>
            <a:endParaRPr lang="en-US" altLang="zh-TW" sz="2400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5EC4C-B47E-D947-9FE8-55543F65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77BAB-D864-A54A-A021-81D363B8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D68F6A-23E7-DA46-AC44-D874AFD9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557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90824-2904-2E48-B4FA-5203FCDB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9DD77-C9D6-5F43-8819-8A81EF8A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kumimoji="1" lang="en-US" altLang="zh-TW" dirty="0"/>
              <a:t>C++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使用了</a:t>
            </a:r>
            <a:r>
              <a:rPr kumimoji="1" lang="en-US" altLang="zh-CN" dirty="0" err="1"/>
              <a:t>glibc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實現</a:t>
            </a:r>
            <a:endParaRPr kumimoji="1" lang="en-US" altLang="zh-CN" dirty="0"/>
          </a:p>
          <a:p>
            <a:r>
              <a:rPr kumimoji="1" lang="en-US" altLang="zh-TW" dirty="0" err="1"/>
              <a:t>pthread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clone() system call</a:t>
            </a:r>
            <a:r>
              <a:rPr kumimoji="1" lang="zh-CN" altLang="en-US" dirty="0"/>
              <a:t>實現</a:t>
            </a:r>
            <a:endParaRPr kumimoji="1" lang="en-US" altLang="zh-CN" dirty="0"/>
          </a:p>
          <a:p>
            <a:r>
              <a:rPr kumimoji="1" lang="zh-CN" altLang="en-US" dirty="0"/>
              <a:t>對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而言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於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內部是一樣的。差異只是：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之間共享記憶體，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之間並未共享記憶體。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內部都是使用</a:t>
            </a:r>
            <a:r>
              <a:rPr kumimoji="1" lang="en-US" altLang="zh-CN" dirty="0" err="1"/>
              <a:t>task_struct</a:t>
            </a:r>
            <a:r>
              <a:rPr kumimoji="1" lang="zh-CN" altLang="en-US" dirty="0"/>
              <a:t>控制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process</a:t>
            </a:r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的這三個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vfork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在核心內部都呼叫</a:t>
            </a:r>
            <a:r>
              <a:rPr kumimoji="1" lang="en-US" altLang="zh-CN" dirty="0" err="1"/>
              <a:t>do_fork</a:t>
            </a:r>
            <a:r>
              <a:rPr kumimoji="1" lang="en-US" altLang="zh-CN" dirty="0"/>
              <a:t>()</a:t>
            </a:r>
          </a:p>
          <a:p>
            <a:r>
              <a:rPr kumimoji="1" lang="zh-CN" altLang="en-US" dirty="0"/>
              <a:t>除非有特別需求，否則直接呼叫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並不會帶來太大的效能改善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特別需求如：希望每一個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有獨立的</a:t>
            </a:r>
            <a:r>
              <a:rPr kumimoji="1" lang="en-US" altLang="zh-CN" dirty="0"/>
              <a:t>open-file table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的時候要特別注意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的傳遞方式</a:t>
            </a:r>
            <a:r>
              <a:rPr kumimoji="1" lang="zh-TW" altLang="en-US" dirty="0"/>
              <a:t> </a:t>
            </a:r>
            <a:r>
              <a:rPr kumimoji="1" lang="en-US" altLang="zh-TW" dirty="0"/>
              <a:t>&amp;</a:t>
            </a:r>
            <a:r>
              <a:rPr kumimoji="1" lang="en-US" altLang="zh-TW" dirty="0" err="1"/>
              <a:t>newStack</a:t>
            </a:r>
            <a:r>
              <a:rPr kumimoji="1" lang="en-US" altLang="zh-TW" dirty="0"/>
              <a:t>[size-1]</a:t>
            </a:r>
            <a:endParaRPr kumimoji="1" lang="en-US" altLang="zh-CN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65B5C-27DC-EC4A-ADCE-5C43751B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78F440-353B-294D-AA59-B4BC35B2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3B4E2-F14C-3544-A44E-5302422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97763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F6716-0D5A-D745-AB2B-2F10426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我們使用的函數庫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43D81-3CEB-A645-B146-DFDFC8B2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選擇使用</a:t>
            </a:r>
            <a:r>
              <a:rPr kumimoji="1" lang="en-US" altLang="zh-TW" dirty="0"/>
              <a:t>&lt;</a:t>
            </a:r>
            <a:r>
              <a:rPr kumimoji="1" lang="en-US" altLang="zh-TW" dirty="0" err="1"/>
              <a:t>pthread.h</a:t>
            </a:r>
            <a:r>
              <a:rPr kumimoji="1" lang="en-US" altLang="zh-TW" dirty="0"/>
              <a:t>&gt;</a:t>
            </a:r>
            <a:r>
              <a:rPr kumimoji="1" lang="zh-CN" altLang="en-US" dirty="0"/>
              <a:t>函數庫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，功能幾乎和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一樣</a:t>
            </a:r>
            <a:endParaRPr kumimoji="1" lang="en-US" altLang="zh-CN" dirty="0"/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主要提供下列功能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定義各種基本型別的</a:t>
            </a:r>
            <a:r>
              <a:rPr kumimoji="1" lang="en-US" altLang="zh-CN" dirty="0" err="1"/>
              <a:t>atomic_t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定義各種</a:t>
            </a:r>
            <a:r>
              <a:rPr kumimoji="1" lang="en-US" altLang="zh-CN" dirty="0"/>
              <a:t>atomic operation</a:t>
            </a:r>
          </a:p>
          <a:p>
            <a:pPr lvl="1"/>
            <a:r>
              <a:rPr kumimoji="1" lang="zh-CN" altLang="en-US" dirty="0"/>
              <a:t>定義了</a:t>
            </a:r>
            <a:r>
              <a:rPr kumimoji="1" lang="en-US" altLang="zh-CN" dirty="0"/>
              <a:t>memory barrier</a:t>
            </a:r>
          </a:p>
          <a:p>
            <a:r>
              <a:rPr kumimoji="1" lang="en-US" altLang="zh-CN" dirty="0"/>
              <a:t>C11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的功能，大致相等於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&lt;atomic&gt;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B0A41B-F3CE-F34D-9C65-62FDB2C7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89A294-6508-E24D-8FAE-36409003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F3BA0-328F-894A-87FE-082AB41A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1698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編譯方式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xxx.c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-g -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pthread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-o xxx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xxx.c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–O3 -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pthread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-o xxx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en-US" altLang="zh-TW" sz="4000" dirty="0" err="1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kumimoji="1" lang="zh-TW" altLang="en-US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可以替代成</a:t>
            </a:r>
            <a:r>
              <a:rPr kumimoji="1" lang="en-US" altLang="zh-TW" sz="4000" dirty="0" err="1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icc</a:t>
            </a:r>
            <a:r>
              <a:rPr kumimoji="1" lang="zh-TW" altLang="en-US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或</a:t>
            </a:r>
            <a:r>
              <a:rPr kumimoji="1" lang="en-US" altLang="zh-TW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clang*/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097AC5-2E58-3F41-AE42-8E64EBFF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524150-779B-3A4E-9CE8-B74B4F0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1231B-0A08-EC45-A66E-BE6DC845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43564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A270A-1FC9-5A4C-B739-A8F61418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base.c</a:t>
            </a:r>
            <a:r>
              <a:rPr kumimoji="1" lang="zh-TW" altLang="en-US" dirty="0"/>
              <a:t> （比較基準）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A1A56-25CD-CA4F-94DF-BEE8DD67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stdio.h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2000000000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B3F60-9589-DB48-9538-D60480AB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B7CA2A-DD83-4D44-B6BA-273F3E51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17CC9-2F87-F64E-BC42-346EA856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9185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 ./base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1000000000+1000000000 = 2000000000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</a:br>
            <a:endParaRPr lang="en" altLang="zh-TW" dirty="0">
              <a:solidFill>
                <a:srgbClr val="F4F4F4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: 					4.709708408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: 			4.709391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4.709391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0.000000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63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1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context switch: 		33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25E1B-1F93-3A4B-9C1C-4FAB514C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113DA-D63A-DF44-B6AB-BC1B2462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EC381-D0ED-984A-AE24-2C8F2CB6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1430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pthread_create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pthread_create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tid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, </a:t>
            </a: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, </a:t>
            </a:r>
            <a:r>
              <a:rPr lang="en-US" altLang="zh-TW" sz="2400" dirty="0">
                <a:solidFill>
                  <a:srgbClr val="AA0D91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*(*function)(</a:t>
            </a:r>
            <a:r>
              <a:rPr lang="en-US" altLang="zh-TW" sz="2400" dirty="0">
                <a:solidFill>
                  <a:srgbClr val="AA0D91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*) , </a:t>
            </a:r>
            <a:r>
              <a:rPr lang="en-US" altLang="zh-TW" sz="2400" dirty="0">
                <a:solidFill>
                  <a:srgbClr val="AA0D91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*argument)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tid</a:t>
            </a:r>
            <a:r>
              <a:rPr kumimoji="1"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</a:t>
            </a:r>
            <a:r>
              <a:rPr kumimoji="1"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 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，新建立的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的屬性，使用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pthread_attr_init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及相關函數初始化，</a:t>
            </a:r>
            <a:r>
              <a:rPr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一般填入</a:t>
            </a:r>
            <a:r>
              <a:rPr lang="en-US" altLang="zh-TW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NULL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function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，該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所要執行的函數的名稱，</a:t>
            </a:r>
            <a:r>
              <a:rPr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該函數的回傳值和參數都是</a:t>
            </a:r>
            <a:r>
              <a:rPr lang="en-US" altLang="zh-TW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void*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argumentt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傳遞給上述函數（即：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）的參數</a:t>
            </a:r>
            <a:endParaRPr lang="en-US" altLang="zh-TW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正確回傳</a:t>
            </a:r>
            <a:r>
              <a:rPr kumimoji="1"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0</a:t>
            </a:r>
            <a:r>
              <a:rPr kumimoji="1"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，錯誤則看</a:t>
            </a:r>
            <a:r>
              <a:rPr kumimoji="1"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errno</a:t>
            </a:r>
            <a:endParaRPr kumimoji="1" lang="en-US" altLang="zh-TW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9B8D56-53FC-214C-83AC-F47C15A1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D7BB5-B304-8049-8FAA-3C91B4E3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7D6198-1E17-CE49-8D66-5E995D16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9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D37F37-EC07-994F-A4DF-E3624818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Multi-thread</a:t>
            </a:r>
            <a:r>
              <a:rPr kumimoji="1" lang="zh-CN" altLang="en-US"/>
              <a:t>與計算機硬體</a:t>
            </a:r>
            <a:endParaRPr kumimoji="1" lang="en-US" altLang="zh-CN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8C00C-8852-C74D-AEBF-2B0EFA328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3C9F75-A9B2-D14C-8F70-A6A81850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552833-F412-DF4F-BF9F-BB4A2287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6A9EBF-667B-794E-A98C-E43DB48B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0832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建立一個</a:t>
            </a:r>
            <a:r>
              <a:rPr kumimoji="1" lang="en-US" altLang="zh-TW" dirty="0" err="1"/>
              <a:t>pthread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nosync.c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global+=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	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大亂鬥，二個執行緒同時修改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global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變數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 panose="020B0609030804020204" pitchFamily="49" charset="0"/>
              </a:rPr>
              <a:t>"1000000+1000000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9E3012-5114-1E40-8F89-0C0BFC6A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F5B6D5-EAD5-C44D-851D-5B60A3DD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045E1D-6BC5-DE4B-8316-91539804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158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nosync</a:t>
            </a: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1000000+1000000 = 1014803209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6.911069487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13.808802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13.808802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0.000000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55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69DCA2-5CF1-B345-B363-9A0D6207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7B2A56-C38D-054B-8156-93B1042C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407E64-8739-C947-9F8B-8B4476E8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5965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平行度幾乎是最大化，經過時間</a:t>
            </a:r>
            <a:r>
              <a:rPr kumimoji="1" lang="en-US" altLang="zh-CN" dirty="0"/>
              <a:t>6.9</a:t>
            </a:r>
            <a:r>
              <a:rPr kumimoji="1" lang="zh-CN" altLang="en-US" dirty="0"/>
              <a:t>秒，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時間為</a:t>
            </a:r>
            <a:r>
              <a:rPr kumimoji="1" lang="en-US" altLang="zh-CN" dirty="0"/>
              <a:t>13.8</a:t>
            </a:r>
            <a:r>
              <a:rPr kumimoji="1" lang="zh-CN" altLang="en-US" dirty="0"/>
              <a:t>。這個程式只有二個執行緒，達到的平行度為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（理論最高值）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但</a:t>
            </a:r>
            <a:r>
              <a:rPr kumimoji="1" lang="en-US" altLang="zh-CN" dirty="0"/>
              <a:t>6.9</a:t>
            </a:r>
            <a:r>
              <a:rPr kumimoji="1" lang="zh-CN" altLang="en-US" dirty="0"/>
              <a:t>秒還是比完全不用執行緒的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要來得慢（</a:t>
            </a:r>
            <a:r>
              <a:rPr kumimoji="1" lang="en-US" altLang="zh-CN" dirty="0"/>
              <a:t>4.7</a:t>
            </a:r>
            <a:r>
              <a:rPr kumimoji="1" lang="zh-CN" altLang="en-US" dirty="0"/>
              <a:t>秒），表示</a:t>
            </a:r>
            <a:r>
              <a:rPr kumimoji="1" lang="en-US" altLang="zh-CN" dirty="0"/>
              <a:t>overhead</a:t>
            </a:r>
            <a:r>
              <a:rPr kumimoji="1" lang="zh-CN" altLang="en-US" dirty="0"/>
              <a:t>很大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因為二個執行緒共用一個變數，而且沒有任何同步機制，這會造成二個執行緒彼此覆寫全域變數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D3979-517B-014E-BB78-B8C2630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50610C-7137-1343-936D-BDC5009C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EEA137-CE28-B142-B53B-D9EFD1E5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543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C54401-B42D-3B41-8283-506E87E2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D9921E-779B-1941-BE56-60A915F11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2AE498-E69D-B64E-A508-21009DE7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337F23-1288-5E43-B693-87FEE663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C7640-B36B-9E40-A07F-2463F4EF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9007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sem_init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value);</a:t>
            </a:r>
          </a:p>
          <a:p>
            <a:pPr marL="0" indent="0">
              <a:buNone/>
            </a:pPr>
            <a:endParaRPr kumimoji="1"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：要初始化的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的物件指標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：</a:t>
            </a:r>
            <a:r>
              <a:rPr kumimoji="1" lang="en-US" altLang="zh-TW" dirty="0">
                <a:solidFill>
                  <a:srgbClr val="000000"/>
                </a:solidFill>
                <a:latin typeface="Menlo"/>
              </a:rPr>
              <a:t>0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該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給執行緒使用，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給行程使用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：要將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初始化成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CD2694-EEA9-964E-8DD6-A9F8B8DB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EAC08-5A5E-C34A-90A7-D3648BD2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CAAD84-C567-1B41-85E8-A69AAA6C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78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sem_post</a:t>
            </a:r>
            <a:r>
              <a:rPr kumimoji="1" lang="en-US" altLang="zh-TW" dirty="0"/>
              <a:t>() and </a:t>
            </a:r>
            <a:r>
              <a:rPr kumimoji="1" lang="en-US" altLang="zh-TW" dirty="0" err="1"/>
              <a:t>sem_wait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sem_post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sem_wait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  <a:endParaRPr kumimoji="1" lang="en-US" altLang="zh-TW" sz="24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sem_post</a:t>
            </a:r>
            <a:r>
              <a:rPr kumimoji="1" lang="zh-TW" altLang="en-US" sz="2400" dirty="0"/>
              <a:t>離開全域變數存取區間。在意義上可視為</a:t>
            </a:r>
            <a:r>
              <a:rPr kumimoji="1" lang="en-US" altLang="zh-TW" sz="2400" dirty="0"/>
              <a:t>unlock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sem_wait</a:t>
            </a:r>
            <a:r>
              <a:rPr kumimoji="1" lang="zh-TW" altLang="en-US" sz="2400" dirty="0"/>
              <a:t>準備進入全域變數存取區間。在意義上可視為</a:t>
            </a:r>
            <a:r>
              <a:rPr kumimoji="1" lang="en-US" altLang="zh-TW" sz="2400" dirty="0"/>
              <a:t>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存取區間即為</a:t>
            </a:r>
            <a:r>
              <a:rPr kumimoji="1" lang="en-US" altLang="zh-CN" sz="2400" dirty="0">
                <a:solidFill>
                  <a:srgbClr val="C00000"/>
                </a:solidFill>
              </a:rPr>
              <a:t>critical section</a:t>
            </a:r>
            <a:r>
              <a:rPr kumimoji="1" lang="zh-CN" altLang="en-US" sz="2400" dirty="0"/>
              <a:t>，在</a:t>
            </a:r>
            <a:r>
              <a:rPr kumimoji="1" lang="en-US" altLang="zh-CN" sz="2400" dirty="0"/>
              <a:t>critical section</a:t>
            </a:r>
            <a:r>
              <a:rPr kumimoji="1" lang="zh-CN" altLang="en-US" sz="2400" dirty="0"/>
              <a:t>裡面的程式碼存取「同樣的資料」，為了避免資料被隨意的修改，因此可使用</a:t>
            </a:r>
            <a:r>
              <a:rPr kumimoji="1" lang="en-US" altLang="zh-CN" sz="2400" dirty="0"/>
              <a:t>semaphore</a:t>
            </a:r>
            <a:r>
              <a:rPr kumimoji="1" lang="zh-CN" altLang="en-US" sz="2400" dirty="0"/>
              <a:t>之類的技術，保證一次只能有一個人修改。</a:t>
            </a:r>
            <a:endParaRPr kumimoji="1" lang="en-US" altLang="zh-CN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290766-9586-0246-8079-540B62B4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37AFD3-0795-ED47-8A47-CB9EA9A6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34D7B2-8940-4940-9277-34ABA187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069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65243"/>
          </a:xfrm>
        </p:spPr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507" y="1200839"/>
            <a:ext cx="11861493" cy="539275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semaphores;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(&amp;semaphores);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向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OS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要求進入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critical section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修改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global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(&amp;semaphores);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告訴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OS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修改完成，離開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critical section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  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(&amp;semaphores,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/*0:thread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使用，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1: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semaphore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只允許一個人修改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global*/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94A7C4-E304-B746-A877-6B03B9D3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8067D-116F-D541-885E-A5D0F0E9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98139-F7B6-FF42-8D30-A1B7AC4F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9536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350"/>
            <a:ext cx="10515600" cy="509731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sz="2000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./semaphore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1000000000+1000000000 = 2000000000</a:t>
            </a:r>
          </a:p>
          <a:p>
            <a:pPr marL="0" indent="0">
              <a:buNone/>
            </a:pPr>
            <a:b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sz="2000" dirty="0"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276.5058334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547.802264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324.851308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222.950956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276217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313z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F813AC-56DC-1A4D-9D63-E097997A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893" y="3073874"/>
            <a:ext cx="2320912" cy="335504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EC99792-024D-BD4F-97C5-C612F68B81C9}"/>
              </a:ext>
            </a:extLst>
          </p:cNvPr>
          <p:cNvSpPr/>
          <p:nvPr/>
        </p:nvSpPr>
        <p:spPr>
          <a:xfrm>
            <a:off x="9006541" y="2812403"/>
            <a:ext cx="1062876" cy="4661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nosync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9B9D8A-0447-824E-85A1-676DDB42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E9135-E7D1-8D42-AE27-0FCFED3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89D2E9-E21D-9D43-BC17-296D22B1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4783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是功能強大的同步函數，他的初始值可以是任何整數，通常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的初始值Ｎ代表最多可以有Ｎ個執行緒修改全域變數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或進入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critical section</a:t>
            </a: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使用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sem_wait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()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時，如果沒有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成功，會造成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context switch</a:t>
            </a:r>
          </a:p>
          <a:p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（後面會介紹），如果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不成功會在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user space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一直等待下去，不會造成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context switch</a:t>
            </a: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小結：如果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critical section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較短，通常使用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spinlock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。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critical section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較長，通常使用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semaphore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之類的。如果處理器的數量夠多，又想最佳化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latency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，可以仔細的考慮是否使用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spinlock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。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6F19A-6CBD-E647-90FD-1F5C0DA1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AE2C3-160B-6449-8C84-6B295360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70230B-2345-6640-8FEA-0DA88C0C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6660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597BD0-2C8F-FC47-A2AD-94BDFD8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semaphore</a:t>
            </a:r>
            <a:r>
              <a:rPr kumimoji="1" lang="zh-CN" altLang="en-US" dirty="0"/>
              <a:t>設計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584983-B219-A941-BEAA-2D69F46C2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只支援單個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123364-0CED-754D-9EDE-2CE53F4E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3CEF36-293B-E84F-8D19-F05C4B8B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435D3-8BB0-2441-8A6B-B040CD8C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6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0C2D7-84BF-9243-851D-07C5F3D0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7" name="左-右雙向箭號 6">
            <a:extLst>
              <a:ext uri="{FF2B5EF4-FFF2-40B4-BE49-F238E27FC236}">
                <a16:creationId xmlns:a16="http://schemas.microsoft.com/office/drawing/2014/main" id="{D59E0D91-6193-6B43-8117-E88723C8EF7D}"/>
              </a:ext>
            </a:extLst>
          </p:cNvPr>
          <p:cNvSpPr/>
          <p:nvPr/>
        </p:nvSpPr>
        <p:spPr>
          <a:xfrm>
            <a:off x="1882587" y="2832008"/>
            <a:ext cx="7769412" cy="11893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Bus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，例如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ront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ide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FSB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DC364-E324-1447-AB02-0B24AB54E7B0}"/>
              </a:ext>
            </a:extLst>
          </p:cNvPr>
          <p:cNvSpPr/>
          <p:nvPr/>
        </p:nvSpPr>
        <p:spPr>
          <a:xfrm>
            <a:off x="3575422" y="1781828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F06409-95F9-084A-9FEE-97BA01B78864}"/>
              </a:ext>
            </a:extLst>
          </p:cNvPr>
          <p:cNvSpPr/>
          <p:nvPr/>
        </p:nvSpPr>
        <p:spPr>
          <a:xfrm>
            <a:off x="4713940" y="1781828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E769C2-72BF-6941-B692-058353AE6679}"/>
              </a:ext>
            </a:extLst>
          </p:cNvPr>
          <p:cNvSpPr/>
          <p:nvPr/>
        </p:nvSpPr>
        <p:spPr>
          <a:xfrm>
            <a:off x="5852458" y="1781827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CPU3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4518-5947-D84E-885E-56823A213AA7}"/>
              </a:ext>
            </a:extLst>
          </p:cNvPr>
          <p:cNvSpPr/>
          <p:nvPr/>
        </p:nvSpPr>
        <p:spPr>
          <a:xfrm>
            <a:off x="6990976" y="1766885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CPU4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758CBC7-13AB-B644-8AE8-D43FFBE77597}"/>
              </a:ext>
            </a:extLst>
          </p:cNvPr>
          <p:cNvGrpSpPr/>
          <p:nvPr/>
        </p:nvGrpSpPr>
        <p:grpSpPr>
          <a:xfrm>
            <a:off x="4059516" y="2591639"/>
            <a:ext cx="3415554" cy="563938"/>
            <a:chOff x="4059516" y="2591638"/>
            <a:chExt cx="3415554" cy="875555"/>
          </a:xfrm>
        </p:grpSpPr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F40E8163-7F1E-A243-96E2-28E0BE5EEB2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059516" y="2606581"/>
              <a:ext cx="0" cy="860612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F68DA9A3-0121-084D-B0D4-8CA0EE3C051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198034" y="2606581"/>
              <a:ext cx="0" cy="860612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92F120C6-7931-B348-9098-99F8E50A3CB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336552" y="2606580"/>
              <a:ext cx="0" cy="860613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188A515E-B33C-1349-9F21-90AC40B2AB9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475070" y="2591638"/>
              <a:ext cx="0" cy="875555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AD30591-26F5-CB46-A460-B3C00F0A0095}"/>
              </a:ext>
            </a:extLst>
          </p:cNvPr>
          <p:cNvSpPr/>
          <p:nvPr/>
        </p:nvSpPr>
        <p:spPr>
          <a:xfrm>
            <a:off x="5133787" y="4337892"/>
            <a:ext cx="1267011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54FDACE7-7C49-2C4A-8269-17BCAF538E55}"/>
              </a:ext>
            </a:extLst>
          </p:cNvPr>
          <p:cNvCxnSpPr>
            <a:cxnSpLocks/>
            <a:stCxn id="25" idx="0"/>
            <a:endCxn id="7" idx="5"/>
          </p:cNvCxnSpPr>
          <p:nvPr/>
        </p:nvCxnSpPr>
        <p:spPr>
          <a:xfrm flipV="1">
            <a:off x="5767293" y="3723996"/>
            <a:ext cx="0" cy="613896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EB82BCC-62A5-CF4C-A655-EFF658427C8E}"/>
              </a:ext>
            </a:extLst>
          </p:cNvPr>
          <p:cNvSpPr/>
          <p:nvPr/>
        </p:nvSpPr>
        <p:spPr>
          <a:xfrm>
            <a:off x="811350" y="5311212"/>
            <a:ext cx="9911883" cy="13387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所有處理器都使用同一個記憶體，對程式設計師而言，記憶體的架構非常容易了解，但缺點是記憶體頻寬有限，不適用於「非常多」處理器</a:t>
            </a:r>
            <a:endParaRPr kumimoji="1" lang="zh-TW" altLang="en-US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B5DCBC-64F5-2148-8012-FBEC531B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263D64-F34A-DF42-82EB-62DDE038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3599A9-67AD-214C-9462-DE05356A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0437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sem_init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value);</a:t>
            </a:r>
          </a:p>
          <a:p>
            <a:pPr marL="0" indent="0">
              <a:buNone/>
            </a:pPr>
            <a:endParaRPr kumimoji="1"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：要初始化的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的物件指標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：</a:t>
            </a:r>
            <a:r>
              <a:rPr kumimoji="1" lang="en-US" altLang="zh-TW" dirty="0">
                <a:solidFill>
                  <a:srgbClr val="000000"/>
                </a:solidFill>
                <a:latin typeface="Menlo"/>
              </a:rPr>
              <a:t>0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該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給執行緒使用，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給行程使用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：要將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初始化成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B320A7-652D-6A48-843A-167E9D0F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343083-8B9E-5340-85B0-F9B70D77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07CD7-77EC-7E42-9A40-138F1DFD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59897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sem_post</a:t>
            </a:r>
            <a:r>
              <a:rPr kumimoji="1" lang="en-US" altLang="zh-TW" dirty="0"/>
              <a:t>() and </a:t>
            </a:r>
            <a:r>
              <a:rPr kumimoji="1" lang="en-US" altLang="zh-TW" dirty="0" err="1"/>
              <a:t>sem_wait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sem_post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sem_wait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  <a:endParaRPr kumimoji="1" lang="en-US" altLang="zh-TW" sz="24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sem_post</a:t>
            </a:r>
            <a:r>
              <a:rPr kumimoji="1" lang="zh-TW" altLang="en-US" sz="2400" dirty="0"/>
              <a:t>離開全域變數存取區間。在意義上可視為</a:t>
            </a:r>
            <a:r>
              <a:rPr kumimoji="1" lang="en-US" altLang="zh-TW" sz="2400" dirty="0"/>
              <a:t>unlock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sem_wait</a:t>
            </a:r>
            <a:r>
              <a:rPr kumimoji="1" lang="zh-TW" altLang="en-US" sz="2400" dirty="0"/>
              <a:t>準備進入全域變數存取區間。在意義上可視為</a:t>
            </a:r>
            <a:r>
              <a:rPr kumimoji="1" lang="en-US" altLang="zh-TW" sz="2400" dirty="0"/>
              <a:t>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存取區間即為</a:t>
            </a:r>
            <a:r>
              <a:rPr kumimoji="1" lang="en-US" altLang="zh-CN" sz="2400" dirty="0">
                <a:solidFill>
                  <a:srgbClr val="C00000"/>
                </a:solidFill>
              </a:rPr>
              <a:t>critical section</a:t>
            </a:r>
            <a:r>
              <a:rPr kumimoji="1" lang="zh-CN" altLang="en-US" sz="2400" dirty="0"/>
              <a:t>，在</a:t>
            </a:r>
            <a:r>
              <a:rPr kumimoji="1" lang="en-US" altLang="zh-CN" sz="2400" dirty="0"/>
              <a:t>critical section</a:t>
            </a:r>
            <a:r>
              <a:rPr kumimoji="1" lang="zh-CN" altLang="en-US" sz="2400" dirty="0"/>
              <a:t>裡面的程式碼存取「同樣的資料」，為了避免資料被隨意的修改，因此可使用</a:t>
            </a:r>
            <a:r>
              <a:rPr kumimoji="1" lang="en-US" altLang="zh-CN" sz="2400" dirty="0"/>
              <a:t>semaphore</a:t>
            </a:r>
            <a:r>
              <a:rPr kumimoji="1" lang="zh-CN" altLang="en-US" sz="2400" dirty="0"/>
              <a:t>之類的技術，保證一次只能有一個人修改。</a:t>
            </a:r>
            <a:endParaRPr kumimoji="1" lang="en-US" altLang="zh-CN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8B3D78-66A8-E54C-A1D7-30B4E8CC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0E492-3DBB-7F4B-B103-EDB4D947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230EF4-1102-FE46-8A3F-199976CF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1632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408BE-5A57-AB42-950E-3E8A9955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22023"/>
          </a:xfrm>
        </p:spPr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設計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buffer_sem.c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E724C-9FA2-0C42-BEE0-2D686F99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024"/>
            <a:ext cx="10515600" cy="553597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#define </a:t>
            </a:r>
            <a:r>
              <a:rPr lang="en" altLang="zh-TW" dirty="0" err="1">
                <a:solidFill>
                  <a:srgbClr val="78492A"/>
                </a:solidFill>
                <a:latin typeface="Menlo" panose="020B0609030804020204" pitchFamily="49" charset="0"/>
              </a:rPr>
              <a:t>bufsize</a:t>
            </a:r>
            <a:r>
              <a:rPr lang="en" altLang="zh-TW" dirty="0">
                <a:solidFill>
                  <a:srgbClr val="78492A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endParaRPr lang="en" altLang="zh-TW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buffer[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in=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out=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新進的資料放在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buffer[in]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讀取資料從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buffer[out]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semaphore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判斷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的狀態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static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item=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用於除錯，放入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的資料都是嚴格遞增的數列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有空間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("put %d\n", item);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buffer[in]=item++;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in++; in=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in%bufsize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規劃下筆資料應該擺放的地點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放入資料了，所以就不是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empty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" altLang="zh-TW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有東西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=buffer[out];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out++; out=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out%bufsize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規劃下次要提取資料的地方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拿出資料了，因此一定不是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full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2E53D-AFA8-964F-BC02-E463747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15020-C327-B148-8D2E-35C1CB6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CE378F-E679-0541-8683-23F4F122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418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C7A3E-36C9-794B-80D9-11571E60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87" y="198304"/>
            <a:ext cx="11718965" cy="657706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producer(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name) {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生產資料的執行緒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put();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consumer(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name) {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消化資料的執行緒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get();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id2, id3, id4;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剛開始全部是空，因此有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bufsize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的空間可以放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 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剛開始沒有東西放在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內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producer,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(&amp;id2,NULL,(void *) 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producer,NULL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); 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只支援一個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producer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拿掉這個註解會發生錯誤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(&amp;id3,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consumer,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(&amp;id4,NULL,(void *) 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consumer,NULL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); 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只支援一個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consumer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拿掉這個註解會發生錯誤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(id2,NULL);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(id3,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(id4,NULL);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0"/>
            </a:pP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44346C-8FF7-3F43-9A39-30F17D8A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1FFCF4-7A37-2740-A2BF-25F90AEC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C39694-0AB3-964C-9626-3A4B387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47827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2DA4B-878C-2D4A-8C1F-EF987FCE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C5CBF-4535-F549-8AE5-15FD7247619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buffer_sem</a:t>
            </a: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2.923294185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5.812117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3.717052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2.095065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</a:t>
            </a:r>
            <a:r>
              <a:rPr lang="en" altLang="zh-TW" b="1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36898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57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14886-AAFE-C140-B5FF-D9624B5D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9111F-9563-F64E-AE19-83BE96CD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49B6E-D6F5-9144-A221-3EC75763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8469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50729-7062-294D-9554-F900FB05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8B84B-8585-0046-BF1E-9AD0373E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以</a:t>
            </a:r>
            <a:r>
              <a:rPr kumimoji="1" lang="en-US" altLang="zh-TW" dirty="0" err="1"/>
              <a:t>buffer_sem</a:t>
            </a:r>
            <a:r>
              <a:rPr kumimoji="1" lang="zh-CN" altLang="en-US" dirty="0"/>
              <a:t>而言，總共有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在執行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執行時間為</a:t>
            </a:r>
            <a:r>
              <a:rPr kumimoji="1" lang="zh-TW" altLang="en-US" dirty="0"/>
              <a:t>：</a:t>
            </a:r>
            <a:r>
              <a:rPr kumimoji="1" lang="en-US" altLang="zh-TW" dirty="0"/>
              <a:t>2.9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所消耗的</a:t>
            </a:r>
            <a:r>
              <a:rPr kumimoji="1" lang="en-US" altLang="zh-TW" dirty="0"/>
              <a:t>CPU</a:t>
            </a:r>
            <a:r>
              <a:rPr kumimoji="1" lang="zh-TW" altLang="en-US" dirty="0"/>
              <a:t> </a:t>
            </a:r>
            <a:r>
              <a:rPr kumimoji="1" lang="en-US" altLang="zh-TW" dirty="0"/>
              <a:t>time</a:t>
            </a:r>
            <a:r>
              <a:rPr kumimoji="1" lang="zh-TW" altLang="en-US" dirty="0"/>
              <a:t>：</a:t>
            </a:r>
            <a:r>
              <a:rPr kumimoji="1" lang="en-US" altLang="zh-TW" dirty="0"/>
              <a:t>5.8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換句話說平行度為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（達到最高）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但浪費掉的額外開銷也很大，於</a:t>
            </a:r>
            <a:r>
              <a:rPr kumimoji="1" lang="en-US" altLang="zh-CN" dirty="0" err="1"/>
              <a:t>krl</a:t>
            </a:r>
            <a:r>
              <a:rPr kumimoji="1" lang="zh-CN" altLang="en-US" dirty="0"/>
              <a:t>中花費了</a:t>
            </a:r>
            <a:r>
              <a:rPr kumimoji="1" lang="en-US" altLang="zh-CN" dirty="0"/>
              <a:t>2.1</a:t>
            </a:r>
            <a:r>
              <a:rPr kumimoji="1" lang="zh-CN" altLang="en-US" dirty="0"/>
              <a:t>秒，</a:t>
            </a:r>
            <a:r>
              <a:rPr kumimoji="1" lang="en-US" altLang="zh-CN" dirty="0" err="1"/>
              <a:t>usr</a:t>
            </a:r>
            <a:r>
              <a:rPr kumimoji="1" lang="zh-CN" altLang="en-US" dirty="0"/>
              <a:t>為</a:t>
            </a:r>
            <a:r>
              <a:rPr kumimoji="1" lang="en-US" altLang="zh-CN" dirty="0"/>
              <a:t>3.7</a:t>
            </a:r>
            <a:r>
              <a:rPr kumimoji="1" lang="zh-CN" altLang="en-US" dirty="0"/>
              <a:t>秒。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並沒有做任何的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光是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的部分就造成</a:t>
            </a:r>
            <a:r>
              <a:rPr kumimoji="1" lang="en-US" altLang="zh-CN" dirty="0"/>
              <a:t>36%</a:t>
            </a:r>
            <a:r>
              <a:rPr kumimoji="1" lang="zh-CN" altLang="en-US" dirty="0"/>
              <a:t>的</a:t>
            </a:r>
            <a:r>
              <a:rPr kumimoji="1" lang="en-US" altLang="zh-CN" dirty="0"/>
              <a:t>overhead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Context-switch</a:t>
            </a:r>
            <a:r>
              <a:rPr kumimoji="1" lang="zh-CN" altLang="en-US" dirty="0"/>
              <a:t>共發生了</a:t>
            </a:r>
            <a:r>
              <a:rPr kumimoji="1" lang="en-US" altLang="zh-CN" dirty="0"/>
              <a:t>36898</a:t>
            </a:r>
            <a:r>
              <a:rPr kumimoji="1" lang="zh-TW" altLang="en-US" dirty="0"/>
              <a:t>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15D9FD-894A-5049-ADD1-13951564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CF4079-FBA8-CC4E-B17D-54C3D7F1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EF8BFA-13D1-D94F-B22B-48CF4FF1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68050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C37-F445-6144-94A8-8568D022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為什麼</a:t>
            </a:r>
            <a:r>
              <a:rPr kumimoji="1" lang="en-US" altLang="zh-CN" dirty="0" err="1"/>
              <a:t>buffer_sem.c</a:t>
            </a:r>
            <a:r>
              <a:rPr kumimoji="1" lang="zh-CN" altLang="en-US" dirty="0"/>
              <a:t>只支援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一個生產者、一個消費者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4A53A-CBEA-9845-96D4-A5D4845F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42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以</a:t>
            </a:r>
            <a:r>
              <a:rPr kumimoji="1" lang="en-US" altLang="zh-TW" dirty="0"/>
              <a:t>put</a:t>
            </a:r>
            <a:r>
              <a:rPr kumimoji="1" lang="zh-CN" altLang="en-US" dirty="0"/>
              <a:t>為例，如果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是空的，那麼可以有多個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可以進入，這些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會同時修改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</a:t>
            </a:r>
            <a:r>
              <a:rPr kumimoji="1" lang="zh-CN" altLang="en-US" dirty="0"/>
              <a:t>，造成資料錯誤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因為我們沒有用任何保護機制，保護多個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同時修改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FFAC82-2587-CE43-802B-DBC12687E7D5}"/>
              </a:ext>
            </a:extLst>
          </p:cNvPr>
          <p:cNvSpPr/>
          <p:nvPr/>
        </p:nvSpPr>
        <p:spPr>
          <a:xfrm>
            <a:off x="923364" y="4409869"/>
            <a:ext cx="10533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put()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static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item=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用於除錯，放入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的資料都是嚴格遞增的數列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等待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有空間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printf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("put %d\n", item);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buffer[in]=item++;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將資料放入，所有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producer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都可以修改，造成錯誤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in++; in=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in%bufsize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;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規劃下筆資料應該擺放的地點。所有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producer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都可以修改</a:t>
            </a:r>
            <a:r>
              <a:rPr lang="en-US" altLang="zh-CN" dirty="0">
                <a:solidFill>
                  <a:srgbClr val="0084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in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放入資料了，所以就不是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empty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}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481D07-30EC-2742-870B-1ABC687F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C2EDB8-E48A-834E-8457-969A0A07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7A26D-DBB1-8448-A69B-5E912770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60020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CC7BB30-9B7E-5345-9F1A-D85A962D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mutex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900AFD-1EE4-1D45-BB6B-EDB6DE204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F8B9EE-5F46-8449-8DCE-CD79C81C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D63669-E726-6B40-ADD6-5A16E9C4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2BE47-BCDB-EB44-8085-55CF3D01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34409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mutex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pthread.h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mutex,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</a:t>
            </a:r>
            <a:endParaRPr lang="en-US" altLang="zh-TW" sz="2400" dirty="0">
              <a:solidFill>
                <a:srgbClr val="AA0D91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：設定這個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mutex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的屬性，使用預設屬性則傳入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NULL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A29D7A-1F04-104D-8401-16F9E7D4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A73641-6288-404C-B272-8BC362C2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67112-9CA5-5840-A9B2-B282F663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3751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mutex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mutex;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 //mutex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預設是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unlock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-US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altLang="zh-TW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488A4-C7F0-AF46-90DC-C3840D04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CC336-4F24-2C41-B085-4E093C4E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4CC454-5E52-ED44-8583-FD1DD4F8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79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359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7BF2B-D1ED-224D-8C0B-6BA34F0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r>
              <a:rPr kumimoji="1" lang="zh-CN" altLang="en-US" dirty="0">
                <a:ea typeface="Microsoft YaHei" panose="020B0503020204020204" pitchFamily="34" charset="-122"/>
              </a:rPr>
              <a:t>架構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433517-67BF-BF4E-8CB0-F22BF3FAED82}"/>
              </a:ext>
            </a:extLst>
          </p:cNvPr>
          <p:cNvSpPr/>
          <p:nvPr/>
        </p:nvSpPr>
        <p:spPr>
          <a:xfrm>
            <a:off x="3293036" y="2892612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C25D5-ED4E-B24B-BE0D-04B3A3D03DBA}"/>
              </a:ext>
            </a:extLst>
          </p:cNvPr>
          <p:cNvSpPr/>
          <p:nvPr/>
        </p:nvSpPr>
        <p:spPr>
          <a:xfrm>
            <a:off x="6176682" y="2892611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D0CF6139-A918-F94F-B96F-DEA0462A5A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05083" y="3648635"/>
            <a:ext cx="1371599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936BCC-1C70-144A-ABB5-241E506AECF6}"/>
              </a:ext>
            </a:extLst>
          </p:cNvPr>
          <p:cNvSpPr txBox="1"/>
          <p:nvPr/>
        </p:nvSpPr>
        <p:spPr>
          <a:xfrm>
            <a:off x="4935070" y="2767106"/>
            <a:ext cx="111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bus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90F93-118B-4542-8E06-B4B58B514035}"/>
              </a:ext>
            </a:extLst>
          </p:cNvPr>
          <p:cNvSpPr/>
          <p:nvPr/>
        </p:nvSpPr>
        <p:spPr>
          <a:xfrm>
            <a:off x="3795541" y="6280381"/>
            <a:ext cx="389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：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 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uick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ath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nterconnect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410B54-1974-CC41-822E-98052B5E8023}"/>
              </a:ext>
            </a:extLst>
          </p:cNvPr>
          <p:cNvSpPr/>
          <p:nvPr/>
        </p:nvSpPr>
        <p:spPr>
          <a:xfrm>
            <a:off x="516966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F53C871-BF98-FA49-81A1-77DB89DCBE2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013" y="3648634"/>
            <a:ext cx="1264023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E68074E-CCE8-CA40-B9C7-CF73AB19AACE}"/>
              </a:ext>
            </a:extLst>
          </p:cNvPr>
          <p:cNvSpPr/>
          <p:nvPr/>
        </p:nvSpPr>
        <p:spPr>
          <a:xfrm>
            <a:off x="8952750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E79E56-3774-584B-9E00-368D791B566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7688729" y="3648634"/>
            <a:ext cx="1264021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91C583-E750-D24F-AE7C-D612C428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3790FD-8D55-5F4D-ADCB-71C5CF30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E93094-842D-E940-9A6A-EED59D7C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06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./mutex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1000000000+1000000000 = 2000000000</a:t>
            </a:r>
          </a:p>
          <a:p>
            <a:pPr marL="0" indent="0">
              <a:buNone/>
            </a:pPr>
            <a:b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123.151282951s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244.681460s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150.435999s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94.245461s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76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10402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125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CE069D-DFBD-244D-8531-4EBCB8B3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95" y="2622014"/>
            <a:ext cx="2404371" cy="340344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D9A6F9-4E0C-DF44-91B7-BB09A26F067E}"/>
              </a:ext>
            </a:extLst>
          </p:cNvPr>
          <p:cNvSpPr/>
          <p:nvPr/>
        </p:nvSpPr>
        <p:spPr>
          <a:xfrm>
            <a:off x="9006540" y="2360706"/>
            <a:ext cx="1580669" cy="4661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semaphore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F3046-6B56-984A-9EB8-A8D6F303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6426D6C2-220A-A54E-8950-E2F25BF3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A6BB043-F5E1-1E49-B934-769613E1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884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-US" altLang="zh-TW" dirty="0" err="1"/>
              <a:t>mutex</a:t>
            </a:r>
            <a:r>
              <a:rPr kumimoji="1" lang="zh-TW" altLang="en-US" dirty="0"/>
              <a:t>的值只能是</a:t>
            </a:r>
            <a:r>
              <a:rPr kumimoji="1" lang="en-US" altLang="zh-TW" dirty="0"/>
              <a:t>1, 0</a:t>
            </a:r>
            <a:r>
              <a:rPr kumimoji="1" lang="zh-TW" altLang="en-US" dirty="0"/>
              <a:t>，這意味著最多只有一個</a:t>
            </a:r>
            <a:r>
              <a:rPr kumimoji="1" lang="en-US" altLang="zh-TW" dirty="0"/>
              <a:t>thread</a:t>
            </a:r>
            <a:r>
              <a:rPr kumimoji="1" lang="zh-TW" altLang="en-US" dirty="0"/>
              <a:t>能進入</a:t>
            </a:r>
            <a:r>
              <a:rPr kumimoji="1" lang="en-US" altLang="zh-TW" dirty="0"/>
              <a:t>critical section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大部分的情況，我們只允許一次一個人進入</a:t>
            </a:r>
            <a:r>
              <a:rPr kumimoji="1" lang="en-US" altLang="zh-TW" dirty="0"/>
              <a:t>critical section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mutex</a:t>
            </a:r>
            <a:r>
              <a:rPr kumimoji="1" lang="zh-CN" altLang="en-US" dirty="0"/>
              <a:t>的系統負擔比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小很多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97E72-3B8D-9A47-B2DE-AB9BD944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094A70-36ED-5C4A-A49F-3D2CAA00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FDF52-BAA4-5C46-A929-B22B4840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6469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950FAA5-DC34-B041-ABC5-3043F5F0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與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設計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D2F3F4-0311-A441-943B-E95C9A04D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支援複數個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CA7299-B27B-B445-93EA-192E5AB7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819701-8DD2-CD4E-8AB5-7C3A827D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27D85-FC26-5744-B5A1-381D6494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64533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mutex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pthread.h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mutex,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</a:t>
            </a:r>
            <a:endParaRPr lang="en-US" altLang="zh-TW" sz="2400" dirty="0">
              <a:solidFill>
                <a:srgbClr val="AA0D91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：設定這個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mutex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的屬性，使用預設屬性則傳入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NULL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E74020-0A4A-5B4F-970F-4A361FC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7F67F2-F463-7648-A286-E10DF45F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40C258-5F24-6D43-9E9B-3FE8716E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03357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C4849-EE6A-9746-9432-C2FB2B6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0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多個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多個</a:t>
            </a:r>
            <a:r>
              <a:rPr kumimoji="1" lang="en-US" altLang="zh-CN" dirty="0"/>
              <a:t>consumer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en-US" altLang="zh-CN" dirty="0" err="1"/>
              <a:t>buffer_sem_mutex.c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8353F-3126-7A4B-BF40-67DF4F86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266"/>
            <a:ext cx="10515600" cy="534909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有空間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putMutex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限制一次一個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producer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進入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buffer[in]=item++;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in++; in=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in%bufsize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規劃下筆資料應該擺放的地點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putMutex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放入資料了，所以就不是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empty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" altLang="zh-TW" sz="16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有東西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限制一次一個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consumer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進入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=buffer[out];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out++; out=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out%bufsize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規劃下次要提取資料的地方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拿出資料了，因此一定不是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full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2E53FB-E8D6-7D4A-A815-FD6EBBC1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7F35B-0CD1-F144-A133-8481D384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08500C-BFC9-3C48-9FCD-84CF5F3F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44946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4B128-D8BC-FE40-9088-BC50D69A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5ABD0-5BAA-EF48-9D5A-6A3DF821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09" y="1968841"/>
            <a:ext cx="12000582" cy="466331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buffer_sem_mutex</a:t>
            </a: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19.881834501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37.851506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16.387817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21.463689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2462675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9831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7599C5-AE2E-984E-8878-D52C214E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14" y="2840216"/>
            <a:ext cx="2653199" cy="361799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5F352A-8174-BF4B-A703-84D929CEAF64}"/>
              </a:ext>
            </a:extLst>
          </p:cNvPr>
          <p:cNvSpPr/>
          <p:nvPr/>
        </p:nvSpPr>
        <p:spPr>
          <a:xfrm>
            <a:off x="9447215" y="2551044"/>
            <a:ext cx="1567419" cy="4661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buffer_sem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BB6DBE-D074-9141-A8D8-3784FA0F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7D1041-8E17-EC47-B7B2-C10A5B66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72D4269-B0BC-5F45-B059-732BE840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143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50729-7062-294D-9554-F900FB05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8B84B-8585-0046-BF1E-9AD0373E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以</a:t>
            </a:r>
            <a:r>
              <a:rPr kumimoji="1" lang="en-US" altLang="zh-TW" dirty="0" err="1"/>
              <a:t>buffer_sem_mutex</a:t>
            </a:r>
            <a:r>
              <a:rPr kumimoji="1" lang="zh-CN" altLang="en-US" dirty="0"/>
              <a:t>而言，總共有</a:t>
            </a:r>
            <a:r>
              <a:rPr kumimoji="1" lang="en-US" altLang="zh-CN" dirty="0"/>
              <a:t>4</a:t>
            </a:r>
            <a:r>
              <a:rPr kumimoji="1" lang="zh-CN" altLang="en-US" dirty="0"/>
              <a:t>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在執行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執行時間為</a:t>
            </a:r>
            <a:r>
              <a:rPr kumimoji="1" lang="zh-TW" altLang="en-US" dirty="0"/>
              <a:t>：</a:t>
            </a:r>
            <a:r>
              <a:rPr kumimoji="1" lang="en-US" altLang="zh-TW" dirty="0"/>
              <a:t>19.9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所消耗的</a:t>
            </a:r>
            <a:r>
              <a:rPr kumimoji="1" lang="en-US" altLang="zh-TW" dirty="0"/>
              <a:t>CPU</a:t>
            </a:r>
            <a:r>
              <a:rPr kumimoji="1" lang="zh-TW" altLang="en-US" dirty="0"/>
              <a:t> </a:t>
            </a:r>
            <a:r>
              <a:rPr kumimoji="1" lang="en-US" altLang="zh-TW" dirty="0"/>
              <a:t>time</a:t>
            </a:r>
            <a:r>
              <a:rPr kumimoji="1" lang="zh-TW" altLang="en-US" dirty="0"/>
              <a:t>：</a:t>
            </a:r>
            <a:r>
              <a:rPr kumimoji="1" lang="en-US" altLang="zh-TW" dirty="0"/>
              <a:t>37.9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換句話說平行度為</a:t>
            </a:r>
            <a:r>
              <a:rPr kumimoji="1" lang="en-US" altLang="zh-CN" dirty="0"/>
              <a:t>1.9 (</a:t>
            </a:r>
            <a:r>
              <a:rPr kumimoji="1" lang="zh-CN" altLang="en-US" dirty="0"/>
              <a:t>理論最高值為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1.9</a:t>
            </a:r>
            <a:r>
              <a:rPr kumimoji="1" lang="zh-CN" altLang="en-US" dirty="0"/>
              <a:t>表示雖然有二個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，但只有一個在</a:t>
            </a:r>
            <a:r>
              <a:rPr kumimoji="1" lang="en-US" altLang="zh-CN" dirty="0"/>
              <a:t>put</a:t>
            </a:r>
            <a:r>
              <a:rPr kumimoji="1" lang="zh-CN" altLang="en-US" dirty="0"/>
              <a:t>內，另外一個在外邊等。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也是相同情況）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浪費掉的額外開銷也很大，於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中花費了</a:t>
            </a:r>
            <a:r>
              <a:rPr kumimoji="1" lang="en-US" altLang="zh-CN" dirty="0"/>
              <a:t>21.5</a:t>
            </a:r>
            <a:r>
              <a:rPr kumimoji="1" lang="zh-CN" altLang="en-US" dirty="0"/>
              <a:t>秒。請注意，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並沒有做任何的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，因此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的開銷幾乎都是</a:t>
            </a:r>
            <a:r>
              <a:rPr kumimoji="1" lang="en-US" altLang="zh-CN" dirty="0"/>
              <a:t>semaphore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Context-switch</a:t>
            </a:r>
            <a:r>
              <a:rPr kumimoji="1" lang="zh-CN" altLang="en-US" dirty="0"/>
              <a:t>共發生了</a:t>
            </a:r>
            <a:r>
              <a:rPr kumimoji="1" lang="en-US" altLang="zh-CN" dirty="0"/>
              <a:t>2,462,675</a:t>
            </a:r>
            <a:r>
              <a:rPr kumimoji="1" lang="zh-TW" altLang="en-US" dirty="0"/>
              <a:t>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55A885-1CF5-6F4E-95D8-6150D71B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297485-9DD2-864D-84B8-BD3E1970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97E08-2168-7A40-918C-71C4F734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2310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1E863-E0AE-604E-93BE-DD590995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 &amp; mutex</a:t>
            </a:r>
            <a:r>
              <a:rPr kumimoji="1" lang="zh-CN" altLang="en-US" dirty="0"/>
              <a:t>的綜合討論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625EA-053B-844B-8150-D78AEC41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截至目前為止我們看到這二種機制的</a:t>
            </a:r>
            <a:r>
              <a:rPr kumimoji="1" lang="en-US" altLang="zh-TW" dirty="0"/>
              <a:t>overhead</a:t>
            </a:r>
            <a:r>
              <a:rPr kumimoji="1" lang="zh-CN" altLang="en-US" dirty="0"/>
              <a:t>都很大，這是因為我們處理的資料量很小，相對來說鎖定機制佔的比重就很高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這二種機制都會觸發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，因此如果處理的資料量很大、處理時間很長，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可以避免</a:t>
            </a:r>
            <a:r>
              <a:rPr kumimoji="1" lang="en-US" altLang="zh-CN" dirty="0"/>
              <a:t>busy-waiting</a:t>
            </a:r>
            <a:r>
              <a:rPr kumimoji="1" lang="zh-CN" altLang="en-US" dirty="0"/>
              <a:t>（後面會討論）的問題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如果系統中有多個程序在跑，與其</a:t>
            </a:r>
            <a:r>
              <a:rPr kumimoji="1" lang="en-US" altLang="zh-CN" dirty="0"/>
              <a:t>busy-waiting</a:t>
            </a:r>
            <a:r>
              <a:rPr kumimoji="1" lang="zh-CN" altLang="en-US" dirty="0"/>
              <a:t>，不如將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讓出來（即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）給其他程序跑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B499F-C37D-F645-B0B3-4929C05C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B6FE71-903B-E147-8B77-CE84AAD3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292B7-E187-2443-9490-C5AA73A8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97065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459CA3-BA27-2F41-9752-01FE93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lock-free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E44BC-44CB-0D48-88AB-9C602B8E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只支援單個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7D7A80-20CE-8847-B18A-D8C3F582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6C6BCA-DC64-514E-9E08-C24CA452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6F9120-5186-B74D-893E-395CD202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5040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D784-0518-6E43-8B79-5E5ED93C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lockfreeQueue.c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209C6-1B32-184F-B753-B26A690D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in=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out=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0;</a:t>
            </a:r>
            <a:endParaRPr lang="en-US" altLang="zh-TW" sz="18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item=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用於除錯，放入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的資料都是嚴格遞增的數列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((in+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buffer[in]=item++;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in = (in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下一次要放入的位置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(in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 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=buffer[out];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out = (out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下一次要拿取的位置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BF04D-ADED-E74B-A4E8-B93AF0BF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F8E5F0-FE85-F04D-84C1-06F52D9A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959A0-278E-934B-9AC1-FFE6782D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89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924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7BF2B-D1ED-224D-8C0B-6BA34F0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r>
              <a:rPr kumimoji="1" lang="zh-CN" altLang="en-US" dirty="0">
                <a:ea typeface="Microsoft YaHei" panose="020B0503020204020204" pitchFamily="34" charset="-122"/>
              </a:rPr>
              <a:t>架構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433517-67BF-BF4E-8CB0-F22BF3FAED82}"/>
              </a:ext>
            </a:extLst>
          </p:cNvPr>
          <p:cNvSpPr/>
          <p:nvPr/>
        </p:nvSpPr>
        <p:spPr>
          <a:xfrm>
            <a:off x="3293036" y="2892612"/>
            <a:ext cx="1512047" cy="15120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C25D5-ED4E-B24B-BE0D-04B3A3D03DBA}"/>
              </a:ext>
            </a:extLst>
          </p:cNvPr>
          <p:cNvSpPr/>
          <p:nvPr/>
        </p:nvSpPr>
        <p:spPr>
          <a:xfrm>
            <a:off x="6176682" y="2892611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D0CF6139-A918-F94F-B96F-DEA0462A5A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05083" y="3648635"/>
            <a:ext cx="1371599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936BCC-1C70-144A-ABB5-241E506AECF6}"/>
              </a:ext>
            </a:extLst>
          </p:cNvPr>
          <p:cNvSpPr txBox="1"/>
          <p:nvPr/>
        </p:nvSpPr>
        <p:spPr>
          <a:xfrm>
            <a:off x="4935070" y="2767106"/>
            <a:ext cx="111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bus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90F93-118B-4542-8E06-B4B58B514035}"/>
              </a:ext>
            </a:extLst>
          </p:cNvPr>
          <p:cNvSpPr/>
          <p:nvPr/>
        </p:nvSpPr>
        <p:spPr>
          <a:xfrm>
            <a:off x="3795541" y="6280381"/>
            <a:ext cx="389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：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 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uick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ath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nterconnect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410B54-1974-CC41-822E-98052B5E8023}"/>
              </a:ext>
            </a:extLst>
          </p:cNvPr>
          <p:cNvSpPr/>
          <p:nvPr/>
        </p:nvSpPr>
        <p:spPr>
          <a:xfrm>
            <a:off x="516966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F53C871-BF98-FA49-81A1-77DB89DCBE2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013" y="3648634"/>
            <a:ext cx="1264023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E68074E-CCE8-CA40-B9C7-CF73AB19AACE}"/>
              </a:ext>
            </a:extLst>
          </p:cNvPr>
          <p:cNvSpPr/>
          <p:nvPr/>
        </p:nvSpPr>
        <p:spPr>
          <a:xfrm>
            <a:off x="8952750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E79E56-3774-584B-9E00-368D791B566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7688729" y="3648634"/>
            <a:ext cx="1264021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向下箭號圖說文字 2">
            <a:extLst>
              <a:ext uri="{FF2B5EF4-FFF2-40B4-BE49-F238E27FC236}">
                <a16:creationId xmlns:a16="http://schemas.microsoft.com/office/drawing/2014/main" id="{D1CBBAC9-B064-D64A-ADB6-E1CCB8F13EB0}"/>
              </a:ext>
            </a:extLst>
          </p:cNvPr>
          <p:cNvSpPr/>
          <p:nvPr/>
        </p:nvSpPr>
        <p:spPr>
          <a:xfrm>
            <a:off x="741083" y="2121647"/>
            <a:ext cx="1063811" cy="860612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Local memory</a:t>
            </a:r>
            <a:endParaRPr kumimoji="1" lang="zh-TW" altLang="en-US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向下箭號圖說文字 12">
            <a:extLst>
              <a:ext uri="{FF2B5EF4-FFF2-40B4-BE49-F238E27FC236}">
                <a16:creationId xmlns:a16="http://schemas.microsoft.com/office/drawing/2014/main" id="{B2DE5400-C576-014D-831A-DA7C5E7B0AF2}"/>
              </a:ext>
            </a:extLst>
          </p:cNvPr>
          <p:cNvSpPr/>
          <p:nvPr/>
        </p:nvSpPr>
        <p:spPr>
          <a:xfrm>
            <a:off x="9176867" y="2178424"/>
            <a:ext cx="1063811" cy="860612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remote memory</a:t>
            </a:r>
            <a:endParaRPr kumimoji="1" lang="zh-TW" altLang="en-US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向下箭號圖說文字 16">
            <a:extLst>
              <a:ext uri="{FF2B5EF4-FFF2-40B4-BE49-F238E27FC236}">
                <a16:creationId xmlns:a16="http://schemas.microsoft.com/office/drawing/2014/main" id="{3A66525A-3981-1344-9FF2-9587DAC9F242}"/>
              </a:ext>
            </a:extLst>
          </p:cNvPr>
          <p:cNvSpPr/>
          <p:nvPr/>
        </p:nvSpPr>
        <p:spPr>
          <a:xfrm>
            <a:off x="3517151" y="2198243"/>
            <a:ext cx="1063811" cy="860612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討論這顆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18A7E93B-7259-734D-8823-0CE3C733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CB4A3EDC-2BF3-5D46-B62F-E2ED376C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6F271B1D-8214-2440-8A30-0D13E59A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8095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3D817-3839-8347-9E6C-E0E51E81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AF28F-6872-FA4F-AAAD-064E1D02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825624"/>
            <a:ext cx="11743764" cy="46767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lockfree_buf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0.699771642s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1.397830s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1.393825s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0.004005s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76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2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1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1AA7AC-FC47-D24B-A921-FC9D6FD0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92" y="2662333"/>
            <a:ext cx="2627856" cy="358344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E789E9-7867-F648-9530-BD76ECE8EEE6}"/>
              </a:ext>
            </a:extLst>
          </p:cNvPr>
          <p:cNvSpPr/>
          <p:nvPr/>
        </p:nvSpPr>
        <p:spPr>
          <a:xfrm>
            <a:off x="9326758" y="2329046"/>
            <a:ext cx="1546891" cy="47724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buffer_sem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66B17F13-4FFF-264F-B84B-FA6F707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28023E5A-F2D6-174A-B089-28C397A4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69F1A78-86B0-C747-B2AA-F64BE69F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1577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5C81-632D-8B4A-AD95-AA7775E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B1B00-157E-A242-9FE3-C05C1C8E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程式的正確性：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假設只有一個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，一個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。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這二個變數宣告為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，確保每次的寫入，真的寫入到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（</a:t>
            </a:r>
            <a:r>
              <a:rPr kumimoji="1" lang="en-US" altLang="zh-CN" dirty="0"/>
              <a:t>/cache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基於上述的假設，只有一個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（即：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in</a:t>
            </a:r>
            <a:r>
              <a:rPr kumimoji="1" lang="zh-CN" altLang="en-US" dirty="0"/>
              <a:t>做寫入。同樣的原理，只有一個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（即：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out</a:t>
            </a:r>
            <a:r>
              <a:rPr kumimoji="1" lang="zh-CN" altLang="en-US" dirty="0"/>
              <a:t>做寫入。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由於設定完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以後就是</a:t>
            </a:r>
            <a:r>
              <a:rPr kumimoji="1" lang="en-US" altLang="zh-CN" dirty="0"/>
              <a:t>function return</a:t>
            </a:r>
            <a:r>
              <a:rPr kumimoji="1" lang="zh-CN" altLang="en-US" dirty="0"/>
              <a:t>，因此未使用</a:t>
            </a:r>
            <a:r>
              <a:rPr kumimoji="1" lang="en-US" altLang="zh-CN" dirty="0"/>
              <a:t>memory barrier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執行效率：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由於</a:t>
            </a:r>
            <a:r>
              <a:rPr kumimoji="1" lang="en-US" altLang="zh-TW" dirty="0" err="1"/>
              <a:t>buffer_sem</a:t>
            </a:r>
            <a:r>
              <a:rPr kumimoji="1" lang="zh-CN" altLang="en-US" dirty="0"/>
              <a:t>只允許一個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，因此與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比較。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採用</a:t>
            </a:r>
            <a:r>
              <a:rPr kumimoji="1" lang="en-US" altLang="zh-TW" dirty="0" err="1"/>
              <a:t>lockfree</a:t>
            </a:r>
            <a:r>
              <a:rPr kumimoji="1" lang="zh-CN" altLang="en-US" dirty="0"/>
              <a:t>的方法比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快上</a:t>
            </a:r>
            <a:r>
              <a:rPr kumimoji="1" lang="en-US" altLang="zh-CN" dirty="0"/>
              <a:t>4.17</a:t>
            </a:r>
            <a:r>
              <a:rPr kumimoji="1" lang="zh-CN" altLang="en-US" dirty="0"/>
              <a:t>倍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1D243-FE32-1D4D-A3D1-710208B1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698AC2-61C5-4145-B639-196613CA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06C13A-815B-8D40-B02C-E4A9B7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5558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79D3867-E9D0-C14C-B0C5-FDC9723E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r>
              <a:rPr kumimoji="1" lang="zh-CN" altLang="en-US" dirty="0"/>
              <a:t>與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效能比較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8316D2-D462-9B4E-B9F5-B81F45967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EBDDBF-193F-C841-B764-60C40415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A64B5B-1200-1C4E-86D8-0F3AEC23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40BA4-0370-7841-8EDE-5590D0A7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16974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6803D-7B5E-5D49-B220-CDC3E741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2job.c</a:t>
            </a:r>
            <a:r>
              <a:rPr kumimoji="1" lang="zh-TW" altLang="en-US" dirty="0"/>
              <a:t>（比較基準）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419CF-A264-924B-B49E-E454EC6D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563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mutex;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local=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local+=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global+=local;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DFA81-9952-304F-AFBC-280CC94F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A52BB1-0D6A-9240-90A1-BCEC49AF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20DC19-CC42-6546-9973-1451731E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61716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 ./2job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1000000000+1000000000 = 2000000000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</a:br>
            <a:endParaRPr lang="en" altLang="zh-TW" dirty="0">
              <a:solidFill>
                <a:srgbClr val="F4F4F4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經過時間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: 					2.245269591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花在執行程式的時間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: 			4.458316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usr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4.458316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krl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0.000000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但沒有造成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I/O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76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並且觸發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自願性的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context switch</a:t>
            </a:r>
            <a:r>
              <a:rPr lang="zh-TW" altLang="en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3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非自願性的</a:t>
            </a:r>
            <a:r>
              <a:rPr lang="en" altLang="zh-TW" dirty="0">
                <a:solidFill>
                  <a:srgbClr val="FFFF00"/>
                </a:solidFill>
                <a:latin typeface="Menlo"/>
                <a:ea typeface="Noto Sans CJK TC Regular" panose="020B0500000000000000" pitchFamily="34" charset="-120"/>
              </a:rPr>
              <a:t>context switch: 		273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242A2-2665-5443-B628-98807E27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9FB37-A984-1347-B0C0-A0C08B7A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E66EF-4644-C841-95F4-78D63DFB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29263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9E194-136D-E441-A1EB-2FB7958D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524F9-B4B3-6F49-B134-2562DDA1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" altLang="zh-TW" dirty="0"/>
              <a:t>job2</a:t>
            </a:r>
            <a:r>
              <a:rPr kumimoji="1" lang="zh-TW" altLang="en-US" dirty="0"/>
              <a:t>高度的平行化，</a:t>
            </a:r>
            <a:r>
              <a:rPr kumimoji="1" lang="zh-CN" altLang="en-US" dirty="0"/>
              <a:t>執行時間</a:t>
            </a:r>
            <a:r>
              <a:rPr kumimoji="1" lang="zh-TW" altLang="en-US" dirty="0"/>
              <a:t>為</a:t>
            </a:r>
            <a:r>
              <a:rPr kumimoji="1" lang="en-US" altLang="zh-TW" dirty="0"/>
              <a:t>2.245</a:t>
            </a:r>
            <a:r>
              <a:rPr kumimoji="1" lang="zh-TW" altLang="en-US" dirty="0"/>
              <a:t>秒，</a:t>
            </a:r>
            <a:r>
              <a:rPr kumimoji="1" lang="en" altLang="zh-TW" dirty="0"/>
              <a:t>user</a:t>
            </a:r>
            <a:r>
              <a:rPr kumimoji="1" lang="zh-TW" altLang="en-US" dirty="0"/>
              <a:t>為</a:t>
            </a:r>
            <a:r>
              <a:rPr kumimoji="1" lang="en-US" altLang="zh-TW" dirty="0"/>
              <a:t>4.458</a:t>
            </a:r>
            <a:r>
              <a:rPr kumimoji="1" lang="zh-TW" altLang="en-US" dirty="0"/>
              <a:t>秒。換句話說</a:t>
            </a:r>
            <a:r>
              <a:rPr kumimoji="1" lang="zh-CN" altLang="en-US" dirty="0"/>
              <a:t>幾乎所有</a:t>
            </a:r>
            <a:r>
              <a:rPr kumimoji="1" lang="zh-TW" altLang="en-US" dirty="0"/>
              <a:t>執行時間都是平行運算。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更重要的是在整合結果時使用</a:t>
            </a:r>
            <a:r>
              <a:rPr kumimoji="1" lang="en-US" altLang="zh-TW" dirty="0"/>
              <a:t>mutex</a:t>
            </a:r>
            <a:r>
              <a:rPr kumimoji="1" lang="zh-TW" altLang="en-US" dirty="0"/>
              <a:t>，因此</a:t>
            </a:r>
            <a:r>
              <a:rPr kumimoji="1" lang="en-US" altLang="zh-TW" dirty="0"/>
              <a:t>overhead</a:t>
            </a:r>
            <a:r>
              <a:rPr kumimoji="1" lang="zh-CN" altLang="en-US" dirty="0"/>
              <a:t>相當低。</a:t>
            </a:r>
            <a:r>
              <a:rPr kumimoji="1" lang="en-US" altLang="zh-TW" dirty="0"/>
              <a:t>kernel</a:t>
            </a:r>
            <a:r>
              <a:rPr kumimoji="1" lang="zh-CN" altLang="en-US" dirty="0"/>
              <a:t>時間為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只發生</a:t>
            </a:r>
            <a:r>
              <a:rPr kumimoji="1" lang="en-US" altLang="zh-CN" dirty="0"/>
              <a:t>3</a:t>
            </a:r>
            <a:r>
              <a:rPr kumimoji="1" lang="zh-CN" altLang="en-US" dirty="0"/>
              <a:t>次。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" altLang="zh-TW" dirty="0"/>
              <a:t>job2</a:t>
            </a:r>
            <a:r>
              <a:rPr kumimoji="1" lang="zh-TW" altLang="en-US" dirty="0"/>
              <a:t>告訴我們，可以的話，將工作完全切開，使用區域變數平行計算，最後再做結果的合併（這時候只要用</a:t>
            </a:r>
            <a:r>
              <a:rPr kumimoji="1" lang="zh-CN" altLang="en-US" dirty="0"/>
              <a:t>簡單的同步即可</a:t>
            </a:r>
            <a:r>
              <a:rPr kumimoji="1" lang="zh-TW" altLang="en-US" dirty="0"/>
              <a:t>）。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4E5C1-E8C2-8541-AC51-D3BC5809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E3CDD4-7A1B-DC4E-88CB-F7BDD143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3DD16-CEBE-CD4C-966B-8DEDFDD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17999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結果比較（回合數：</a:t>
            </a:r>
            <a:r>
              <a:rPr lang="is-IS" altLang="zh-TW" dirty="0"/>
              <a:t>1,000,000,000</a:t>
            </a:r>
            <a:r>
              <a:rPr kumimoji="1" lang="zh-TW" altLang="en-US" dirty="0"/>
              <a:t>）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37665"/>
              </p:ext>
            </p:extLst>
          </p:nvPr>
        </p:nvGraphicFramePr>
        <p:xfrm>
          <a:off x="838199" y="1825625"/>
          <a:ext cx="10702368" cy="4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4808">
                <a:tc>
                  <a:txBody>
                    <a:bodyPr/>
                    <a:lstStyle/>
                    <a:p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base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nosync</a:t>
                      </a:r>
                      <a:endParaRPr lang="en-US" altLang="zh-TW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（錯誤）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  <a:p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semaphore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2job</a:t>
                      </a:r>
                    </a:p>
                    <a:p>
                      <a:r>
                        <a:rPr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（理論上應該是最快）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real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4.244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5.371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289.102s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217.471s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2.131s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user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10.520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333.272s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225.196s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4.248s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sys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231.756s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88.820s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9E2AEB-4C8B-1B46-BBE0-99F457BA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2E07EE-0DD0-5441-A841-5E839D6F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2072BD-7655-7545-A1FC-64930C7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6844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結果比較（回合數：</a:t>
            </a:r>
            <a:r>
              <a:rPr lang="is-IS" altLang="zh-TW" dirty="0"/>
              <a:t>1,000,000,000</a:t>
            </a:r>
            <a:r>
              <a:rPr kumimoji="1" lang="zh-TW" altLang="en-US" dirty="0"/>
              <a:t>）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665240"/>
              </p:ext>
            </p:extLst>
          </p:nvPr>
        </p:nvGraphicFramePr>
        <p:xfrm>
          <a:off x="838198" y="1825625"/>
          <a:ext cx="10515600" cy="4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4808">
                <a:tc>
                  <a:txBody>
                    <a:bodyPr/>
                    <a:lstStyle/>
                    <a:p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base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nosync</a:t>
                      </a:r>
                      <a:endParaRPr lang="en-US" altLang="zh-TW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（錯誤）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  <a:p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semaphore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2job</a:t>
                      </a:r>
                    </a:p>
                    <a:p>
                      <a:r>
                        <a:rPr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（理論上應該是最快）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real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4.244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5.371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289.102s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217.471s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2.131s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user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10.520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333.272s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225.196s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4.248s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sys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231.756s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88.820s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左-右雙向箭號 2"/>
          <p:cNvSpPr/>
          <p:nvPr/>
        </p:nvSpPr>
        <p:spPr>
          <a:xfrm>
            <a:off x="3848100" y="3098800"/>
            <a:ext cx="6477000" cy="787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比較，處理器變為二倍，執行時間所短為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1/2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kumimoji="1" lang="zh-TW" altLang="en-US" dirty="0">
                <a:solidFill>
                  <a:srgbClr val="FFFF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極限！</a:t>
            </a:r>
          </a:p>
        </p:txBody>
      </p:sp>
      <p:sp>
        <p:nvSpPr>
          <p:cNvPr id="6" name="左-右雙向箭號 5"/>
          <p:cNvSpPr/>
          <p:nvPr/>
        </p:nvSpPr>
        <p:spPr>
          <a:xfrm>
            <a:off x="3848100" y="4152900"/>
            <a:ext cx="6477000" cy="787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user</a:t>
            </a:r>
            <a:r>
              <a:rPr kumimoji="1" lang="zh-TW" altLang="en-US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的值幾乎一樣，代表所做的工作是</a:t>
            </a:r>
            <a:r>
              <a:rPr kumimoji="1" lang="zh-TW" altLang="en-US" dirty="0">
                <a:solidFill>
                  <a:srgbClr val="FFFF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一樣多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AEE4F-EDA6-A846-BDE1-73953ABC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64EE76DC-EB1A-2B47-8077-2348712A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E388E28-46F1-9241-AA4C-28451CF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86819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瞭解</a:t>
            </a:r>
            <a:r>
              <a:rPr kumimoji="1" lang="en-US" altLang="zh-TW" dirty="0" err="1"/>
              <a:t>pthread_create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pthread_join</a:t>
            </a:r>
            <a:endParaRPr kumimoji="1" lang="en-US" altLang="zh-TW" dirty="0"/>
          </a:p>
          <a:p>
            <a:r>
              <a:rPr kumimoji="1" lang="zh-TW" altLang="en-US" dirty="0"/>
              <a:t>瞭解</a:t>
            </a:r>
            <a:r>
              <a:rPr kumimoji="1" lang="en-US" altLang="zh-TW" dirty="0"/>
              <a:t>mutex</a:t>
            </a:r>
            <a:r>
              <a:rPr kumimoji="1" lang="zh-TW" altLang="en-US" dirty="0"/>
              <a:t>、</a:t>
            </a:r>
            <a:r>
              <a:rPr kumimoji="1" lang="en-US" altLang="zh-TW" dirty="0"/>
              <a:t>semaphore</a:t>
            </a:r>
            <a:r>
              <a:rPr kumimoji="1" lang="zh-TW" altLang="en-US" dirty="0"/>
              <a:t>、</a:t>
            </a:r>
            <a:r>
              <a:rPr kumimoji="1" lang="en-US" altLang="zh-TW" dirty="0"/>
              <a:t>lock-free</a:t>
            </a:r>
            <a:r>
              <a:rPr kumimoji="1" lang="zh-CN" altLang="en-US" dirty="0"/>
              <a:t>三種鎖定方法</a:t>
            </a:r>
            <a:endParaRPr kumimoji="1" lang="en-US" altLang="zh-TW" dirty="0"/>
          </a:p>
          <a:p>
            <a:r>
              <a:rPr kumimoji="1" lang="zh-TW" altLang="en-US" dirty="0"/>
              <a:t>比較各種同步方法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最好的方法就是「盡量不同步，並且結果正確」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CD40B-1367-4C41-B266-F23DD72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C314A-565A-784C-8DA6-DF0DEFCF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DCF8AC-D948-F844-BE13-FA87F0FA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53177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</a:t>
            </a:r>
            <a:r>
              <a:rPr kumimoji="1" lang="en-US" altLang="zh-TW" dirty="0"/>
              <a:t>process/thread 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對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而言，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process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都是「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task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」，每個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task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都有獨立的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id</a:t>
            </a: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於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中，主執行緒所屬的每個執行緒的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tid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代表的是指向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struct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pthread_t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的指標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9C7C67-988C-C447-82F3-AAD3D303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45EEDC-AA95-A14F-BCCE-F5A7F42A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8E5FD-6766-9349-8233-0113D39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99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62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7788</TotalTime>
  <Words>15297</Words>
  <Application>Microsoft Macintosh PowerPoint</Application>
  <PresentationFormat>寬螢幕</PresentationFormat>
  <Paragraphs>3250</Paragraphs>
  <Slides>197</Slides>
  <Notes>0</Notes>
  <HiddenSlides>79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197</vt:i4>
      </vt:variant>
    </vt:vector>
  </HeadingPairs>
  <TitlesOfParts>
    <vt:vector size="211" baseType="lpstr">
      <vt:lpstr>微軟正黑體</vt:lpstr>
      <vt:lpstr>新細明體</vt:lpstr>
      <vt:lpstr>Microsoft YaHei</vt:lpstr>
      <vt:lpstr>Noto Sans CJK SC Regular</vt:lpstr>
      <vt:lpstr>Noto Sans CJK TC Regular</vt:lpstr>
      <vt:lpstr>Noto Sans Mono</vt:lpstr>
      <vt:lpstr>黑体</vt:lpstr>
      <vt:lpstr>Arial</vt:lpstr>
      <vt:lpstr>Consolas</vt:lpstr>
      <vt:lpstr>Helvetica</vt:lpstr>
      <vt:lpstr>Mangal</vt:lpstr>
      <vt:lpstr>Menlo</vt:lpstr>
      <vt:lpstr>Monaco</vt:lpstr>
      <vt:lpstr>Office 佈景主題</vt:lpstr>
      <vt:lpstr> 簡介thread與CPU相關知識</vt:lpstr>
      <vt:lpstr>課程單元</vt:lpstr>
      <vt:lpstr>安裝必要的軟體</vt:lpstr>
      <vt:lpstr>安裝 “perf ”，Ubuntu 18.04為例</vt:lpstr>
      <vt:lpstr>在撰寫multi-thread程式之前  選用「編譯器」、啟動最佳化</vt:lpstr>
      <vt:lpstr>Multi-thread與計算機硬體</vt:lpstr>
      <vt:lpstr>NUMA與UMA架構</vt:lpstr>
      <vt:lpstr>NUMA與UMA架構</vt:lpstr>
      <vt:lpstr>NUMA與UMA架構</vt:lpstr>
      <vt:lpstr>NUMA與UMA架構</vt:lpstr>
      <vt:lpstr>NUMA的進階考量</vt:lpstr>
      <vt:lpstr>SMP與UMA</vt:lpstr>
      <vt:lpstr>SMP與UMA與multi-core</vt:lpstr>
      <vt:lpstr>CPU設計與multithread的影響</vt:lpstr>
      <vt:lpstr>pipeline &amp; superscalar</vt:lpstr>
      <vt:lpstr>pipeline &amp; superscalar</vt:lpstr>
      <vt:lpstr>補充：x86的組語中的memory barrier</vt:lpstr>
      <vt:lpstr>驗證：memoryModel.c</vt:lpstr>
      <vt:lpstr>驗證 memoryModel_reorder.c</vt:lpstr>
      <vt:lpstr>指令順序對multi-thread的重要性</vt:lpstr>
      <vt:lpstr>pipeline &amp; superscalar &amp; cache</vt:lpstr>
      <vt:lpstr>如何讓x86及x64的load &amp; store  變成atomic operation</vt:lpstr>
      <vt:lpstr>alignas &amp; aligned_alloc</vt:lpstr>
      <vt:lpstr>再論硬體架構</vt:lpstr>
      <vt:lpstr>記憶體的一致性（Cache Coherence）</vt:lpstr>
      <vt:lpstr>驗證</vt:lpstr>
      <vt:lpstr>驗證</vt:lpstr>
      <vt:lpstr>驗證</vt:lpstr>
      <vt:lpstr>指向volatile的指標 – volatilePtr.c</vt:lpstr>
      <vt:lpstr>記憶體的一致性（Cache Coherence）</vt:lpstr>
      <vt:lpstr>記憶體的一致性（Cache Coherence）</vt:lpstr>
      <vt:lpstr>使用struct代替array</vt:lpstr>
      <vt:lpstr>Intel使用的記憶體同步方法</vt:lpstr>
      <vt:lpstr>spinlock對速度的影響</vt:lpstr>
      <vt:lpstr>驗證</vt:lpstr>
      <vt:lpstr>結果</vt:lpstr>
      <vt:lpstr>特別的同步指令 - read-modify-write</vt:lpstr>
      <vt:lpstr>PowerPoint 簡報</vt:lpstr>
      <vt:lpstr>PowerPoint 簡報</vt:lpstr>
      <vt:lpstr>程式設計師需要特別了解的</vt:lpstr>
      <vt:lpstr>Memory Ordering Machine Clears</vt:lpstr>
      <vt:lpstr>觀察異常的同步現象</vt:lpstr>
      <vt:lpstr>使用小工具</vt:lpstr>
      <vt:lpstr>PowerPoint 簡報</vt:lpstr>
      <vt:lpstr>PowerPoint 簡報</vt:lpstr>
      <vt:lpstr>確認問題後，  該如何找出造成該問題的程式</vt:lpstr>
      <vt:lpstr>如果編譯時使用了-g  有時候bug只有在開啟-O3發生</vt:lpstr>
      <vt:lpstr>小結</vt:lpstr>
      <vt:lpstr>thread的programming language/model</vt:lpstr>
      <vt:lpstr>C11 thread</vt:lpstr>
      <vt:lpstr>結果</vt:lpstr>
      <vt:lpstr>C++ thread</vt:lpstr>
      <vt:lpstr>結果</vt:lpstr>
      <vt:lpstr>結果</vt:lpstr>
      <vt:lpstr>我們使用的函數庫</vt:lpstr>
      <vt:lpstr>編譯方式</vt:lpstr>
      <vt:lpstr>base.c （比較基準）</vt:lpstr>
      <vt:lpstr>執行結果</vt:lpstr>
      <vt:lpstr>pthread_create()</vt:lpstr>
      <vt:lpstr>建立一個pthread（nosync.c）</vt:lpstr>
      <vt:lpstr>執行結果</vt:lpstr>
      <vt:lpstr>結果討論</vt:lpstr>
      <vt:lpstr>semaphore</vt:lpstr>
      <vt:lpstr>semaphore</vt:lpstr>
      <vt:lpstr>sem_post() and sem_wait()</vt:lpstr>
      <vt:lpstr>使用semaphore</vt:lpstr>
      <vt:lpstr>執行結果</vt:lpstr>
      <vt:lpstr>結果討論</vt:lpstr>
      <vt:lpstr>使用semaphore設計 concurrent queue</vt:lpstr>
      <vt:lpstr>semaphore</vt:lpstr>
      <vt:lpstr>sem_post() and sem_wait()</vt:lpstr>
      <vt:lpstr>用semaphore設計queue：buffer_sem.c</vt:lpstr>
      <vt:lpstr>PowerPoint 簡報</vt:lpstr>
      <vt:lpstr>執行結果</vt:lpstr>
      <vt:lpstr>執行結果分析</vt:lpstr>
      <vt:lpstr>為什麼buffer_sem.c只支援  一個生產者、一個消費者</vt:lpstr>
      <vt:lpstr>mutex</vt:lpstr>
      <vt:lpstr>mutex</vt:lpstr>
      <vt:lpstr>使用mutex</vt:lpstr>
      <vt:lpstr>執行結果</vt:lpstr>
      <vt:lpstr>結果討論</vt:lpstr>
      <vt:lpstr>使用semaphore與mutex設計 concurrent queue</vt:lpstr>
      <vt:lpstr>mutex</vt:lpstr>
      <vt:lpstr>多個producer多個consumer  buffer_sem_mutex.c</vt:lpstr>
      <vt:lpstr>執行結果</vt:lpstr>
      <vt:lpstr>執行結果分析</vt:lpstr>
      <vt:lpstr>semaphore &amp; mutex的綜合討論</vt:lpstr>
      <vt:lpstr>lock-free的 concurrent queue</vt:lpstr>
      <vt:lpstr>lockfreeQueue.c</vt:lpstr>
      <vt:lpstr>執行結果</vt:lpstr>
      <vt:lpstr>執行結果分析</vt:lpstr>
      <vt:lpstr>semaphore與mutex的  效能比較</vt:lpstr>
      <vt:lpstr>2job.c（比較基準）</vt:lpstr>
      <vt:lpstr>執行結果</vt:lpstr>
      <vt:lpstr>執行結果分析</vt:lpstr>
      <vt:lpstr>結果比較（回合數：1,000,000,000）</vt:lpstr>
      <vt:lpstr>結果比較（回合數：1,000,000,000）</vt:lpstr>
      <vt:lpstr>小結</vt:lpstr>
      <vt:lpstr>關於process/thread id</vt:lpstr>
      <vt:lpstr>在Linux中的thread id</vt:lpstr>
      <vt:lpstr>thread_print_id.c</vt:lpstr>
      <vt:lpstr>執行結果</vt:lpstr>
      <vt:lpstr>退出thread</vt:lpstr>
      <vt:lpstr>pthread_detach()</vt:lpstr>
      <vt:lpstr>pthread_detach()</vt:lpstr>
      <vt:lpstr>輕量級的鎖</vt:lpstr>
      <vt:lpstr>pthread_spin_lock</vt:lpstr>
      <vt:lpstr>spinlock.c</vt:lpstr>
      <vt:lpstr>spinlock.c</vt:lpstr>
      <vt:lpstr>比較，lock 1,000,000,000次，花的時間</vt:lpstr>
      <vt:lpstr>spinlock vs. atomic</vt:lpstr>
      <vt:lpstr>反組譯 atomic.c</vt:lpstr>
      <vt:lpstr>Lock：x86的前綴字</vt:lpstr>
      <vt:lpstr>POSIX’s spinlock</vt:lpstr>
      <vt:lpstr>什麼是futex(fast user-space locking)</vt:lpstr>
      <vt:lpstr>Spinlock一定比較快嗎？</vt:lpstr>
      <vt:lpstr>取得平衡</vt:lpstr>
      <vt:lpstr>mutex_apaptive.c</vt:lpstr>
      <vt:lpstr>Mutex的其他選項</vt:lpstr>
      <vt:lpstr>PTHREAD_MUTEX_RECURSIVE_NP  的用途</vt:lpstr>
      <vt:lpstr>更進階的lock機制，rwlock</vt:lpstr>
      <vt:lpstr>Example: rwlock</vt:lpstr>
      <vt:lpstr>範例：rwlock</vt:lpstr>
      <vt:lpstr>小結</vt:lpstr>
      <vt:lpstr>Thread local variable</vt:lpstr>
      <vt:lpstr>__thread.c</vt:lpstr>
      <vt:lpstr>__thread.c</vt:lpstr>
      <vt:lpstr>執行結果</vt:lpstr>
      <vt:lpstr>執行結果</vt:lpstr>
      <vt:lpstr>奇怪的編譯？</vt:lpstr>
      <vt:lpstr>取消執行緒的執行</vt:lpstr>
      <vt:lpstr>取消執行緒的執行</vt:lpstr>
      <vt:lpstr>戰場的清理</vt:lpstr>
      <vt:lpstr>thread與fork</vt:lpstr>
      <vt:lpstr>thread與fork</vt:lpstr>
      <vt:lpstr>thread &amp; false sharing</vt:lpstr>
      <vt:lpstr>pingpong.c</vt:lpstr>
      <vt:lpstr>pingpong.c</vt:lpstr>
      <vt:lpstr>執行結果</vt:lpstr>
      <vt:lpstr>pingpong_aligned.c</vt:lpstr>
      <vt:lpstr>pingpong_aligned.c</vt:lpstr>
      <vt:lpstr>執行結果</vt:lpstr>
      <vt:lpstr>結果比較（回合數：1,000,000,000）</vt:lpstr>
      <vt:lpstr>2job vs. pingpong_aligned</vt:lpstr>
      <vt:lpstr>小小結論</vt:lpstr>
      <vt:lpstr>C11 – alignas （pingpong_alignedas.c）</vt:lpstr>
      <vt:lpstr>執行結果</vt:lpstr>
      <vt:lpstr>反組譯的結果</vt:lpstr>
      <vt:lpstr>C11 – aligned_alloc</vt:lpstr>
      <vt:lpstr>原子運算</vt:lpstr>
      <vt:lpstr>C11 – stdatomic.h</vt:lpstr>
      <vt:lpstr>執行結果</vt:lpstr>
      <vt:lpstr>gcc -c -g -Wa,-a,-ad atomic.c &gt; atomic.asm</vt:lpstr>
      <vt:lpstr>小小結論</vt:lpstr>
      <vt:lpstr>小結</vt:lpstr>
      <vt:lpstr>作業</vt:lpstr>
      <vt:lpstr>Conditional wait</vt:lpstr>
      <vt:lpstr>進階Lock機制</vt:lpstr>
      <vt:lpstr>綜觀</vt:lpstr>
      <vt:lpstr>(1.) lock-free的 concurrent queue</vt:lpstr>
      <vt:lpstr>spin-lock設計的基本技巧</vt:lpstr>
      <vt:lpstr>回顧：lockfreeQueue.c</vt:lpstr>
      <vt:lpstr>回顧：執行結果</vt:lpstr>
      <vt:lpstr>回顧：執行結果分析</vt:lpstr>
      <vt:lpstr>producer, consumer對in, out的存取</vt:lpstr>
      <vt:lpstr>(2.) sequential lock</vt:lpstr>
      <vt:lpstr>演算法概念</vt:lpstr>
      <vt:lpstr>seqlock.c</vt:lpstr>
      <vt:lpstr>是否可以將atomic operation都拿掉？</vt:lpstr>
      <vt:lpstr>執行結果</vt:lpstr>
      <vt:lpstr>(3.) ticket lock</vt:lpstr>
      <vt:lpstr>演算法概念</vt:lpstr>
      <vt:lpstr>ticketlock.c</vt:lpstr>
      <vt:lpstr>執行結果</vt:lpstr>
      <vt:lpstr>(4.) rw-spinlock</vt:lpstr>
      <vt:lpstr>演算法概念</vt:lpstr>
      <vt:lpstr>rw-spinlock.c</vt:lpstr>
      <vt:lpstr>執行結果</vt:lpstr>
      <vt:lpstr>討論</vt:lpstr>
      <vt:lpstr>討論</vt:lpstr>
      <vt:lpstr>memory order</vt:lpstr>
      <vt:lpstr>x86 memory ordering</vt:lpstr>
      <vt:lpstr>在x86下考慮C11 &amp; C++11的記憶體模型</vt:lpstr>
      <vt:lpstr>C11、C++11中memory_order的定義</vt:lpstr>
      <vt:lpstr>relaxed</vt:lpstr>
      <vt:lpstr>consume &amp; release</vt:lpstr>
      <vt:lpstr>consume &amp; release</vt:lpstr>
      <vt:lpstr>consume &amp; release，應用</vt:lpstr>
      <vt:lpstr>acquire &amp; release</vt:lpstr>
      <vt:lpstr>acquire &amp; release，應用</vt:lpstr>
      <vt:lpstr>acq_rel （不是acquire &amp; release）</vt:lpstr>
      <vt:lpstr>seq_cst：最強的memory ordering</vt:lpstr>
      <vt:lpstr>舉例：seq_cst</vt:lpstr>
      <vt:lpstr>舉例：seq_cst</vt:lpstr>
      <vt:lpstr>seq_cst：在CPU架構上的舉例  不符合seq_cst的多核心架構</vt:lpstr>
      <vt:lpstr>seq_cst：在CPU架構上的舉例  不符合seq_cst的多核心架構</vt:lpstr>
      <vt:lpstr>結果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pthread</dc:title>
  <dc:creator>shiwu Lo</dc:creator>
  <cp:lastModifiedBy>習五 羅</cp:lastModifiedBy>
  <cp:revision>302</cp:revision>
  <dcterms:created xsi:type="dcterms:W3CDTF">2016-05-31T22:20:45Z</dcterms:created>
  <dcterms:modified xsi:type="dcterms:W3CDTF">2018-06-15T14:23:02Z</dcterms:modified>
</cp:coreProperties>
</file>