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9" r:id="rId1"/>
  </p:sldMasterIdLst>
  <p:notesMasterIdLst>
    <p:notesMasterId r:id="rId97"/>
  </p:notesMasterIdLst>
  <p:sldIdLst>
    <p:sldId id="925" r:id="rId2"/>
    <p:sldId id="1819" r:id="rId3"/>
    <p:sldId id="2106" r:id="rId4"/>
    <p:sldId id="2007" r:id="rId5"/>
    <p:sldId id="2008" r:id="rId6"/>
    <p:sldId id="2009" r:id="rId7"/>
    <p:sldId id="2145" r:id="rId8"/>
    <p:sldId id="2146" r:id="rId9"/>
    <p:sldId id="1990" r:id="rId10"/>
    <p:sldId id="1821" r:id="rId11"/>
    <p:sldId id="1997" r:id="rId12"/>
    <p:sldId id="1998" r:id="rId13"/>
    <p:sldId id="1993" r:id="rId14"/>
    <p:sldId id="1999" r:id="rId15"/>
    <p:sldId id="2000" r:id="rId16"/>
    <p:sldId id="1830" r:id="rId17"/>
    <p:sldId id="1827" r:id="rId18"/>
    <p:sldId id="2152" r:id="rId19"/>
    <p:sldId id="2001" r:id="rId20"/>
    <p:sldId id="2002" r:id="rId21"/>
    <p:sldId id="2003" r:id="rId22"/>
    <p:sldId id="2004" r:id="rId23"/>
    <p:sldId id="2154" r:id="rId24"/>
    <p:sldId id="1991" r:id="rId25"/>
    <p:sldId id="2013" r:id="rId26"/>
    <p:sldId id="2012" r:id="rId27"/>
    <p:sldId id="1837" r:id="rId28"/>
    <p:sldId id="1838" r:id="rId29"/>
    <p:sldId id="1839" r:id="rId30"/>
    <p:sldId id="1840" r:id="rId31"/>
    <p:sldId id="1841" r:id="rId32"/>
    <p:sldId id="1842" r:id="rId33"/>
    <p:sldId id="2010" r:id="rId34"/>
    <p:sldId id="2011" r:id="rId35"/>
    <p:sldId id="2014" r:id="rId36"/>
    <p:sldId id="1843" r:id="rId37"/>
    <p:sldId id="2015" r:id="rId38"/>
    <p:sldId id="2168" r:id="rId39"/>
    <p:sldId id="2039" r:id="rId40"/>
    <p:sldId id="2029" r:id="rId41"/>
    <p:sldId id="2155" r:id="rId42"/>
    <p:sldId id="2169" r:id="rId43"/>
    <p:sldId id="2156" r:id="rId44"/>
    <p:sldId id="2036" r:id="rId45"/>
    <p:sldId id="2037" r:id="rId46"/>
    <p:sldId id="2121" r:id="rId47"/>
    <p:sldId id="2122" r:id="rId48"/>
    <p:sldId id="2123" r:id="rId49"/>
    <p:sldId id="2124" r:id="rId50"/>
    <p:sldId id="2125" r:id="rId51"/>
    <p:sldId id="2170" r:id="rId52"/>
    <p:sldId id="2028" r:id="rId53"/>
    <p:sldId id="2041" r:id="rId54"/>
    <p:sldId id="2171" r:id="rId55"/>
    <p:sldId id="2044" r:id="rId56"/>
    <p:sldId id="2045" r:id="rId57"/>
    <p:sldId id="2049" r:id="rId58"/>
    <p:sldId id="2172" r:id="rId59"/>
    <p:sldId id="2173" r:id="rId60"/>
    <p:sldId id="2174" r:id="rId61"/>
    <p:sldId id="2175" r:id="rId62"/>
    <p:sldId id="2050" r:id="rId63"/>
    <p:sldId id="2176" r:id="rId64"/>
    <p:sldId id="2051" r:id="rId65"/>
    <p:sldId id="2052" r:id="rId66"/>
    <p:sldId id="2053" r:id="rId67"/>
    <p:sldId id="2048" r:id="rId68"/>
    <p:sldId id="2055" r:id="rId69"/>
    <p:sldId id="2067" r:id="rId70"/>
    <p:sldId id="2068" r:id="rId71"/>
    <p:sldId id="2072" r:id="rId72"/>
    <p:sldId id="2073" r:id="rId73"/>
    <p:sldId id="2074" r:id="rId74"/>
    <p:sldId id="2075" r:id="rId75"/>
    <p:sldId id="2079" r:id="rId76"/>
    <p:sldId id="2077" r:id="rId77"/>
    <p:sldId id="2078" r:id="rId78"/>
    <p:sldId id="2080" r:id="rId79"/>
    <p:sldId id="2081" r:id="rId80"/>
    <p:sldId id="2082" r:id="rId81"/>
    <p:sldId id="2085" r:id="rId82"/>
    <p:sldId id="2084" r:id="rId83"/>
    <p:sldId id="2086" r:id="rId84"/>
    <p:sldId id="2139" r:id="rId85"/>
    <p:sldId id="2140" r:id="rId86"/>
    <p:sldId id="2141" r:id="rId87"/>
    <p:sldId id="2142" r:id="rId88"/>
    <p:sldId id="2143" r:id="rId89"/>
    <p:sldId id="2083" r:id="rId90"/>
    <p:sldId id="2087" r:id="rId91"/>
    <p:sldId id="2088" r:id="rId92"/>
    <p:sldId id="2089" r:id="rId93"/>
    <p:sldId id="2091" r:id="rId94"/>
    <p:sldId id="2090" r:id="rId95"/>
    <p:sldId id="1191" r:id="rId9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B67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774" autoAdjust="0"/>
    <p:restoredTop sz="92559" autoAdjust="0"/>
  </p:normalViewPr>
  <p:slideViewPr>
    <p:cSldViewPr>
      <p:cViewPr varScale="1">
        <p:scale>
          <a:sx n="63" d="100"/>
          <a:sy n="63" d="100"/>
        </p:scale>
        <p:origin x="152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05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頁首版面配置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Calibri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51203" name="日期版面配置區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itchFamily="34" charset="0"/>
              </a:defRPr>
            </a:lvl1pPr>
          </a:lstStyle>
          <a:p>
            <a:fld id="{D742D68A-9E50-4BC6-A130-4EEBADDC709F}" type="datetimeFigureOut">
              <a:rPr lang="zh-TW" altLang="en-US"/>
              <a:pPr/>
              <a:t>2016/5/7</a:t>
            </a:fld>
            <a:endParaRPr lang="zh-TW" altLang="en-US"/>
          </a:p>
        </p:txBody>
      </p:sp>
      <p:sp>
        <p:nvSpPr>
          <p:cNvPr id="51204" name="投影片圖像版面配置區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備忘稿版面配置區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1206" name="頁尾版面配置區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Calibri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51207" name="投影片編號版面配置區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itchFamily="34" charset="0"/>
              </a:defRPr>
            </a:lvl1pPr>
          </a:lstStyle>
          <a:p>
            <a:fld id="{A51A17F7-40DB-48EF-B1EE-0B33A3CCDF8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3859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新細明體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A17F7-40DB-48EF-B1EE-0B33A3CCDF8B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450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A17F7-40DB-48EF-B1EE-0B33A3CCDF8B}" type="slidenum">
              <a:rPr lang="zh-TW" altLang="en-US" smtClean="0"/>
              <a:pPr/>
              <a:t>93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608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zh-TW" altLang="en-US" smtClean="0"/>
          </a:p>
        </p:txBody>
      </p:sp>
      <p:sp>
        <p:nvSpPr>
          <p:cNvPr id="522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FB577403-F0BD-4A95-9773-D26CDF7B7197}" type="slidenum">
              <a:rPr kumimoji="0" lang="zh-TW" altLang="en-US">
                <a:latin typeface="Calibri" pitchFamily="34" charset="0"/>
              </a:rPr>
              <a:pPr eaLnBrk="1" hangingPunct="1"/>
              <a:t>95</a:t>
            </a:fld>
            <a:endParaRPr kumimoji="0" lang="zh-TW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90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Administrator\Copy\BOY&amp;SKYME\2013.10 大數資訊有限公司簡報頁\設計檔\PSD\大數資訊簡報頁-1-1.jp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87342" y="2924944"/>
            <a:ext cx="5182344" cy="576064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1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156176" y="5301208"/>
            <a:ext cx="2339752" cy="94887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7" name="副標題 2"/>
          <p:cNvSpPr>
            <a:spLocks noGrp="1"/>
          </p:cNvSpPr>
          <p:nvPr>
            <p:ph type="subTitle" idx="1"/>
          </p:nvPr>
        </p:nvSpPr>
        <p:spPr>
          <a:xfrm>
            <a:off x="2555776" y="3597542"/>
            <a:ext cx="5040560" cy="47890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608708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201240-A2E2-414D-8CFA-ADF995EBA129}" type="datetime1">
              <a:rPr lang="zh-TW" altLang="en-US" smtClean="0"/>
              <a:t>2016/5/7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46B9A5-4102-4BE5-ADCF-FB0FB4D9174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98270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Copy\BOY&amp;SKYME\2013.10 大數資訊有限公司簡報頁\設計檔\PSD\大數資訊簡報頁-4.jp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17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E62C62-6871-4CDF-9407-073C30A67708}" type="datetime1">
              <a:rPr lang="zh-TW" altLang="en-US" smtClean="0"/>
              <a:t>2016/5/7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E59A88-FC47-430C-AD16-62CD555985C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2079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TW" dirty="0" smtClean="0"/>
              <a:t>Click to edit Master title style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en-US" altLang="zh-TW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FDAF6-E9B2-4F6E-840F-019563CC5F7C}" type="datetime1">
              <a:rPr lang="zh-TW" altLang="en-US" smtClean="0"/>
              <a:t>2016/5/7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3563" y="6381750"/>
            <a:ext cx="2133600" cy="365125"/>
          </a:xfrm>
          <a:ln/>
        </p:spPr>
        <p:txBody>
          <a:bodyPr/>
          <a:lstStyle>
            <a:lvl1pPr>
              <a:defRPr/>
            </a:lvl1pPr>
          </a:lstStyle>
          <a:p>
            <a:fld id="{6846B9A5-4102-4BE5-ADCF-FB0FB4D9174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578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dministrator\Copy\BOY&amp;SKYME\2013.10 大數資訊有限公司簡報頁\設計檔\PSD\大數資訊簡報頁-3.jp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063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916832"/>
            <a:ext cx="7772400" cy="1362075"/>
          </a:xfrm>
        </p:spPr>
        <p:txBody>
          <a:bodyPr anchor="b"/>
          <a:lstStyle>
            <a:lvl1pPr algn="ctr">
              <a:defRPr sz="4000" b="1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368973"/>
            <a:ext cx="7772400" cy="1500187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D7E5F9-F68D-4239-AE84-97E176238DF1}" type="datetime1">
              <a:rPr lang="zh-TW" altLang="en-US" smtClean="0"/>
              <a:t>2016/5/7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2B1599-7836-4A51-A5A2-5DCA85FFB41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46654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3">
                  <a:lumMod val="50000"/>
                </a:schemeClr>
              </a:buClr>
              <a:defRPr/>
            </a:lvl1pPr>
            <a:lvl2pPr>
              <a:buClr>
                <a:schemeClr val="accent3">
                  <a:lumMod val="50000"/>
                </a:schemeClr>
              </a:buClr>
              <a:defRPr/>
            </a:lvl2pPr>
            <a:lvl3pPr>
              <a:buClr>
                <a:schemeClr val="accent3">
                  <a:lumMod val="50000"/>
                </a:schemeClr>
              </a:buClr>
              <a:defRPr/>
            </a:lvl3pPr>
            <a:lvl4pPr>
              <a:buClr>
                <a:schemeClr val="accent3">
                  <a:lumMod val="50000"/>
                </a:schemeClr>
              </a:buClr>
              <a:defRPr/>
            </a:lvl4pPr>
            <a:lvl5pPr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20688" y="260350"/>
            <a:ext cx="8229600" cy="5619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930874-AE8B-4B25-8121-C36D95A5CDF7}" type="datetime1">
              <a:rPr lang="zh-TW" altLang="en-US" smtClean="0"/>
              <a:t>2016/5/7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3563" y="6381750"/>
            <a:ext cx="2133600" cy="365125"/>
          </a:xfrm>
          <a:ln/>
        </p:spPr>
        <p:txBody>
          <a:bodyPr/>
          <a:lstStyle>
            <a:lvl1pPr>
              <a:defRPr/>
            </a:lvl1pPr>
          </a:lstStyle>
          <a:p>
            <a:fld id="{82A3E47B-88B2-428F-8C7C-05B0F9CA9DF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6909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B5B273-84D0-4963-943A-A24A7F59FA6C}" type="datetime1">
              <a:rPr lang="zh-TW" altLang="en-US" smtClean="0"/>
              <a:t>2016/5/7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A3E47B-88B2-428F-8C7C-05B0F9CA9DF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4778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9A5B21-44F2-4316-BDD9-0C6FE349085B}" type="datetime1">
              <a:rPr lang="zh-TW" altLang="en-US" smtClean="0"/>
              <a:t>2016/5/7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723E79-2633-48FD-BFEC-9C851B89FF4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38577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0E5A29-8275-462D-8208-3490501BA5A3}" type="datetime1">
              <a:rPr lang="zh-TW" altLang="en-US" smtClean="0"/>
              <a:t>2016/5/7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7ECA07-8A20-4597-BC93-6732556D3495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44801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80577B-A566-4C8A-8D5B-986A8DF0F55A}" type="datetime1">
              <a:rPr lang="zh-TW" altLang="en-US" smtClean="0"/>
              <a:t>2016/5/7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103FCC-971D-458D-A7B7-7781388F703F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74604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96129-C1BB-4389-B126-C6ACEC2B35C4}" type="datetime1">
              <a:rPr lang="zh-TW" altLang="en-US" smtClean="0"/>
              <a:t>2016/5/7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8967D-32F7-4CE2-855F-A63A43FCD1E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85819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2D5AB2-D56B-4CC0-9DF6-D0F47AB03997}" type="datetime1">
              <a:rPr lang="zh-TW" altLang="en-US" smtClean="0"/>
              <a:t>2016/5/7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4AAA28-BAA3-4938-B50A-23079306EFD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47339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C:\Users\Administrator\Copy\BOY&amp;SKYME\2013.10 大數資訊有限公司簡報頁\設計檔\PSD\大數資訊簡報頁-2.jpg"/>
          <p:cNvPicPr>
            <a:picLocks noChangeAspect="1" noChangeArrowheads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88" y="-20638"/>
            <a:ext cx="9144001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20688" y="260350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484313"/>
            <a:ext cx="8229600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9" name="日期版面配置區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857B189D-11F6-4A83-8B79-2E2F79153518}" type="datetime1">
              <a:rPr lang="zh-TW" altLang="en-US" smtClean="0"/>
              <a:t>2016/5/7</a:t>
            </a:fld>
            <a:endParaRPr lang="zh-TW" altLang="en-US"/>
          </a:p>
        </p:txBody>
      </p:sp>
      <p:sp>
        <p:nvSpPr>
          <p:cNvPr id="1030" name="頁尾版面配置區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31" name="投影片編號版面配置區 5"/>
          <p:cNvSpPr>
            <a:spLocks noGrp="1"/>
          </p:cNvSpPr>
          <p:nvPr>
            <p:ph type="sldNum" sz="quarter" idx="4"/>
          </p:nvPr>
        </p:nvSpPr>
        <p:spPr bwMode="auto">
          <a:xfrm>
            <a:off x="6913563" y="63817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B3F395F-68F7-412E-859F-D82841B83973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3" r:id="rId11"/>
    <p:sldLayoutId id="2147484234" r:id="rId12"/>
  </p:sldLayoutIdLst>
  <p:transition spd="slow">
    <p:pull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595959"/>
          </a:solidFill>
          <a:latin typeface="Arial" pitchFamily="34" charset="0"/>
          <a:ea typeface="微軟正黑體" pitchFamily="34" charset="-120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Arial" charset="0"/>
          <a:ea typeface="微軟正黑體" pitchFamily="34" charset="-12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Arial" charset="0"/>
          <a:ea typeface="微軟正黑體" pitchFamily="34" charset="-12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Arial" charset="0"/>
          <a:ea typeface="微軟正黑體" pitchFamily="34" charset="-12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Arial" charset="0"/>
          <a:ea typeface="微軟正黑體" pitchFamily="34" charset="-12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2C3E"/>
        </a:buClr>
        <a:buFont typeface="Wingdings" pitchFamily="2" charset="2"/>
        <a:buChar char="n"/>
        <a:defRPr kumimoji="1" sz="2800" kern="1200">
          <a:solidFill>
            <a:srgbClr val="595959"/>
          </a:solidFill>
          <a:latin typeface="Arial" pitchFamily="34" charset="0"/>
          <a:ea typeface="微軟正黑體" pitchFamily="34" charset="-120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2C3E"/>
        </a:buClr>
        <a:buFont typeface="Wingdings" pitchFamily="2" charset="2"/>
        <a:buChar char="p"/>
        <a:defRPr kumimoji="1" sz="2400" kern="1200">
          <a:solidFill>
            <a:srgbClr val="595959"/>
          </a:solidFill>
          <a:latin typeface="Arial" pitchFamily="34" charset="0"/>
          <a:ea typeface="微軟正黑體" pitchFamily="34" charset="-12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2C3E"/>
        </a:buClr>
        <a:buFont typeface="Wingdings" pitchFamily="2" charset="2"/>
        <a:buChar char="n"/>
        <a:defRPr kumimoji="1" sz="2000" kern="1200">
          <a:solidFill>
            <a:srgbClr val="595959"/>
          </a:solidFill>
          <a:latin typeface="Arial" pitchFamily="34" charset="0"/>
          <a:ea typeface="微軟正黑體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E2C3E"/>
        </a:buClr>
        <a:buFont typeface="Wingdings" pitchFamily="2" charset="2"/>
        <a:buChar char="p"/>
        <a:defRPr kumimoji="1" sz="1600" kern="1200">
          <a:solidFill>
            <a:srgbClr val="595959"/>
          </a:solidFill>
          <a:latin typeface="Arial" pitchFamily="34" charset="0"/>
          <a:ea typeface="微軟正黑體" pitchFamily="34" charset="-12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E2C3E"/>
        </a:buClr>
        <a:buFont typeface="Wingdings" pitchFamily="2" charset="2"/>
        <a:buChar char="n"/>
        <a:defRPr kumimoji="1" sz="1400" kern="1200">
          <a:solidFill>
            <a:srgbClr val="595959"/>
          </a:solidFill>
          <a:latin typeface="Arial" pitchFamily="34" charset="0"/>
          <a:ea typeface="微軟正黑體" pitchFamily="34" charset="-12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ywchiu-tw.appspot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packtpub.com/big-data-and-business-intelligence/machine-learning-r-cookbook" TargetMode="External"/><Relationship Id="rId4" Type="http://schemas.openxmlformats.org/officeDocument/2006/relationships/hyperlink" Target="https://www.facebook.com/largitdata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wchiu/pyfinance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me.google.com/webstore/detail/infolite/ipjbadabbpedegielkhgpiekdlmfpgal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en-US/firefox/addon/sqlite-manager/" TargetMode="External"/><Relationship Id="rId2" Type="http://schemas.openxmlformats.org/officeDocument/2006/relationships/hyperlink" Target="http://sqlite.org/download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pytesser/" TargetMode="External"/><Relationship Id="rId7" Type="http://schemas.openxmlformats.org/officeDocument/2006/relationships/hyperlink" Target="http://largitdata.com/course/3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largitdata.com/course/37" TargetMode="External"/><Relationship Id="rId5" Type="http://schemas.openxmlformats.org/officeDocument/2006/relationships/hyperlink" Target="https://cloud.google.com/vision/" TargetMode="External"/><Relationship Id="rId4" Type="http://schemas.openxmlformats.org/officeDocument/2006/relationships/hyperlink" Target="https://code.google.com/p/ocropus/" TargetMode="Externa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3"/>
          <p:cNvSpPr>
            <a:spLocks noGrp="1"/>
          </p:cNvSpPr>
          <p:nvPr>
            <p:ph type="ctrTitle"/>
          </p:nvPr>
        </p:nvSpPr>
        <p:spPr>
          <a:xfrm>
            <a:off x="1287463" y="2924944"/>
            <a:ext cx="5805487" cy="576263"/>
          </a:xfrm>
        </p:spPr>
        <p:txBody>
          <a:bodyPr/>
          <a:lstStyle/>
          <a:p>
            <a:r>
              <a:rPr lang="zh-TW" altLang="en-US" dirty="0"/>
              <a:t> </a:t>
            </a:r>
            <a:r>
              <a:rPr lang="en-US" altLang="zh-TW" dirty="0"/>
              <a:t>Python</a:t>
            </a:r>
            <a:r>
              <a:rPr lang="zh-TW" altLang="en-US" dirty="0"/>
              <a:t>網路爬蟲</a:t>
            </a:r>
            <a:r>
              <a:rPr lang="zh-TW" altLang="en-US" dirty="0" smtClean="0"/>
              <a:t>入門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</a:t>
            </a:r>
            <a:r>
              <a:rPr lang="zh-TW" altLang="en-US" dirty="0"/>
              <a:t>財經為例</a:t>
            </a:r>
            <a:endParaRPr lang="zh-TW" altLang="en-US" dirty="0" smtClean="0">
              <a:cs typeface="Arial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 smtClean="0"/>
              <a:t>David Chiu</a:t>
            </a:r>
          </a:p>
          <a:p>
            <a:r>
              <a:rPr lang="en-US" altLang="zh-TW" dirty="0" smtClean="0"/>
              <a:t>2016/05/08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896557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51309"/>
            <a:ext cx="4114800" cy="4525963"/>
          </a:xfrm>
        </p:spPr>
        <p:txBody>
          <a:bodyPr/>
          <a:lstStyle/>
          <a:p>
            <a:r>
              <a:rPr lang="zh-TW" altLang="en-US" sz="2400" dirty="0" smtClean="0">
                <a:latin typeface="微軟正黑體" pitchFamily="34" charset="-120"/>
              </a:rPr>
              <a:t>在做任何分析之前，必定要蒐集足夠的數據做分析，才能擬定高勝率策略</a:t>
            </a:r>
            <a:endParaRPr lang="en-US" altLang="zh-TW" sz="2400" dirty="0" smtClean="0">
              <a:latin typeface="微軟正黑體" pitchFamily="34" charset="-120"/>
            </a:endParaRPr>
          </a:p>
          <a:p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除了購買數據外，任何人都可以透過撰寫</a:t>
            </a:r>
            <a:r>
              <a:rPr lang="en-US" altLang="zh-TW" sz="24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ETL</a:t>
            </a:r>
            <a:r>
              <a:rPr lang="zh-TW" altLang="en-US" sz="24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(Extract, Transformation, Loading)</a:t>
            </a:r>
            <a:r>
              <a:rPr lang="zh-TW" altLang="en-US" sz="2400" dirty="0" smtClean="0">
                <a:latin typeface="微軟正黑體" pitchFamily="34" charset="-120"/>
              </a:rPr>
              <a:t>程序自動化蒐集資訊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460432" y="6256800"/>
            <a:ext cx="432048" cy="360040"/>
          </a:xfrm>
        </p:spPr>
        <p:txBody>
          <a:bodyPr/>
          <a:lstStyle/>
          <a:p>
            <a:pPr>
              <a:defRPr/>
            </a:pPr>
            <a:fld id="{684DDCC7-69F6-4715-AE46-389A75F9D0B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 bwMode="auto">
          <a:xfrm>
            <a:off x="590872" y="5375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zh-TW" altLang="en-US" sz="3200" dirty="0" smtClean="0">
                <a:solidFill>
                  <a:srgbClr val="595959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透過分析數據擬定策略才能找到聖杯</a:t>
            </a:r>
            <a:endParaRPr lang="zh-TW" altLang="en-US" sz="3200" dirty="0">
              <a:solidFill>
                <a:srgbClr val="595959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2269"/>
            <a:ext cx="4320479" cy="338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6206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460432" y="6256800"/>
            <a:ext cx="432048" cy="360040"/>
          </a:xfrm>
        </p:spPr>
        <p:txBody>
          <a:bodyPr/>
          <a:lstStyle/>
          <a:p>
            <a:pPr>
              <a:defRPr/>
            </a:pPr>
            <a:fld id="{684DDCC7-69F6-4715-AE46-389A75F9D0B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 bwMode="auto">
          <a:xfrm>
            <a:off x="590872" y="5375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zh-TW" altLang="en-US" sz="3200" dirty="0" smtClean="0">
                <a:solidFill>
                  <a:srgbClr val="595959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將非結構化數據轉變為結構化數據</a:t>
            </a:r>
            <a:endParaRPr lang="zh-TW" altLang="en-US" sz="3200" dirty="0">
              <a:solidFill>
                <a:srgbClr val="595959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128005" y="2322553"/>
            <a:ext cx="2262158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透由簡單的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語句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從結構化資料中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達到簡單的分析目的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9" y="1353676"/>
            <a:ext cx="3901659" cy="2124280"/>
          </a:xfrm>
          <a:prstGeom prst="rect">
            <a:avLst/>
          </a:prstGeom>
        </p:spPr>
      </p:pic>
      <p:sp>
        <p:nvSpPr>
          <p:cNvPr id="10" name="圖案 9"/>
          <p:cNvSpPr/>
          <p:nvPr/>
        </p:nvSpPr>
        <p:spPr>
          <a:xfrm rot="3318264">
            <a:off x="3338088" y="2906514"/>
            <a:ext cx="2088874" cy="1456729"/>
          </a:xfrm>
          <a:prstGeom prst="swooshArrow">
            <a:avLst>
              <a:gd name="adj1" fmla="val 16310"/>
              <a:gd name="adj2" fmla="val 3137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sp>
      <p:pic>
        <p:nvPicPr>
          <p:cNvPr id="11" name="Picture 2" descr="http://www.3idatascraping.com/images/web-data-crawl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67859">
            <a:off x="2470340" y="3710872"/>
            <a:ext cx="1876293" cy="187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887" y="3598288"/>
            <a:ext cx="3390840" cy="232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1437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/>
          <p:cNvGrpSpPr/>
          <p:nvPr/>
        </p:nvGrpSpPr>
        <p:grpSpPr>
          <a:xfrm>
            <a:off x="4353117" y="2033270"/>
            <a:ext cx="1920792" cy="1227530"/>
            <a:chOff x="4353117" y="2033270"/>
            <a:chExt cx="1920792" cy="1227530"/>
          </a:xfrm>
        </p:grpSpPr>
        <p:sp>
          <p:nvSpPr>
            <p:cNvPr id="7" name="圖案 6"/>
            <p:cNvSpPr/>
            <p:nvPr/>
          </p:nvSpPr>
          <p:spPr>
            <a:xfrm rot="1223618">
              <a:off x="4353117" y="2339050"/>
              <a:ext cx="1920792" cy="921750"/>
            </a:xfrm>
            <a:prstGeom prst="swooshArrow">
              <a:avLst>
                <a:gd name="adj1" fmla="val 16310"/>
                <a:gd name="adj2" fmla="val 3137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文字方塊 7"/>
            <p:cNvSpPr txBox="1"/>
            <p:nvPr/>
          </p:nvSpPr>
          <p:spPr>
            <a:xfrm>
              <a:off x="4615701" y="2033270"/>
              <a:ext cx="1458861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請求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Request</a:t>
              </a: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4408486" y="2993314"/>
            <a:ext cx="1873292" cy="1305516"/>
            <a:chOff x="4408486" y="2993314"/>
            <a:chExt cx="1873292" cy="1305516"/>
          </a:xfrm>
        </p:grpSpPr>
        <p:sp>
          <p:nvSpPr>
            <p:cNvPr id="9" name="圖案 8"/>
            <p:cNvSpPr/>
            <p:nvPr/>
          </p:nvSpPr>
          <p:spPr>
            <a:xfrm rot="11700000">
              <a:off x="4408486" y="2993314"/>
              <a:ext cx="1873292" cy="893653"/>
            </a:xfrm>
            <a:prstGeom prst="swooshArrow">
              <a:avLst>
                <a:gd name="adj1" fmla="val 16310"/>
                <a:gd name="adj2" fmla="val 31370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sp>
        <p:sp>
          <p:nvSpPr>
            <p:cNvPr id="10" name="文字方塊 9"/>
            <p:cNvSpPr txBox="1"/>
            <p:nvPr/>
          </p:nvSpPr>
          <p:spPr>
            <a:xfrm>
              <a:off x="4515474" y="3929498"/>
              <a:ext cx="1596078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回應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Response</a:t>
              </a:r>
            </a:p>
          </p:txBody>
        </p:sp>
      </p:grpSp>
      <p:sp>
        <p:nvSpPr>
          <p:cNvPr id="15" name="雲朵形 14"/>
          <p:cNvSpPr/>
          <p:nvPr/>
        </p:nvSpPr>
        <p:spPr>
          <a:xfrm>
            <a:off x="6300225" y="2557001"/>
            <a:ext cx="2304256" cy="1080120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網頁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流程圖: 替代處理程序 15"/>
          <p:cNvSpPr/>
          <p:nvPr/>
        </p:nvSpPr>
        <p:spPr>
          <a:xfrm>
            <a:off x="2380505" y="2721342"/>
            <a:ext cx="1872208" cy="75143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網頁連結器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Web Connector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2380505" y="3601117"/>
            <a:ext cx="1872208" cy="1687542"/>
            <a:chOff x="2380505" y="3601117"/>
            <a:chExt cx="1872208" cy="1687542"/>
          </a:xfrm>
        </p:grpSpPr>
        <p:sp>
          <p:nvSpPr>
            <p:cNvPr id="17" name="向下箭號 16"/>
            <p:cNvSpPr/>
            <p:nvPr/>
          </p:nvSpPr>
          <p:spPr>
            <a:xfrm>
              <a:off x="3100585" y="3601117"/>
              <a:ext cx="432048" cy="823747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流程圖: 替代處理程序 17"/>
            <p:cNvSpPr/>
            <p:nvPr/>
          </p:nvSpPr>
          <p:spPr>
            <a:xfrm>
              <a:off x="2380505" y="4537221"/>
              <a:ext cx="1872208" cy="751438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latin typeface="微軟正黑體" pitchFamily="34" charset="-120"/>
                  <a:ea typeface="微軟正黑體" pitchFamily="34" charset="-120"/>
                </a:rPr>
                <a:t>資料</a:t>
              </a:r>
              <a:r>
                <a:rPr lang="zh-TW" altLang="en-US" sz="1600" dirty="0" smtClean="0">
                  <a:latin typeface="微軟正黑體" pitchFamily="34" charset="-120"/>
                  <a:ea typeface="微軟正黑體" pitchFamily="34" charset="-120"/>
                </a:rPr>
                <a:t>剖析</a:t>
              </a:r>
              <a:endParaRPr lang="en-US" altLang="zh-TW" sz="1600" dirty="0" smtClean="0">
                <a:latin typeface="微軟正黑體" pitchFamily="34" charset="-120"/>
                <a:ea typeface="微軟正黑體" pitchFamily="34" charset="-120"/>
              </a:endParaRPr>
            </a:p>
            <a:p>
              <a:pPr algn="ctr"/>
              <a:r>
                <a:rPr lang="en-US" altLang="zh-TW" sz="1600" dirty="0" smtClean="0">
                  <a:latin typeface="微軟正黑體" pitchFamily="34" charset="-120"/>
                  <a:ea typeface="微軟正黑體" pitchFamily="34" charset="-120"/>
                </a:rPr>
                <a:t>Data Parser</a:t>
              </a:r>
              <a:endParaRPr lang="zh-TW" altLang="en-US" sz="1600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539552" y="2466431"/>
            <a:ext cx="1565890" cy="2610679"/>
            <a:chOff x="539552" y="2466431"/>
            <a:chExt cx="1565890" cy="2610679"/>
          </a:xfrm>
        </p:grpSpPr>
        <p:sp>
          <p:nvSpPr>
            <p:cNvPr id="21" name="流程圖: 磁碟 20"/>
            <p:cNvSpPr/>
            <p:nvPr/>
          </p:nvSpPr>
          <p:spPr>
            <a:xfrm>
              <a:off x="539552" y="2466431"/>
              <a:ext cx="1368152" cy="1610641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latin typeface="微軟正黑體" pitchFamily="34" charset="-120"/>
                  <a:ea typeface="微軟正黑體" pitchFamily="34" charset="-120"/>
                </a:rPr>
                <a:t>資料中心</a:t>
              </a:r>
              <a:endParaRPr lang="en-US" altLang="zh-TW" sz="1600" dirty="0">
                <a:latin typeface="微軟正黑體" pitchFamily="34" charset="-120"/>
                <a:ea typeface="微軟正黑體" pitchFamily="34" charset="-120"/>
              </a:endParaRPr>
            </a:p>
            <a:p>
              <a:pPr algn="ctr"/>
              <a:r>
                <a:rPr lang="en-US" altLang="zh-TW" sz="1600" dirty="0">
                  <a:latin typeface="微軟正黑體" pitchFamily="34" charset="-120"/>
                  <a:ea typeface="微軟正黑體" pitchFamily="34" charset="-120"/>
                </a:rPr>
                <a:t>Data </a:t>
              </a:r>
              <a:r>
                <a:rPr lang="en-US" altLang="zh-TW" sz="1600" dirty="0" smtClean="0">
                  <a:latin typeface="微軟正黑體" pitchFamily="34" charset="-120"/>
                  <a:ea typeface="微軟正黑體" pitchFamily="34" charset="-120"/>
                </a:rPr>
                <a:t>Center</a:t>
              </a:r>
              <a:endParaRPr lang="zh-TW" altLang="en-US" sz="1600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3" name="右彎箭號 22"/>
            <p:cNvSpPr/>
            <p:nvPr/>
          </p:nvSpPr>
          <p:spPr>
            <a:xfrm rot="16200000">
              <a:off x="1106473" y="4078141"/>
              <a:ext cx="864096" cy="1133842"/>
            </a:xfrm>
            <a:prstGeom prst="ben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標題 2"/>
          <p:cNvSpPr>
            <a:spLocks noGrp="1"/>
          </p:cNvSpPr>
          <p:nvPr>
            <p:ph type="title"/>
          </p:nvPr>
        </p:nvSpPr>
        <p:spPr>
          <a:xfrm>
            <a:off x="420688" y="260350"/>
            <a:ext cx="8229600" cy="561975"/>
          </a:xfrm>
        </p:spPr>
        <p:txBody>
          <a:bodyPr/>
          <a:lstStyle/>
          <a:p>
            <a:r>
              <a:rPr lang="zh-TW" altLang="en-US" dirty="0" smtClean="0"/>
              <a:t>爬蟲是怎麼運作的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B9A5-4102-4BE5-ADCF-FB0FB4D91741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93651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170405"/>
            <a:ext cx="7305675" cy="3257550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41850"/>
          </a:xfrm>
        </p:spPr>
        <p:txBody>
          <a:bodyPr/>
          <a:lstStyle/>
          <a:p>
            <a:r>
              <a:rPr lang="zh-TW" altLang="en-US" dirty="0" smtClean="0"/>
              <a:t>於網頁上點選右鍵 </a:t>
            </a:r>
            <a:r>
              <a:rPr lang="en-US" altLang="zh-TW" dirty="0" smtClean="0"/>
              <a:t>-&gt; </a:t>
            </a:r>
            <a:r>
              <a:rPr lang="zh-TW" altLang="en-US" dirty="0" smtClean="0"/>
              <a:t>檢查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使用開發人員工具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B9A5-4102-4BE5-ADCF-FB0FB4D91741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5796137" y="4653136"/>
            <a:ext cx="2160240" cy="2746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508104" y="5214112"/>
            <a:ext cx="3418500" cy="954107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點選檢查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或使用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ctrl + shift +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4517776"/>
      </p:ext>
    </p:extLst>
  </p:cSld>
  <p:clrMapOvr>
    <a:masterClrMapping/>
  </p:clrMapOvr>
  <p:transition spd="slow">
    <p:pull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觀察</a:t>
            </a:r>
            <a:r>
              <a:rPr lang="en-US" altLang="zh-TW" dirty="0" smtClean="0"/>
              <a:t>HTTP </a:t>
            </a:r>
            <a:r>
              <a:rPr lang="zh-TW" altLang="en-US" dirty="0" smtClean="0"/>
              <a:t>請求與返回內容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B9A5-4102-4BE5-ADCF-FB0FB4D91741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80" y="2533728"/>
            <a:ext cx="8316208" cy="2551564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2917019" y="2510071"/>
            <a:ext cx="638953" cy="30547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970943" y="3094016"/>
            <a:ext cx="567958" cy="34481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334900" y="3652232"/>
            <a:ext cx="873190" cy="26288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3555972" y="2192547"/>
            <a:ext cx="317524" cy="3175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054938" y="1844824"/>
            <a:ext cx="1928297" cy="4071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點選</a:t>
            </a:r>
            <a:r>
              <a:rPr lang="en-US" altLang="zh-TW" dirty="0" smtClean="0"/>
              <a:t>Network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6227189" y="2701941"/>
            <a:ext cx="317524" cy="3175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726155" y="2354217"/>
            <a:ext cx="1362814" cy="4071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TW" altLang="en-US" dirty="0" smtClean="0"/>
              <a:t>點選</a:t>
            </a:r>
            <a:r>
              <a:rPr lang="en-US" altLang="zh-TW" dirty="0" smtClean="0"/>
              <a:t>Doc</a:t>
            </a:r>
            <a:endParaRPr lang="zh-TW" altLang="en-US" dirty="0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1316049" y="3495657"/>
            <a:ext cx="317524" cy="3175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1815015" y="3147934"/>
            <a:ext cx="133562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點選連結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0121613"/>
      </p:ext>
    </p:extLst>
  </p:cSld>
  <p:clrMapOvr>
    <a:masterClrMapping/>
  </p:clrMapOvr>
  <p:transition spd="slow">
    <p:pull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04" y="1874441"/>
            <a:ext cx="2983305" cy="204909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634343" y="4221826"/>
            <a:ext cx="2031326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GET</a:t>
            </a:r>
          </a:p>
          <a:p>
            <a:pPr algn="ctr"/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內容寫在上頭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094351" y="5351117"/>
            <a:ext cx="522880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https://tw.stock.yahoo.com/q/q?s=2330</a:t>
            </a:r>
            <a:endParaRPr lang="zh-TW" altLang="en-US" sz="2400" dirty="0"/>
          </a:p>
        </p:txBody>
      </p:sp>
      <p:sp>
        <p:nvSpPr>
          <p:cNvPr id="8" name="標題 2"/>
          <p:cNvSpPr>
            <a:spLocks noGrp="1"/>
          </p:cNvSpPr>
          <p:nvPr>
            <p:ph type="title"/>
          </p:nvPr>
        </p:nvSpPr>
        <p:spPr>
          <a:xfrm>
            <a:off x="420688" y="260350"/>
            <a:ext cx="8229600" cy="561975"/>
          </a:xfrm>
        </p:spPr>
        <p:txBody>
          <a:bodyPr/>
          <a:lstStyle/>
          <a:p>
            <a:r>
              <a:rPr lang="zh-TW" altLang="en-US" dirty="0"/>
              <a:t>什麼</a:t>
            </a:r>
            <a:r>
              <a:rPr lang="zh-TW" altLang="en-US" dirty="0" smtClean="0"/>
              <a:t>是</a:t>
            </a:r>
            <a:r>
              <a:rPr lang="en-US" altLang="zh-TW" dirty="0" smtClean="0"/>
              <a:t>GET?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B9A5-4102-4BE5-ADCF-FB0FB4D91741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98468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Urllib2</a:t>
            </a:r>
          </a:p>
          <a:p>
            <a:pPr lvl="1"/>
            <a:r>
              <a:rPr lang="zh-TW" altLang="en-US" dirty="0"/>
              <a:t>提供</a:t>
            </a:r>
            <a:r>
              <a:rPr lang="zh-TW" altLang="en-US" dirty="0" smtClean="0"/>
              <a:t>獲取</a:t>
            </a:r>
            <a:r>
              <a:rPr lang="en-US" altLang="zh-TW" dirty="0" smtClean="0"/>
              <a:t>URLs(Uniform </a:t>
            </a:r>
            <a:r>
              <a:rPr lang="en-US" altLang="zh-TW" dirty="0"/>
              <a:t>Resource </a:t>
            </a:r>
            <a:r>
              <a:rPr lang="en-US" altLang="zh-TW" dirty="0" smtClean="0"/>
              <a:t>Locators)</a:t>
            </a:r>
            <a:r>
              <a:rPr lang="zh-TW" altLang="en-US" dirty="0" smtClean="0"/>
              <a:t>的函式及類別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Requests</a:t>
            </a:r>
            <a:endParaRPr lang="en-US" altLang="zh-TW" dirty="0"/>
          </a:p>
          <a:p>
            <a:pPr lvl="1"/>
            <a:r>
              <a:rPr lang="zh-TW" altLang="en-US" dirty="0"/>
              <a:t>改善</a:t>
            </a:r>
            <a:r>
              <a:rPr lang="en-US" altLang="zh-TW" dirty="0"/>
              <a:t>Urllib2 </a:t>
            </a:r>
            <a:r>
              <a:rPr lang="zh-TW" altLang="en-US" dirty="0"/>
              <a:t>的缺點，讓使用者以最簡單的方式獲取網路</a:t>
            </a:r>
            <a:r>
              <a:rPr lang="zh-TW" altLang="en-US" dirty="0" smtClean="0"/>
              <a:t>資源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</a:t>
            </a:r>
            <a:r>
              <a:rPr lang="en-US" altLang="zh-TW" b="1" dirty="0" smtClean="0"/>
              <a:t>REST </a:t>
            </a:r>
            <a:r>
              <a:rPr lang="zh-TW" altLang="en-US" dirty="0" smtClean="0"/>
              <a:t>操作，可以調用</a:t>
            </a:r>
            <a:r>
              <a:rPr lang="en-US" altLang="zh-TW" dirty="0" smtClean="0"/>
              <a:t>GET,POST, PUT, DELETE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 </a:t>
            </a:r>
            <a:r>
              <a:rPr lang="zh-TW" altLang="en-US" dirty="0" smtClean="0"/>
              <a:t>抓取網頁的主流套件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64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GET</a:t>
            </a:r>
            <a:r>
              <a:rPr lang="zh-TW" altLang="en-US" dirty="0" smtClean="0"/>
              <a:t> 抓取頁面資</a:t>
            </a:r>
            <a:r>
              <a:rPr lang="zh-TW" altLang="en-US" dirty="0"/>
              <a:t>訊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87005F"/>
                </a:solidFill>
                <a:highlight>
                  <a:srgbClr val="FFFFFF"/>
                </a:highlight>
              </a:rPr>
              <a:t>import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0087"/>
                </a:solidFill>
                <a:highlight>
                  <a:srgbClr val="FFFFFF"/>
                </a:highlight>
              </a:rPr>
              <a:t>requests</a:t>
            </a:r>
            <a:endParaRPr lang="en-US" altLang="zh-TW" sz="2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000087"/>
                </a:solidFill>
                <a:highlight>
                  <a:srgbClr val="FFFFFF"/>
                </a:highlight>
              </a:rPr>
              <a:t>res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requests</a:t>
            </a:r>
            <a:r>
              <a:rPr lang="en-US" altLang="zh-TW" sz="2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get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400" u="sng" dirty="0">
                <a:solidFill>
                  <a:srgbClr val="005F5F"/>
                </a:solidFill>
                <a:highlight>
                  <a:srgbClr val="FFFFFF"/>
                </a:highlight>
              </a:rPr>
              <a:t>https://tw.stock.yahoo.com/q/</a:t>
            </a:r>
            <a:r>
              <a:rPr lang="en-US" altLang="zh-TW" sz="2400" u="sng" dirty="0" err="1">
                <a:solidFill>
                  <a:srgbClr val="005F5F"/>
                </a:solidFill>
                <a:highlight>
                  <a:srgbClr val="FFFFFF"/>
                </a:highlight>
              </a:rPr>
              <a:t>q?s</a:t>
            </a:r>
            <a:r>
              <a:rPr lang="en-US" altLang="zh-TW" sz="2400" u="sng" dirty="0">
                <a:solidFill>
                  <a:srgbClr val="005F5F"/>
                </a:solidFill>
                <a:highlight>
                  <a:srgbClr val="FFFFFF"/>
                </a:highlight>
              </a:rPr>
              <a:t>=2330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87005F"/>
                </a:solidFill>
                <a:highlight>
                  <a:srgbClr val="FFFFFF"/>
                </a:highlight>
              </a:rPr>
              <a:t>print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res</a:t>
            </a:r>
            <a:r>
              <a:rPr lang="en-US" altLang="zh-TW" sz="2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460432" y="6256800"/>
            <a:ext cx="432048" cy="360040"/>
          </a:xfrm>
        </p:spPr>
        <p:txBody>
          <a:bodyPr/>
          <a:lstStyle/>
          <a:p>
            <a:pPr>
              <a:defRPr/>
            </a:pPr>
            <a:fld id="{684DDCC7-69F6-4715-AE46-389A75F9D0B4}" type="slidenum">
              <a:rPr lang="es-ES" smtClean="0"/>
              <a:pPr>
                <a:defRPr/>
              </a:pPr>
              <a:t>17</a:t>
            </a:fld>
            <a:endParaRPr lang="es-E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140968"/>
            <a:ext cx="5263743" cy="283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6316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import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requests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help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requests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TW" altLang="en-US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TW" altLang="en-US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dir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requests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TW" altLang="en-US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help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requests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get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?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requests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get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TW" altLang="en-US" dirty="0">
              <a:solidFill>
                <a:srgbClr val="5F5F00"/>
              </a:solidFill>
              <a:highlight>
                <a:srgbClr val="FFFFFF"/>
              </a:highlight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Help </a:t>
            </a:r>
            <a:r>
              <a:rPr lang="zh-TW" altLang="en-US" dirty="0" smtClean="0"/>
              <a:t>與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dir</a:t>
            </a:r>
            <a:r>
              <a:rPr lang="en-US" altLang="zh-TW" dirty="0" smtClean="0"/>
              <a:t> </a:t>
            </a:r>
            <a:r>
              <a:rPr lang="zh-TW" altLang="en-US" dirty="0" smtClean="0"/>
              <a:t>查詢套件與函式</a:t>
            </a:r>
            <a:endParaRPr lang="zh-TW" altLang="en-US" dirty="0"/>
          </a:p>
        </p:txBody>
      </p:sp>
      <p:cxnSp>
        <p:nvCxnSpPr>
          <p:cNvPr id="5" name="直線接點 4"/>
          <p:cNvCxnSpPr>
            <a:endCxn id="6" idx="1"/>
          </p:cNvCxnSpPr>
          <p:nvPr/>
        </p:nvCxnSpPr>
        <p:spPr>
          <a:xfrm>
            <a:off x="5004047" y="2495849"/>
            <a:ext cx="776870" cy="45344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5780917" y="2764630"/>
            <a:ext cx="2463491" cy="3693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help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查詢文件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 flipH="1">
            <a:off x="418335" y="2060848"/>
            <a:ext cx="4608512" cy="45720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+mj-ea"/>
              <a:ea typeface="+mj-ea"/>
            </a:endParaRPr>
          </a:p>
        </p:txBody>
      </p:sp>
      <p:cxnSp>
        <p:nvCxnSpPr>
          <p:cNvPr id="8" name="直線接點 7"/>
          <p:cNvCxnSpPr>
            <a:endCxn id="9" idx="1"/>
          </p:cNvCxnSpPr>
          <p:nvPr/>
        </p:nvCxnSpPr>
        <p:spPr>
          <a:xfrm>
            <a:off x="5053256" y="4008017"/>
            <a:ext cx="776870" cy="59194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830126" y="4276798"/>
            <a:ext cx="2463491" cy="646331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dir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表列可用屬性與方法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467544" y="3573016"/>
            <a:ext cx="4608512" cy="45720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+mj-ea"/>
              <a:ea typeface="+mj-ea"/>
            </a:endParaRPr>
          </a:p>
        </p:txBody>
      </p:sp>
      <p:cxnSp>
        <p:nvCxnSpPr>
          <p:cNvPr id="14" name="直線接點 13"/>
          <p:cNvCxnSpPr>
            <a:endCxn id="15" idx="1"/>
          </p:cNvCxnSpPr>
          <p:nvPr/>
        </p:nvCxnSpPr>
        <p:spPr>
          <a:xfrm>
            <a:off x="4947258" y="5104435"/>
            <a:ext cx="776870" cy="59194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724128" y="5373216"/>
            <a:ext cx="2463491" cy="646331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不確定該方法的功能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defRPr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help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或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?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 flipH="1">
            <a:off x="361546" y="4627984"/>
            <a:ext cx="4608512" cy="106839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+mj-ea"/>
              <a:ea typeface="+mj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343118"/>
      </p:ext>
    </p:extLst>
  </p:cSld>
  <p:clrMapOvr>
    <a:masterClrMapping/>
  </p:clrMapOvr>
  <p:transition spd="slow">
    <p:pull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抓取三大法人買賣超日報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240309" y="5693028"/>
            <a:ext cx="544649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http://www.twse.com.tw/ch/trading/fund/T86/T86.php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32" y="1559720"/>
            <a:ext cx="7186535" cy="387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4662"/>
      </p:ext>
    </p:extLst>
  </p:cSld>
  <p:clrMapOvr>
    <a:masterClrMapping/>
  </p:clrMapOvr>
  <p:transition spd="slow"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rial" charset="0"/>
                <a:cs typeface="Arial" charset="0"/>
              </a:rPr>
              <a:t>關於我</a:t>
            </a:r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sz="half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264" y="1600200"/>
            <a:ext cx="3394472" cy="4525963"/>
          </a:xfrm>
        </p:spPr>
      </p:pic>
      <p:sp>
        <p:nvSpPr>
          <p:cNvPr id="7172" name="內容版面配置區 2"/>
          <p:cNvSpPr>
            <a:spLocks noGrp="1"/>
          </p:cNvSpPr>
          <p:nvPr>
            <p:ph sz="half" idx="2"/>
          </p:nvPr>
        </p:nvSpPr>
        <p:spPr>
          <a:xfrm>
            <a:off x="4648200" y="1556792"/>
            <a:ext cx="4244975" cy="4525963"/>
          </a:xfrm>
        </p:spPr>
        <p:txBody>
          <a:bodyPr/>
          <a:lstStyle/>
          <a:p>
            <a:r>
              <a:rPr lang="zh-TW" altLang="en-US" sz="2400" dirty="0">
                <a:latin typeface="Arial" charset="0"/>
                <a:cs typeface="Arial" charset="0"/>
              </a:rPr>
              <a:t>大數</a:t>
            </a:r>
            <a:r>
              <a:rPr lang="zh-TW" altLang="en-US" sz="2400" dirty="0" smtClean="0">
                <a:latin typeface="Arial" charset="0"/>
                <a:cs typeface="Arial" charset="0"/>
              </a:rPr>
              <a:t>軟體有限公司創辦人</a:t>
            </a:r>
            <a:endParaRPr lang="en-US" altLang="zh-TW" sz="2400" dirty="0" smtClean="0">
              <a:latin typeface="Arial" charset="0"/>
              <a:cs typeface="Arial" charset="0"/>
            </a:endParaRPr>
          </a:p>
          <a:p>
            <a:endParaRPr lang="en-US" altLang="zh-TW" sz="800" dirty="0" smtClean="0">
              <a:latin typeface="Arial" charset="0"/>
              <a:cs typeface="Arial" charset="0"/>
            </a:endParaRPr>
          </a:p>
          <a:p>
            <a:r>
              <a:rPr lang="zh-TW" altLang="en-US" sz="2400" dirty="0" smtClean="0">
                <a:latin typeface="Arial" charset="0"/>
                <a:cs typeface="Arial" charset="0"/>
              </a:rPr>
              <a:t>前趨勢科技工程師</a:t>
            </a:r>
            <a:endParaRPr lang="en-US" altLang="zh-TW" sz="2400" dirty="0" smtClean="0">
              <a:latin typeface="Arial" charset="0"/>
              <a:cs typeface="Arial" charset="0"/>
            </a:endParaRPr>
          </a:p>
          <a:p>
            <a:endParaRPr lang="en-US" altLang="zh-TW" sz="800" dirty="0" smtClean="0">
              <a:latin typeface="Arial" charset="0"/>
              <a:cs typeface="Arial" charset="0"/>
              <a:hlinkClick r:id="rId3"/>
            </a:endParaRPr>
          </a:p>
          <a:p>
            <a:r>
              <a:rPr lang="en-US" altLang="zh-TW" sz="2400" dirty="0" smtClean="0">
                <a:latin typeface="Arial" charset="0"/>
                <a:cs typeface="Arial" charset="0"/>
                <a:hlinkClick r:id="rId3"/>
              </a:rPr>
              <a:t>ywchiu.com</a:t>
            </a:r>
            <a:endParaRPr lang="en-US" altLang="zh-TW" sz="2400" dirty="0" smtClean="0">
              <a:latin typeface="Arial" charset="0"/>
              <a:cs typeface="Arial" charset="0"/>
            </a:endParaRPr>
          </a:p>
          <a:p>
            <a:endParaRPr lang="en-US" altLang="zh-TW" sz="800" dirty="0">
              <a:latin typeface="Arial" charset="0"/>
              <a:cs typeface="Arial" charset="0"/>
            </a:endParaRPr>
          </a:p>
          <a:p>
            <a:r>
              <a:rPr lang="zh-TW" altLang="en-US" sz="2400" dirty="0" smtClean="0">
                <a:latin typeface="Arial" charset="0"/>
                <a:cs typeface="Arial" charset="0"/>
              </a:rPr>
              <a:t>粉絲頁</a:t>
            </a:r>
            <a:r>
              <a:rPr lang="en-US" altLang="zh-TW" sz="1800" dirty="0" smtClean="0">
                <a:latin typeface="Arial" charset="0"/>
                <a:cs typeface="Arial" charset="0"/>
                <a:hlinkClick r:id="rId4"/>
              </a:rPr>
              <a:t>https://www.facebook.com/largitdata</a:t>
            </a:r>
            <a:endParaRPr lang="en-US" altLang="zh-TW" sz="1800" dirty="0" smtClean="0">
              <a:latin typeface="Arial" charset="0"/>
              <a:cs typeface="Arial" charset="0"/>
            </a:endParaRPr>
          </a:p>
          <a:p>
            <a:endParaRPr lang="en-US" altLang="zh-TW" sz="1800" dirty="0" smtClean="0">
              <a:latin typeface="Arial" charset="0"/>
              <a:cs typeface="Arial" charset="0"/>
            </a:endParaRPr>
          </a:p>
          <a:p>
            <a:endParaRPr lang="en-US" altLang="zh-TW" sz="800" dirty="0">
              <a:latin typeface="Arial" charset="0"/>
              <a:cs typeface="Arial" charset="0"/>
            </a:endParaRPr>
          </a:p>
          <a:p>
            <a:r>
              <a:rPr lang="en-US" altLang="zh-TW" sz="2400" dirty="0" smtClean="0">
                <a:latin typeface="Arial" charset="0"/>
                <a:cs typeface="Arial" charset="0"/>
              </a:rPr>
              <a:t>Machine Learning With R Cookbook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Arial" charset="0"/>
                <a:cs typeface="Arial" charset="0"/>
                <a:hlinkClick r:id="rId5"/>
              </a:rPr>
              <a:t>https://</a:t>
            </a:r>
            <a:r>
              <a:rPr lang="en-US" altLang="zh-TW" sz="1600" dirty="0" smtClean="0">
                <a:latin typeface="Arial" charset="0"/>
                <a:cs typeface="Arial" charset="0"/>
                <a:hlinkClick r:id="rId5"/>
              </a:rPr>
              <a:t>www.packtpub.com/big-data-and-business-intelligence/machine-learning-r-cookbook</a:t>
            </a:r>
            <a:endParaRPr lang="en-US" altLang="zh-TW" sz="1600" dirty="0" smtClean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r>
              <a:rPr lang="en-US" altLang="zh-TW" sz="1600" dirty="0" smtClean="0">
                <a:latin typeface="Arial" charset="0"/>
                <a:cs typeface="Arial" charset="0"/>
              </a:rPr>
              <a:t/>
            </a:r>
            <a:br>
              <a:rPr lang="en-US" altLang="zh-TW" sz="1600" dirty="0" smtClean="0">
                <a:latin typeface="Arial" charset="0"/>
                <a:cs typeface="Arial" charset="0"/>
              </a:rPr>
            </a:br>
            <a:endParaRPr lang="zh-TW" altLang="en-US" sz="1600" dirty="0" smtClean="0">
              <a:latin typeface="Arial" charset="0"/>
              <a:cs typeface="Arial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72522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2113765"/>
            <a:ext cx="7439025" cy="828675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380" y="3357838"/>
            <a:ext cx="5550994" cy="2802977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填入資訊後</a:t>
            </a:r>
            <a:r>
              <a:rPr lang="zh-TW" altLang="en-US" dirty="0" smtClean="0"/>
              <a:t>按</a:t>
            </a:r>
            <a:r>
              <a:rPr lang="zh-TW" altLang="en-US" dirty="0" smtClean="0">
                <a:solidFill>
                  <a:schemeClr val="accent2"/>
                </a:solidFill>
              </a:rPr>
              <a:t>查詢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找尋抓取三大法人買賣超</a:t>
            </a:r>
            <a:r>
              <a:rPr lang="zh-TW" altLang="en-US" dirty="0" smtClean="0"/>
              <a:t>日報</a:t>
            </a:r>
            <a:r>
              <a:rPr lang="zh-TW" altLang="en-US" dirty="0" smtClean="0"/>
              <a:t>資訊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3322499" y="3323508"/>
            <a:ext cx="567958" cy="34481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3946300" y="3053608"/>
            <a:ext cx="317524" cy="3175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208235" y="2615441"/>
            <a:ext cx="16833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點選</a:t>
            </a:r>
            <a:r>
              <a:rPr lang="en-US" altLang="zh-TW" dirty="0" smtClean="0"/>
              <a:t>Network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5504116" y="3668327"/>
            <a:ext cx="567958" cy="34481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6332247" y="3289003"/>
            <a:ext cx="317524" cy="3175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747813" y="3062705"/>
            <a:ext cx="12923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TW" altLang="en-US" dirty="0" smtClean="0"/>
              <a:t>點選</a:t>
            </a:r>
            <a:r>
              <a:rPr lang="en-US" altLang="zh-TW" dirty="0" smtClean="0"/>
              <a:t>DOC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1633884" y="4119973"/>
            <a:ext cx="873190" cy="26288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2615033" y="3963398"/>
            <a:ext cx="317524" cy="3175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3020459" y="3707154"/>
            <a:ext cx="133562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點選連結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5274344"/>
      </p:ext>
    </p:extLst>
  </p:cSld>
  <p:clrMapOvr>
    <a:masterClrMapping/>
  </p:clrMapOvr>
  <p:transition spd="slow">
    <p:pull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/>
              <a:t>POST?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8064" y="1772816"/>
            <a:ext cx="3150479" cy="216595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245975" y="4386135"/>
            <a:ext cx="2954655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POST</a:t>
            </a:r>
          </a:p>
          <a:p>
            <a:pPr algn="ctr"/>
            <a:r>
              <a:rPr lang="zh-TW" altLang="en-US" dirty="0" smtClean="0"/>
              <a:t>內容寫在信紙，包在信封內</a:t>
            </a:r>
            <a:endParaRPr lang="zh-TW" altLang="en-US" dirty="0"/>
          </a:p>
        </p:txBody>
      </p:sp>
      <p:sp>
        <p:nvSpPr>
          <p:cNvPr id="7" name="摺角紙張 6"/>
          <p:cNvSpPr/>
          <p:nvPr/>
        </p:nvSpPr>
        <p:spPr>
          <a:xfrm>
            <a:off x="971600" y="1772816"/>
            <a:ext cx="3240360" cy="3640012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63587" y="5479832"/>
            <a:ext cx="345638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http://www.twse.com.tw/ch/trading/fund/T86/T86.php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292112" y="2750657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altLang="zh-TW" b="1" dirty="0"/>
              <a:t>download:</a:t>
            </a:r>
          </a:p>
          <a:p>
            <a:pPr fontAlgn="t"/>
            <a:r>
              <a:rPr lang="en-US" altLang="zh-TW" b="1" dirty="0" err="1" smtClean="0"/>
              <a:t>qdate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</a:t>
            </a:r>
            <a:r>
              <a:rPr lang="en-US" altLang="zh-TW" dirty="0" smtClean="0"/>
              <a:t>105/05/06</a:t>
            </a:r>
            <a:endParaRPr lang="en-US" altLang="zh-TW" dirty="0"/>
          </a:p>
          <a:p>
            <a:pPr fontAlgn="t"/>
            <a:r>
              <a:rPr lang="en-US" altLang="zh-TW" b="1" dirty="0" smtClean="0"/>
              <a:t>select2:</a:t>
            </a:r>
            <a:r>
              <a:rPr lang="zh-TW" altLang="en-US" b="1" dirty="0" smtClean="0"/>
              <a:t> </a:t>
            </a:r>
            <a:r>
              <a:rPr lang="en-US" altLang="zh-TW" dirty="0" smtClean="0"/>
              <a:t>ALL</a:t>
            </a:r>
            <a:endParaRPr lang="en-US" altLang="zh-TW" dirty="0"/>
          </a:p>
          <a:p>
            <a:pPr fontAlgn="t"/>
            <a:r>
              <a:rPr lang="en-US" altLang="zh-TW" b="1" dirty="0" smtClean="0"/>
              <a:t>sorting:</a:t>
            </a:r>
            <a:r>
              <a:rPr lang="zh-TW" altLang="en-US" b="1" dirty="0" smtClean="0"/>
              <a:t> </a:t>
            </a:r>
            <a:r>
              <a:rPr lang="en-US" altLang="zh-TW" dirty="0" err="1" smtClean="0"/>
              <a:t>by_issue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3205239"/>
      </p:ext>
    </p:extLst>
  </p:cSld>
  <p:clrMapOvr>
    <a:masterClrMapping/>
  </p:clrMapOvr>
  <p:transition spd="slow">
    <p:pull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800" dirty="0">
                <a:solidFill>
                  <a:srgbClr val="87005F"/>
                </a:solidFill>
                <a:highlight>
                  <a:srgbClr val="FFFFFF"/>
                </a:highlight>
              </a:rPr>
              <a:t>import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requests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payload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{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'qdate'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'105/05/06'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'select2'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'ALL'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'sorting'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by_issue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</a:p>
          <a:p>
            <a:pPr marL="0" indent="0">
              <a:buNone/>
            </a:pPr>
            <a:r>
              <a:rPr lang="en-US" altLang="zh-TW" sz="1800" dirty="0" smtClean="0">
                <a:solidFill>
                  <a:srgbClr val="00005F"/>
                </a:solidFill>
                <a:highlight>
                  <a:srgbClr val="FFFFFF"/>
                </a:highlight>
              </a:rPr>
              <a:t>}</a:t>
            </a:r>
          </a:p>
          <a:p>
            <a:pPr marL="0" indent="0">
              <a:buNone/>
            </a:pPr>
            <a:endParaRPr lang="zh-TW" altLang="en-US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res</a:t>
            </a:r>
            <a:r>
              <a:rPr lang="pt-BR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pt-BR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pt-BR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pt-BR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requests</a:t>
            </a:r>
            <a:r>
              <a:rPr lang="pt-BR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pt-BR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post</a:t>
            </a:r>
            <a:r>
              <a:rPr lang="pt-BR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pt-BR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pt-BR" altLang="zh-TW" sz="1800" u="sng" dirty="0">
                <a:solidFill>
                  <a:srgbClr val="005F5F"/>
                </a:solidFill>
                <a:highlight>
                  <a:srgbClr val="FFFFFF"/>
                </a:highlight>
              </a:rPr>
              <a:t>http://www.twse.com.tw/ch/trading/fund/T86/T86.php</a:t>
            </a:r>
            <a:r>
              <a:rPr lang="pt-BR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pt-BR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pt-BR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pt-BR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data</a:t>
            </a:r>
            <a:r>
              <a:rPr lang="pt-BR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pt-BR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payload</a:t>
            </a:r>
            <a:r>
              <a:rPr lang="pt-BR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pt-BR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87875F"/>
                </a:solidFill>
                <a:highlight>
                  <a:srgbClr val="FFFFFF"/>
                </a:highlight>
              </a:rPr>
              <a:t>#print </a:t>
            </a:r>
            <a:r>
              <a:rPr lang="en-US" altLang="zh-TW" sz="1800" dirty="0" err="1">
                <a:solidFill>
                  <a:srgbClr val="87875F"/>
                </a:solidFill>
                <a:highlight>
                  <a:srgbClr val="FFFFFF"/>
                </a:highlight>
              </a:rPr>
              <a:t>res.text</a:t>
            </a:r>
            <a:endParaRPr lang="zh-TW" altLang="en-US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POST </a:t>
            </a:r>
            <a:r>
              <a:rPr lang="zh-TW" altLang="en-US" dirty="0"/>
              <a:t>取得三大法人買賣超日報資訊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511867"/>
      </p:ext>
    </p:extLst>
  </p:cSld>
  <p:clrMapOvr>
    <a:masterClrMapping/>
  </p:clrMapOvr>
  <p:transition spd="slow">
    <p:pull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其他語言有相同的操作</a:t>
            </a:r>
            <a:endParaRPr lang="en-US" altLang="zh-TW" dirty="0"/>
          </a:p>
          <a:p>
            <a:pPr lvl="1"/>
            <a:r>
              <a:rPr lang="en-US" altLang="zh-TW" dirty="0" smtClean="0"/>
              <a:t>Java: </a:t>
            </a:r>
            <a:r>
              <a:rPr lang="en-US" altLang="zh-TW" dirty="0" err="1" smtClean="0"/>
              <a:t>HashMap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HashTable</a:t>
            </a:r>
            <a:r>
              <a:rPr lang="en-US" altLang="zh-TW" dirty="0" smtClean="0"/>
              <a:t>…</a:t>
            </a:r>
          </a:p>
          <a:p>
            <a:pPr lvl="1"/>
            <a:r>
              <a:rPr lang="en-US" altLang="zh-TW" dirty="0" smtClean="0"/>
              <a:t>C++: </a:t>
            </a:r>
            <a:r>
              <a:rPr lang="en-US" altLang="zh-TW" dirty="0" err="1" smtClean="0"/>
              <a:t>hashmap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C#: Dictionary…</a:t>
            </a:r>
          </a:p>
          <a:p>
            <a:endParaRPr lang="en-US" altLang="zh-TW" dirty="0" smtClean="0"/>
          </a:p>
          <a:p>
            <a:r>
              <a:rPr lang="en-US" altLang="zh-TW" dirty="0" err="1"/>
              <a:t>d</a:t>
            </a:r>
            <a:r>
              <a:rPr lang="en-US" altLang="zh-TW" dirty="0" err="1" smtClean="0"/>
              <a:t>ic</a:t>
            </a:r>
            <a:r>
              <a:rPr lang="en-US" altLang="zh-TW" dirty="0" smtClean="0"/>
              <a:t> = {</a:t>
            </a:r>
            <a:r>
              <a:rPr lang="en-US" altLang="zh-TW" dirty="0" smtClean="0">
                <a:solidFill>
                  <a:schemeClr val="accent2"/>
                </a:solidFill>
              </a:rPr>
              <a:t>key</a:t>
            </a:r>
            <a:r>
              <a:rPr lang="en-US" altLang="zh-TW" dirty="0" smtClean="0"/>
              <a:t> : value}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其中</a:t>
            </a:r>
            <a:r>
              <a:rPr lang="en-US" altLang="zh-TW" dirty="0" smtClean="0"/>
              <a:t>key </a:t>
            </a:r>
            <a:r>
              <a:rPr lang="zh-TW" altLang="en-US" dirty="0" smtClean="0"/>
              <a:t>為唯一不重複值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 </a:t>
            </a:r>
            <a:r>
              <a:rPr lang="zh-TW" altLang="en-US" dirty="0" smtClean="0"/>
              <a:t>字典</a:t>
            </a:r>
            <a:r>
              <a:rPr lang="en-US" altLang="zh-TW" dirty="0" smtClean="0"/>
              <a:t>(Dictionary)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25438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584" y="1903255"/>
            <a:ext cx="2983305" cy="2049091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GET V.S. POST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8064" y="1844824"/>
            <a:ext cx="3150479" cy="216595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475656" y="4250640"/>
            <a:ext cx="1569660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GET</a:t>
            </a:r>
          </a:p>
          <a:p>
            <a:pPr algn="ctr"/>
            <a:r>
              <a:rPr lang="zh-TW" altLang="en-US" dirty="0" smtClean="0"/>
              <a:t>內容寫在上頭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364088" y="4250640"/>
            <a:ext cx="2954655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POST</a:t>
            </a:r>
          </a:p>
          <a:p>
            <a:pPr algn="ctr"/>
            <a:r>
              <a:rPr lang="zh-TW" altLang="en-US" dirty="0" smtClean="0"/>
              <a:t>內容寫在信紙，包在信封內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08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3"/>
          <p:cNvSpPr>
            <a:spLocks noGrp="1"/>
          </p:cNvSpPr>
          <p:nvPr>
            <p:ph type="title"/>
          </p:nvPr>
        </p:nvSpPr>
        <p:spPr>
          <a:xfrm>
            <a:off x="722313" y="2565400"/>
            <a:ext cx="7772400" cy="1362075"/>
          </a:xfrm>
        </p:spPr>
        <p:txBody>
          <a:bodyPr/>
          <a:lstStyle/>
          <a:p>
            <a:r>
              <a:rPr lang="zh-TW" altLang="en-US" dirty="0" smtClean="0"/>
              <a:t>資料剖</a:t>
            </a:r>
            <a:r>
              <a:rPr lang="zh-TW" altLang="en-US" dirty="0"/>
              <a:t>析</a:t>
            </a:r>
            <a:endParaRPr lang="zh-TW" altLang="en-US" cap="none" dirty="0" smtClean="0">
              <a:latin typeface="Arial" charset="0"/>
              <a:cs typeface="Arial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1599-7836-4A51-A5A2-5DCA85FFB41C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2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DOM 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1599-7836-4A51-A5A2-5DCA85FFB41C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9512" y="2910423"/>
            <a:ext cx="5184576" cy="22467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&lt;html&gt;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&lt;body&gt;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&lt;h1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id=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"title"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&gt;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Hello World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&lt;/h1&gt;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&lt;a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href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"#"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class=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"link"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&gt;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This is link1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&lt;/a&gt;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&lt;a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href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"# link2"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class=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"link"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&gt;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This is link2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&lt;/a&gt;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&lt;/body&gt;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&lt;/html&gt;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</p:txBody>
      </p:sp>
      <p:cxnSp>
        <p:nvCxnSpPr>
          <p:cNvPr id="6" name="直線接點 5"/>
          <p:cNvCxnSpPr>
            <a:stCxn id="7" idx="2"/>
          </p:cNvCxnSpPr>
          <p:nvPr/>
        </p:nvCxnSpPr>
        <p:spPr>
          <a:xfrm flipH="1">
            <a:off x="7204557" y="2780928"/>
            <a:ext cx="1" cy="3642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6770698" y="2060848"/>
            <a:ext cx="867719" cy="7200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html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5580112" y="4387755"/>
            <a:ext cx="867719" cy="7200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h1</a:t>
            </a:r>
            <a:endParaRPr lang="zh-TW" altLang="en-US" dirty="0"/>
          </a:p>
        </p:txBody>
      </p:sp>
      <p:cxnSp>
        <p:nvCxnSpPr>
          <p:cNvPr id="9" name="直線接點 8"/>
          <p:cNvCxnSpPr>
            <a:endCxn id="8" idx="0"/>
          </p:cNvCxnSpPr>
          <p:nvPr/>
        </p:nvCxnSpPr>
        <p:spPr>
          <a:xfrm>
            <a:off x="6013971" y="4092172"/>
            <a:ext cx="1" cy="2955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8460432" y="4092172"/>
            <a:ext cx="0" cy="3449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5986145" y="4092172"/>
            <a:ext cx="24742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7184012" y="3717032"/>
            <a:ext cx="0" cy="10307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6806059" y="4387755"/>
            <a:ext cx="867719" cy="7200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8054399" y="4387755"/>
            <a:ext cx="867719" cy="7200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6770697" y="3145227"/>
            <a:ext cx="867719" cy="7200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body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403648" y="4738503"/>
            <a:ext cx="249888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Document Object 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073182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641850"/>
          </a:xfrm>
        </p:spPr>
        <p:txBody>
          <a:bodyPr/>
          <a:lstStyle/>
          <a:p>
            <a:endParaRPr lang="en-US" altLang="zh-TW" dirty="0" smtClean="0">
              <a:latin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</a:rPr>
              <a:t>可以用來剖析及萃取</a:t>
            </a:r>
            <a:r>
              <a:rPr lang="en-US" altLang="zh-TW" dirty="0" smtClean="0">
                <a:latin typeface="微軟正黑體" panose="020B0604030504040204" pitchFamily="34" charset="-120"/>
              </a:rPr>
              <a:t> HTML</a:t>
            </a:r>
            <a:r>
              <a:rPr lang="zh-TW" altLang="en-US" dirty="0" smtClean="0">
                <a:latin typeface="微軟正黑體" panose="020B0604030504040204" pitchFamily="34" charset="-120"/>
              </a:rPr>
              <a:t>的內容</a:t>
            </a:r>
            <a:endParaRPr lang="en-US" altLang="zh-TW" dirty="0" smtClean="0">
              <a:latin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</a:rPr>
              <a:t>會自動將讀入的內容轉換成</a:t>
            </a:r>
            <a:r>
              <a:rPr lang="en-US" altLang="zh-TW" dirty="0" smtClean="0">
                <a:latin typeface="微軟正黑體" panose="020B0604030504040204" pitchFamily="34" charset="-120"/>
              </a:rPr>
              <a:t>UTF-8</a:t>
            </a:r>
            <a:r>
              <a:rPr lang="zh-TW" altLang="en-US" dirty="0" smtClean="0">
                <a:latin typeface="微軟正黑體" panose="020B0604030504040204" pitchFamily="34" charset="-120"/>
              </a:rPr>
              <a:t>編碼</a:t>
            </a:r>
            <a:endParaRPr lang="en-US" altLang="zh-TW" dirty="0" smtClean="0">
              <a:latin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</a:rPr>
              <a:t>底層</a:t>
            </a:r>
            <a:r>
              <a:rPr lang="zh-TW" altLang="en-US" dirty="0" smtClean="0">
                <a:latin typeface="微軟正黑體" panose="020B0604030504040204" pitchFamily="34" charset="-120"/>
              </a:rPr>
              <a:t>使用</a:t>
            </a:r>
            <a:r>
              <a:rPr lang="en-US" altLang="zh-TW" dirty="0" err="1" smtClean="0">
                <a:latin typeface="微軟正黑體" panose="020B0604030504040204" pitchFamily="34" charset="-120"/>
              </a:rPr>
              <a:t>lxml</a:t>
            </a:r>
            <a:r>
              <a:rPr lang="zh-TW" altLang="en-US" dirty="0" smtClean="0">
                <a:latin typeface="微軟正黑體" panose="020B0604030504040204" pitchFamily="34" charset="-120"/>
              </a:rPr>
              <a:t>及</a:t>
            </a:r>
            <a:r>
              <a:rPr lang="en-US" altLang="zh-TW" dirty="0" smtClean="0">
                <a:latin typeface="微軟正黑體" panose="020B0604030504040204" pitchFamily="34" charset="-120"/>
              </a:rPr>
              <a:t>html5lib</a:t>
            </a:r>
            <a:r>
              <a:rPr lang="zh-TW" altLang="en-US" dirty="0" smtClean="0">
                <a:latin typeface="微軟正黑體" panose="020B0604030504040204" pitchFamily="34" charset="-120"/>
              </a:rPr>
              <a:t>，可以使用不同的剖析函式以取得速度與彈性的平衡</a:t>
            </a:r>
            <a:endParaRPr lang="en-US" altLang="zh-TW" dirty="0" smtClean="0">
              <a:latin typeface="微軟正黑體" panose="020B0604030504040204" pitchFamily="34" charset="-120"/>
            </a:endParaRPr>
          </a:p>
          <a:p>
            <a:pPr lvl="1"/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BeautifulSoup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html_sample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html.parser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latin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BeautifulSoup4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5148063" y="4581128"/>
            <a:ext cx="1765499" cy="43204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 flipH="1" flipV="1">
            <a:off x="6469417" y="5058409"/>
            <a:ext cx="444145" cy="26684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6628179" y="5428049"/>
            <a:ext cx="146296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可抽換</a:t>
            </a:r>
            <a:r>
              <a:rPr lang="en-US" altLang="zh-TW" dirty="0" smtClean="0"/>
              <a:t>Parser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86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將網頁讀進</a:t>
            </a:r>
            <a:r>
              <a:rPr lang="en-US" altLang="zh-TW" dirty="0" err="1" smtClean="0"/>
              <a:t>BeautifulSoup</a:t>
            </a:r>
            <a:r>
              <a:rPr lang="zh-TW" altLang="en-US" dirty="0" smtClean="0"/>
              <a:t> 中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1800" dirty="0">
                <a:solidFill>
                  <a:srgbClr val="87005F"/>
                </a:solidFill>
                <a:highlight>
                  <a:srgbClr val="FFFFFF"/>
                </a:highlight>
              </a:rPr>
              <a:t>from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bs4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87005F"/>
                </a:solidFill>
                <a:highlight>
                  <a:srgbClr val="FFFFFF"/>
                </a:highlight>
              </a:rPr>
              <a:t>import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BeautifulSoup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html_sample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''' 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&lt;html&gt; 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 &lt;body&gt; 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 &lt;h1 id="title"&gt;Hello World&lt;/h1&gt; 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 &lt;a 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href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="#" class="link"&gt;This is link1&lt;/a&gt; 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 &lt;a 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href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="# link2" class="link"&gt;This is link2&lt;/a&gt; 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 &lt;/body&gt; 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 &lt;/html&gt;'''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TW" altLang="en-US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BeautifulSoup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html_sample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html.parser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87005F"/>
                </a:solidFill>
                <a:highlight>
                  <a:srgbClr val="FFFFFF"/>
                </a:highlight>
              </a:rPr>
              <a:t>print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endParaRPr lang="zh-TW" altLang="en-US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BeautifulSoup</a:t>
            </a:r>
            <a:r>
              <a:rPr lang="en-US" altLang="zh-TW" dirty="0"/>
              <a:t> </a:t>
            </a:r>
            <a:r>
              <a:rPr lang="zh-TW" altLang="en-US" dirty="0"/>
              <a:t>範例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04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Select </a:t>
            </a:r>
            <a:r>
              <a:rPr lang="zh-TW" altLang="en-US" dirty="0" smtClean="0"/>
              <a:t>找出</a:t>
            </a:r>
            <a:r>
              <a:rPr lang="en-US" altLang="zh-TW" dirty="0" smtClean="0"/>
              <a:t>(</a:t>
            </a:r>
            <a:r>
              <a:rPr lang="zh-TW" altLang="en-US" dirty="0" smtClean="0"/>
              <a:t>第一個</a:t>
            </a:r>
            <a:r>
              <a:rPr lang="en-US" altLang="zh-TW" dirty="0" smtClean="0"/>
              <a:t>)</a:t>
            </a:r>
            <a:r>
              <a:rPr lang="zh-TW" altLang="en-US" dirty="0" smtClean="0"/>
              <a:t>含有</a:t>
            </a:r>
            <a:r>
              <a:rPr lang="en-US" altLang="zh-TW" dirty="0" smtClean="0"/>
              <a:t>a </a:t>
            </a:r>
            <a:r>
              <a:rPr lang="en-US" altLang="zh-TW" dirty="0"/>
              <a:t>tag </a:t>
            </a:r>
            <a:r>
              <a:rPr lang="zh-TW" altLang="en-US" dirty="0"/>
              <a:t>的元素</a:t>
            </a:r>
            <a:endParaRPr lang="en-US" altLang="zh-TW" dirty="0"/>
          </a:p>
          <a:p>
            <a:pPr marL="0" indent="0">
              <a:buNone/>
            </a:pPr>
            <a:endParaRPr lang="en-US" altLang="zh-TW" sz="1800" dirty="0">
              <a:solidFill>
                <a:srgbClr val="000087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BeautifulSoup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html_sample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html.parser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alink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'a'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print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alink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找出所有含</a:t>
            </a:r>
            <a:r>
              <a:rPr lang="en-US" altLang="zh-TW" sz="4000" dirty="0"/>
              <a:t>a tag </a:t>
            </a:r>
            <a:r>
              <a:rPr lang="zh-TW" altLang="en-US" sz="4000" dirty="0"/>
              <a:t>的</a:t>
            </a:r>
            <a:r>
              <a:rPr lang="en-US" altLang="zh-TW" sz="4000" dirty="0"/>
              <a:t>HTML </a:t>
            </a:r>
            <a:r>
              <a:rPr lang="zh-TW" altLang="en-US" sz="4000" dirty="0"/>
              <a:t>元素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491880" y="3805238"/>
            <a:ext cx="408316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的結果會存放在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332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所有課程補充資料、投影片皆位於</a:t>
            </a:r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github.com/ywchiu/pyfinance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課程資料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053010"/>
      </p:ext>
    </p:extLst>
  </p:cSld>
  <p:clrMapOvr>
    <a:masterClrMapping/>
  </p:clrMapOvr>
  <p:transition spd="slow">
    <p:pull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Select </a:t>
            </a:r>
            <a:r>
              <a:rPr lang="zh-TW" altLang="en-US" dirty="0" smtClean="0"/>
              <a:t>找出所有</a:t>
            </a:r>
            <a:r>
              <a:rPr lang="en-US" altLang="zh-TW" dirty="0" smtClean="0"/>
              <a:t>id</a:t>
            </a:r>
            <a:r>
              <a:rPr lang="zh-TW" altLang="en-US" dirty="0" smtClean="0"/>
              <a:t>為</a:t>
            </a:r>
            <a:r>
              <a:rPr lang="en-US" altLang="zh-TW" dirty="0" smtClean="0"/>
              <a:t>title</a:t>
            </a:r>
            <a:r>
              <a:rPr lang="zh-TW" altLang="en-US" dirty="0" smtClean="0"/>
              <a:t>的</a:t>
            </a:r>
            <a:r>
              <a:rPr lang="zh-TW" altLang="en-US" dirty="0"/>
              <a:t>元素</a:t>
            </a:r>
            <a:endParaRPr lang="en-US" altLang="zh-TW" dirty="0"/>
          </a:p>
          <a:p>
            <a:pPr marL="0" indent="0">
              <a:buNone/>
            </a:pPr>
            <a:endParaRPr lang="en-US" altLang="zh-TW" sz="2400" dirty="0">
              <a:solidFill>
                <a:srgbClr val="000087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0087"/>
                </a:solidFill>
                <a:latin typeface="Consolas"/>
              </a:rPr>
              <a:t>alink</a:t>
            </a:r>
            <a:r>
              <a:rPr lang="en-US" altLang="zh-TW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dirty="0">
                <a:solidFill>
                  <a:srgbClr val="00005F"/>
                </a:solidFill>
                <a:latin typeface="Consolas"/>
              </a:rPr>
              <a:t>=</a:t>
            </a:r>
            <a:r>
              <a:rPr lang="en-US" altLang="zh-TW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dirty="0" err="1" smtClean="0">
                <a:solidFill>
                  <a:srgbClr val="000087"/>
                </a:solidFill>
                <a:latin typeface="Consolas"/>
              </a:rPr>
              <a:t>soup</a:t>
            </a:r>
            <a:r>
              <a:rPr lang="en-US" altLang="zh-TW" dirty="0" err="1" smtClean="0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dirty="0" err="1" smtClean="0">
                <a:solidFill>
                  <a:srgbClr val="000087"/>
                </a:solidFill>
                <a:latin typeface="Consolas"/>
              </a:rPr>
              <a:t>select</a:t>
            </a:r>
            <a:r>
              <a:rPr lang="en-US" altLang="zh-TW" dirty="0" smtClean="0">
                <a:solidFill>
                  <a:srgbClr val="00005F"/>
                </a:solidFill>
                <a:latin typeface="Consolas"/>
              </a:rPr>
              <a:t>(</a:t>
            </a:r>
            <a:r>
              <a:rPr lang="en-US" altLang="zh-TW" dirty="0">
                <a:solidFill>
                  <a:srgbClr val="005F5F"/>
                </a:solidFill>
                <a:latin typeface="Consolas"/>
              </a:rPr>
              <a:t>'#</a:t>
            </a:r>
            <a:r>
              <a:rPr lang="en-US" altLang="zh-TW" dirty="0" smtClean="0">
                <a:solidFill>
                  <a:srgbClr val="005F5F"/>
                </a:solidFill>
                <a:latin typeface="Consolas"/>
              </a:rPr>
              <a:t>title'</a:t>
            </a:r>
            <a:r>
              <a:rPr lang="en-US" altLang="zh-TW" dirty="0" smtClean="0">
                <a:solidFill>
                  <a:srgbClr val="00005F"/>
                </a:solidFill>
                <a:latin typeface="Consolas"/>
              </a:rPr>
              <a:t>)</a:t>
            </a:r>
            <a:r>
              <a:rPr lang="en-US" altLang="zh-TW" dirty="0" smtClean="0">
                <a:solidFill>
                  <a:srgbClr val="5F5F00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87005F"/>
                </a:solidFill>
                <a:latin typeface="Consolas"/>
              </a:rPr>
              <a:t>print</a:t>
            </a:r>
            <a:r>
              <a:rPr lang="en-US" altLang="zh-TW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latin typeface="Consolas"/>
              </a:rPr>
              <a:t>alink</a:t>
            </a:r>
            <a:endParaRPr lang="en-US" altLang="zh-TW" dirty="0">
              <a:effectLst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</a:t>
            </a:r>
            <a:r>
              <a:rPr lang="zh-TW" altLang="en-US" dirty="0"/>
              <a:t>含有</a:t>
            </a:r>
            <a:r>
              <a:rPr lang="zh-TW" altLang="en-US" dirty="0" smtClean="0"/>
              <a:t>特定</a:t>
            </a:r>
            <a:r>
              <a:rPr lang="en-US" altLang="zh-TW" dirty="0" smtClean="0"/>
              <a:t>ID</a:t>
            </a:r>
            <a:r>
              <a:rPr lang="zh-TW" altLang="en-US" dirty="0" smtClean="0"/>
              <a:t>的元素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109035" y="3620572"/>
            <a:ext cx="270298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前面必須加上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559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Select </a:t>
            </a:r>
            <a:r>
              <a:rPr lang="zh-TW" altLang="en-US" dirty="0"/>
              <a:t>找出</a:t>
            </a:r>
            <a:r>
              <a:rPr lang="zh-TW" altLang="en-US" dirty="0" smtClean="0"/>
              <a:t>所有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為</a:t>
            </a:r>
            <a:r>
              <a:rPr lang="en-US" altLang="zh-TW" dirty="0" smtClean="0"/>
              <a:t>link</a:t>
            </a:r>
            <a:r>
              <a:rPr lang="zh-TW" altLang="en-US" dirty="0" smtClean="0"/>
              <a:t>的</a:t>
            </a:r>
            <a:r>
              <a:rPr lang="zh-TW" altLang="en-US" dirty="0"/>
              <a:t>元素</a:t>
            </a:r>
            <a:endParaRPr lang="en-US" altLang="zh-TW" dirty="0"/>
          </a:p>
          <a:p>
            <a:pPr marL="0" indent="0">
              <a:buNone/>
            </a:pPr>
            <a:endParaRPr lang="en-US" altLang="zh-TW" sz="1600" dirty="0" smtClean="0">
              <a:solidFill>
                <a:srgbClr val="000087"/>
              </a:solidFill>
              <a:latin typeface="Consolas"/>
            </a:endParaRPr>
          </a:p>
          <a:p>
            <a:pPr marL="0" indent="0">
              <a:buNone/>
            </a:pPr>
            <a:endParaRPr lang="en-US" altLang="zh-TW" sz="1600" dirty="0">
              <a:solidFill>
                <a:srgbClr val="000087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BeautifulSoup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html_sample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400" dirty="0" err="1">
                <a:solidFill>
                  <a:srgbClr val="005F5F"/>
                </a:solidFill>
                <a:highlight>
                  <a:srgbClr val="FFFFFF"/>
                </a:highlight>
              </a:rPr>
              <a:t>html.parser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87005F"/>
                </a:solidFill>
                <a:highlight>
                  <a:srgbClr val="FFFFFF"/>
                </a:highlight>
              </a:rPr>
              <a:t>for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0087"/>
                </a:solidFill>
                <a:highlight>
                  <a:srgbClr val="FFFFFF"/>
                </a:highlight>
              </a:rPr>
              <a:t>link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87005F"/>
                </a:solidFill>
                <a:highlight>
                  <a:srgbClr val="FFFFFF"/>
                </a:highlight>
              </a:rPr>
              <a:t>in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en-US" altLang="zh-TW" sz="2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'.link'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):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400" dirty="0">
                <a:solidFill>
                  <a:srgbClr val="87005F"/>
                </a:solidFill>
                <a:highlight>
                  <a:srgbClr val="FFFFFF"/>
                </a:highlight>
              </a:rPr>
              <a:t>print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0087"/>
                </a:solidFill>
                <a:highlight>
                  <a:srgbClr val="FFFFFF"/>
                </a:highlight>
              </a:rPr>
              <a:t>link</a:t>
            </a:r>
            <a:endParaRPr lang="en-US" altLang="zh-TW" sz="2400" dirty="0">
              <a:solidFill>
                <a:srgbClr val="5F5F00"/>
              </a:solidFill>
              <a:highlight>
                <a:srgbClr val="FFFFFF"/>
              </a:highlight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</a:t>
            </a:r>
            <a:r>
              <a:rPr lang="zh-TW" altLang="en-US" dirty="0"/>
              <a:t>含有</a:t>
            </a:r>
            <a:r>
              <a:rPr lang="zh-TW" altLang="en-US" dirty="0" smtClean="0"/>
              <a:t>特定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的元素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934966" y="3805238"/>
            <a:ext cx="299152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前面必須加上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536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使用</a:t>
            </a:r>
            <a:r>
              <a:rPr lang="en-US" altLang="zh-TW" dirty="0"/>
              <a:t>s</a:t>
            </a:r>
            <a:r>
              <a:rPr lang="en-US" altLang="zh-TW" dirty="0" smtClean="0"/>
              <a:t>elect</a:t>
            </a:r>
            <a:r>
              <a:rPr lang="zh-TW" altLang="en-US" dirty="0" smtClean="0"/>
              <a:t>找出所有</a:t>
            </a:r>
            <a:r>
              <a:rPr lang="en-US" altLang="zh-TW" dirty="0" smtClean="0"/>
              <a:t>a tag 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 </a:t>
            </a:r>
            <a:r>
              <a:rPr lang="zh-TW" altLang="en-US" dirty="0" smtClean="0"/>
              <a:t>連結</a:t>
            </a:r>
            <a:endParaRPr lang="en-US" altLang="zh-TW" dirty="0"/>
          </a:p>
          <a:p>
            <a:pPr marL="0" indent="0">
              <a:buNone/>
            </a:pPr>
            <a:endParaRPr lang="en-US" altLang="zh-TW" sz="2000" dirty="0">
              <a:solidFill>
                <a:srgbClr val="000087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3200" dirty="0" err="1">
                <a:solidFill>
                  <a:srgbClr val="000087"/>
                </a:solidFill>
                <a:highlight>
                  <a:srgbClr val="FFFFFF"/>
                </a:highlight>
              </a:rPr>
              <a:t>alinks</a:t>
            </a:r>
            <a:r>
              <a:rPr lang="en-US" altLang="zh-TW" sz="32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32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32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3200" dirty="0" err="1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en-US" altLang="zh-TW" sz="32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32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32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3200" dirty="0">
                <a:solidFill>
                  <a:srgbClr val="005F5F"/>
                </a:solidFill>
                <a:highlight>
                  <a:srgbClr val="FFFFFF"/>
                </a:highlight>
              </a:rPr>
              <a:t>'a'</a:t>
            </a:r>
            <a:r>
              <a:rPr lang="en-US" altLang="zh-TW" sz="32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32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87005F"/>
                </a:solidFill>
                <a:highlight>
                  <a:srgbClr val="FFFFFF"/>
                </a:highlight>
              </a:rPr>
              <a:t>for</a:t>
            </a:r>
            <a:r>
              <a:rPr lang="en-US" altLang="zh-TW" sz="32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3200" dirty="0">
                <a:solidFill>
                  <a:srgbClr val="000087"/>
                </a:solidFill>
                <a:highlight>
                  <a:srgbClr val="FFFFFF"/>
                </a:highlight>
              </a:rPr>
              <a:t>link</a:t>
            </a:r>
            <a:r>
              <a:rPr lang="en-US" altLang="zh-TW" sz="32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3200" dirty="0">
                <a:solidFill>
                  <a:srgbClr val="87005F"/>
                </a:solidFill>
                <a:highlight>
                  <a:srgbClr val="FFFFFF"/>
                </a:highlight>
              </a:rPr>
              <a:t>in</a:t>
            </a:r>
            <a:r>
              <a:rPr lang="en-US" altLang="zh-TW" sz="32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3200" dirty="0" err="1">
                <a:solidFill>
                  <a:srgbClr val="000087"/>
                </a:solidFill>
                <a:highlight>
                  <a:srgbClr val="FFFFFF"/>
                </a:highlight>
              </a:rPr>
              <a:t>alinks</a:t>
            </a:r>
            <a:r>
              <a:rPr lang="en-US" altLang="zh-TW" sz="3200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32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3200" dirty="0">
                <a:solidFill>
                  <a:srgbClr val="87005F"/>
                </a:solidFill>
                <a:highlight>
                  <a:srgbClr val="FFFFFF"/>
                </a:highlight>
              </a:rPr>
              <a:t>print</a:t>
            </a:r>
            <a:r>
              <a:rPr lang="en-US" altLang="zh-TW" sz="32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3200" dirty="0">
                <a:solidFill>
                  <a:srgbClr val="000087"/>
                </a:solidFill>
                <a:highlight>
                  <a:srgbClr val="FFFFFF"/>
                </a:highlight>
              </a:rPr>
              <a:t>link</a:t>
            </a:r>
            <a:r>
              <a:rPr lang="en-US" altLang="zh-TW" sz="32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32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3200" dirty="0" err="1">
                <a:solidFill>
                  <a:srgbClr val="005F5F"/>
                </a:solidFill>
                <a:highlight>
                  <a:srgbClr val="FFFFFF"/>
                </a:highlight>
              </a:rPr>
              <a:t>href</a:t>
            </a:r>
            <a:r>
              <a:rPr lang="en-US" altLang="zh-TW" sz="32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3200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endParaRPr lang="en-US" altLang="zh-TW" sz="3200" dirty="0">
              <a:solidFill>
                <a:srgbClr val="5F5F00"/>
              </a:solidFill>
              <a:highlight>
                <a:srgbClr val="FFFFFF"/>
              </a:highlight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取得所有</a:t>
            </a:r>
            <a:r>
              <a:rPr lang="en-US" altLang="zh-TW" dirty="0" smtClean="0"/>
              <a:t>a tag </a:t>
            </a:r>
            <a:r>
              <a:rPr lang="zh-TW" altLang="en-US" dirty="0" smtClean="0"/>
              <a:t>內的連結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8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試著抓取</a:t>
            </a:r>
            <a:r>
              <a:rPr lang="en-US" altLang="zh-TW" dirty="0" smtClean="0"/>
              <a:t>Yahoo </a:t>
            </a:r>
            <a:r>
              <a:rPr lang="zh-TW" altLang="en-US" dirty="0" smtClean="0"/>
              <a:t>股市資訊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44824"/>
            <a:ext cx="8030746" cy="3607097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576428" y="3520727"/>
            <a:ext cx="567958" cy="34481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832674" y="3128652"/>
            <a:ext cx="317524" cy="3175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331640" y="2780928"/>
            <a:ext cx="179728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點選觀察元素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3995936" y="2608518"/>
            <a:ext cx="567958" cy="34481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4252182" y="2216443"/>
            <a:ext cx="317524" cy="3175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751148" y="1868719"/>
            <a:ext cx="225895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TW" altLang="en-US" dirty="0" smtClean="0"/>
              <a:t>點選要抓取的區塊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5864342" y="5045983"/>
            <a:ext cx="567958" cy="34481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6120588" y="4653908"/>
            <a:ext cx="317524" cy="3175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619554" y="4306184"/>
            <a:ext cx="163326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檢視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 path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2555776" y="4490850"/>
            <a:ext cx="3940563" cy="2178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335226"/>
      </p:ext>
    </p:extLst>
  </p:cSld>
  <p:clrMapOvr>
    <a:masterClrMapping/>
  </p:clrMapOvr>
  <p:transition spd="slow">
    <p:pull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複製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 selector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1628800"/>
            <a:ext cx="6562725" cy="389572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20688" y="5502179"/>
            <a:ext cx="850728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#yui_3_5_1_13_1459060575199_7 &gt; </a:t>
            </a:r>
            <a:r>
              <a:rPr lang="en-US" altLang="zh-TW" dirty="0" err="1" smtClean="0"/>
              <a:t>table:nth-child</a:t>
            </a:r>
            <a:r>
              <a:rPr lang="en-US" altLang="zh-TW" dirty="0" smtClean="0"/>
              <a:t>(13) &gt; </a:t>
            </a:r>
            <a:r>
              <a:rPr lang="en-US" altLang="zh-TW" dirty="0" err="1" smtClean="0"/>
              <a:t>tbody</a:t>
            </a:r>
            <a:r>
              <a:rPr lang="en-US" altLang="zh-TW" dirty="0" smtClean="0"/>
              <a:t> &gt; 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 &gt; td &gt; table &gt; </a:t>
            </a:r>
            <a:r>
              <a:rPr lang="en-US" altLang="zh-TW" dirty="0" err="1" smtClean="0"/>
              <a:t>tbody</a:t>
            </a:r>
            <a:r>
              <a:rPr lang="en-US" altLang="zh-TW" dirty="0" smtClean="0"/>
              <a:t> &gt; </a:t>
            </a:r>
            <a:r>
              <a:rPr lang="en-US" altLang="zh-TW" dirty="0" err="1" smtClean="0"/>
              <a:t>tr:nth-child</a:t>
            </a:r>
            <a:r>
              <a:rPr lang="en-US" altLang="zh-TW" dirty="0" smtClean="0"/>
              <a:t>(2) &gt; </a:t>
            </a:r>
            <a:r>
              <a:rPr lang="en-US" altLang="zh-TW" dirty="0" err="1" smtClean="0"/>
              <a:t>td:nth-child</a:t>
            </a:r>
            <a:r>
              <a:rPr lang="en-US" altLang="zh-TW" dirty="0" smtClean="0"/>
              <a:t>(3) &gt; 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1682762"/>
      </p:ext>
    </p:extLst>
  </p:cSld>
  <p:clrMapOvr>
    <a:masterClrMapping/>
  </p:clrMapOvr>
  <p:transition spd="slow">
    <p:pull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import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requests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from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bs4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import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BeautifulSoup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as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bs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res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requests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get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u="sng" dirty="0">
                <a:solidFill>
                  <a:srgbClr val="005F5F"/>
                </a:solidFill>
                <a:highlight>
                  <a:srgbClr val="FFFFFF"/>
                </a:highlight>
              </a:rPr>
              <a:t>https://tw.stock.yahoo.com/q/</a:t>
            </a:r>
            <a:r>
              <a:rPr lang="en-US" altLang="zh-TW" u="sng" dirty="0" err="1">
                <a:solidFill>
                  <a:srgbClr val="005F5F"/>
                </a:solidFill>
                <a:highlight>
                  <a:srgbClr val="FFFFFF"/>
                </a:highlight>
              </a:rPr>
              <a:t>q?s</a:t>
            </a:r>
            <a:r>
              <a:rPr lang="en-US" altLang="zh-TW" u="sng" dirty="0">
                <a:solidFill>
                  <a:srgbClr val="005F5F"/>
                </a:solidFill>
                <a:highlight>
                  <a:srgbClr val="FFFFFF"/>
                </a:highlight>
              </a:rPr>
              <a:t>=2330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bs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res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html.parser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print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'b'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print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'b'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)[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].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抓取成交價格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500558"/>
      </p:ext>
    </p:extLst>
  </p:cSld>
  <p:clrMapOvr>
    <a:masterClrMapping/>
  </p:clrMapOvr>
  <p:transition spd="slow">
    <p:pull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Chrome </a:t>
            </a:r>
            <a:r>
              <a:rPr lang="zh-TW" altLang="en-US" dirty="0" smtClean="0"/>
              <a:t>開發人員工具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Firefox </a:t>
            </a:r>
            <a:r>
              <a:rPr lang="zh-TW" altLang="en-US" dirty="0" smtClean="0"/>
              <a:t>開發人員工具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InfoLite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https://chrome.google.com/webstore/detail/infolite/ipjbadabbpedegielkhgpiekdlmfpgal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尋找</a:t>
            </a:r>
            <a:r>
              <a:rPr lang="en-US" altLang="zh-TW" dirty="0" smtClean="0"/>
              <a:t>CSS </a:t>
            </a:r>
            <a:r>
              <a:rPr lang="zh-TW" altLang="en-US" dirty="0" smtClean="0"/>
              <a:t>的定位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67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InfoLite</a:t>
            </a:r>
            <a:r>
              <a:rPr lang="en-US" altLang="zh-TW" dirty="0" smtClean="0"/>
              <a:t> </a:t>
            </a:r>
            <a:r>
              <a:rPr lang="zh-TW" altLang="en-US" dirty="0" smtClean="0"/>
              <a:t>點選抓取區域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47" y="2132856"/>
            <a:ext cx="7761882" cy="299116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641906" y="4611014"/>
            <a:ext cx="4004622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綠色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目前選取得區塊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黃色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符合樣式的區塊</a:t>
            </a: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紅色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排除的曲塊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Clear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旁邊的數字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符合區塊的數目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9183062"/>
      </p:ext>
    </p:extLst>
  </p:cSld>
  <p:clrMapOvr>
    <a:masterClrMapping/>
  </p:clrMapOvr>
  <p:transition spd="slow">
    <p:pull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 </a:t>
            </a:r>
            <a:r>
              <a:rPr lang="zh-TW" altLang="en-US" dirty="0" smtClean="0"/>
              <a:t>表格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38</a:t>
            </a:fld>
            <a:endParaRPr lang="zh-TW" altLang="en-US"/>
          </a:p>
        </p:txBody>
      </p:sp>
      <p:sp>
        <p:nvSpPr>
          <p:cNvPr id="5" name="內容版面配置區 3"/>
          <p:cNvSpPr txBox="1">
            <a:spLocks/>
          </p:cNvSpPr>
          <p:nvPr/>
        </p:nvSpPr>
        <p:spPr bwMode="auto">
          <a:xfrm>
            <a:off x="683568" y="1855787"/>
            <a:ext cx="4038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n"/>
              <a:defRPr kumimoji="1" sz="2800" kern="1200">
                <a:solidFill>
                  <a:srgbClr val="595959"/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p"/>
              <a:defRPr kumimoji="1" sz="2400" kern="1200">
                <a:solidFill>
                  <a:srgbClr val="595959"/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n"/>
              <a:defRPr kumimoji="1" sz="2000" kern="1200">
                <a:solidFill>
                  <a:srgbClr val="595959"/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p"/>
              <a:defRPr kumimoji="1" sz="1600" kern="1200">
                <a:solidFill>
                  <a:srgbClr val="595959"/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Font typeface="Wingdings" pitchFamily="2" charset="2"/>
              <a:buChar char="n"/>
              <a:defRPr kumimoji="1" sz="1400" kern="1200">
                <a:solidFill>
                  <a:srgbClr val="595959"/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&lt;</a:t>
            </a:r>
            <a:r>
              <a:rPr lang="en-US" altLang="zh-TW" sz="1200" smtClean="0">
                <a:solidFill>
                  <a:srgbClr val="000087"/>
                </a:solidFill>
                <a:latin typeface="Consolas"/>
              </a:rPr>
              <a:t>table</a:t>
            </a: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&gt;</a:t>
            </a:r>
            <a:r>
              <a:rPr lang="en-US" altLang="zh-TW" sz="1200" smtClean="0">
                <a:solidFill>
                  <a:srgbClr val="5F5F00"/>
                </a:solidFill>
                <a:latin typeface="Consolas"/>
              </a:rPr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&lt;</a:t>
            </a:r>
            <a:r>
              <a:rPr lang="en-US" altLang="zh-TW" sz="1200" smtClean="0">
                <a:solidFill>
                  <a:srgbClr val="000087"/>
                </a:solidFill>
                <a:latin typeface="Consolas"/>
              </a:rPr>
              <a:t>thead</a:t>
            </a: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&gt;</a:t>
            </a:r>
            <a:r>
              <a:rPr lang="en-US" altLang="zh-TW" sz="1200" smtClean="0">
                <a:solidFill>
                  <a:srgbClr val="5F5F00"/>
                </a:solidFill>
                <a:latin typeface="Consolas"/>
              </a:rPr>
              <a:t> 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&lt;</a:t>
            </a:r>
            <a:r>
              <a:rPr lang="en-US" altLang="zh-TW" sz="1200" smtClean="0">
                <a:solidFill>
                  <a:srgbClr val="000087"/>
                </a:solidFill>
                <a:latin typeface="Consolas"/>
              </a:rPr>
              <a:t>tr</a:t>
            </a: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&gt;</a:t>
            </a:r>
            <a:r>
              <a:rPr lang="en-US" altLang="zh-TW" sz="1200" smtClean="0">
                <a:solidFill>
                  <a:srgbClr val="5F5F00"/>
                </a:solidFill>
                <a:latin typeface="Consolas"/>
              </a:rPr>
              <a:t> 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&lt;</a:t>
            </a:r>
            <a:r>
              <a:rPr lang="en-US" altLang="zh-TW" sz="1200" smtClean="0">
                <a:solidFill>
                  <a:srgbClr val="000087"/>
                </a:solidFill>
                <a:latin typeface="Consolas"/>
              </a:rPr>
              <a:t>th</a:t>
            </a: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&gt;</a:t>
            </a:r>
            <a:r>
              <a:rPr lang="en-US" altLang="zh-TW" sz="1200" smtClean="0">
                <a:solidFill>
                  <a:srgbClr val="000087"/>
                </a:solidFill>
                <a:latin typeface="Consolas"/>
              </a:rPr>
              <a:t>Month</a:t>
            </a: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&lt;/</a:t>
            </a:r>
            <a:r>
              <a:rPr lang="en-US" altLang="zh-TW" sz="1200" smtClean="0">
                <a:solidFill>
                  <a:srgbClr val="000087"/>
                </a:solidFill>
                <a:latin typeface="Consolas"/>
              </a:rPr>
              <a:t>th</a:t>
            </a: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&gt;</a:t>
            </a:r>
            <a:r>
              <a:rPr lang="en-US" altLang="zh-TW" sz="120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zh-TW" altLang="en-US" sz="1200" smtClean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200" smtClean="0">
              <a:solidFill>
                <a:srgbClr val="5F5F00"/>
              </a:solidFill>
              <a:latin typeface="Consolas"/>
            </a:endParaRPr>
          </a:p>
          <a:p>
            <a:pPr marL="800100" lvl="2" indent="0">
              <a:buFont typeface="Wingdings" pitchFamily="2" charset="2"/>
              <a:buNone/>
            </a:pP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&lt;</a:t>
            </a:r>
            <a:r>
              <a:rPr lang="en-US" altLang="zh-TW" sz="1200" smtClean="0">
                <a:solidFill>
                  <a:srgbClr val="000087"/>
                </a:solidFill>
                <a:latin typeface="Consolas"/>
              </a:rPr>
              <a:t>th</a:t>
            </a: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&gt;</a:t>
            </a:r>
            <a:r>
              <a:rPr lang="en-US" altLang="zh-TW" sz="1200" smtClean="0">
                <a:solidFill>
                  <a:srgbClr val="000087"/>
                </a:solidFill>
                <a:latin typeface="Consolas"/>
              </a:rPr>
              <a:t>Savings</a:t>
            </a: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&lt;/</a:t>
            </a:r>
            <a:r>
              <a:rPr lang="en-US" altLang="zh-TW" sz="1200" smtClean="0">
                <a:solidFill>
                  <a:srgbClr val="000087"/>
                </a:solidFill>
                <a:latin typeface="Consolas"/>
              </a:rPr>
              <a:t>th</a:t>
            </a: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&gt;</a:t>
            </a:r>
            <a:r>
              <a:rPr lang="en-US" altLang="zh-TW" sz="1200" smtClean="0">
                <a:solidFill>
                  <a:srgbClr val="5F5F00"/>
                </a:solidFill>
                <a:latin typeface="Consolas"/>
              </a:rPr>
              <a:t> 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&lt;/</a:t>
            </a:r>
            <a:r>
              <a:rPr lang="en-US" altLang="zh-TW" sz="1200" smtClean="0">
                <a:solidFill>
                  <a:srgbClr val="000087"/>
                </a:solidFill>
                <a:latin typeface="Consolas"/>
              </a:rPr>
              <a:t>tr</a:t>
            </a: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&gt;</a:t>
            </a:r>
            <a:r>
              <a:rPr lang="en-US" altLang="zh-TW" sz="1200" smtClean="0">
                <a:solidFill>
                  <a:srgbClr val="5F5F00"/>
                </a:solidFill>
                <a:latin typeface="Consolas"/>
              </a:rPr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&lt;/</a:t>
            </a:r>
            <a:r>
              <a:rPr lang="en-US" altLang="zh-TW" sz="1200" smtClean="0">
                <a:solidFill>
                  <a:srgbClr val="000087"/>
                </a:solidFill>
                <a:latin typeface="Consolas"/>
              </a:rPr>
              <a:t>thead</a:t>
            </a: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&gt;</a:t>
            </a:r>
            <a:r>
              <a:rPr lang="en-US" altLang="zh-TW" sz="1200" smtClean="0">
                <a:solidFill>
                  <a:srgbClr val="5F5F00"/>
                </a:solidFill>
                <a:latin typeface="Consolas"/>
              </a:rPr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&lt;</a:t>
            </a:r>
            <a:r>
              <a:rPr lang="en-US" altLang="zh-TW" sz="1200" smtClean="0">
                <a:solidFill>
                  <a:srgbClr val="000087"/>
                </a:solidFill>
                <a:latin typeface="Consolas"/>
              </a:rPr>
              <a:t>tbody</a:t>
            </a: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&gt;</a:t>
            </a:r>
            <a:r>
              <a:rPr lang="en-US" altLang="zh-TW" sz="1200" smtClean="0">
                <a:solidFill>
                  <a:srgbClr val="5F5F00"/>
                </a:solidFill>
                <a:latin typeface="Consolas"/>
              </a:rPr>
              <a:t> 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&lt;</a:t>
            </a:r>
            <a:r>
              <a:rPr lang="en-US" altLang="zh-TW" sz="1200" smtClean="0">
                <a:solidFill>
                  <a:srgbClr val="000087"/>
                </a:solidFill>
                <a:latin typeface="Consolas"/>
              </a:rPr>
              <a:t>tr</a:t>
            </a: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&gt;</a:t>
            </a:r>
            <a:r>
              <a:rPr lang="en-US" altLang="zh-TW" sz="120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&lt;</a:t>
            </a:r>
            <a:r>
              <a:rPr lang="en-US" altLang="zh-TW" sz="1200" smtClean="0">
                <a:solidFill>
                  <a:srgbClr val="000087"/>
                </a:solidFill>
                <a:latin typeface="Consolas"/>
              </a:rPr>
              <a:t>td</a:t>
            </a: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&gt;</a:t>
            </a:r>
            <a:r>
              <a:rPr lang="en-US" altLang="zh-TW" sz="1200" smtClean="0">
                <a:solidFill>
                  <a:srgbClr val="000087"/>
                </a:solidFill>
                <a:latin typeface="Consolas"/>
              </a:rPr>
              <a:t>January</a:t>
            </a: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&lt;/</a:t>
            </a:r>
            <a:r>
              <a:rPr lang="en-US" altLang="zh-TW" sz="1200" smtClean="0">
                <a:solidFill>
                  <a:srgbClr val="000087"/>
                </a:solidFill>
                <a:latin typeface="Consolas"/>
              </a:rPr>
              <a:t>td</a:t>
            </a: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&gt;</a:t>
            </a:r>
            <a:r>
              <a:rPr lang="en-US" altLang="zh-TW" sz="120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&lt;</a:t>
            </a:r>
            <a:r>
              <a:rPr lang="en-US" altLang="zh-TW" sz="1200" smtClean="0">
                <a:solidFill>
                  <a:srgbClr val="000087"/>
                </a:solidFill>
                <a:latin typeface="Consolas"/>
              </a:rPr>
              <a:t>td</a:t>
            </a: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&gt;</a:t>
            </a:r>
            <a:r>
              <a:rPr lang="en-US" altLang="zh-TW" sz="1200" smtClean="0">
                <a:solidFill>
                  <a:srgbClr val="5F5F00"/>
                </a:solidFill>
                <a:latin typeface="Consolas"/>
              </a:rPr>
              <a:t>$</a:t>
            </a:r>
            <a:r>
              <a:rPr lang="en-US" altLang="zh-TW" sz="1200" smtClean="0">
                <a:solidFill>
                  <a:srgbClr val="005F00"/>
                </a:solidFill>
                <a:latin typeface="Consolas"/>
              </a:rPr>
              <a:t>100</a:t>
            </a: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&lt;/</a:t>
            </a:r>
            <a:r>
              <a:rPr lang="en-US" altLang="zh-TW" sz="1200" smtClean="0">
                <a:solidFill>
                  <a:srgbClr val="000087"/>
                </a:solidFill>
                <a:latin typeface="Consolas"/>
              </a:rPr>
              <a:t>td</a:t>
            </a: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&gt;&lt;/</a:t>
            </a:r>
            <a:r>
              <a:rPr lang="en-US" altLang="zh-TW" sz="1200" smtClean="0">
                <a:solidFill>
                  <a:srgbClr val="000087"/>
                </a:solidFill>
                <a:latin typeface="Consolas"/>
              </a:rPr>
              <a:t>tr</a:t>
            </a: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&gt;</a:t>
            </a:r>
            <a:r>
              <a:rPr lang="en-US" altLang="zh-TW" sz="1200" smtClean="0">
                <a:solidFill>
                  <a:srgbClr val="5F5F00"/>
                </a:solidFill>
                <a:latin typeface="Consolas"/>
              </a:rPr>
              <a:t> 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&lt;</a:t>
            </a:r>
            <a:r>
              <a:rPr lang="en-US" altLang="zh-TW" sz="1200" smtClean="0">
                <a:solidFill>
                  <a:srgbClr val="000087"/>
                </a:solidFill>
                <a:latin typeface="Consolas"/>
              </a:rPr>
              <a:t>tr</a:t>
            </a: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&gt;</a:t>
            </a:r>
            <a:r>
              <a:rPr lang="en-US" altLang="zh-TW" sz="120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&lt;</a:t>
            </a:r>
            <a:r>
              <a:rPr lang="en-US" altLang="zh-TW" sz="1200" smtClean="0">
                <a:solidFill>
                  <a:srgbClr val="000087"/>
                </a:solidFill>
                <a:latin typeface="Consolas"/>
              </a:rPr>
              <a:t>td</a:t>
            </a: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&gt;</a:t>
            </a:r>
            <a:r>
              <a:rPr lang="en-US" altLang="zh-TW" sz="1200" smtClean="0">
                <a:solidFill>
                  <a:srgbClr val="000087"/>
                </a:solidFill>
                <a:latin typeface="Consolas"/>
              </a:rPr>
              <a:t>February</a:t>
            </a: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&lt;/</a:t>
            </a:r>
            <a:r>
              <a:rPr lang="en-US" altLang="zh-TW" sz="1200" smtClean="0">
                <a:solidFill>
                  <a:srgbClr val="000087"/>
                </a:solidFill>
                <a:latin typeface="Consolas"/>
              </a:rPr>
              <a:t>td</a:t>
            </a: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&gt;</a:t>
            </a:r>
            <a:r>
              <a:rPr lang="en-US" altLang="zh-TW" sz="120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&lt;</a:t>
            </a:r>
            <a:r>
              <a:rPr lang="en-US" altLang="zh-TW" sz="1200" smtClean="0">
                <a:solidFill>
                  <a:srgbClr val="000087"/>
                </a:solidFill>
                <a:latin typeface="Consolas"/>
              </a:rPr>
              <a:t>td</a:t>
            </a: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&gt;</a:t>
            </a:r>
            <a:r>
              <a:rPr lang="en-US" altLang="zh-TW" sz="1200" smtClean="0">
                <a:solidFill>
                  <a:srgbClr val="5F5F00"/>
                </a:solidFill>
                <a:latin typeface="Consolas"/>
              </a:rPr>
              <a:t>$</a:t>
            </a:r>
            <a:r>
              <a:rPr lang="en-US" altLang="zh-TW" sz="1200" smtClean="0">
                <a:solidFill>
                  <a:srgbClr val="005F00"/>
                </a:solidFill>
                <a:latin typeface="Consolas"/>
              </a:rPr>
              <a:t>80</a:t>
            </a: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&lt;/</a:t>
            </a:r>
            <a:r>
              <a:rPr lang="en-US" altLang="zh-TW" sz="1200" smtClean="0">
                <a:solidFill>
                  <a:srgbClr val="000087"/>
                </a:solidFill>
                <a:latin typeface="Consolas"/>
              </a:rPr>
              <a:t>td</a:t>
            </a: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&gt;&lt;/</a:t>
            </a:r>
            <a:r>
              <a:rPr lang="en-US" altLang="zh-TW" sz="1200" smtClean="0">
                <a:solidFill>
                  <a:srgbClr val="000087"/>
                </a:solidFill>
                <a:latin typeface="Consolas"/>
              </a:rPr>
              <a:t>tr</a:t>
            </a: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&gt;</a:t>
            </a:r>
            <a:r>
              <a:rPr lang="en-US" altLang="zh-TW" sz="1200" smtClean="0">
                <a:solidFill>
                  <a:srgbClr val="5F5F00"/>
                </a:solidFill>
                <a:latin typeface="Consolas"/>
              </a:rPr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&lt;/</a:t>
            </a:r>
            <a:r>
              <a:rPr lang="en-US" altLang="zh-TW" sz="1200" smtClean="0">
                <a:solidFill>
                  <a:srgbClr val="000087"/>
                </a:solidFill>
                <a:latin typeface="Consolas"/>
              </a:rPr>
              <a:t>tbody</a:t>
            </a: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&gt;</a:t>
            </a:r>
            <a:r>
              <a:rPr lang="en-US" altLang="zh-TW" sz="1200" smtClean="0">
                <a:solidFill>
                  <a:srgbClr val="5F5F00"/>
                </a:solidFill>
                <a:latin typeface="Consolas"/>
              </a:rPr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&lt;</a:t>
            </a:r>
            <a:r>
              <a:rPr lang="en-US" altLang="zh-TW" sz="1200" smtClean="0">
                <a:solidFill>
                  <a:srgbClr val="000087"/>
                </a:solidFill>
                <a:latin typeface="Consolas"/>
              </a:rPr>
              <a:t>tfoot</a:t>
            </a: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&gt;</a:t>
            </a:r>
            <a:r>
              <a:rPr lang="en-US" altLang="zh-TW" sz="1200" smtClean="0">
                <a:solidFill>
                  <a:srgbClr val="5F5F00"/>
                </a:solidFill>
                <a:latin typeface="Consolas"/>
              </a:rPr>
              <a:t> 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&lt;</a:t>
            </a:r>
            <a:r>
              <a:rPr lang="en-US" altLang="zh-TW" sz="1200" smtClean="0">
                <a:solidFill>
                  <a:srgbClr val="000087"/>
                </a:solidFill>
                <a:latin typeface="Consolas"/>
              </a:rPr>
              <a:t>tr</a:t>
            </a: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&gt;</a:t>
            </a:r>
            <a:r>
              <a:rPr lang="en-US" altLang="zh-TW" sz="120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&lt;</a:t>
            </a:r>
            <a:r>
              <a:rPr lang="en-US" altLang="zh-TW" sz="1200" smtClean="0">
                <a:solidFill>
                  <a:srgbClr val="000087"/>
                </a:solidFill>
                <a:latin typeface="Consolas"/>
              </a:rPr>
              <a:t>td</a:t>
            </a: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&gt;</a:t>
            </a:r>
            <a:r>
              <a:rPr lang="en-US" altLang="zh-TW" sz="1200" smtClean="0">
                <a:solidFill>
                  <a:srgbClr val="000087"/>
                </a:solidFill>
                <a:latin typeface="Consolas"/>
              </a:rPr>
              <a:t>Sum</a:t>
            </a: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&lt;/</a:t>
            </a:r>
            <a:r>
              <a:rPr lang="en-US" altLang="zh-TW" sz="1200" smtClean="0">
                <a:solidFill>
                  <a:srgbClr val="000087"/>
                </a:solidFill>
                <a:latin typeface="Consolas"/>
              </a:rPr>
              <a:t>td</a:t>
            </a: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&gt;</a:t>
            </a:r>
            <a:r>
              <a:rPr lang="en-US" altLang="zh-TW" sz="120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&lt;</a:t>
            </a:r>
            <a:r>
              <a:rPr lang="en-US" altLang="zh-TW" sz="1200" smtClean="0">
                <a:solidFill>
                  <a:srgbClr val="000087"/>
                </a:solidFill>
                <a:latin typeface="Consolas"/>
              </a:rPr>
              <a:t>td</a:t>
            </a: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&gt;</a:t>
            </a:r>
            <a:r>
              <a:rPr lang="en-US" altLang="zh-TW" sz="1200" smtClean="0">
                <a:solidFill>
                  <a:srgbClr val="5F5F00"/>
                </a:solidFill>
                <a:latin typeface="Consolas"/>
              </a:rPr>
              <a:t>$</a:t>
            </a:r>
            <a:r>
              <a:rPr lang="en-US" altLang="zh-TW" sz="1200" smtClean="0">
                <a:solidFill>
                  <a:srgbClr val="005F00"/>
                </a:solidFill>
                <a:latin typeface="Consolas"/>
              </a:rPr>
              <a:t>180</a:t>
            </a: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&lt;/</a:t>
            </a:r>
            <a:r>
              <a:rPr lang="en-US" altLang="zh-TW" sz="1200" smtClean="0">
                <a:solidFill>
                  <a:srgbClr val="000087"/>
                </a:solidFill>
                <a:latin typeface="Consolas"/>
              </a:rPr>
              <a:t>td</a:t>
            </a: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&gt;</a:t>
            </a:r>
            <a:r>
              <a:rPr lang="en-US" altLang="zh-TW" sz="120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&lt;/</a:t>
            </a:r>
            <a:r>
              <a:rPr lang="en-US" altLang="zh-TW" sz="1200" smtClean="0">
                <a:solidFill>
                  <a:srgbClr val="000087"/>
                </a:solidFill>
                <a:latin typeface="Consolas"/>
              </a:rPr>
              <a:t>tr</a:t>
            </a: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&gt;</a:t>
            </a:r>
            <a:r>
              <a:rPr lang="en-US" altLang="zh-TW" sz="1200" smtClean="0">
                <a:solidFill>
                  <a:srgbClr val="5F5F00"/>
                </a:solidFill>
                <a:latin typeface="Consolas"/>
              </a:rPr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&lt;/</a:t>
            </a:r>
            <a:r>
              <a:rPr lang="en-US" altLang="zh-TW" sz="1200" smtClean="0">
                <a:solidFill>
                  <a:srgbClr val="000087"/>
                </a:solidFill>
                <a:latin typeface="Consolas"/>
              </a:rPr>
              <a:t>tfoot</a:t>
            </a: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&gt;</a:t>
            </a:r>
            <a:r>
              <a:rPr lang="en-US" altLang="zh-TW" sz="1200" smtClean="0">
                <a:solidFill>
                  <a:srgbClr val="5F5F00"/>
                </a:solidFill>
                <a:latin typeface="Consolas"/>
              </a:rPr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&lt;/</a:t>
            </a:r>
            <a:r>
              <a:rPr lang="en-US" altLang="zh-TW" sz="1200" smtClean="0">
                <a:solidFill>
                  <a:srgbClr val="000087"/>
                </a:solidFill>
                <a:latin typeface="Consolas"/>
              </a:rPr>
              <a:t>table</a:t>
            </a:r>
            <a:r>
              <a:rPr lang="en-US" altLang="zh-TW" sz="1200" smtClean="0">
                <a:solidFill>
                  <a:srgbClr val="00005F"/>
                </a:solidFill>
                <a:latin typeface="Consolas"/>
              </a:rPr>
              <a:t>&gt;</a:t>
            </a:r>
            <a:endParaRPr lang="en-US" altLang="zh-TW" sz="1200" smtClean="0"/>
          </a:p>
          <a:p>
            <a:pPr marL="0" indent="0">
              <a:buFont typeface="Wingdings" pitchFamily="2" charset="2"/>
              <a:buNone/>
            </a:pPr>
            <a:endParaRPr lang="zh-TW" altLang="en-US" sz="1200" dirty="0"/>
          </a:p>
        </p:txBody>
      </p:sp>
      <p:pic>
        <p:nvPicPr>
          <p:cNvPr id="6" name="內容版面配置區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4432" y="2316435"/>
            <a:ext cx="2969793" cy="265718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040552" y="5277573"/>
            <a:ext cx="3591048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如何有效抓取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HTML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表格資料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?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4203945"/>
      </p:ext>
    </p:extLst>
  </p:cSld>
  <p:clrMapOvr>
    <a:masterClrMapping/>
  </p:clrMapOvr>
  <p:transition spd="slow">
    <p:pull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3"/>
          <p:cNvSpPr>
            <a:spLocks noGrp="1"/>
          </p:cNvSpPr>
          <p:nvPr>
            <p:ph type="title"/>
          </p:nvPr>
        </p:nvSpPr>
        <p:spPr>
          <a:xfrm>
            <a:off x="722313" y="2565400"/>
            <a:ext cx="7772400" cy="1362075"/>
          </a:xfrm>
        </p:spPr>
        <p:txBody>
          <a:bodyPr/>
          <a:lstStyle/>
          <a:p>
            <a:r>
              <a:rPr lang="zh-TW" altLang="en-US" cap="none" dirty="0" smtClean="0"/>
              <a:t>使用</a:t>
            </a:r>
            <a:r>
              <a:rPr lang="en-US" altLang="zh-TW" cap="none" dirty="0" smtClean="0"/>
              <a:t>Pandas</a:t>
            </a:r>
            <a:r>
              <a:rPr lang="zh-TW" altLang="en-US" cap="none" dirty="0" smtClean="0"/>
              <a:t>處理表格資料</a:t>
            </a:r>
            <a:endParaRPr lang="zh-TW" altLang="en-US" cap="none" dirty="0" smtClean="0">
              <a:latin typeface="Arial" charset="0"/>
              <a:cs typeface="Arial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1599-7836-4A51-A5A2-5DCA85FFB41C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2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3"/>
          <p:cNvSpPr>
            <a:spLocks noGrp="1"/>
          </p:cNvSpPr>
          <p:nvPr>
            <p:ph type="title"/>
          </p:nvPr>
        </p:nvSpPr>
        <p:spPr>
          <a:xfrm>
            <a:off x="722313" y="2565400"/>
            <a:ext cx="7772400" cy="1362075"/>
          </a:xfrm>
        </p:spPr>
        <p:txBody>
          <a:bodyPr/>
          <a:lstStyle/>
          <a:p>
            <a:r>
              <a:rPr lang="zh-TW" altLang="en-US" dirty="0" smtClean="0"/>
              <a:t>課前預備</a:t>
            </a:r>
            <a:endParaRPr lang="zh-TW" altLang="en-US" cap="none" dirty="0" smtClean="0">
              <a:latin typeface="Arial" charset="0"/>
              <a:cs typeface="Arial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1599-7836-4A51-A5A2-5DCA85FFB41C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8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Python for Data Analysis</a:t>
            </a:r>
          </a:p>
          <a:p>
            <a:pPr lvl="1"/>
            <a:r>
              <a:rPr lang="zh-TW" altLang="en-US" dirty="0"/>
              <a:t>源自於</a:t>
            </a:r>
            <a:r>
              <a:rPr lang="en-US" altLang="zh-TW" dirty="0"/>
              <a:t>R</a:t>
            </a:r>
          </a:p>
          <a:p>
            <a:pPr lvl="1"/>
            <a:r>
              <a:rPr lang="en-US" altLang="zh-TW" dirty="0"/>
              <a:t>Table –Like </a:t>
            </a:r>
            <a:r>
              <a:rPr lang="zh-TW" altLang="en-US" dirty="0" smtClean="0"/>
              <a:t>格式</a:t>
            </a:r>
            <a:endParaRPr lang="en-US" altLang="zh-TW" dirty="0"/>
          </a:p>
          <a:p>
            <a:pPr lvl="1"/>
            <a:r>
              <a:rPr lang="zh-TW" altLang="en-US" dirty="0" smtClean="0"/>
              <a:t>提供高效能、簡易使用的資料格式</a:t>
            </a:r>
            <a:r>
              <a:rPr lang="en-US" altLang="zh-TW" dirty="0" smtClean="0"/>
              <a:t>(Data Frame)</a:t>
            </a:r>
            <a:r>
              <a:rPr lang="zh-TW" altLang="en-US" dirty="0" smtClean="0"/>
              <a:t>讓使用者可以快速操作及分析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Pandas</a:t>
            </a:r>
            <a:endParaRPr lang="zh-TW" altLang="en-US" dirty="0"/>
          </a:p>
        </p:txBody>
      </p:sp>
      <p:pic>
        <p:nvPicPr>
          <p:cNvPr id="2050" name="Picture 2" descr="http://127.0.0.1:8000/pandas-dataset/panda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7" y="4263986"/>
            <a:ext cx="5646818" cy="114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40</a:t>
            </a:fld>
            <a:endParaRPr lang="zh-TW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194" y="3716614"/>
            <a:ext cx="3234664" cy="2199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610405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91406"/>
            <a:ext cx="8229600" cy="464185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table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"""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&lt;table&gt; 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    &lt;</a:t>
            </a:r>
            <a:r>
              <a:rPr lang="en-US" altLang="zh-TW" sz="1400" dirty="0" err="1">
                <a:solidFill>
                  <a:srgbClr val="005F5F"/>
                </a:solidFill>
                <a:highlight>
                  <a:srgbClr val="FFFFFF"/>
                </a:highlight>
              </a:rPr>
              <a:t>thead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&gt; 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        &lt;</a:t>
            </a:r>
            <a:r>
              <a:rPr lang="en-US" altLang="zh-TW" sz="1400" dirty="0" err="1">
                <a:solidFill>
                  <a:srgbClr val="005F5F"/>
                </a:solidFill>
                <a:highlight>
                  <a:srgbClr val="FFFFFF"/>
                </a:highlight>
              </a:rPr>
              <a:t>tr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&gt; 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        &lt;</a:t>
            </a:r>
            <a:r>
              <a:rPr lang="en-US" altLang="zh-TW" sz="1400" dirty="0" err="1">
                <a:solidFill>
                  <a:srgbClr val="005F5F"/>
                </a:solidFill>
                <a:highlight>
                  <a:srgbClr val="FFFFFF"/>
                </a:highlight>
              </a:rPr>
              <a:t>th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&gt;Month&lt;/</a:t>
            </a:r>
            <a:r>
              <a:rPr lang="en-US" altLang="zh-TW" sz="1400" dirty="0" err="1">
                <a:solidFill>
                  <a:srgbClr val="005F5F"/>
                </a:solidFill>
                <a:highlight>
                  <a:srgbClr val="FFFFFF"/>
                </a:highlight>
              </a:rPr>
              <a:t>th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&gt;  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        &lt;</a:t>
            </a:r>
            <a:r>
              <a:rPr lang="en-US" altLang="zh-TW" sz="1400" dirty="0" err="1">
                <a:solidFill>
                  <a:srgbClr val="005F5F"/>
                </a:solidFill>
                <a:highlight>
                  <a:srgbClr val="FFFFFF"/>
                </a:highlight>
              </a:rPr>
              <a:t>th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&gt;Savings&lt;/</a:t>
            </a:r>
            <a:r>
              <a:rPr lang="en-US" altLang="zh-TW" sz="1400" dirty="0" err="1">
                <a:solidFill>
                  <a:srgbClr val="005F5F"/>
                </a:solidFill>
                <a:highlight>
                  <a:srgbClr val="FFFFFF"/>
                </a:highlight>
              </a:rPr>
              <a:t>th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&gt; 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        &lt;/</a:t>
            </a:r>
            <a:r>
              <a:rPr lang="en-US" altLang="zh-TW" sz="1400" dirty="0" err="1">
                <a:solidFill>
                  <a:srgbClr val="005F5F"/>
                </a:solidFill>
                <a:highlight>
                  <a:srgbClr val="FFFFFF"/>
                </a:highlight>
              </a:rPr>
              <a:t>tr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&gt; 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    &lt;/</a:t>
            </a:r>
            <a:r>
              <a:rPr lang="en-US" altLang="zh-TW" sz="1400" dirty="0" err="1">
                <a:solidFill>
                  <a:srgbClr val="005F5F"/>
                </a:solidFill>
                <a:highlight>
                  <a:srgbClr val="FFFFFF"/>
                </a:highlight>
              </a:rPr>
              <a:t>thead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&gt; 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    &lt;</a:t>
            </a:r>
            <a:r>
              <a:rPr lang="en-US" altLang="zh-TW" sz="1400" dirty="0" err="1">
                <a:solidFill>
                  <a:srgbClr val="005F5F"/>
                </a:solidFill>
                <a:highlight>
                  <a:srgbClr val="FFFFFF"/>
                </a:highlight>
              </a:rPr>
              <a:t>tbody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&gt; 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        &lt;</a:t>
            </a:r>
            <a:r>
              <a:rPr lang="en-US" altLang="zh-TW" sz="1400" dirty="0" err="1">
                <a:solidFill>
                  <a:srgbClr val="005F5F"/>
                </a:solidFill>
                <a:highlight>
                  <a:srgbClr val="FFFFFF"/>
                </a:highlight>
              </a:rPr>
              <a:t>tr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&gt; &lt;td&gt;January&lt;/td&gt; &lt;td&gt;$100&lt;/td&gt;&lt;/</a:t>
            </a:r>
            <a:r>
              <a:rPr lang="en-US" altLang="zh-TW" sz="1400" dirty="0" err="1">
                <a:solidFill>
                  <a:srgbClr val="005F5F"/>
                </a:solidFill>
                <a:highlight>
                  <a:srgbClr val="FFFFFF"/>
                </a:highlight>
              </a:rPr>
              <a:t>tr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&gt; 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        &lt;</a:t>
            </a:r>
            <a:r>
              <a:rPr lang="en-US" altLang="zh-TW" sz="1400" dirty="0" err="1">
                <a:solidFill>
                  <a:srgbClr val="005F5F"/>
                </a:solidFill>
                <a:highlight>
                  <a:srgbClr val="FFFFFF"/>
                </a:highlight>
              </a:rPr>
              <a:t>tr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&gt; &lt;td&gt;February&lt;/td&gt; &lt;td&gt;$80&lt;/td&gt;&lt;/</a:t>
            </a:r>
            <a:r>
              <a:rPr lang="en-US" altLang="zh-TW" sz="1400" dirty="0" err="1">
                <a:solidFill>
                  <a:srgbClr val="005F5F"/>
                </a:solidFill>
                <a:highlight>
                  <a:srgbClr val="FFFFFF"/>
                </a:highlight>
              </a:rPr>
              <a:t>tr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&gt; 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    &lt;/</a:t>
            </a:r>
            <a:r>
              <a:rPr lang="en-US" altLang="zh-TW" sz="1400" dirty="0" err="1">
                <a:solidFill>
                  <a:srgbClr val="005F5F"/>
                </a:solidFill>
                <a:highlight>
                  <a:srgbClr val="FFFFFF"/>
                </a:highlight>
              </a:rPr>
              <a:t>tbody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&gt; 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    &lt;</a:t>
            </a:r>
            <a:r>
              <a:rPr lang="en-US" altLang="zh-TW" sz="1400" dirty="0" err="1">
                <a:solidFill>
                  <a:srgbClr val="005F5F"/>
                </a:solidFill>
                <a:highlight>
                  <a:srgbClr val="FFFFFF"/>
                </a:highlight>
              </a:rPr>
              <a:t>tfoot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&gt; 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        &lt;</a:t>
            </a:r>
            <a:r>
              <a:rPr lang="en-US" altLang="zh-TW" sz="1400" dirty="0" err="1">
                <a:solidFill>
                  <a:srgbClr val="005F5F"/>
                </a:solidFill>
                <a:highlight>
                  <a:srgbClr val="FFFFFF"/>
                </a:highlight>
              </a:rPr>
              <a:t>tr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&gt; &lt;td&gt;Sum&lt;/td&gt; &lt;td&gt;$180&lt;/td&gt; &lt;/</a:t>
            </a:r>
            <a:r>
              <a:rPr lang="en-US" altLang="zh-TW" sz="1400" dirty="0" err="1">
                <a:solidFill>
                  <a:srgbClr val="005F5F"/>
                </a:solidFill>
                <a:highlight>
                  <a:srgbClr val="FFFFFF"/>
                </a:highlight>
              </a:rPr>
              <a:t>tr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&gt; 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    &lt;/</a:t>
            </a:r>
            <a:r>
              <a:rPr lang="en-US" altLang="zh-TW" sz="1400" dirty="0" err="1">
                <a:solidFill>
                  <a:srgbClr val="005F5F"/>
                </a:solidFill>
                <a:highlight>
                  <a:srgbClr val="FFFFFF"/>
                </a:highlight>
              </a:rPr>
              <a:t>tfoot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&gt; 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&lt;/table&gt;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"""</a:t>
            </a:r>
            <a:endParaRPr lang="zh-TW" altLang="en-US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87005F"/>
                </a:solidFill>
                <a:highlight>
                  <a:srgbClr val="FFFFFF"/>
                </a:highlight>
              </a:rPr>
              <a:t>import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pandas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87005F"/>
                </a:solidFill>
                <a:highlight>
                  <a:srgbClr val="FFFFFF"/>
                </a:highlight>
              </a:rPr>
              <a:t>as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pd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dfs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pd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read_html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table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dfs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1400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read_html</a:t>
            </a:r>
            <a:r>
              <a:rPr lang="en-US" altLang="zh-TW" dirty="0" smtClean="0"/>
              <a:t> </a:t>
            </a:r>
            <a:r>
              <a:rPr lang="zh-TW" altLang="en-US" dirty="0" smtClean="0"/>
              <a:t>讀取表格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41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704" y="2133255"/>
            <a:ext cx="3286080" cy="255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0968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Anaconda Prompt </a:t>
            </a:r>
            <a:r>
              <a:rPr lang="zh-TW" altLang="en-US" dirty="0" smtClean="0"/>
              <a:t>下打</a:t>
            </a:r>
            <a:endParaRPr lang="en-US" altLang="zh-TW" dirty="0" smtClean="0"/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ip install html5lib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必須將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 </a:t>
            </a:r>
            <a:r>
              <a:rPr lang="zh-TW" altLang="en-US" dirty="0" smtClean="0"/>
              <a:t>重啟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 安裝</a:t>
            </a:r>
            <a:r>
              <a:rPr lang="en-US" altLang="zh-TW" dirty="0" smtClean="0"/>
              <a:t>html5lib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42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686" y="2492896"/>
            <a:ext cx="5771604" cy="2952750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3347864" y="2996952"/>
            <a:ext cx="1800200" cy="36004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155021"/>
      </p:ext>
    </p:extLst>
  </p:cSld>
  <p:clrMapOvr>
    <a:masterClrMapping/>
  </p:clrMapOvr>
  <p:transition spd="slow">
    <p:pull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import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pandas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as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pd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table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'table + table table'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)[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0087"/>
                </a:solidFill>
                <a:highlight>
                  <a:srgbClr val="FFFFFF"/>
                </a:highlight>
              </a:rPr>
              <a:t>dfs</a:t>
            </a:r>
            <a:r>
              <a:rPr lang="en-US" altLang="zh-TW" dirty="0" smtClean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pd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read_html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table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prettify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'utf-8'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),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encoding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'utf-8'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header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0087"/>
                </a:solidFill>
                <a:highlight>
                  <a:srgbClr val="FFFFFF"/>
                </a:highlight>
              </a:rPr>
              <a:t>dfs</a:t>
            </a:r>
            <a:r>
              <a:rPr lang="en-US" altLang="zh-TW" dirty="0" smtClean="0">
                <a:solidFill>
                  <a:srgbClr val="000087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 smtClean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dirty="0" smtClean="0">
                <a:solidFill>
                  <a:srgbClr val="000087"/>
                </a:solidFill>
                <a:highlight>
                  <a:srgbClr val="FFFFFF"/>
                </a:highlight>
              </a:rPr>
              <a:t>]</a:t>
            </a:r>
          </a:p>
          <a:p>
            <a:pPr marL="0" indent="0">
              <a:buNone/>
            </a:pPr>
            <a:endParaRPr lang="en-US" altLang="zh-TW" dirty="0" smtClean="0">
              <a:solidFill>
                <a:srgbClr val="000087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print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 smtClean="0">
                <a:solidFill>
                  <a:srgbClr val="000087"/>
                </a:solidFill>
                <a:highlight>
                  <a:srgbClr val="FFFFFF"/>
                </a:highlight>
              </a:rPr>
              <a:t>dfs</a:t>
            </a:r>
            <a:r>
              <a:rPr lang="en-US" altLang="zh-TW" dirty="0" smtClean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 smtClean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][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zh-TW" altLang="en-US" dirty="0">
                <a:solidFill>
                  <a:srgbClr val="005F5F"/>
                </a:solidFill>
                <a:highlight>
                  <a:srgbClr val="FFFFFF"/>
                </a:highlight>
              </a:rPr>
              <a:t>成交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decode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'utf-8'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)][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read_html</a:t>
            </a:r>
            <a:r>
              <a:rPr lang="en-US" altLang="zh-TW" dirty="0" smtClean="0"/>
              <a:t> </a:t>
            </a:r>
            <a:r>
              <a:rPr lang="zh-TW" altLang="en-US" dirty="0" smtClean="0"/>
              <a:t>讀取</a:t>
            </a:r>
            <a:r>
              <a:rPr lang="en-US" altLang="zh-TW" dirty="0" smtClean="0"/>
              <a:t>Yahoo</a:t>
            </a:r>
            <a:r>
              <a:rPr lang="zh-TW" altLang="en-US" dirty="0" smtClean="0"/>
              <a:t> 股市表格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43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4005064"/>
            <a:ext cx="90582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8794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df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pd</a:t>
            </a:r>
            <a:r>
              <a:rPr lang="en-US" altLang="zh-TW" sz="2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DataFrame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([[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'frank'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'M'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5F00"/>
                </a:solidFill>
                <a:highlight>
                  <a:srgbClr val="FFFFFF"/>
                </a:highlight>
              </a:rPr>
              <a:t>29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],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400" dirty="0" err="1">
                <a:solidFill>
                  <a:srgbClr val="005F5F"/>
                </a:solidFill>
                <a:highlight>
                  <a:srgbClr val="FFFFFF"/>
                </a:highlight>
              </a:rPr>
              <a:t>mary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'F'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5F00"/>
                </a:solidFill>
                <a:highlight>
                  <a:srgbClr val="FFFFFF"/>
                </a:highlight>
              </a:rPr>
              <a:t>23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],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'tom'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'M'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5F00"/>
                </a:solidFill>
                <a:highlight>
                  <a:srgbClr val="FFFFFF"/>
                </a:highlight>
              </a:rPr>
              <a:t>35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],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'ted'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'M'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5F00"/>
                </a:solidFill>
                <a:highlight>
                  <a:srgbClr val="FFFFFF"/>
                </a:highlight>
              </a:rPr>
              <a:t>33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],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'jean'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'F'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5F00"/>
                </a:solidFill>
                <a:highlight>
                  <a:srgbClr val="FFFFFF"/>
                </a:highlight>
              </a:rPr>
              <a:t>21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],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400" dirty="0" err="1">
                <a:solidFill>
                  <a:srgbClr val="005F5F"/>
                </a:solidFill>
                <a:highlight>
                  <a:srgbClr val="FFFFFF"/>
                </a:highlight>
              </a:rPr>
              <a:t>lisa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'F'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5F00"/>
                </a:solidFill>
                <a:highlight>
                  <a:srgbClr val="FFFFFF"/>
                </a:highlight>
              </a:rPr>
              <a:t>20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]])</a:t>
            </a:r>
            <a:endParaRPr lang="en-US" altLang="zh-TW" sz="2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df</a:t>
            </a:r>
            <a:r>
              <a:rPr lang="en-US" altLang="zh-TW" sz="2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columns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'name'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'gender'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'age'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endParaRPr lang="en-US" altLang="zh-TW" sz="2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df</a:t>
            </a:r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 </a:t>
            </a:r>
            <a:r>
              <a:rPr lang="en-US" altLang="zh-TW" dirty="0" err="1" smtClean="0"/>
              <a:t>DataFrame</a:t>
            </a:r>
            <a:r>
              <a:rPr lang="zh-TW" altLang="en-US" dirty="0" smtClean="0"/>
              <a:t> 範例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84984"/>
            <a:ext cx="2448272" cy="2785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49321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df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describe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進行簡單的統計分析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556792"/>
            <a:ext cx="3096344" cy="442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1027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64185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dirty="0" err="1" smtClean="0">
                <a:solidFill>
                  <a:srgbClr val="000087"/>
                </a:solidFill>
                <a:highlight>
                  <a:srgbClr val="FFFFFF"/>
                </a:highlight>
              </a:rPr>
              <a:t>df</a:t>
            </a:r>
            <a:r>
              <a:rPr lang="en-US" altLang="zh-TW" dirty="0" err="1" smtClean="0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 smtClean="0">
                <a:solidFill>
                  <a:srgbClr val="000087"/>
                </a:solidFill>
                <a:highlight>
                  <a:srgbClr val="FFFFFF"/>
                </a:highlight>
              </a:rPr>
              <a:t>ix</a:t>
            </a:r>
            <a:r>
              <a:rPr lang="en-US" altLang="zh-TW" dirty="0" smtClean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 smtClean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name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    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mary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gender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      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F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age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        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23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Name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dtype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object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endParaRPr lang="zh-TW" altLang="en-US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>
              <a:buFont typeface="Wingdings" pitchFamily="2" charset="2"/>
              <a:buChar char="Ø"/>
            </a:pP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df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ix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4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存取元素與切割 </a:t>
            </a:r>
            <a:r>
              <a:rPr lang="en-US" altLang="zh-TW" dirty="0"/>
              <a:t>(Indexing &amp; Slicing)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972" y="3789040"/>
            <a:ext cx="2461091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121483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df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'name</a:t>
            </a:r>
            <a:r>
              <a:rPr lang="en-US" altLang="zh-TW" dirty="0" smtClean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dirty="0" smtClean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</a:p>
          <a:p>
            <a:pPr>
              <a:buFont typeface="Wingdings" pitchFamily="2" charset="2"/>
              <a:buChar char="Ø"/>
            </a:pPr>
            <a:endParaRPr lang="en-US" altLang="zh-TW" dirty="0" smtClean="0">
              <a:solidFill>
                <a:srgbClr val="00005F"/>
              </a:solidFill>
              <a:highlight>
                <a:srgbClr val="FFFFFF"/>
              </a:highlight>
            </a:endParaRPr>
          </a:p>
          <a:p>
            <a:pPr>
              <a:buFont typeface="Wingdings" pitchFamily="2" charset="2"/>
              <a:buChar char="Ø"/>
            </a:pPr>
            <a:endParaRPr lang="en-US" altLang="zh-TW" dirty="0">
              <a:solidFill>
                <a:srgbClr val="00005F"/>
              </a:solidFill>
              <a:highlight>
                <a:srgbClr val="FFFFFF"/>
              </a:highlight>
            </a:endParaRPr>
          </a:p>
          <a:p>
            <a:pPr>
              <a:buFont typeface="Wingdings" pitchFamily="2" charset="2"/>
              <a:buChar char="Ø"/>
            </a:pPr>
            <a:endParaRPr lang="en-US" altLang="zh-TW" dirty="0">
              <a:solidFill>
                <a:srgbClr val="00005F"/>
              </a:solidFill>
              <a:highlight>
                <a:srgbClr val="FFFFFF"/>
              </a:highlight>
            </a:endParaRPr>
          </a:p>
          <a:p>
            <a:pPr>
              <a:buFont typeface="Wingdings" pitchFamily="2" charset="2"/>
              <a:buChar char="Ø"/>
            </a:pP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df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[[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'name'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'age'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]]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存取元素與切割 </a:t>
            </a:r>
            <a:r>
              <a:rPr lang="en-US" altLang="zh-TW" dirty="0"/>
              <a:t>(Indexing &amp; Slicing)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716" y="1412776"/>
            <a:ext cx="2820516" cy="2023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436190"/>
            <a:ext cx="1780592" cy="2731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743806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df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'gender'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'M'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>
              <a:buFont typeface="Wingdings" pitchFamily="2" charset="2"/>
              <a:buChar char="Ø"/>
            </a:pPr>
            <a:endParaRPr lang="en-US" altLang="zh-TW" dirty="0" smtClean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>
              <a:buFont typeface="Wingdings" pitchFamily="2" charset="2"/>
              <a:buChar char="Ø"/>
            </a:pP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>
              <a:buFont typeface="Wingdings" pitchFamily="2" charset="2"/>
              <a:buChar char="Ø"/>
            </a:pPr>
            <a:endParaRPr lang="zh-TW" altLang="en-US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>
              <a:buFont typeface="Wingdings" pitchFamily="2" charset="2"/>
              <a:buChar char="Ø"/>
            </a:pP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df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df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'gender'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'M'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存取元素與切割 </a:t>
            </a:r>
            <a:r>
              <a:rPr lang="en-US" altLang="zh-TW" dirty="0"/>
              <a:t>(Indexing &amp; Slicing)</a:t>
            </a:r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89933"/>
            <a:ext cx="2808312" cy="2134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289" y="3524250"/>
            <a:ext cx="3287055" cy="219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064735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df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df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'gender'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'M'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].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mean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age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32.333333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dtype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float64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endParaRPr lang="zh-TW" altLang="en-US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>
              <a:buFont typeface="Wingdings" pitchFamily="2" charset="2"/>
              <a:buChar char="Ø"/>
            </a:pP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df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df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'gender'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'F'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].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mean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age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21.333333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dtype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float64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取男女年齡平均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573244" y="4994592"/>
            <a:ext cx="55707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rgbClr val="C00000"/>
                </a:solidFill>
              </a:rPr>
              <a:t>如果今天性別有很多個</a:t>
            </a:r>
            <a:r>
              <a:rPr lang="en-US" altLang="zh-TW" sz="2800" dirty="0" smtClean="0">
                <a:solidFill>
                  <a:srgbClr val="C00000"/>
                </a:solidFill>
              </a:rPr>
              <a:t>?</a:t>
            </a:r>
            <a:r>
              <a:rPr lang="zh-TW" altLang="en-US" sz="2800" dirty="0" smtClean="0">
                <a:solidFill>
                  <a:srgbClr val="C00000"/>
                </a:solidFill>
              </a:rPr>
              <a:t>　</a:t>
            </a:r>
            <a:endParaRPr lang="en-US" altLang="zh-TW" sz="2800" dirty="0" smtClean="0">
              <a:solidFill>
                <a:srgbClr val="C00000"/>
              </a:solidFill>
            </a:endParaRPr>
          </a:p>
          <a:p>
            <a:r>
              <a:rPr lang="zh-TW" altLang="en-US" sz="2800" dirty="0" smtClean="0">
                <a:solidFill>
                  <a:srgbClr val="C00000"/>
                </a:solidFill>
              </a:rPr>
              <a:t>是否要根據不同性別不斷取平均？</a:t>
            </a:r>
            <a:endParaRPr lang="zh-TW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58754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 bwMode="auto">
          <a:xfrm>
            <a:off x="590872" y="5375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zh-TW" altLang="en-US" sz="3200" dirty="0" smtClean="0">
                <a:solidFill>
                  <a:srgbClr val="595959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安裝</a:t>
            </a:r>
            <a:r>
              <a:rPr lang="en-US" altLang="zh-TW" sz="3200" dirty="0" smtClean="0">
                <a:solidFill>
                  <a:srgbClr val="595959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Anaconda</a:t>
            </a:r>
            <a:endParaRPr lang="zh-TW" altLang="en-US" sz="3200" dirty="0">
              <a:solidFill>
                <a:srgbClr val="595959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" y="1138237"/>
            <a:ext cx="7381875" cy="45815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562087" y="5719762"/>
            <a:ext cx="390369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https://www.continuum.io/downloads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2123728" y="2204864"/>
            <a:ext cx="2304256" cy="165618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4376867" y="1868300"/>
            <a:ext cx="317524" cy="3175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875833" y="1520576"/>
            <a:ext cx="194245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選擇</a:t>
            </a:r>
            <a:r>
              <a:rPr lang="en-US" altLang="zh-TW" dirty="0" smtClean="0"/>
              <a:t>Python 2.7 </a:t>
            </a:r>
            <a:r>
              <a:rPr lang="zh-TW" altLang="en-US" dirty="0" smtClean="0"/>
              <a:t>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191089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64185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gender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AVERAGE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age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FROM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5F5F00"/>
                </a:solidFill>
                <a:highlight>
                  <a:srgbClr val="FFFFFF"/>
                </a:highlight>
              </a:rPr>
              <a:t>df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GROUP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BY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smtClean="0">
                <a:solidFill>
                  <a:srgbClr val="5F5F00"/>
                </a:solidFill>
                <a:highlight>
                  <a:srgbClr val="FFFFFF"/>
                </a:highlight>
              </a:rPr>
              <a:t>gender</a:t>
            </a:r>
          </a:p>
          <a:p>
            <a:pPr marL="0" indent="0">
              <a:buNone/>
            </a:pPr>
            <a:endParaRPr lang="en-US" altLang="zh-TW" dirty="0" smtClean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df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groupby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'gender'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)[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'age'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].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mean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endParaRPr lang="zh-TW" altLang="en-US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gender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F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        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21.333333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M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        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32.333333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Name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age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dtype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float64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SQL</a:t>
            </a:r>
            <a:r>
              <a:rPr lang="zh-TW" altLang="en-US" dirty="0" smtClean="0"/>
              <a:t>統計</a:t>
            </a:r>
            <a:r>
              <a:rPr lang="zh-TW" altLang="en-US" dirty="0"/>
              <a:t>資料</a:t>
            </a:r>
          </a:p>
        </p:txBody>
      </p:sp>
      <p:sp>
        <p:nvSpPr>
          <p:cNvPr id="4" name="等於 3"/>
          <p:cNvSpPr/>
          <p:nvPr/>
        </p:nvSpPr>
        <p:spPr>
          <a:xfrm>
            <a:off x="3563888" y="2060848"/>
            <a:ext cx="1152128" cy="86409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37229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3"/>
          <p:cNvSpPr>
            <a:spLocks noGrp="1"/>
          </p:cNvSpPr>
          <p:nvPr>
            <p:ph type="title"/>
          </p:nvPr>
        </p:nvSpPr>
        <p:spPr>
          <a:xfrm>
            <a:off x="722313" y="2565400"/>
            <a:ext cx="7772400" cy="1362075"/>
          </a:xfrm>
        </p:spPr>
        <p:txBody>
          <a:bodyPr/>
          <a:lstStyle/>
          <a:p>
            <a:r>
              <a:rPr lang="zh-TW" altLang="en-US" dirty="0" smtClean="0"/>
              <a:t>整理三大</a:t>
            </a:r>
            <a:r>
              <a:rPr lang="zh-TW" altLang="en-US" dirty="0"/>
              <a:t>法人買賣超日報資訊</a:t>
            </a:r>
            <a:endParaRPr lang="zh-TW" altLang="en-US" cap="none" dirty="0" smtClean="0">
              <a:latin typeface="Arial" charset="0"/>
              <a:cs typeface="Arial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1599-7836-4A51-A5A2-5DCA85FFB41C}" type="slidenum">
              <a:rPr lang="zh-TW" altLang="en-US" smtClean="0"/>
              <a:pPr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134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整理三大法人買賣超日報資訊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52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32" y="1700808"/>
            <a:ext cx="7186535" cy="387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6842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600" dirty="0">
                <a:solidFill>
                  <a:srgbClr val="87005F"/>
                </a:solidFill>
                <a:highlight>
                  <a:srgbClr val="FFFFFF"/>
                </a:highlight>
              </a:rPr>
              <a:t>import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>
                <a:solidFill>
                  <a:srgbClr val="000087"/>
                </a:solidFill>
                <a:highlight>
                  <a:srgbClr val="FFFFFF"/>
                </a:highlight>
              </a:rPr>
              <a:t>requests</a:t>
            </a:r>
            <a:endParaRPr lang="en-US" altLang="zh-TW" sz="16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rgbClr val="000087"/>
                </a:solidFill>
                <a:highlight>
                  <a:srgbClr val="FFFFFF"/>
                </a:highlight>
              </a:rPr>
              <a:t>payload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{</a:t>
            </a:r>
            <a:endParaRPr lang="en-US" altLang="zh-TW" sz="16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rgbClr val="005F5F"/>
                </a:solidFill>
                <a:highlight>
                  <a:srgbClr val="FFFFFF"/>
                </a:highlight>
              </a:rPr>
              <a:t>'qdate'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600" dirty="0">
                <a:solidFill>
                  <a:srgbClr val="005F5F"/>
                </a:solidFill>
                <a:highlight>
                  <a:srgbClr val="FFFFFF"/>
                </a:highlight>
              </a:rPr>
              <a:t>'105/05/06'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endParaRPr lang="en-US" altLang="zh-TW" sz="16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rgbClr val="005F5F"/>
                </a:solidFill>
                <a:highlight>
                  <a:srgbClr val="FFFFFF"/>
                </a:highlight>
              </a:rPr>
              <a:t>'select2'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600" dirty="0">
                <a:solidFill>
                  <a:srgbClr val="005F5F"/>
                </a:solidFill>
                <a:highlight>
                  <a:srgbClr val="FFFFFF"/>
                </a:highlight>
              </a:rPr>
              <a:t>'ALL'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endParaRPr lang="en-US" altLang="zh-TW" sz="16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rgbClr val="005F5F"/>
                </a:solidFill>
                <a:highlight>
                  <a:srgbClr val="FFFFFF"/>
                </a:highlight>
              </a:rPr>
              <a:t>'sorting'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6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600" dirty="0" err="1">
                <a:solidFill>
                  <a:srgbClr val="005F5F"/>
                </a:solidFill>
                <a:highlight>
                  <a:srgbClr val="FFFFFF"/>
                </a:highlight>
              </a:rPr>
              <a:t>by_issue</a:t>
            </a:r>
            <a:r>
              <a:rPr lang="en-US" altLang="zh-TW" sz="16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}</a:t>
            </a:r>
          </a:p>
          <a:p>
            <a:pPr marL="0" indent="0">
              <a:buNone/>
            </a:pPr>
            <a:endParaRPr lang="zh-TW" altLang="en-US" sz="16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altLang="zh-TW" sz="1600" dirty="0">
                <a:solidFill>
                  <a:srgbClr val="000087"/>
                </a:solidFill>
                <a:highlight>
                  <a:srgbClr val="FFFFFF"/>
                </a:highlight>
              </a:rPr>
              <a:t>res</a:t>
            </a:r>
            <a:r>
              <a:rPr lang="pt-BR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pt-BR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pt-BR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pt-BR" altLang="zh-TW" sz="1600" dirty="0">
                <a:solidFill>
                  <a:srgbClr val="000087"/>
                </a:solidFill>
                <a:highlight>
                  <a:srgbClr val="FFFFFF"/>
                </a:highlight>
              </a:rPr>
              <a:t>requests</a:t>
            </a:r>
            <a:r>
              <a:rPr lang="pt-BR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pt-BR" altLang="zh-TW" sz="1600" dirty="0">
                <a:solidFill>
                  <a:srgbClr val="000087"/>
                </a:solidFill>
                <a:highlight>
                  <a:srgbClr val="FFFFFF"/>
                </a:highlight>
              </a:rPr>
              <a:t>post</a:t>
            </a:r>
            <a:r>
              <a:rPr lang="pt-BR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pt-BR" altLang="zh-TW" sz="16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pt-BR" altLang="zh-TW" sz="1600" u="sng" dirty="0">
                <a:solidFill>
                  <a:srgbClr val="005F5F"/>
                </a:solidFill>
                <a:highlight>
                  <a:srgbClr val="FFFFFF"/>
                </a:highlight>
              </a:rPr>
              <a:t>http://www.twse.com.tw/ch/trading/fund/T86/T86.php</a:t>
            </a:r>
            <a:r>
              <a:rPr lang="pt-BR" altLang="zh-TW" sz="16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pt-BR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pt-BR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pt-BR" altLang="zh-TW" sz="1600" dirty="0">
                <a:solidFill>
                  <a:srgbClr val="000087"/>
                </a:solidFill>
                <a:highlight>
                  <a:srgbClr val="FFFFFF"/>
                </a:highlight>
              </a:rPr>
              <a:t>data</a:t>
            </a:r>
            <a:r>
              <a:rPr lang="pt-BR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pt-BR" altLang="zh-TW" sz="1600" dirty="0">
                <a:solidFill>
                  <a:srgbClr val="000087"/>
                </a:solidFill>
                <a:highlight>
                  <a:srgbClr val="FFFFFF"/>
                </a:highlight>
              </a:rPr>
              <a:t>payload</a:t>
            </a:r>
            <a:r>
              <a:rPr lang="pt-BR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pt-BR" altLang="zh-TW" sz="16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rgbClr val="87875F"/>
                </a:solidFill>
                <a:highlight>
                  <a:srgbClr val="FFFFFF"/>
                </a:highlight>
              </a:rPr>
              <a:t>#print </a:t>
            </a:r>
            <a:r>
              <a:rPr lang="en-US" altLang="zh-TW" sz="1600" dirty="0" err="1">
                <a:solidFill>
                  <a:srgbClr val="87875F"/>
                </a:solidFill>
                <a:highlight>
                  <a:srgbClr val="FFFFFF"/>
                </a:highlight>
              </a:rPr>
              <a:t>res.text</a:t>
            </a:r>
            <a:endParaRPr lang="zh-TW" altLang="en-US" sz="16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抓取三大法人買賣超日報資訊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16311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87005F"/>
                </a:solidFill>
                <a:highlight>
                  <a:srgbClr val="FFFFFF"/>
                </a:highlight>
              </a:rPr>
              <a:t>from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0087"/>
                </a:solidFill>
                <a:highlight>
                  <a:srgbClr val="FFFFFF"/>
                </a:highlight>
              </a:rPr>
              <a:t>bs4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87005F"/>
                </a:solidFill>
                <a:highlight>
                  <a:srgbClr val="FFFFFF"/>
                </a:highlight>
              </a:rPr>
              <a:t>import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BeautifulSoup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87005F"/>
                </a:solidFill>
                <a:highlight>
                  <a:srgbClr val="FFFFFF"/>
                </a:highlight>
              </a:rPr>
              <a:t>as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bs</a:t>
            </a:r>
            <a:endParaRPr lang="en-US" altLang="zh-TW" sz="2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87005F"/>
                </a:solidFill>
                <a:highlight>
                  <a:srgbClr val="FFFFFF"/>
                </a:highlight>
              </a:rPr>
              <a:t>import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0087"/>
                </a:solidFill>
                <a:highlight>
                  <a:srgbClr val="FFFFFF"/>
                </a:highlight>
              </a:rPr>
              <a:t>pandas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87005F"/>
                </a:solidFill>
                <a:highlight>
                  <a:srgbClr val="FFFFFF"/>
                </a:highlight>
              </a:rPr>
              <a:t>as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pd</a:t>
            </a:r>
            <a:endParaRPr lang="en-US" altLang="zh-TW" sz="2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bs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res</a:t>
            </a:r>
            <a:r>
              <a:rPr lang="en-US" altLang="zh-TW" sz="2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'html5lib'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tbl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en-US" altLang="zh-TW" sz="2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'#</a:t>
            </a:r>
            <a:r>
              <a:rPr lang="en-US" altLang="zh-TW" sz="2400" dirty="0" err="1">
                <a:solidFill>
                  <a:srgbClr val="005F5F"/>
                </a:solidFill>
                <a:highlight>
                  <a:srgbClr val="FFFFFF"/>
                </a:highlight>
              </a:rPr>
              <a:t>tbl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-sortable'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)[</a:t>
            </a:r>
            <a:r>
              <a:rPr lang="en-US" altLang="zh-TW" sz="2400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endParaRPr lang="en-US" altLang="zh-TW" sz="2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dfs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pd</a:t>
            </a:r>
            <a:r>
              <a:rPr lang="en-US" altLang="zh-TW" sz="2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read_html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tbl</a:t>
            </a:r>
            <a:r>
              <a:rPr lang="en-US" altLang="zh-TW" sz="2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prettify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'utf-8'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),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0087"/>
                </a:solidFill>
                <a:highlight>
                  <a:srgbClr val="FFFFFF"/>
                </a:highlight>
              </a:rPr>
              <a:t>encoding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'utf-8</a:t>
            </a:r>
            <a:r>
              <a:rPr lang="en-US" altLang="zh-TW" sz="2400" dirty="0" smtClean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400" dirty="0" smtClean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s</a:t>
            </a:r>
            <a:r>
              <a:rPr lang="en-US" altLang="zh-TW" sz="2400" dirty="0" err="1" smtClean="0">
                <a:solidFill>
                  <a:srgbClr val="000087"/>
                </a:solidFill>
                <a:highlight>
                  <a:srgbClr val="FFFFFF"/>
                </a:highlight>
              </a:rPr>
              <a:t>tockdf</a:t>
            </a:r>
            <a:r>
              <a:rPr lang="en-US" altLang="zh-TW" sz="2400" dirty="0" smtClean="0">
                <a:solidFill>
                  <a:srgbClr val="000087"/>
                </a:solidFill>
                <a:highlight>
                  <a:srgbClr val="FFFFFF"/>
                </a:highlight>
              </a:rPr>
              <a:t> = </a:t>
            </a:r>
            <a:r>
              <a:rPr lang="en-US" altLang="zh-TW" sz="2400" dirty="0" err="1" smtClean="0">
                <a:solidFill>
                  <a:srgbClr val="000087"/>
                </a:solidFill>
                <a:highlight>
                  <a:srgbClr val="FFFFFF"/>
                </a:highlight>
              </a:rPr>
              <a:t>dfs</a:t>
            </a:r>
            <a:r>
              <a:rPr lang="en-US" altLang="zh-TW" sz="2400" dirty="0" smtClean="0">
                <a:solidFill>
                  <a:srgbClr val="000087"/>
                </a:solidFill>
                <a:highlight>
                  <a:srgbClr val="FFFFFF"/>
                </a:highlight>
              </a:rPr>
              <a:t>[0]</a:t>
            </a:r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/>
              <a:t>P</a:t>
            </a:r>
            <a:r>
              <a:rPr lang="en-US" altLang="zh-TW" dirty="0" smtClean="0"/>
              <a:t>andas </a:t>
            </a:r>
            <a:r>
              <a:rPr lang="zh-TW" altLang="en-US" dirty="0" smtClean="0"/>
              <a:t>讀取資料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54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4076577"/>
            <a:ext cx="5754812" cy="204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21314"/>
      </p:ext>
    </p:extLst>
  </p:cSld>
  <p:clrMapOvr>
    <a:masterClrMapping/>
  </p:clrMapOvr>
  <p:transition spd="slow">
    <p:pull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stockdf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stockdf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zh-TW" altLang="en-US" dirty="0">
                <a:solidFill>
                  <a:srgbClr val="005F5F"/>
                </a:solidFill>
                <a:highlight>
                  <a:srgbClr val="FFFFFF"/>
                </a:highlight>
              </a:rPr>
              <a:t>外資  買賣超股數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decode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'utf-8'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)]==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stockdf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zh-TW" altLang="en-US" dirty="0">
                <a:solidFill>
                  <a:srgbClr val="005F5F"/>
                </a:solidFill>
                <a:highlight>
                  <a:srgbClr val="FFFFFF"/>
                </a:highlight>
              </a:rPr>
              <a:t>外資  買賣超股數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decode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'utf-8'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)].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max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()]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猜</a:t>
            </a:r>
            <a:r>
              <a:rPr lang="zh-TW" altLang="en-US" dirty="0" smtClean="0"/>
              <a:t>猜哪隻股票外資買賣超最多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55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06" y="3284984"/>
            <a:ext cx="8132588" cy="221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1522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88" y="2580179"/>
            <a:ext cx="8162751" cy="3205353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stockdf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sort_values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by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zh-TW" altLang="en-US" dirty="0">
                <a:solidFill>
                  <a:srgbClr val="005F5F"/>
                </a:solidFill>
                <a:highlight>
                  <a:srgbClr val="FFFFFF"/>
                </a:highlight>
              </a:rPr>
              <a:t>外資  買賣超股數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decode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'utf-8'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),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ascending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False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).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head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根據買賣超排序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56</a:t>
            </a:fld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>
            <a:off x="3347864" y="3493884"/>
            <a:ext cx="0" cy="19640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3347864" y="5656775"/>
            <a:ext cx="2698175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由大到小做排序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731880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342" y="1484313"/>
            <a:ext cx="9047162" cy="464185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600" dirty="0" err="1">
                <a:solidFill>
                  <a:srgbClr val="87005F"/>
                </a:solidFill>
                <a:highlight>
                  <a:srgbClr val="FFFFFF"/>
                </a:highlight>
              </a:rPr>
              <a:t>def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AF0000"/>
                </a:solidFill>
                <a:highlight>
                  <a:srgbClr val="FFFFFF"/>
                </a:highlight>
              </a:rPr>
              <a:t>getTradingVolume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dirty="0">
                <a:solidFill>
                  <a:srgbClr val="000087"/>
                </a:solidFill>
                <a:highlight>
                  <a:srgbClr val="FFFFFF"/>
                </a:highlight>
              </a:rPr>
              <a:t>date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):</a:t>
            </a:r>
            <a:endParaRPr lang="en-US" altLang="zh-TW" sz="16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600" dirty="0">
                <a:solidFill>
                  <a:srgbClr val="000087"/>
                </a:solidFill>
                <a:highlight>
                  <a:srgbClr val="FFFFFF"/>
                </a:highlight>
              </a:rPr>
              <a:t>payload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16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600" dirty="0" err="1">
                <a:solidFill>
                  <a:srgbClr val="005F5F"/>
                </a:solidFill>
                <a:highlight>
                  <a:srgbClr val="FFFFFF"/>
                </a:highlight>
              </a:rPr>
              <a:t>qdate</a:t>
            </a:r>
            <a:r>
              <a:rPr lang="en-US" altLang="zh-TW" sz="16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>
                <a:solidFill>
                  <a:srgbClr val="000087"/>
                </a:solidFill>
                <a:highlight>
                  <a:srgbClr val="FFFFFF"/>
                </a:highlight>
              </a:rPr>
              <a:t>date</a:t>
            </a:r>
            <a:endParaRPr lang="en-US" altLang="zh-TW" sz="16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pt-BR" altLang="zh-TW" sz="1600" dirty="0">
                <a:solidFill>
                  <a:srgbClr val="000087"/>
                </a:solidFill>
                <a:highlight>
                  <a:srgbClr val="FFFFFF"/>
                </a:highlight>
              </a:rPr>
              <a:t>res</a:t>
            </a:r>
            <a:r>
              <a:rPr lang="pt-BR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pt-BR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pt-BR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pt-BR" altLang="zh-TW" sz="1600" dirty="0">
                <a:solidFill>
                  <a:srgbClr val="000087"/>
                </a:solidFill>
                <a:highlight>
                  <a:srgbClr val="FFFFFF"/>
                </a:highlight>
              </a:rPr>
              <a:t>requests</a:t>
            </a:r>
            <a:r>
              <a:rPr lang="pt-BR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pt-BR" altLang="zh-TW" sz="1600" dirty="0">
                <a:solidFill>
                  <a:srgbClr val="000087"/>
                </a:solidFill>
                <a:highlight>
                  <a:srgbClr val="FFFFFF"/>
                </a:highlight>
              </a:rPr>
              <a:t>post</a:t>
            </a:r>
            <a:r>
              <a:rPr lang="pt-BR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pt-BR" altLang="zh-TW" sz="16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pt-BR" altLang="zh-TW" sz="1600" u="sng" dirty="0">
                <a:solidFill>
                  <a:srgbClr val="005F5F"/>
                </a:solidFill>
                <a:highlight>
                  <a:srgbClr val="FFFFFF"/>
                </a:highlight>
              </a:rPr>
              <a:t>http://www.twse.com.tw/ch/trading/fund/T86/T86.php</a:t>
            </a:r>
            <a:r>
              <a:rPr lang="pt-BR" altLang="zh-TW" sz="16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pt-BR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pt-BR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pt-BR" altLang="zh-TW" sz="1600" dirty="0">
                <a:solidFill>
                  <a:srgbClr val="000087"/>
                </a:solidFill>
                <a:highlight>
                  <a:srgbClr val="FFFFFF"/>
                </a:highlight>
              </a:rPr>
              <a:t>data</a:t>
            </a:r>
            <a:r>
              <a:rPr lang="pt-BR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pt-BR" altLang="zh-TW" sz="1600" dirty="0">
                <a:solidFill>
                  <a:srgbClr val="000087"/>
                </a:solidFill>
                <a:highlight>
                  <a:srgbClr val="FFFFFF"/>
                </a:highlight>
              </a:rPr>
              <a:t>payload</a:t>
            </a:r>
            <a:r>
              <a:rPr lang="pt-BR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pt-BR" altLang="zh-TW" sz="16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600" dirty="0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87"/>
                </a:solidFill>
                <a:highlight>
                  <a:srgbClr val="FFFFFF"/>
                </a:highlight>
              </a:rPr>
              <a:t>bs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dirty="0" err="1">
                <a:solidFill>
                  <a:srgbClr val="000087"/>
                </a:solidFill>
                <a:highlight>
                  <a:srgbClr val="FFFFFF"/>
                </a:highlight>
              </a:rPr>
              <a:t>res</a:t>
            </a:r>
            <a:r>
              <a:rPr lang="en-US" altLang="zh-TW" sz="16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600" dirty="0" err="1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>
                <a:solidFill>
                  <a:srgbClr val="005F5F"/>
                </a:solidFill>
                <a:highlight>
                  <a:srgbClr val="FFFFFF"/>
                </a:highlight>
              </a:rPr>
              <a:t>'html5lib'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16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600" dirty="0" err="1">
                <a:solidFill>
                  <a:srgbClr val="000087"/>
                </a:solidFill>
                <a:highlight>
                  <a:srgbClr val="FFFFFF"/>
                </a:highlight>
              </a:rPr>
              <a:t>tbl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en-US" altLang="zh-TW" sz="16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6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dirty="0">
                <a:solidFill>
                  <a:srgbClr val="005F5F"/>
                </a:solidFill>
                <a:highlight>
                  <a:srgbClr val="FFFFFF"/>
                </a:highlight>
              </a:rPr>
              <a:t>'#</a:t>
            </a:r>
            <a:r>
              <a:rPr lang="en-US" altLang="zh-TW" sz="1600" dirty="0" err="1">
                <a:solidFill>
                  <a:srgbClr val="005F5F"/>
                </a:solidFill>
                <a:highlight>
                  <a:srgbClr val="FFFFFF"/>
                </a:highlight>
              </a:rPr>
              <a:t>tbl</a:t>
            </a:r>
            <a:r>
              <a:rPr lang="en-US" altLang="zh-TW" sz="1600" dirty="0">
                <a:solidFill>
                  <a:srgbClr val="005F5F"/>
                </a:solidFill>
                <a:highlight>
                  <a:srgbClr val="FFFFFF"/>
                </a:highlight>
              </a:rPr>
              <a:t>-sortable'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)[</a:t>
            </a:r>
            <a:r>
              <a:rPr lang="en-US" altLang="zh-TW" sz="1600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endParaRPr lang="en-US" altLang="zh-TW" sz="16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600" dirty="0" err="1">
                <a:solidFill>
                  <a:srgbClr val="000087"/>
                </a:solidFill>
                <a:highlight>
                  <a:srgbClr val="FFFFFF"/>
                </a:highlight>
              </a:rPr>
              <a:t>dfs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87"/>
                </a:solidFill>
                <a:highlight>
                  <a:srgbClr val="FFFFFF"/>
                </a:highlight>
              </a:rPr>
              <a:t>pd</a:t>
            </a:r>
            <a:r>
              <a:rPr lang="en-US" altLang="zh-TW" sz="16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600" dirty="0" err="1">
                <a:solidFill>
                  <a:srgbClr val="000087"/>
                </a:solidFill>
                <a:highlight>
                  <a:srgbClr val="FFFFFF"/>
                </a:highlight>
              </a:rPr>
              <a:t>read_html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dirty="0" err="1">
                <a:solidFill>
                  <a:srgbClr val="000087"/>
                </a:solidFill>
                <a:highlight>
                  <a:srgbClr val="FFFFFF"/>
                </a:highlight>
              </a:rPr>
              <a:t>tbl</a:t>
            </a:r>
            <a:r>
              <a:rPr lang="en-US" altLang="zh-TW" sz="16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600" dirty="0" err="1">
                <a:solidFill>
                  <a:srgbClr val="000087"/>
                </a:solidFill>
                <a:highlight>
                  <a:srgbClr val="FFFFFF"/>
                </a:highlight>
              </a:rPr>
              <a:t>prettify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dirty="0">
                <a:solidFill>
                  <a:srgbClr val="005F5F"/>
                </a:solidFill>
                <a:highlight>
                  <a:srgbClr val="FFFFFF"/>
                </a:highlight>
              </a:rPr>
              <a:t>'utf-8'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),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>
                <a:solidFill>
                  <a:srgbClr val="000087"/>
                </a:solidFill>
                <a:highlight>
                  <a:srgbClr val="FFFFFF"/>
                </a:highlight>
              </a:rPr>
              <a:t>encoding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600" dirty="0">
                <a:solidFill>
                  <a:srgbClr val="005F5F"/>
                </a:solidFill>
                <a:highlight>
                  <a:srgbClr val="FFFFFF"/>
                </a:highlight>
              </a:rPr>
              <a:t>'utf-8'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16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600" dirty="0" err="1">
                <a:solidFill>
                  <a:srgbClr val="000087"/>
                </a:solidFill>
                <a:highlight>
                  <a:srgbClr val="FFFFFF"/>
                </a:highlight>
              </a:rPr>
              <a:t>stockdf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87"/>
                </a:solidFill>
                <a:highlight>
                  <a:srgbClr val="FFFFFF"/>
                </a:highlight>
              </a:rPr>
              <a:t>dfs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1600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endParaRPr lang="en-US" altLang="zh-TW" sz="16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600" dirty="0" err="1">
                <a:solidFill>
                  <a:srgbClr val="000087"/>
                </a:solidFill>
                <a:highlight>
                  <a:srgbClr val="FFFFFF"/>
                </a:highlight>
              </a:rPr>
              <a:t>stockdf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16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600" dirty="0" err="1">
                <a:solidFill>
                  <a:srgbClr val="005F5F"/>
                </a:solidFill>
                <a:highlight>
                  <a:srgbClr val="FFFFFF"/>
                </a:highlight>
              </a:rPr>
              <a:t>ymd</a:t>
            </a:r>
            <a:r>
              <a:rPr lang="en-US" altLang="zh-TW" sz="16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>
                <a:solidFill>
                  <a:srgbClr val="000087"/>
                </a:solidFill>
                <a:highlight>
                  <a:srgbClr val="FFFFFF"/>
                </a:highlight>
              </a:rPr>
              <a:t>date</a:t>
            </a:r>
            <a:endParaRPr lang="en-US" altLang="zh-TW" sz="16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600" dirty="0">
                <a:solidFill>
                  <a:srgbClr val="87005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87"/>
                </a:solidFill>
                <a:highlight>
                  <a:srgbClr val="FFFFFF"/>
                </a:highlight>
              </a:rPr>
              <a:t>stockdf</a:t>
            </a:r>
            <a:endParaRPr lang="zh-TW" altLang="en-US" sz="16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定義函</a:t>
            </a:r>
            <a:r>
              <a:rPr lang="zh-TW" altLang="en-US" dirty="0"/>
              <a:t>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57</a:t>
            </a:fld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399336" y="3573016"/>
            <a:ext cx="1868408" cy="22169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 flipH="1" flipV="1">
            <a:off x="2108982" y="3863770"/>
            <a:ext cx="444145" cy="26684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2267744" y="4233410"/>
            <a:ext cx="156966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增加日期欄位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918434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87005F"/>
                </a:solidFill>
                <a:latin typeface="Consolas"/>
              </a:rPr>
              <a:t>from</a:t>
            </a:r>
            <a:r>
              <a:rPr lang="en-US" altLang="zh-TW" sz="24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2400" dirty="0" err="1">
                <a:solidFill>
                  <a:srgbClr val="000087"/>
                </a:solidFill>
                <a:latin typeface="Consolas"/>
              </a:rPr>
              <a:t>datetime</a:t>
            </a:r>
            <a:r>
              <a:rPr lang="en-US" altLang="zh-TW" sz="24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2400" dirty="0">
                <a:solidFill>
                  <a:srgbClr val="87005F"/>
                </a:solidFill>
                <a:latin typeface="Consolas"/>
              </a:rPr>
              <a:t>import</a:t>
            </a:r>
            <a:r>
              <a:rPr lang="en-US" altLang="zh-TW" sz="24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2400" dirty="0" err="1" smtClean="0">
                <a:solidFill>
                  <a:srgbClr val="000087"/>
                </a:solidFill>
                <a:latin typeface="Consolas"/>
              </a:rPr>
              <a:t>datetime</a:t>
            </a:r>
            <a:r>
              <a:rPr lang="en-US" altLang="zh-TW" sz="2400" dirty="0" smtClean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24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2400" dirty="0" err="1" smtClean="0">
                <a:solidFill>
                  <a:srgbClr val="000087"/>
                </a:solidFill>
                <a:latin typeface="Consolas"/>
              </a:rPr>
              <a:t>currenttime</a:t>
            </a:r>
            <a:r>
              <a:rPr lang="en-US" altLang="zh-TW" sz="24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2400" dirty="0">
                <a:solidFill>
                  <a:srgbClr val="00005F"/>
                </a:solidFill>
                <a:latin typeface="Consolas"/>
              </a:rPr>
              <a:t>=</a:t>
            </a:r>
            <a:r>
              <a:rPr lang="en-US" altLang="zh-TW" sz="24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2400" dirty="0" err="1">
                <a:solidFill>
                  <a:srgbClr val="000087"/>
                </a:solidFill>
                <a:latin typeface="Consolas"/>
              </a:rPr>
              <a:t>datetime</a:t>
            </a:r>
            <a:r>
              <a:rPr lang="en-US" altLang="zh-TW" sz="2400" dirty="0" err="1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2400" dirty="0" err="1">
                <a:solidFill>
                  <a:srgbClr val="000087"/>
                </a:solidFill>
                <a:latin typeface="Consolas"/>
              </a:rPr>
              <a:t>now</a:t>
            </a:r>
            <a:r>
              <a:rPr lang="en-US" altLang="zh-TW" sz="2400" dirty="0">
                <a:solidFill>
                  <a:srgbClr val="00005F"/>
                </a:solidFill>
                <a:latin typeface="Consolas"/>
              </a:rPr>
              <a:t>()</a:t>
            </a:r>
            <a:r>
              <a:rPr lang="en-US" altLang="zh-TW" sz="24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24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87005F"/>
                </a:solidFill>
                <a:latin typeface="Consolas"/>
              </a:rPr>
              <a:t>print</a:t>
            </a:r>
            <a:r>
              <a:rPr lang="en-US" altLang="zh-TW" sz="24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2400" dirty="0" err="1">
                <a:solidFill>
                  <a:srgbClr val="000087"/>
                </a:solidFill>
                <a:latin typeface="Consolas"/>
              </a:rPr>
              <a:t>currenttime</a:t>
            </a:r>
            <a:r>
              <a:rPr lang="en-US" altLang="zh-TW" sz="2400" dirty="0" err="1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2400" dirty="0" err="1">
                <a:solidFill>
                  <a:srgbClr val="000087"/>
                </a:solidFill>
                <a:latin typeface="Consolas"/>
              </a:rPr>
              <a:t>strftime</a:t>
            </a:r>
            <a:r>
              <a:rPr lang="en-US" altLang="zh-TW" sz="2400" dirty="0">
                <a:solidFill>
                  <a:srgbClr val="00005F"/>
                </a:solidFill>
                <a:latin typeface="Consolas"/>
              </a:rPr>
              <a:t>(</a:t>
            </a:r>
            <a:r>
              <a:rPr lang="en-US" altLang="zh-TW" sz="2400" dirty="0">
                <a:solidFill>
                  <a:srgbClr val="005F5F"/>
                </a:solidFill>
                <a:latin typeface="Consolas"/>
              </a:rPr>
              <a:t>"%Y-%m-%d"</a:t>
            </a:r>
            <a:r>
              <a:rPr lang="en-US" altLang="zh-TW" sz="2400" dirty="0">
                <a:solidFill>
                  <a:srgbClr val="00005F"/>
                </a:solidFill>
                <a:latin typeface="Consolas"/>
              </a:rPr>
              <a:t>)</a:t>
            </a:r>
            <a:r>
              <a:rPr lang="en-US" altLang="zh-TW" sz="24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24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endParaRPr lang="en-US" altLang="zh-TW" sz="24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endParaRPr lang="en-US" altLang="zh-TW" sz="2400" dirty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000087"/>
                </a:solidFill>
                <a:latin typeface="Consolas"/>
              </a:rPr>
              <a:t>a</a:t>
            </a:r>
            <a:r>
              <a:rPr lang="en-US" altLang="zh-TW" sz="24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2400" dirty="0">
                <a:solidFill>
                  <a:srgbClr val="00005F"/>
                </a:solidFill>
                <a:latin typeface="Consolas"/>
              </a:rPr>
              <a:t>=</a:t>
            </a:r>
            <a:r>
              <a:rPr lang="en-US" altLang="zh-TW" sz="24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2400" dirty="0">
                <a:solidFill>
                  <a:srgbClr val="005F5F"/>
                </a:solidFill>
                <a:latin typeface="Consolas"/>
              </a:rPr>
              <a:t>'2014-05-03 14:00'</a:t>
            </a:r>
            <a:r>
              <a:rPr lang="en-US" altLang="zh-TW" sz="24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24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87005F"/>
                </a:solidFill>
                <a:latin typeface="Consolas"/>
              </a:rPr>
              <a:t>print</a:t>
            </a:r>
            <a:r>
              <a:rPr lang="en-US" altLang="zh-TW" sz="24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2400" dirty="0" err="1">
                <a:solidFill>
                  <a:srgbClr val="000087"/>
                </a:solidFill>
                <a:latin typeface="Consolas"/>
              </a:rPr>
              <a:t>datetime</a:t>
            </a:r>
            <a:r>
              <a:rPr lang="en-US" altLang="zh-TW" sz="2400" dirty="0" err="1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2400" dirty="0" err="1">
                <a:solidFill>
                  <a:srgbClr val="000087"/>
                </a:solidFill>
                <a:latin typeface="Consolas"/>
              </a:rPr>
              <a:t>strptime</a:t>
            </a:r>
            <a:r>
              <a:rPr lang="en-US" altLang="zh-TW" sz="2400" dirty="0">
                <a:solidFill>
                  <a:srgbClr val="00005F"/>
                </a:solidFill>
                <a:latin typeface="Consolas"/>
              </a:rPr>
              <a:t>(</a:t>
            </a:r>
            <a:r>
              <a:rPr lang="en-US" altLang="zh-TW" sz="2400" dirty="0">
                <a:solidFill>
                  <a:srgbClr val="000087"/>
                </a:solidFill>
                <a:latin typeface="Consolas"/>
              </a:rPr>
              <a:t>a</a:t>
            </a:r>
            <a:r>
              <a:rPr lang="en-US" altLang="zh-TW" sz="2400" dirty="0">
                <a:solidFill>
                  <a:srgbClr val="00005F"/>
                </a:solidFill>
                <a:latin typeface="Consolas"/>
              </a:rPr>
              <a:t>,</a:t>
            </a:r>
            <a:r>
              <a:rPr lang="en-US" altLang="zh-TW" sz="24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2400" dirty="0">
                <a:solidFill>
                  <a:srgbClr val="005F5F"/>
                </a:solidFill>
                <a:latin typeface="Consolas"/>
              </a:rPr>
              <a:t>"%Y-%m-%d %H:%M"</a:t>
            </a:r>
            <a:r>
              <a:rPr lang="en-US" altLang="zh-TW" sz="2400" dirty="0">
                <a:solidFill>
                  <a:srgbClr val="00005F"/>
                </a:solidFill>
                <a:latin typeface="Consolas"/>
              </a:rPr>
              <a:t>)</a:t>
            </a:r>
            <a:endParaRPr lang="en-US" altLang="zh-TW" sz="2400" dirty="0"/>
          </a:p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時間跟字串轉換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846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from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datetime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import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date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datetime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timedelta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currenttime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datetime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now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()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for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i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in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range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3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):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dt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currenttime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-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timedelta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days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i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print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dt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r-FR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fr-FR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print</a:t>
            </a:r>
            <a:r>
              <a:rPr lang="fr-FR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fr-FR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dt</a:t>
            </a:r>
            <a:r>
              <a:rPr lang="fr-FR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fr-FR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strftime</a:t>
            </a:r>
            <a:r>
              <a:rPr lang="fr-FR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fr-FR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'%Y/%m/%d'</a:t>
            </a:r>
            <a:r>
              <a:rPr lang="fr-FR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產生日期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59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139952" y="4941168"/>
            <a:ext cx="341632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但是必須要民國時間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0917478"/>
      </p:ext>
    </p:extLst>
  </p:cSld>
  <p:clrMapOvr>
    <a:masterClrMapping/>
  </p:clrMapOvr>
  <p:transition spd="slow"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 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Ipython</a:t>
            </a:r>
            <a:r>
              <a:rPr lang="en-US" altLang="zh-TW" dirty="0" smtClean="0"/>
              <a:t> Notebook)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712401"/>
            <a:ext cx="2736304" cy="4208155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1115616" y="3573016"/>
            <a:ext cx="1656184" cy="21602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2076907" y="3238288"/>
            <a:ext cx="317524" cy="3175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488" y="2420888"/>
            <a:ext cx="4336161" cy="301503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837866" y="2574753"/>
            <a:ext cx="235583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點選</a:t>
            </a:r>
            <a:r>
              <a:rPr lang="en-US" altLang="zh-TW" dirty="0" err="1" smtClean="0"/>
              <a:t>Ipython</a:t>
            </a:r>
            <a:r>
              <a:rPr lang="en-US" altLang="zh-TW" dirty="0" smtClean="0"/>
              <a:t> Notebook</a:t>
            </a:r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或 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</a:t>
            </a:r>
            <a:r>
              <a:rPr lang="en-US" altLang="zh-TW" dirty="0" smtClean="0"/>
              <a:t>Notebook)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263764" y="3555812"/>
            <a:ext cx="308103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或在</a:t>
            </a:r>
            <a:r>
              <a:rPr lang="en-US" altLang="zh-TW" dirty="0" smtClean="0"/>
              <a:t>Anaconda Prompt </a:t>
            </a:r>
            <a:r>
              <a:rPr lang="zh-TW" altLang="en-US" dirty="0" smtClean="0"/>
              <a:t>下打入</a:t>
            </a:r>
            <a:endParaRPr lang="en-US" altLang="zh-TW" dirty="0" smtClean="0"/>
          </a:p>
          <a:p>
            <a:r>
              <a:rPr lang="en-US" altLang="zh-TW" dirty="0" err="1" smtClean="0"/>
              <a:t>Ipython</a:t>
            </a:r>
            <a:r>
              <a:rPr lang="en-US" altLang="zh-TW" dirty="0" smtClean="0"/>
              <a:t> notebook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379122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from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datetime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import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date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datetime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timedelta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currenttime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datetime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now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()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for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i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in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range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3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):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dt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currenttime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-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timedelta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days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i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year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int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dt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strftime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'%Y'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))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-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1911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monthdate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dt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strftime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'%m/%d'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print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'{}/{}'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format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year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monthdate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產生民國日期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432172"/>
      </p:ext>
    </p:extLst>
  </p:cSld>
  <p:clrMapOvr>
    <a:masterClrMapping/>
  </p:clrMapOvr>
  <p:transition spd="slow">
    <p:pull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 smtClean="0">
                <a:solidFill>
                  <a:srgbClr val="87005F"/>
                </a:solidFill>
                <a:highlight>
                  <a:srgbClr val="FFFFFF"/>
                </a:highlight>
              </a:rPr>
              <a:t>def</a:t>
            </a:r>
            <a:r>
              <a:rPr lang="en-US" altLang="zh-TW" dirty="0" smtClean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 smtClean="0">
                <a:solidFill>
                  <a:srgbClr val="AF0000"/>
                </a:solidFill>
                <a:highlight>
                  <a:srgbClr val="FFFFFF"/>
                </a:highlight>
              </a:rPr>
              <a:t>getTWDate</a:t>
            </a:r>
            <a:r>
              <a:rPr lang="en-US" altLang="zh-TW" dirty="0" smtClean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 smtClean="0">
                <a:solidFill>
                  <a:srgbClr val="000087"/>
                </a:solidFill>
                <a:highlight>
                  <a:srgbClr val="FFFFFF"/>
                </a:highlight>
              </a:rPr>
              <a:t>dt</a:t>
            </a:r>
            <a:r>
              <a:rPr lang="en-US" altLang="zh-TW" dirty="0" smtClean="0">
                <a:solidFill>
                  <a:srgbClr val="00005F"/>
                </a:solidFill>
                <a:highlight>
                  <a:srgbClr val="FFFFFF"/>
                </a:highlight>
              </a:rPr>
              <a:t>):</a:t>
            </a:r>
            <a:endParaRPr lang="en-US" altLang="zh-TW" dirty="0" smtClean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 smtClean="0">
                <a:solidFill>
                  <a:srgbClr val="000087"/>
                </a:solidFill>
                <a:highlight>
                  <a:srgbClr val="FFFFFF"/>
                </a:highlight>
              </a:rPr>
              <a:t>year</a:t>
            </a:r>
            <a:r>
              <a:rPr lang="en-US" altLang="zh-TW" dirty="0" smtClean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smtClean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 smtClean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 smtClean="0">
                <a:solidFill>
                  <a:srgbClr val="000087"/>
                </a:solidFill>
                <a:highlight>
                  <a:srgbClr val="FFFFFF"/>
                </a:highlight>
              </a:rPr>
              <a:t>int</a:t>
            </a:r>
            <a:r>
              <a:rPr lang="en-US" altLang="zh-TW" dirty="0" smtClean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 smtClean="0">
                <a:solidFill>
                  <a:srgbClr val="000087"/>
                </a:solidFill>
                <a:highlight>
                  <a:srgbClr val="FFFFFF"/>
                </a:highlight>
              </a:rPr>
              <a:t>dt</a:t>
            </a:r>
            <a:r>
              <a:rPr lang="en-US" altLang="zh-TW" dirty="0" err="1" smtClean="0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 smtClean="0">
                <a:solidFill>
                  <a:srgbClr val="000087"/>
                </a:solidFill>
                <a:highlight>
                  <a:srgbClr val="FFFFFF"/>
                </a:highlight>
              </a:rPr>
              <a:t>strftime</a:t>
            </a:r>
            <a:r>
              <a:rPr lang="en-US" altLang="zh-TW" dirty="0" smtClean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smtClean="0">
                <a:solidFill>
                  <a:srgbClr val="005F5F"/>
                </a:solidFill>
                <a:highlight>
                  <a:srgbClr val="FFFFFF"/>
                </a:highlight>
              </a:rPr>
              <a:t>'%Y'</a:t>
            </a:r>
            <a:r>
              <a:rPr lang="en-US" altLang="zh-TW" dirty="0" smtClean="0">
                <a:solidFill>
                  <a:srgbClr val="00005F"/>
                </a:solidFill>
                <a:highlight>
                  <a:srgbClr val="FFFFFF"/>
                </a:highlight>
              </a:rPr>
              <a:t>))</a:t>
            </a:r>
            <a:r>
              <a:rPr lang="en-US" altLang="zh-TW" dirty="0" smtClean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smtClean="0">
                <a:solidFill>
                  <a:srgbClr val="00005F"/>
                </a:solidFill>
                <a:highlight>
                  <a:srgbClr val="FFFFFF"/>
                </a:highlight>
              </a:rPr>
              <a:t>-</a:t>
            </a:r>
            <a:r>
              <a:rPr lang="en-US" altLang="zh-TW" dirty="0" smtClean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smtClean="0">
                <a:solidFill>
                  <a:srgbClr val="005F00"/>
                </a:solidFill>
                <a:highlight>
                  <a:srgbClr val="FFFFFF"/>
                </a:highlight>
              </a:rPr>
              <a:t>1911</a:t>
            </a:r>
            <a:endParaRPr lang="en-US" altLang="zh-TW" dirty="0" smtClean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 err="1" smtClean="0">
                <a:solidFill>
                  <a:srgbClr val="000087"/>
                </a:solidFill>
                <a:highlight>
                  <a:srgbClr val="FFFFFF"/>
                </a:highlight>
              </a:rPr>
              <a:t>monthdate</a:t>
            </a:r>
            <a:r>
              <a:rPr lang="en-US" altLang="zh-TW" dirty="0" smtClean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smtClean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 smtClean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 smtClean="0">
                <a:solidFill>
                  <a:srgbClr val="000087"/>
                </a:solidFill>
                <a:highlight>
                  <a:srgbClr val="FFFFFF"/>
                </a:highlight>
              </a:rPr>
              <a:t>dt</a:t>
            </a:r>
            <a:r>
              <a:rPr lang="en-US" altLang="zh-TW" dirty="0" err="1" smtClean="0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 smtClean="0">
                <a:solidFill>
                  <a:srgbClr val="000087"/>
                </a:solidFill>
                <a:highlight>
                  <a:srgbClr val="FFFFFF"/>
                </a:highlight>
              </a:rPr>
              <a:t>strftime</a:t>
            </a:r>
            <a:r>
              <a:rPr lang="en-US" altLang="zh-TW" dirty="0" smtClean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smtClean="0">
                <a:solidFill>
                  <a:srgbClr val="005F5F"/>
                </a:solidFill>
                <a:highlight>
                  <a:srgbClr val="FFFFFF"/>
                </a:highlight>
              </a:rPr>
              <a:t>'%m/%d'</a:t>
            </a:r>
            <a:r>
              <a:rPr lang="en-US" altLang="zh-TW" dirty="0" smtClean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 smtClean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 err="1" smtClean="0">
                <a:solidFill>
                  <a:srgbClr val="000087"/>
                </a:solidFill>
                <a:highlight>
                  <a:srgbClr val="FFFFFF"/>
                </a:highlight>
              </a:rPr>
              <a:t>ymd</a:t>
            </a:r>
            <a:r>
              <a:rPr lang="en-US" altLang="zh-TW" dirty="0" smtClean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smtClean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 smtClean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smtClean="0">
                <a:solidFill>
                  <a:srgbClr val="005F5F"/>
                </a:solidFill>
                <a:highlight>
                  <a:srgbClr val="FFFFFF"/>
                </a:highlight>
              </a:rPr>
              <a:t>'{}/{}'</a:t>
            </a:r>
            <a:r>
              <a:rPr lang="en-US" altLang="zh-TW" dirty="0" smtClean="0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smtClean="0">
                <a:solidFill>
                  <a:srgbClr val="000087"/>
                </a:solidFill>
                <a:highlight>
                  <a:srgbClr val="FFFFFF"/>
                </a:highlight>
              </a:rPr>
              <a:t>format</a:t>
            </a:r>
            <a:r>
              <a:rPr lang="en-US" altLang="zh-TW" dirty="0" smtClean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smtClean="0">
                <a:solidFill>
                  <a:srgbClr val="000087"/>
                </a:solidFill>
                <a:highlight>
                  <a:srgbClr val="FFFFFF"/>
                </a:highlight>
              </a:rPr>
              <a:t>year</a:t>
            </a:r>
            <a:r>
              <a:rPr lang="en-US" altLang="zh-TW" dirty="0" smtClean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 smtClean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 smtClean="0">
                <a:solidFill>
                  <a:srgbClr val="000087"/>
                </a:solidFill>
                <a:highlight>
                  <a:srgbClr val="FFFFFF"/>
                </a:highlight>
              </a:rPr>
              <a:t>monthdate</a:t>
            </a:r>
            <a:r>
              <a:rPr lang="en-US" altLang="zh-TW" dirty="0" smtClean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 smtClean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 smtClean="0">
                <a:solidFill>
                  <a:srgbClr val="87005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dirty="0" smtClean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 smtClean="0">
                <a:solidFill>
                  <a:srgbClr val="000087"/>
                </a:solidFill>
                <a:highlight>
                  <a:srgbClr val="FFFFFF"/>
                </a:highlight>
              </a:rPr>
              <a:t>ymd</a:t>
            </a:r>
            <a:endParaRPr lang="en-US" altLang="zh-TW" dirty="0" smtClean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增加日期轉換函式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159186"/>
      </p:ext>
    </p:extLst>
  </p:cSld>
  <p:clrMapOvr>
    <a:masterClrMapping/>
  </p:clrMapOvr>
  <p:transition spd="slow">
    <p:pull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800" dirty="0" err="1">
                <a:solidFill>
                  <a:srgbClr val="87005F"/>
                </a:solidFill>
                <a:highlight>
                  <a:srgbClr val="FFFFFF"/>
                </a:highlight>
              </a:rPr>
              <a:t>def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AF0000"/>
                </a:solidFill>
                <a:highlight>
                  <a:srgbClr val="FFFFFF"/>
                </a:highlight>
              </a:rPr>
              <a:t>getTradingVolume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dt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):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payload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qdate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getTWDate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dt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pt-BR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res</a:t>
            </a:r>
            <a:r>
              <a:rPr lang="pt-BR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pt-BR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pt-BR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pt-BR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requests</a:t>
            </a:r>
            <a:r>
              <a:rPr lang="pt-BR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pt-BR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post</a:t>
            </a:r>
            <a:r>
              <a:rPr lang="pt-BR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pt-BR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pt-BR" altLang="zh-TW" sz="1800" u="sng" dirty="0">
                <a:solidFill>
                  <a:srgbClr val="005F5F"/>
                </a:solidFill>
                <a:highlight>
                  <a:srgbClr val="FFFFFF"/>
                </a:highlight>
              </a:rPr>
              <a:t>http://www.twse.com.tw/ch/trading/fund/T86/T86.php</a:t>
            </a:r>
            <a:r>
              <a:rPr lang="pt-BR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pt-BR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pt-BR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pt-BR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data</a:t>
            </a:r>
            <a:r>
              <a:rPr lang="pt-BR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pt-BR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payload</a:t>
            </a:r>
            <a:r>
              <a:rPr lang="pt-BR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pt-BR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bs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res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'html5lib'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tbl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'#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tbl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-sortable'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)[</a:t>
            </a:r>
            <a:r>
              <a:rPr lang="en-US" altLang="zh-TW" sz="1800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dfs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pd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read_html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tbl</a:t>
            </a:r>
            <a:r>
              <a:rPr lang="en-US" altLang="zh-TW" sz="18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prettify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'utf-8'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),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87"/>
                </a:solidFill>
                <a:highlight>
                  <a:srgbClr val="FFFFFF"/>
                </a:highlight>
              </a:rPr>
              <a:t>encoding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'utf-8'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stockdf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dfs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1800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stockdf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dirty="0" err="1">
                <a:solidFill>
                  <a:srgbClr val="005F5F"/>
                </a:solidFill>
                <a:highlight>
                  <a:srgbClr val="FFFFFF"/>
                </a:highlight>
              </a:rPr>
              <a:t>ymd</a:t>
            </a:r>
            <a:r>
              <a:rPr lang="en-US" altLang="zh-TW" sz="18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dt</a:t>
            </a:r>
            <a:endParaRPr lang="en-US" altLang="zh-TW" sz="18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800" dirty="0">
                <a:solidFill>
                  <a:srgbClr val="87005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8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800" dirty="0" err="1">
                <a:solidFill>
                  <a:srgbClr val="000087"/>
                </a:solidFill>
                <a:highlight>
                  <a:srgbClr val="FFFFFF"/>
                </a:highlight>
              </a:rPr>
              <a:t>stockdf</a:t>
            </a:r>
            <a:endParaRPr lang="zh-TW" altLang="en-US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修改原本函式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554698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dfs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[]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currenttime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datetime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now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()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for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i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in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range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30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):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dt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currenttime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date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()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-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timedelta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days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i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print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dfs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append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getTradingVolume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批次執行</a:t>
            </a:r>
            <a:r>
              <a:rPr lang="en-US" altLang="zh-TW" dirty="0"/>
              <a:t>30</a:t>
            </a:r>
            <a:r>
              <a:rPr lang="zh-TW" altLang="en-US" dirty="0"/>
              <a:t>天的資料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572376"/>
      </p:ext>
    </p:extLst>
  </p:cSld>
  <p:clrMapOvr>
    <a:masterClrMapping/>
  </p:clrMapOvr>
  <p:transition spd="slow">
    <p:pull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stockdf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pd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concat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dftotal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ignore_index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True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len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stockdf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合併所有的</a:t>
            </a:r>
            <a:r>
              <a:rPr lang="en-US" altLang="zh-TW" dirty="0" smtClean="0"/>
              <a:t>Data Frame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64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780928"/>
            <a:ext cx="7452320" cy="304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0374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stockdf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stockdf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zh-TW" altLang="en-US" dirty="0">
                <a:solidFill>
                  <a:srgbClr val="005F5F"/>
                </a:solidFill>
                <a:highlight>
                  <a:srgbClr val="FFFFFF"/>
                </a:highlight>
              </a:rPr>
              <a:t>證券  代號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decode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'utf-8'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)]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2330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篩選出台積電股票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65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924944"/>
            <a:ext cx="6903119" cy="264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3229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df2330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stockdf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stockdf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zh-TW" altLang="en-US" sz="2000" dirty="0">
                <a:solidFill>
                  <a:srgbClr val="005F5F"/>
                </a:solidFill>
                <a:highlight>
                  <a:srgbClr val="FFFFFF"/>
                </a:highlight>
              </a:rPr>
              <a:t>證券  代號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decode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'utf-8'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)]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2330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df2330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plot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line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x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000" dirty="0" err="1">
                <a:solidFill>
                  <a:srgbClr val="005F5F"/>
                </a:solidFill>
                <a:highlight>
                  <a:srgbClr val="FFFFFF"/>
                </a:highlight>
              </a:rPr>
              <a:t>ymd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y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zh-TW" altLang="en-US" sz="2000" dirty="0">
                <a:solidFill>
                  <a:srgbClr val="005F5F"/>
                </a:solidFill>
                <a:highlight>
                  <a:srgbClr val="FFFFFF"/>
                </a:highlight>
              </a:rPr>
              <a:t>外資  買賣超股數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decode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'utf-8'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繪製折線圖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66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420888"/>
            <a:ext cx="46577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2014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切換到</a:t>
            </a:r>
            <a:r>
              <a:rPr lang="en-US" altLang="zh-TW" dirty="0" err="1" smtClean="0"/>
              <a:t>matplotlib</a:t>
            </a:r>
            <a:r>
              <a:rPr lang="en-US" altLang="zh-TW" dirty="0" smtClean="0"/>
              <a:t> </a:t>
            </a:r>
            <a:r>
              <a:rPr lang="zh-TW" altLang="en-US" dirty="0" smtClean="0"/>
              <a:t>設定目錄下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</a:t>
            </a:r>
            <a:r>
              <a:rPr lang="en-US" altLang="zh-TW" dirty="0"/>
              <a:t>:\</a:t>
            </a:r>
            <a:r>
              <a:rPr lang="en-US" altLang="zh-TW" dirty="0" smtClean="0"/>
              <a:t>Anaconda2\Lib\site-packages\matplotlib\mpl-data</a:t>
            </a:r>
          </a:p>
          <a:p>
            <a:pPr lvl="1"/>
            <a:endParaRPr lang="en-US" altLang="zh-TW" dirty="0"/>
          </a:p>
          <a:p>
            <a:r>
              <a:rPr lang="zh-TW" altLang="en-US" dirty="0" smtClean="0"/>
              <a:t>修改</a:t>
            </a:r>
            <a:r>
              <a:rPr lang="en-US" altLang="zh-TW" dirty="0" err="1" smtClean="0"/>
              <a:t>matplotlibrc</a:t>
            </a:r>
            <a:r>
              <a:rPr lang="en-US" altLang="zh-TW" dirty="0" smtClean="0"/>
              <a:t> (</a:t>
            </a:r>
            <a:r>
              <a:rPr lang="zh-TW" altLang="en-US" dirty="0" smtClean="0"/>
              <a:t>將註解</a:t>
            </a:r>
            <a:r>
              <a:rPr lang="en-US" altLang="zh-TW" dirty="0" smtClean="0"/>
              <a:t>#</a:t>
            </a:r>
            <a:r>
              <a:rPr lang="zh-TW" altLang="en-US" dirty="0" smtClean="0"/>
              <a:t>拿掉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/>
              <a:t>font.family</a:t>
            </a:r>
            <a:r>
              <a:rPr lang="en-US" altLang="zh-TW" dirty="0"/>
              <a:t>         : </a:t>
            </a:r>
            <a:r>
              <a:rPr lang="en-US" altLang="zh-TW" dirty="0" smtClean="0"/>
              <a:t>sans-serif </a:t>
            </a:r>
          </a:p>
          <a:p>
            <a:pPr lvl="1"/>
            <a:r>
              <a:rPr lang="en-US" altLang="zh-TW" dirty="0" err="1"/>
              <a:t>font.sans</a:t>
            </a:r>
            <a:r>
              <a:rPr lang="en-US" altLang="zh-TW" dirty="0"/>
              <a:t>-serif     : Microsoft </a:t>
            </a:r>
            <a:r>
              <a:rPr lang="en-US" altLang="zh-TW" dirty="0" err="1"/>
              <a:t>YaHei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…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如何讓</a:t>
            </a:r>
            <a:r>
              <a:rPr lang="en-US" altLang="zh-TW" dirty="0" err="1" smtClean="0"/>
              <a:t>matplotlib</a:t>
            </a:r>
            <a:r>
              <a:rPr lang="en-US" altLang="zh-TW" dirty="0" smtClean="0"/>
              <a:t> </a:t>
            </a:r>
            <a:r>
              <a:rPr lang="zh-TW" altLang="en-US" dirty="0" smtClean="0"/>
              <a:t>出現中文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67</a:t>
            </a:fld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3707904" y="3789040"/>
            <a:ext cx="2458616" cy="63248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283968" y="4750624"/>
            <a:ext cx="3057247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增加微軟雅黑字體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49386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3"/>
          <p:cNvSpPr>
            <a:spLocks noGrp="1"/>
          </p:cNvSpPr>
          <p:nvPr>
            <p:ph type="title"/>
          </p:nvPr>
        </p:nvSpPr>
        <p:spPr>
          <a:xfrm>
            <a:off x="722313" y="2565400"/>
            <a:ext cx="7772400" cy="1362075"/>
          </a:xfrm>
        </p:spPr>
        <p:txBody>
          <a:bodyPr/>
          <a:lstStyle/>
          <a:p>
            <a:r>
              <a:rPr lang="zh-TW" altLang="en-US" cap="none" dirty="0" smtClean="0">
                <a:latin typeface="Arial" charset="0"/>
                <a:cs typeface="Arial" charset="0"/>
              </a:rPr>
              <a:t>資料儲存 </a:t>
            </a:r>
            <a:r>
              <a:rPr lang="en-US" altLang="zh-TW" cap="none" dirty="0" smtClean="0">
                <a:latin typeface="Arial" charset="0"/>
                <a:cs typeface="Arial" charset="0"/>
              </a:rPr>
              <a:t>(SQLITE)</a:t>
            </a:r>
            <a:endParaRPr lang="zh-TW" altLang="en-US" cap="none" dirty="0" smtClean="0">
              <a:latin typeface="Arial" charset="0"/>
              <a:cs typeface="Arial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1599-7836-4A51-A5A2-5DCA85FFB41C}" type="slidenum">
              <a:rPr lang="zh-TW" altLang="en-US" smtClean="0"/>
              <a:pPr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44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641850"/>
          </a:xfrm>
        </p:spPr>
        <p:txBody>
          <a:bodyPr/>
          <a:lstStyle/>
          <a:p>
            <a:r>
              <a:rPr lang="zh-TW" altLang="zh-TW" dirty="0"/>
              <a:t>安裝</a:t>
            </a:r>
            <a:r>
              <a:rPr lang="en-US" altLang="zh-TW" dirty="0"/>
              <a:t>SQLite</a:t>
            </a:r>
            <a:endParaRPr lang="zh-TW" altLang="zh-TW" dirty="0"/>
          </a:p>
          <a:p>
            <a:pPr lvl="1"/>
            <a:r>
              <a:rPr lang="zh-TW" altLang="zh-TW" sz="2400" dirty="0"/>
              <a:t>請至官網</a:t>
            </a:r>
            <a:r>
              <a:rPr lang="en-US" altLang="zh-TW" sz="2400" u="sng" dirty="0">
                <a:hlinkClick r:id="rId2"/>
              </a:rPr>
              <a:t>http://sqlite.org/download.html</a:t>
            </a:r>
            <a:r>
              <a:rPr lang="zh-TW" altLang="en-US" sz="2400" dirty="0"/>
              <a:t> </a:t>
            </a:r>
            <a:r>
              <a:rPr lang="zh-TW" altLang="zh-TW" sz="2400" dirty="0"/>
              <a:t>下載適合自己作業系統的版本安裝</a:t>
            </a:r>
          </a:p>
          <a:p>
            <a:endParaRPr lang="en-US" altLang="zh-TW" dirty="0"/>
          </a:p>
          <a:p>
            <a:r>
              <a:rPr lang="zh-TW" altLang="zh-TW" dirty="0"/>
              <a:t>安裝</a:t>
            </a:r>
            <a:r>
              <a:rPr lang="en-US" altLang="zh-TW" dirty="0"/>
              <a:t>SQLite Manager</a:t>
            </a:r>
            <a:endParaRPr lang="zh-TW" altLang="zh-TW" dirty="0"/>
          </a:p>
          <a:p>
            <a:pPr lvl="1"/>
            <a:r>
              <a:rPr lang="zh-TW" altLang="zh-TW" sz="2400" dirty="0"/>
              <a:t>打開</a:t>
            </a:r>
            <a:r>
              <a:rPr lang="en-US" altLang="zh-TW" sz="2400" dirty="0"/>
              <a:t>Firefox </a:t>
            </a:r>
            <a:r>
              <a:rPr lang="zh-TW" altLang="zh-TW" sz="2400" dirty="0"/>
              <a:t>後至下列網址</a:t>
            </a:r>
            <a:r>
              <a:rPr lang="en-US" altLang="zh-TW" sz="2400" dirty="0"/>
              <a:t> </a:t>
            </a:r>
            <a:r>
              <a:rPr lang="en-US" altLang="zh-TW" sz="2400" u="sng" dirty="0">
                <a:hlinkClick r:id="rId3"/>
              </a:rPr>
              <a:t>https://addons.mozilla.org/en-US/firefox/addon/sqlite-manager/</a:t>
            </a:r>
            <a:r>
              <a:rPr lang="zh-TW" altLang="en-US" sz="2400" dirty="0"/>
              <a:t> </a:t>
            </a:r>
            <a:r>
              <a:rPr lang="zh-TW" altLang="zh-TW" sz="2400" dirty="0"/>
              <a:t>下載適合自己作業系統的版本安裝</a:t>
            </a:r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課前預備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07631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19398"/>
            <a:ext cx="8229600" cy="4641850"/>
          </a:xfrm>
        </p:spPr>
        <p:txBody>
          <a:bodyPr/>
          <a:lstStyle/>
          <a:p>
            <a:r>
              <a:rPr lang="zh-TW" altLang="en-US" dirty="0" smtClean="0"/>
              <a:t>在命令列下打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err="1"/>
              <a:t>i</a:t>
            </a:r>
            <a:r>
              <a:rPr lang="en-US" altLang="zh-TW" dirty="0" err="1" smtClean="0"/>
              <a:t>python</a:t>
            </a:r>
            <a:r>
              <a:rPr lang="en-US" altLang="zh-TW" dirty="0" smtClean="0"/>
              <a:t> notebook</a:t>
            </a:r>
          </a:p>
          <a:p>
            <a:pPr lvl="1"/>
            <a:r>
              <a:rPr lang="zh-TW" altLang="en-US" dirty="0" smtClean="0"/>
              <a:t>自動</a:t>
            </a:r>
            <a:r>
              <a:rPr lang="zh-TW" altLang="en-US" dirty="0"/>
              <a:t>開啟</a:t>
            </a:r>
            <a:r>
              <a:rPr lang="zh-TW" altLang="en-US" dirty="0" smtClean="0"/>
              <a:t>瀏覽器後便可瀏覽 </a:t>
            </a:r>
            <a:r>
              <a:rPr lang="en-US" altLang="zh-TW" dirty="0" smtClean="0"/>
              <a:t>(</a:t>
            </a:r>
            <a:r>
              <a:rPr lang="zh-TW" altLang="en-US" dirty="0" smtClean="0"/>
              <a:t>預設為</a:t>
            </a:r>
            <a:r>
              <a:rPr lang="en-US" altLang="zh-TW" dirty="0" smtClean="0"/>
              <a:t>localhost:8888)</a:t>
            </a:r>
            <a:endParaRPr lang="en-US" altLang="zh-TW" dirty="0"/>
          </a:p>
          <a:p>
            <a:r>
              <a:rPr lang="zh-TW" altLang="en-US" dirty="0" smtClean="0"/>
              <a:t>可匯出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ipynb</a:t>
            </a:r>
            <a:r>
              <a:rPr lang="en-US" altLang="zh-TW" dirty="0" smtClean="0"/>
              <a:t>, .</a:t>
            </a:r>
            <a:r>
              <a:rPr lang="en-US" altLang="zh-TW" dirty="0" err="1" smtClean="0"/>
              <a:t>py</a:t>
            </a:r>
            <a:r>
              <a:rPr lang="en-US" altLang="zh-TW" dirty="0" smtClean="0"/>
              <a:t> </a:t>
            </a:r>
            <a:r>
              <a:rPr lang="zh-TW" altLang="en-US" dirty="0" smtClean="0"/>
              <a:t>各種不同格式檔案</a:t>
            </a:r>
            <a:endParaRPr lang="en-US" altLang="zh-TW" dirty="0" smtClean="0"/>
          </a:p>
          <a:p>
            <a:r>
              <a:rPr lang="zh-TW" altLang="en-US" dirty="0"/>
              <a:t>瀏覽快捷</a:t>
            </a:r>
            <a:r>
              <a:rPr lang="zh-TW" altLang="en-US" dirty="0" smtClean="0"/>
              <a:t>鍵 </a:t>
            </a:r>
            <a:r>
              <a:rPr lang="en-US" altLang="zh-TW" dirty="0" smtClean="0"/>
              <a:t>Help -&gt; Keyboard Shortcuts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啟用 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Ipython</a:t>
            </a:r>
            <a:r>
              <a:rPr lang="en-US" altLang="zh-TW" dirty="0" smtClean="0"/>
              <a:t> Notebook)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1560" y="3645024"/>
            <a:ext cx="7956376" cy="2403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292080" y="4627503"/>
            <a:ext cx="3017173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400" dirty="0" smtClean="0"/>
              <a:t>常用熱鍵</a:t>
            </a:r>
            <a:endParaRPr lang="en-US" altLang="zh-TW" sz="2400" dirty="0" smtClean="0"/>
          </a:p>
          <a:p>
            <a:r>
              <a:rPr lang="en-US" altLang="zh-TW" sz="2400" dirty="0" smtClean="0"/>
              <a:t>Shift + Enter </a:t>
            </a:r>
          </a:p>
          <a:p>
            <a:r>
              <a:rPr lang="zh-TW" altLang="en-US" sz="2400" dirty="0" smtClean="0"/>
              <a:t>執行該</a:t>
            </a:r>
            <a:r>
              <a:rPr lang="en-US" altLang="zh-TW" sz="2400" dirty="0" smtClean="0"/>
              <a:t>Cell </a:t>
            </a:r>
            <a:r>
              <a:rPr lang="zh-TW" altLang="en-US" sz="2400" dirty="0" smtClean="0"/>
              <a:t>後新增</a:t>
            </a:r>
            <a:r>
              <a:rPr lang="en-US" altLang="zh-TW" sz="2400" dirty="0" smtClean="0"/>
              <a:t>Cell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1001688"/>
      </p:ext>
    </p:extLst>
  </p:cSld>
  <p:clrMapOvr>
    <a:masterClrMapping/>
  </p:clrMapOvr>
  <p:transition spd="slow">
    <p:pull dir="r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課前知識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特性</a:t>
            </a:r>
            <a:endParaRPr lang="en-US" altLang="zh-TW" dirty="0"/>
          </a:p>
          <a:p>
            <a:pPr lvl="1"/>
            <a:r>
              <a:rPr lang="en-US" altLang="zh-TW" dirty="0" smtClean="0"/>
              <a:t>self-contained</a:t>
            </a:r>
            <a:endParaRPr lang="en-US" altLang="zh-TW" dirty="0"/>
          </a:p>
          <a:p>
            <a:pPr lvl="1"/>
            <a:r>
              <a:rPr lang="en-US" altLang="zh-TW" dirty="0" err="1"/>
              <a:t>serverless</a:t>
            </a:r>
            <a:endParaRPr lang="en-US" altLang="zh-TW" dirty="0"/>
          </a:p>
          <a:p>
            <a:pPr lvl="1"/>
            <a:r>
              <a:rPr lang="en-US" altLang="zh-TW" dirty="0"/>
              <a:t>zero-configuration</a:t>
            </a:r>
          </a:p>
          <a:p>
            <a:pPr lvl="1"/>
            <a:r>
              <a:rPr lang="en-US" altLang="zh-TW" dirty="0" smtClean="0"/>
              <a:t>Transactional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ACID</a:t>
            </a:r>
            <a:r>
              <a:rPr lang="zh-TW" altLang="en-US" dirty="0" smtClean="0"/>
              <a:t> 資料庫</a:t>
            </a:r>
            <a:endParaRPr lang="en-US" altLang="zh-TW" dirty="0"/>
          </a:p>
          <a:p>
            <a:r>
              <a:rPr lang="zh-TW" altLang="en-US" dirty="0" smtClean="0"/>
              <a:t>支援 </a:t>
            </a:r>
            <a:r>
              <a:rPr lang="en-US" altLang="zh-TW" dirty="0" smtClean="0"/>
              <a:t>SQL </a:t>
            </a:r>
            <a:r>
              <a:rPr lang="en-US" altLang="zh-TW" dirty="0"/>
              <a:t>92 </a:t>
            </a:r>
            <a:r>
              <a:rPr lang="zh-TW" altLang="en-US" dirty="0" smtClean="0"/>
              <a:t>語法</a:t>
            </a:r>
            <a:endParaRPr lang="en-US" altLang="zh-TW" dirty="0" smtClean="0"/>
          </a:p>
          <a:p>
            <a:r>
              <a:rPr lang="zh-TW" altLang="en-US" dirty="0" smtClean="0"/>
              <a:t>開源</a:t>
            </a:r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56854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600" dirty="0">
                <a:solidFill>
                  <a:srgbClr val="87005F"/>
                </a:solidFill>
                <a:latin typeface="Consolas"/>
              </a:rPr>
              <a:t>import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dirty="0">
                <a:solidFill>
                  <a:srgbClr val="000087"/>
                </a:solidFill>
                <a:latin typeface="Consolas"/>
              </a:rPr>
              <a:t>sqlite3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dirty="0">
                <a:solidFill>
                  <a:srgbClr val="87005F"/>
                </a:solidFill>
                <a:latin typeface="Consolas"/>
              </a:rPr>
              <a:t>as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dirty="0">
                <a:solidFill>
                  <a:srgbClr val="000087"/>
                </a:solidFill>
                <a:latin typeface="Consolas"/>
              </a:rPr>
              <a:t>lite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6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87005F"/>
                </a:solidFill>
                <a:latin typeface="Consolas"/>
              </a:rPr>
              <a:t>import</a:t>
            </a:r>
            <a:r>
              <a:rPr lang="en-US" altLang="zh-TW" sz="16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dirty="0">
                <a:solidFill>
                  <a:srgbClr val="000087"/>
                </a:solidFill>
                <a:latin typeface="Consolas"/>
              </a:rPr>
              <a:t>sys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6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000087"/>
                </a:solidFill>
                <a:latin typeface="Consolas"/>
              </a:rPr>
              <a:t>con</a:t>
            </a:r>
            <a:r>
              <a:rPr lang="en-US" altLang="zh-TW" sz="16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dirty="0">
                <a:solidFill>
                  <a:srgbClr val="00005F"/>
                </a:solidFill>
                <a:latin typeface="Consolas"/>
              </a:rPr>
              <a:t>=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dirty="0">
                <a:solidFill>
                  <a:srgbClr val="87005F"/>
                </a:solidFill>
                <a:latin typeface="Consolas"/>
              </a:rPr>
              <a:t>None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6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87005F"/>
                </a:solidFill>
                <a:latin typeface="Consolas"/>
              </a:rPr>
              <a:t>try</a:t>
            </a:r>
            <a:r>
              <a:rPr lang="en-US" altLang="zh-TW" sz="1600" dirty="0">
                <a:solidFill>
                  <a:srgbClr val="00005F"/>
                </a:solidFill>
                <a:latin typeface="Consolas"/>
              </a:rPr>
              <a:t>: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6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zh-TW" altLang="en-US" sz="1600" dirty="0" smtClean="0">
                <a:solidFill>
                  <a:srgbClr val="000087"/>
                </a:solidFill>
                <a:latin typeface="Consolas"/>
              </a:rPr>
              <a:t>    </a:t>
            </a:r>
            <a:r>
              <a:rPr lang="en-US" altLang="zh-TW" sz="1600" dirty="0" smtClean="0">
                <a:solidFill>
                  <a:srgbClr val="000087"/>
                </a:solidFill>
                <a:latin typeface="Consolas"/>
              </a:rPr>
              <a:t>con</a:t>
            </a:r>
            <a:r>
              <a:rPr lang="en-US" altLang="zh-TW" sz="16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dirty="0">
                <a:solidFill>
                  <a:srgbClr val="00005F"/>
                </a:solidFill>
                <a:latin typeface="Consolas"/>
              </a:rPr>
              <a:t>=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dirty="0" err="1">
                <a:solidFill>
                  <a:srgbClr val="000087"/>
                </a:solidFill>
                <a:latin typeface="Consolas"/>
              </a:rPr>
              <a:t>lite</a:t>
            </a:r>
            <a:r>
              <a:rPr lang="en-US" altLang="zh-TW" sz="1600" dirty="0" err="1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600" dirty="0" err="1">
                <a:solidFill>
                  <a:srgbClr val="000087"/>
                </a:solidFill>
                <a:latin typeface="Consolas"/>
              </a:rPr>
              <a:t>connect</a:t>
            </a:r>
            <a:r>
              <a:rPr lang="en-US" altLang="zh-TW" sz="1600" dirty="0">
                <a:solidFill>
                  <a:srgbClr val="00005F"/>
                </a:solidFill>
                <a:latin typeface="Consolas"/>
              </a:rPr>
              <a:t>(</a:t>
            </a:r>
            <a:r>
              <a:rPr lang="en-US" altLang="zh-TW" sz="1600" dirty="0" err="1">
                <a:solidFill>
                  <a:srgbClr val="000087"/>
                </a:solidFill>
                <a:latin typeface="Consolas"/>
              </a:rPr>
              <a:t>dbname</a:t>
            </a:r>
            <a:r>
              <a:rPr lang="en-US" altLang="zh-TW" sz="1600" dirty="0">
                <a:solidFill>
                  <a:srgbClr val="00005F"/>
                </a:solidFill>
                <a:latin typeface="Consolas"/>
              </a:rPr>
              <a:t>)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i="1" dirty="0">
                <a:solidFill>
                  <a:srgbClr val="87875F"/>
                </a:solidFill>
                <a:latin typeface="Consolas"/>
              </a:rPr>
              <a:t># connect to database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6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zh-TW" altLang="en-US" sz="1600" dirty="0" smtClean="0">
                <a:solidFill>
                  <a:srgbClr val="000087"/>
                </a:solidFill>
                <a:latin typeface="Consolas"/>
              </a:rPr>
              <a:t>    </a:t>
            </a:r>
            <a:r>
              <a:rPr lang="en-US" altLang="zh-TW" sz="1600" dirty="0" smtClean="0">
                <a:solidFill>
                  <a:srgbClr val="000087"/>
                </a:solidFill>
                <a:latin typeface="Consolas"/>
              </a:rPr>
              <a:t>cur</a:t>
            </a:r>
            <a:r>
              <a:rPr lang="en-US" altLang="zh-TW" sz="16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dirty="0">
                <a:solidFill>
                  <a:srgbClr val="00005F"/>
                </a:solidFill>
                <a:latin typeface="Consolas"/>
              </a:rPr>
              <a:t>=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dirty="0" err="1">
                <a:solidFill>
                  <a:srgbClr val="000087"/>
                </a:solidFill>
                <a:latin typeface="Consolas"/>
              </a:rPr>
              <a:t>con</a:t>
            </a:r>
            <a:r>
              <a:rPr lang="en-US" altLang="zh-TW" sz="1600" dirty="0" err="1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600" dirty="0" err="1">
                <a:solidFill>
                  <a:srgbClr val="000087"/>
                </a:solidFill>
                <a:latin typeface="Consolas"/>
              </a:rPr>
              <a:t>cursor</a:t>
            </a:r>
            <a:r>
              <a:rPr lang="en-US" altLang="zh-TW" sz="1600" dirty="0">
                <a:solidFill>
                  <a:srgbClr val="00005F"/>
                </a:solidFill>
                <a:latin typeface="Consolas"/>
              </a:rPr>
              <a:t>()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i="1" dirty="0">
                <a:solidFill>
                  <a:srgbClr val="87875F"/>
                </a:solidFill>
                <a:latin typeface="Consolas"/>
              </a:rPr>
              <a:t># create cursor </a:t>
            </a:r>
            <a:endParaRPr lang="en-US" altLang="zh-TW" sz="1600" i="1" dirty="0" smtClean="0">
              <a:solidFill>
                <a:srgbClr val="87875F"/>
              </a:solidFill>
              <a:latin typeface="Consolas"/>
            </a:endParaRPr>
          </a:p>
          <a:p>
            <a:pPr marL="0" indent="0">
              <a:buNone/>
            </a:pPr>
            <a:r>
              <a:rPr lang="zh-TW" altLang="en-US" sz="1600" dirty="0" smtClean="0">
                <a:solidFill>
                  <a:srgbClr val="000087"/>
                </a:solidFill>
                <a:latin typeface="Consolas"/>
              </a:rPr>
              <a:t>    </a:t>
            </a:r>
            <a:r>
              <a:rPr lang="en-US" altLang="zh-TW" sz="1600" dirty="0" err="1" smtClean="0">
                <a:solidFill>
                  <a:srgbClr val="000087"/>
                </a:solidFill>
                <a:latin typeface="Consolas"/>
              </a:rPr>
              <a:t>cur</a:t>
            </a:r>
            <a:r>
              <a:rPr lang="en-US" altLang="zh-TW" sz="1600" dirty="0" err="1" smtClean="0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600" dirty="0" err="1" smtClean="0">
                <a:solidFill>
                  <a:srgbClr val="000087"/>
                </a:solidFill>
                <a:latin typeface="Consolas"/>
              </a:rPr>
              <a:t>execute</a:t>
            </a:r>
            <a:r>
              <a:rPr lang="en-US" altLang="zh-TW" sz="1600" dirty="0" smtClean="0">
                <a:solidFill>
                  <a:srgbClr val="00005F"/>
                </a:solidFill>
                <a:latin typeface="Consolas"/>
              </a:rPr>
              <a:t>(</a:t>
            </a:r>
            <a:r>
              <a:rPr lang="en-US" altLang="zh-TW" sz="1600" dirty="0" smtClean="0">
                <a:solidFill>
                  <a:srgbClr val="005F5F"/>
                </a:solidFill>
                <a:latin typeface="Consolas"/>
              </a:rPr>
              <a:t>‘SELECT </a:t>
            </a:r>
            <a:r>
              <a:rPr lang="en-US" altLang="zh-TW" sz="1600" dirty="0">
                <a:solidFill>
                  <a:srgbClr val="005F5F"/>
                </a:solidFill>
                <a:latin typeface="Consolas"/>
              </a:rPr>
              <a:t>SQLITE_VERSION</a:t>
            </a:r>
            <a:r>
              <a:rPr lang="en-US" altLang="zh-TW" sz="1600" dirty="0" smtClean="0">
                <a:solidFill>
                  <a:srgbClr val="005F5F"/>
                </a:solidFill>
                <a:latin typeface="Consolas"/>
              </a:rPr>
              <a:t>()’</a:t>
            </a:r>
            <a:r>
              <a:rPr lang="en-US" altLang="zh-TW" sz="1600" dirty="0" smtClean="0">
                <a:solidFill>
                  <a:srgbClr val="00005F"/>
                </a:solidFill>
                <a:latin typeface="Consolas"/>
              </a:rPr>
              <a:t>)</a:t>
            </a:r>
            <a:r>
              <a:rPr lang="en-US" altLang="zh-TW" sz="16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i="1" dirty="0">
                <a:solidFill>
                  <a:srgbClr val="87875F"/>
                </a:solidFill>
                <a:latin typeface="Consolas"/>
              </a:rPr>
              <a:t># </a:t>
            </a:r>
            <a:r>
              <a:rPr lang="en-US" altLang="zh-TW" sz="1600" i="1" dirty="0" err="1">
                <a:solidFill>
                  <a:srgbClr val="87875F"/>
                </a:solidFill>
                <a:latin typeface="Consolas"/>
              </a:rPr>
              <a:t>selece</a:t>
            </a:r>
            <a:r>
              <a:rPr lang="en-US" altLang="zh-TW" sz="1600" i="1" dirty="0">
                <a:solidFill>
                  <a:srgbClr val="87875F"/>
                </a:solidFill>
                <a:latin typeface="Consolas"/>
              </a:rPr>
              <a:t> database version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zh-TW" altLang="en-US" sz="1600" dirty="0" smtClean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6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zh-TW" altLang="en-US" sz="16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zh-TW" altLang="en-US" sz="1600" dirty="0" smtClean="0">
                <a:solidFill>
                  <a:srgbClr val="5F5F00"/>
                </a:solidFill>
                <a:latin typeface="Consolas"/>
              </a:rPr>
              <a:t>   </a:t>
            </a:r>
            <a:r>
              <a:rPr lang="en-US" altLang="zh-TW" sz="1600" dirty="0" smtClean="0">
                <a:solidFill>
                  <a:srgbClr val="000087"/>
                </a:solidFill>
                <a:latin typeface="Consolas"/>
              </a:rPr>
              <a:t>data</a:t>
            </a:r>
            <a:r>
              <a:rPr lang="en-US" altLang="zh-TW" sz="16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dirty="0">
                <a:solidFill>
                  <a:srgbClr val="00005F"/>
                </a:solidFill>
                <a:latin typeface="Consolas"/>
              </a:rPr>
              <a:t>=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dirty="0" err="1" smtClean="0">
                <a:solidFill>
                  <a:srgbClr val="000087"/>
                </a:solidFill>
                <a:latin typeface="Consolas"/>
              </a:rPr>
              <a:t>cur</a:t>
            </a:r>
            <a:r>
              <a:rPr lang="en-US" altLang="zh-TW" sz="1600" dirty="0" err="1" smtClean="0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600" dirty="0" err="1" smtClean="0">
                <a:solidFill>
                  <a:srgbClr val="000087"/>
                </a:solidFill>
                <a:latin typeface="Consolas"/>
              </a:rPr>
              <a:t>fetchone</a:t>
            </a:r>
            <a:r>
              <a:rPr lang="en-US" altLang="zh-TW" sz="1600" dirty="0">
                <a:solidFill>
                  <a:srgbClr val="00005F"/>
                </a:solidFill>
                <a:latin typeface="Consolas"/>
              </a:rPr>
              <a:t>()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i="1" dirty="0">
                <a:solidFill>
                  <a:srgbClr val="87875F"/>
                </a:solidFill>
                <a:latin typeface="Consolas"/>
              </a:rPr>
              <a:t># fetch one data at a time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6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zh-TW" altLang="en-US" sz="1600" dirty="0" smtClean="0">
                <a:solidFill>
                  <a:srgbClr val="87005F"/>
                </a:solidFill>
                <a:latin typeface="Consolas"/>
              </a:rPr>
              <a:t>    </a:t>
            </a:r>
            <a:r>
              <a:rPr lang="en-US" altLang="zh-TW" sz="1600" dirty="0" smtClean="0">
                <a:solidFill>
                  <a:srgbClr val="87005F"/>
                </a:solidFill>
                <a:latin typeface="Consolas"/>
              </a:rPr>
              <a:t>print</a:t>
            </a:r>
            <a:r>
              <a:rPr lang="en-US" altLang="zh-TW" sz="16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dirty="0">
                <a:solidFill>
                  <a:srgbClr val="005F5F"/>
                </a:solidFill>
                <a:latin typeface="Consolas"/>
              </a:rPr>
              <a:t>"SQLite version: %s"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dirty="0">
                <a:solidFill>
                  <a:srgbClr val="00005F"/>
                </a:solidFill>
                <a:latin typeface="Consolas"/>
              </a:rPr>
              <a:t>%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dirty="0">
                <a:solidFill>
                  <a:srgbClr val="000087"/>
                </a:solidFill>
                <a:latin typeface="Consolas"/>
              </a:rPr>
              <a:t>data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6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87005F"/>
                </a:solidFill>
                <a:latin typeface="Consolas"/>
              </a:rPr>
              <a:t>except</a:t>
            </a:r>
            <a:r>
              <a:rPr lang="en-US" altLang="zh-TW" sz="16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dirty="0" err="1">
                <a:solidFill>
                  <a:srgbClr val="000087"/>
                </a:solidFill>
                <a:latin typeface="Consolas"/>
              </a:rPr>
              <a:t>lite</a:t>
            </a:r>
            <a:r>
              <a:rPr lang="en-US" altLang="zh-TW" sz="1600" dirty="0" err="1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600" dirty="0" err="1">
                <a:solidFill>
                  <a:srgbClr val="000087"/>
                </a:solidFill>
                <a:latin typeface="Consolas"/>
              </a:rPr>
              <a:t>Error</a:t>
            </a:r>
            <a:r>
              <a:rPr lang="en-US" altLang="zh-TW" sz="1600" dirty="0">
                <a:solidFill>
                  <a:srgbClr val="00005F"/>
                </a:solidFill>
                <a:latin typeface="Consolas"/>
              </a:rPr>
              <a:t>,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dirty="0">
                <a:solidFill>
                  <a:srgbClr val="000087"/>
                </a:solidFill>
                <a:latin typeface="Consolas"/>
              </a:rPr>
              <a:t>e</a:t>
            </a:r>
            <a:r>
              <a:rPr lang="en-US" altLang="zh-TW" sz="1600" dirty="0">
                <a:solidFill>
                  <a:srgbClr val="00005F"/>
                </a:solidFill>
                <a:latin typeface="Consolas"/>
              </a:rPr>
              <a:t>: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6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zh-TW" altLang="en-US" sz="1600" dirty="0" smtClean="0">
                <a:solidFill>
                  <a:srgbClr val="87005F"/>
                </a:solidFill>
                <a:latin typeface="Consolas"/>
              </a:rPr>
              <a:t>    </a:t>
            </a:r>
            <a:r>
              <a:rPr lang="en-US" altLang="zh-TW" sz="1600" dirty="0" smtClean="0">
                <a:solidFill>
                  <a:srgbClr val="87005F"/>
                </a:solidFill>
                <a:latin typeface="Consolas"/>
              </a:rPr>
              <a:t>print</a:t>
            </a:r>
            <a:r>
              <a:rPr lang="en-US" altLang="zh-TW" sz="16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dirty="0">
                <a:solidFill>
                  <a:srgbClr val="005F5F"/>
                </a:solidFill>
                <a:latin typeface="Consolas"/>
              </a:rPr>
              <a:t>"Error %s:"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dirty="0">
                <a:solidFill>
                  <a:srgbClr val="00005F"/>
                </a:solidFill>
                <a:latin typeface="Consolas"/>
              </a:rPr>
              <a:t>%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dirty="0" err="1">
                <a:solidFill>
                  <a:srgbClr val="000087"/>
                </a:solidFill>
                <a:latin typeface="Consolas"/>
              </a:rPr>
              <a:t>e</a:t>
            </a:r>
            <a:r>
              <a:rPr lang="en-US" altLang="zh-TW" sz="1600" dirty="0" err="1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600" dirty="0" err="1">
                <a:solidFill>
                  <a:srgbClr val="000087"/>
                </a:solidFill>
                <a:latin typeface="Consolas"/>
              </a:rPr>
              <a:t>args</a:t>
            </a:r>
            <a:r>
              <a:rPr lang="en-US" altLang="zh-TW" sz="1600" dirty="0">
                <a:solidFill>
                  <a:srgbClr val="00005F"/>
                </a:solidFill>
                <a:latin typeface="Consolas"/>
              </a:rPr>
              <a:t>[</a:t>
            </a:r>
            <a:r>
              <a:rPr lang="en-US" altLang="zh-TW" sz="1600" dirty="0">
                <a:solidFill>
                  <a:srgbClr val="005F00"/>
                </a:solidFill>
                <a:latin typeface="Consolas"/>
              </a:rPr>
              <a:t>0</a:t>
            </a:r>
            <a:r>
              <a:rPr lang="en-US" altLang="zh-TW" sz="1600" dirty="0">
                <a:solidFill>
                  <a:srgbClr val="00005F"/>
                </a:solidFill>
                <a:latin typeface="Consolas"/>
              </a:rPr>
              <a:t>]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dirty="0" err="1">
                <a:solidFill>
                  <a:srgbClr val="000087"/>
                </a:solidFill>
                <a:latin typeface="Consolas"/>
              </a:rPr>
              <a:t>sys</a:t>
            </a:r>
            <a:r>
              <a:rPr lang="en-US" altLang="zh-TW" sz="1600" dirty="0" err="1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600" dirty="0" err="1">
                <a:solidFill>
                  <a:srgbClr val="000087"/>
                </a:solidFill>
                <a:latin typeface="Consolas"/>
              </a:rPr>
              <a:t>exit</a:t>
            </a:r>
            <a:r>
              <a:rPr lang="en-US" altLang="zh-TW" sz="1600" dirty="0">
                <a:solidFill>
                  <a:srgbClr val="00005F"/>
                </a:solidFill>
                <a:latin typeface="Consolas"/>
              </a:rPr>
              <a:t>(</a:t>
            </a:r>
            <a:r>
              <a:rPr lang="en-US" altLang="zh-TW" sz="1600" dirty="0">
                <a:solidFill>
                  <a:srgbClr val="005F00"/>
                </a:solidFill>
                <a:latin typeface="Consolas"/>
              </a:rPr>
              <a:t>1</a:t>
            </a:r>
            <a:r>
              <a:rPr lang="en-US" altLang="zh-TW" sz="1600" dirty="0">
                <a:solidFill>
                  <a:srgbClr val="00005F"/>
                </a:solidFill>
                <a:latin typeface="Consolas"/>
              </a:rPr>
              <a:t>)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6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87005F"/>
                </a:solidFill>
                <a:latin typeface="Consolas"/>
              </a:rPr>
              <a:t>finally</a:t>
            </a:r>
            <a:r>
              <a:rPr lang="en-US" altLang="zh-TW" sz="1600" dirty="0">
                <a:solidFill>
                  <a:srgbClr val="00005F"/>
                </a:solidFill>
                <a:latin typeface="Consolas"/>
              </a:rPr>
              <a:t>: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6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zh-TW" altLang="en-US" sz="1600" dirty="0" smtClean="0">
                <a:solidFill>
                  <a:srgbClr val="87005F"/>
                </a:solidFill>
                <a:latin typeface="Consolas"/>
              </a:rPr>
              <a:t>    </a:t>
            </a:r>
            <a:r>
              <a:rPr lang="en-US" altLang="zh-TW" sz="1600" dirty="0" smtClean="0">
                <a:solidFill>
                  <a:srgbClr val="87005F"/>
                </a:solidFill>
                <a:latin typeface="Consolas"/>
              </a:rPr>
              <a:t>if</a:t>
            </a:r>
            <a:r>
              <a:rPr lang="en-US" altLang="zh-TW" sz="16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600" dirty="0">
                <a:solidFill>
                  <a:srgbClr val="000087"/>
                </a:solidFill>
                <a:latin typeface="Consolas"/>
              </a:rPr>
              <a:t>con</a:t>
            </a:r>
            <a:r>
              <a:rPr lang="en-US" altLang="zh-TW" sz="1600" dirty="0">
                <a:solidFill>
                  <a:srgbClr val="00005F"/>
                </a:solidFill>
                <a:latin typeface="Consolas"/>
              </a:rPr>
              <a:t>:</a:t>
            </a:r>
            <a:r>
              <a:rPr lang="en-US" altLang="zh-TW" sz="16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6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zh-TW" altLang="en-US" sz="16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zh-TW" altLang="en-US" sz="1600" dirty="0" smtClean="0">
                <a:solidFill>
                  <a:srgbClr val="5F5F00"/>
                </a:solidFill>
                <a:latin typeface="Consolas"/>
              </a:rPr>
              <a:t>       </a:t>
            </a:r>
            <a:r>
              <a:rPr lang="en-US" altLang="zh-TW" sz="1600" dirty="0" err="1" smtClean="0">
                <a:solidFill>
                  <a:srgbClr val="000087"/>
                </a:solidFill>
                <a:latin typeface="Consolas"/>
              </a:rPr>
              <a:t>con</a:t>
            </a:r>
            <a:r>
              <a:rPr lang="en-US" altLang="zh-TW" sz="1600" dirty="0" err="1" smtClean="0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600" dirty="0" err="1" smtClean="0">
                <a:solidFill>
                  <a:srgbClr val="000087"/>
                </a:solidFill>
                <a:latin typeface="Consolas"/>
              </a:rPr>
              <a:t>close</a:t>
            </a:r>
            <a:r>
              <a:rPr lang="en-US" altLang="zh-TW" sz="1600" dirty="0">
                <a:solidFill>
                  <a:srgbClr val="00005F"/>
                </a:solidFill>
                <a:latin typeface="Consolas"/>
              </a:rPr>
              <a:t>()</a:t>
            </a:r>
            <a:endParaRPr lang="en-US" altLang="zh-TW" sz="1600" dirty="0"/>
          </a:p>
          <a:p>
            <a:pPr marL="0" indent="0">
              <a:buNone/>
            </a:pPr>
            <a:endParaRPr lang="zh-TW" altLang="en-US" sz="16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python </a:t>
            </a:r>
            <a:r>
              <a:rPr lang="zh-TW" altLang="en-US" dirty="0" smtClean="0"/>
              <a:t>連結</a:t>
            </a:r>
            <a:r>
              <a:rPr lang="en-US" altLang="zh-TW" dirty="0" smtClean="0"/>
              <a:t>SQLite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6273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87005F"/>
                </a:solidFill>
                <a:highlight>
                  <a:srgbClr val="FFFFFF"/>
                </a:highlight>
              </a:rPr>
              <a:t>with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con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cur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con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cursor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dirty="0">
                <a:solidFill>
                  <a:srgbClr val="87875F"/>
                </a:solidFill>
                <a:highlight>
                  <a:srgbClr val="FFFFFF"/>
                </a:highlight>
              </a:rPr>
              <a:t># Read Meta Information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cur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execute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"PRAGMA </a:t>
            </a:r>
            <a:r>
              <a:rPr lang="en-US" altLang="zh-TW" sz="2000" dirty="0" err="1">
                <a:solidFill>
                  <a:srgbClr val="005F5F"/>
                </a:solidFill>
                <a:highlight>
                  <a:srgbClr val="FFFFFF"/>
                </a:highlight>
              </a:rPr>
              <a:t>table_info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rgbClr val="005F5F"/>
                </a:solidFill>
                <a:highlight>
                  <a:srgbClr val="FFFFFF"/>
                </a:highlight>
              </a:rPr>
              <a:t>PhoneAddress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)"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rows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cur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fetchall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dirty="0">
                <a:solidFill>
                  <a:srgbClr val="87005F"/>
                </a:solidFill>
                <a:highlight>
                  <a:srgbClr val="FFFFFF"/>
                </a:highlight>
              </a:rPr>
              <a:t>for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row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87005F"/>
                </a:solidFill>
                <a:highlight>
                  <a:srgbClr val="FFFFFF"/>
                </a:highlight>
              </a:rPr>
              <a:t>in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rows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TW" sz="2000" dirty="0">
                <a:solidFill>
                  <a:srgbClr val="87005F"/>
                </a:solidFill>
                <a:highlight>
                  <a:srgbClr val="FFFFFF"/>
                </a:highlight>
              </a:rPr>
              <a:t>print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smtClean="0">
                <a:solidFill>
                  <a:srgbClr val="000087"/>
                </a:solidFill>
                <a:highlight>
                  <a:srgbClr val="FFFFFF"/>
                </a:highlight>
              </a:rPr>
              <a:t>row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python </a:t>
            </a:r>
            <a:r>
              <a:rPr lang="zh-TW" altLang="en-US" dirty="0"/>
              <a:t>連結</a:t>
            </a:r>
            <a:r>
              <a:rPr lang="en-US" altLang="zh-TW" dirty="0"/>
              <a:t>SQLite (2)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367749"/>
      </p:ext>
    </p:extLst>
  </p:cSld>
  <p:clrMapOvr>
    <a:masterClrMapping/>
  </p:clrMapOvr>
  <p:transition spd="slow">
    <p:pull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200" dirty="0">
                <a:solidFill>
                  <a:srgbClr val="87005F"/>
                </a:solidFill>
                <a:latin typeface="Consolas"/>
              </a:rPr>
              <a:t>import</a:t>
            </a:r>
            <a:r>
              <a:rPr lang="en-US" altLang="zh-TW" sz="12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srgbClr val="000087"/>
                </a:solidFill>
                <a:latin typeface="Consolas"/>
              </a:rPr>
              <a:t>sqlite3</a:t>
            </a:r>
            <a:r>
              <a:rPr lang="en-US" altLang="zh-TW" sz="12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srgbClr val="87005F"/>
                </a:solidFill>
                <a:latin typeface="Consolas"/>
              </a:rPr>
              <a:t>as</a:t>
            </a:r>
            <a:r>
              <a:rPr lang="en-US" altLang="zh-TW" sz="12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srgbClr val="000087"/>
                </a:solidFill>
                <a:latin typeface="Consolas"/>
              </a:rPr>
              <a:t>lite</a:t>
            </a:r>
            <a:r>
              <a:rPr lang="en-US" altLang="zh-TW" sz="12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2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200" dirty="0" smtClean="0">
                <a:solidFill>
                  <a:srgbClr val="87005F"/>
                </a:solidFill>
                <a:latin typeface="Consolas"/>
              </a:rPr>
              <a:t>import</a:t>
            </a:r>
            <a:r>
              <a:rPr lang="en-US" altLang="zh-TW" sz="12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srgbClr val="000087"/>
                </a:solidFill>
                <a:latin typeface="Consolas"/>
              </a:rPr>
              <a:t>sys</a:t>
            </a:r>
            <a:r>
              <a:rPr lang="en-US" altLang="zh-TW" sz="12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2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200" dirty="0" smtClean="0">
                <a:solidFill>
                  <a:srgbClr val="000087"/>
                </a:solidFill>
                <a:latin typeface="Consolas"/>
              </a:rPr>
              <a:t>con</a:t>
            </a:r>
            <a:r>
              <a:rPr lang="en-US" altLang="zh-TW" sz="12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=</a:t>
            </a:r>
            <a:r>
              <a:rPr lang="en-US" altLang="zh-TW" sz="12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200" dirty="0" err="1">
                <a:solidFill>
                  <a:srgbClr val="000087"/>
                </a:solidFill>
                <a:latin typeface="Consolas"/>
              </a:rPr>
              <a:t>lite</a:t>
            </a:r>
            <a:r>
              <a:rPr lang="en-US" altLang="zh-TW" sz="1200" dirty="0" err="1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200" dirty="0" err="1">
                <a:solidFill>
                  <a:srgbClr val="000087"/>
                </a:solidFill>
                <a:latin typeface="Consolas"/>
              </a:rPr>
              <a:t>connect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(</a:t>
            </a:r>
            <a:r>
              <a:rPr lang="en-US" altLang="zh-TW" sz="1200" dirty="0">
                <a:solidFill>
                  <a:srgbClr val="005F5F"/>
                </a:solidFill>
                <a:latin typeface="Consolas"/>
              </a:rPr>
              <a:t>"</a:t>
            </a:r>
            <a:r>
              <a:rPr lang="en-US" altLang="zh-TW" sz="1200" dirty="0" err="1">
                <a:solidFill>
                  <a:srgbClr val="005F5F"/>
                </a:solidFill>
                <a:latin typeface="Consolas"/>
              </a:rPr>
              <a:t>test.db</a:t>
            </a:r>
            <a:r>
              <a:rPr lang="en-US" altLang="zh-TW" sz="1200" dirty="0">
                <a:solidFill>
                  <a:srgbClr val="005F5F"/>
                </a:solidFill>
                <a:latin typeface="Consolas"/>
              </a:rPr>
              <a:t>"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)</a:t>
            </a:r>
            <a:r>
              <a:rPr lang="en-US" altLang="zh-TW" sz="12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2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200" dirty="0" smtClean="0">
                <a:solidFill>
                  <a:srgbClr val="87005F"/>
                </a:solidFill>
                <a:latin typeface="Consolas"/>
              </a:rPr>
              <a:t>with</a:t>
            </a:r>
            <a:r>
              <a:rPr lang="en-US" altLang="zh-TW" sz="12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srgbClr val="000087"/>
                </a:solidFill>
                <a:latin typeface="Consolas"/>
              </a:rPr>
              <a:t>con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:</a:t>
            </a:r>
            <a:r>
              <a:rPr lang="en-US" altLang="zh-TW" sz="12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2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200" dirty="0" smtClean="0">
                <a:solidFill>
                  <a:srgbClr val="000087"/>
                </a:solidFill>
                <a:latin typeface="Consolas"/>
              </a:rPr>
              <a:t>    cur</a:t>
            </a:r>
            <a:r>
              <a:rPr lang="en-US" altLang="zh-TW" sz="12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=</a:t>
            </a:r>
            <a:r>
              <a:rPr lang="en-US" altLang="zh-TW" sz="12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200" dirty="0" err="1">
                <a:solidFill>
                  <a:srgbClr val="000087"/>
                </a:solidFill>
                <a:latin typeface="Consolas"/>
              </a:rPr>
              <a:t>con</a:t>
            </a:r>
            <a:r>
              <a:rPr lang="en-US" altLang="zh-TW" sz="1200" dirty="0" err="1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200" dirty="0" err="1">
                <a:solidFill>
                  <a:srgbClr val="000087"/>
                </a:solidFill>
                <a:latin typeface="Consolas"/>
              </a:rPr>
              <a:t>cursor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()</a:t>
            </a:r>
            <a:r>
              <a:rPr lang="en-US" altLang="zh-TW" sz="12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200" i="1" dirty="0">
                <a:solidFill>
                  <a:srgbClr val="87875F"/>
                </a:solidFill>
                <a:latin typeface="Consolas"/>
              </a:rPr>
              <a:t># Drop Table If </a:t>
            </a:r>
            <a:r>
              <a:rPr lang="en-US" altLang="zh-TW" sz="1200" i="1" dirty="0" err="1">
                <a:solidFill>
                  <a:srgbClr val="87875F"/>
                </a:solidFill>
                <a:latin typeface="Consolas"/>
              </a:rPr>
              <a:t>Exisits</a:t>
            </a:r>
            <a:r>
              <a:rPr lang="en-US" altLang="zh-TW" sz="1200" i="1" dirty="0">
                <a:solidFill>
                  <a:srgbClr val="87875F"/>
                </a:solidFill>
                <a:latin typeface="Consolas"/>
              </a:rPr>
              <a:t> </a:t>
            </a:r>
            <a:endParaRPr lang="en-US" altLang="zh-TW" sz="1200" i="1" dirty="0" smtClean="0">
              <a:solidFill>
                <a:srgbClr val="87875F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200" dirty="0" smtClean="0">
                <a:solidFill>
                  <a:srgbClr val="000087"/>
                </a:solidFill>
                <a:latin typeface="Consolas"/>
              </a:rPr>
              <a:t>    </a:t>
            </a:r>
            <a:r>
              <a:rPr lang="en-US" altLang="zh-TW" sz="1200" dirty="0" err="1" smtClean="0">
                <a:solidFill>
                  <a:srgbClr val="000087"/>
                </a:solidFill>
                <a:latin typeface="Consolas"/>
              </a:rPr>
              <a:t>cur</a:t>
            </a:r>
            <a:r>
              <a:rPr lang="en-US" altLang="zh-TW" sz="1200" dirty="0" err="1" smtClean="0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200" dirty="0" err="1" smtClean="0">
                <a:solidFill>
                  <a:srgbClr val="000087"/>
                </a:solidFill>
                <a:latin typeface="Consolas"/>
              </a:rPr>
              <a:t>execute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(</a:t>
            </a:r>
            <a:r>
              <a:rPr lang="en-US" altLang="zh-TW" sz="1200" dirty="0">
                <a:solidFill>
                  <a:srgbClr val="005F5F"/>
                </a:solidFill>
                <a:latin typeface="Consolas"/>
              </a:rPr>
              <a:t>"DROP TABLE IF EXISTS </a:t>
            </a:r>
            <a:r>
              <a:rPr lang="en-US" altLang="zh-TW" sz="1200" dirty="0" err="1">
                <a:solidFill>
                  <a:srgbClr val="005F5F"/>
                </a:solidFill>
                <a:latin typeface="Consolas"/>
              </a:rPr>
              <a:t>PhoneAddress</a:t>
            </a:r>
            <a:r>
              <a:rPr lang="en-US" altLang="zh-TW" sz="1200" dirty="0">
                <a:solidFill>
                  <a:srgbClr val="005F5F"/>
                </a:solidFill>
                <a:latin typeface="Consolas"/>
              </a:rPr>
              <a:t>"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)</a:t>
            </a:r>
            <a:r>
              <a:rPr lang="en-US" altLang="zh-TW" sz="12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2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200" dirty="0" smtClean="0">
                <a:solidFill>
                  <a:srgbClr val="000087"/>
                </a:solidFill>
                <a:latin typeface="Consolas"/>
              </a:rPr>
              <a:t>    </a:t>
            </a:r>
            <a:r>
              <a:rPr lang="en-US" altLang="zh-TW" sz="1200" dirty="0" err="1" smtClean="0">
                <a:solidFill>
                  <a:srgbClr val="000087"/>
                </a:solidFill>
                <a:latin typeface="Consolas"/>
              </a:rPr>
              <a:t>cur</a:t>
            </a:r>
            <a:r>
              <a:rPr lang="en-US" altLang="zh-TW" sz="1200" dirty="0" err="1" smtClean="0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200" dirty="0" err="1" smtClean="0">
                <a:solidFill>
                  <a:srgbClr val="000087"/>
                </a:solidFill>
                <a:latin typeface="Consolas"/>
              </a:rPr>
              <a:t>execute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(</a:t>
            </a:r>
            <a:r>
              <a:rPr lang="en-US" altLang="zh-TW" sz="1200" dirty="0">
                <a:solidFill>
                  <a:srgbClr val="005F5F"/>
                </a:solidFill>
                <a:latin typeface="Consolas"/>
              </a:rPr>
              <a:t>"CREATE TABLE </a:t>
            </a:r>
            <a:r>
              <a:rPr lang="en-US" altLang="zh-TW" sz="1200" dirty="0" err="1">
                <a:solidFill>
                  <a:srgbClr val="005F5F"/>
                </a:solidFill>
                <a:latin typeface="Consolas"/>
              </a:rPr>
              <a:t>PhoneAddress</a:t>
            </a:r>
            <a:r>
              <a:rPr lang="en-US" altLang="zh-TW" sz="1200" dirty="0">
                <a:solidFill>
                  <a:srgbClr val="005F5F"/>
                </a:solidFill>
                <a:latin typeface="Consolas"/>
              </a:rPr>
              <a:t>(phone CHAR(10) PRIMARY KEY, address TEXT, name TEXT unique, age INT NOT NULL)"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)</a:t>
            </a:r>
            <a:r>
              <a:rPr lang="en-US" altLang="zh-TW" sz="12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2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200" dirty="0" smtClean="0">
                <a:solidFill>
                  <a:srgbClr val="000087"/>
                </a:solidFill>
                <a:latin typeface="Consolas"/>
              </a:rPr>
              <a:t>    </a:t>
            </a:r>
            <a:r>
              <a:rPr lang="en-US" altLang="zh-TW" sz="1200" dirty="0" err="1" smtClean="0">
                <a:solidFill>
                  <a:srgbClr val="000087"/>
                </a:solidFill>
                <a:latin typeface="Consolas"/>
              </a:rPr>
              <a:t>cur</a:t>
            </a:r>
            <a:r>
              <a:rPr lang="en-US" altLang="zh-TW" sz="1200" dirty="0" err="1" smtClean="0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200" dirty="0" err="1" smtClean="0">
                <a:solidFill>
                  <a:srgbClr val="000087"/>
                </a:solidFill>
                <a:latin typeface="Consolas"/>
              </a:rPr>
              <a:t>execute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(</a:t>
            </a:r>
            <a:r>
              <a:rPr lang="en-US" altLang="zh-TW" sz="1200" dirty="0">
                <a:solidFill>
                  <a:srgbClr val="005F5F"/>
                </a:solidFill>
                <a:latin typeface="Consolas"/>
              </a:rPr>
              <a:t>"INSERT INTO </a:t>
            </a:r>
            <a:r>
              <a:rPr lang="en-US" altLang="zh-TW" sz="1200" dirty="0" err="1">
                <a:solidFill>
                  <a:srgbClr val="005F5F"/>
                </a:solidFill>
                <a:latin typeface="Consolas"/>
              </a:rPr>
              <a:t>PhoneAddress</a:t>
            </a:r>
            <a:r>
              <a:rPr lang="en-US" altLang="zh-TW" sz="1200" dirty="0">
                <a:solidFill>
                  <a:srgbClr val="005F5F"/>
                </a:solidFill>
                <a:latin typeface="Consolas"/>
              </a:rPr>
              <a:t> VALUES('0912173381','United State','</a:t>
            </a:r>
            <a:r>
              <a:rPr lang="en-US" altLang="zh-TW" sz="1200" dirty="0" err="1">
                <a:solidFill>
                  <a:srgbClr val="005F5F"/>
                </a:solidFill>
                <a:latin typeface="Consolas"/>
              </a:rPr>
              <a:t>Jhon</a:t>
            </a:r>
            <a:r>
              <a:rPr lang="en-US" altLang="zh-TW" sz="1200" dirty="0">
                <a:solidFill>
                  <a:srgbClr val="005F5F"/>
                </a:solidFill>
                <a:latin typeface="Consolas"/>
              </a:rPr>
              <a:t> Doe',53)"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)</a:t>
            </a:r>
            <a:r>
              <a:rPr lang="en-US" altLang="zh-TW" sz="12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2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200" dirty="0" smtClean="0">
                <a:solidFill>
                  <a:srgbClr val="000087"/>
                </a:solidFill>
                <a:latin typeface="Consolas"/>
              </a:rPr>
              <a:t>    </a:t>
            </a:r>
            <a:r>
              <a:rPr lang="en-US" altLang="zh-TW" sz="1200" dirty="0" err="1" smtClean="0">
                <a:solidFill>
                  <a:srgbClr val="000087"/>
                </a:solidFill>
                <a:latin typeface="Consolas"/>
              </a:rPr>
              <a:t>cur</a:t>
            </a:r>
            <a:r>
              <a:rPr lang="en-US" altLang="zh-TW" sz="1200" dirty="0" err="1" smtClean="0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200" dirty="0" err="1" smtClean="0">
                <a:solidFill>
                  <a:srgbClr val="000087"/>
                </a:solidFill>
                <a:latin typeface="Consolas"/>
              </a:rPr>
              <a:t>execute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(</a:t>
            </a:r>
            <a:r>
              <a:rPr lang="en-US" altLang="zh-TW" sz="1200" dirty="0">
                <a:solidFill>
                  <a:srgbClr val="005F5F"/>
                </a:solidFill>
                <a:latin typeface="Consolas"/>
              </a:rPr>
              <a:t>"INSERT INTO </a:t>
            </a:r>
            <a:r>
              <a:rPr lang="en-US" altLang="zh-TW" sz="1200" dirty="0" err="1">
                <a:solidFill>
                  <a:srgbClr val="005F5F"/>
                </a:solidFill>
                <a:latin typeface="Consolas"/>
              </a:rPr>
              <a:t>PhoneAddress</a:t>
            </a:r>
            <a:r>
              <a:rPr lang="en-US" altLang="zh-TW" sz="1200" dirty="0">
                <a:solidFill>
                  <a:srgbClr val="005F5F"/>
                </a:solidFill>
                <a:latin typeface="Consolas"/>
              </a:rPr>
              <a:t> VALUES('0928375018','Tokyo Japan','</a:t>
            </a:r>
            <a:r>
              <a:rPr lang="en-US" altLang="zh-TW" sz="1200" dirty="0" err="1">
                <a:solidFill>
                  <a:srgbClr val="005F5F"/>
                </a:solidFill>
                <a:latin typeface="Consolas"/>
              </a:rPr>
              <a:t>MuMu</a:t>
            </a:r>
            <a:r>
              <a:rPr lang="en-US" altLang="zh-TW" sz="1200" dirty="0">
                <a:solidFill>
                  <a:srgbClr val="005F5F"/>
                </a:solidFill>
                <a:latin typeface="Consolas"/>
              </a:rPr>
              <a:t> Cat',6)"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)</a:t>
            </a:r>
            <a:r>
              <a:rPr lang="en-US" altLang="zh-TW" sz="12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2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200" dirty="0" smtClean="0">
                <a:solidFill>
                  <a:srgbClr val="000087"/>
                </a:solidFill>
                <a:latin typeface="Consolas"/>
              </a:rPr>
              <a:t>    </a:t>
            </a:r>
            <a:r>
              <a:rPr lang="en-US" altLang="zh-TW" sz="1200" dirty="0" err="1" smtClean="0">
                <a:solidFill>
                  <a:srgbClr val="000087"/>
                </a:solidFill>
                <a:latin typeface="Consolas"/>
              </a:rPr>
              <a:t>cur</a:t>
            </a:r>
            <a:r>
              <a:rPr lang="en-US" altLang="zh-TW" sz="1200" dirty="0" err="1" smtClean="0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200" dirty="0" err="1" smtClean="0">
                <a:solidFill>
                  <a:srgbClr val="000087"/>
                </a:solidFill>
                <a:latin typeface="Consolas"/>
              </a:rPr>
              <a:t>execute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(</a:t>
            </a:r>
            <a:r>
              <a:rPr lang="en-US" altLang="zh-TW" sz="1200" dirty="0">
                <a:solidFill>
                  <a:srgbClr val="005F5F"/>
                </a:solidFill>
                <a:latin typeface="Consolas"/>
              </a:rPr>
              <a:t>"INSERT INTO </a:t>
            </a:r>
            <a:r>
              <a:rPr lang="en-US" altLang="zh-TW" sz="1200" dirty="0" err="1">
                <a:solidFill>
                  <a:srgbClr val="005F5F"/>
                </a:solidFill>
                <a:latin typeface="Consolas"/>
              </a:rPr>
              <a:t>PhoneAddress</a:t>
            </a:r>
            <a:r>
              <a:rPr lang="en-US" altLang="zh-TW" sz="1200" dirty="0">
                <a:solidFill>
                  <a:srgbClr val="005F5F"/>
                </a:solidFill>
                <a:latin typeface="Consolas"/>
              </a:rPr>
              <a:t> VALUES('0957209108','Taipei','Richard',29)"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)</a:t>
            </a:r>
            <a:r>
              <a:rPr lang="en-US" altLang="zh-TW" sz="12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2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200" dirty="0" smtClean="0">
                <a:solidFill>
                  <a:srgbClr val="000087"/>
                </a:solidFill>
                <a:latin typeface="Consolas"/>
              </a:rPr>
              <a:t>    </a:t>
            </a:r>
            <a:r>
              <a:rPr lang="en-US" altLang="zh-TW" sz="1200" dirty="0" err="1" smtClean="0">
                <a:solidFill>
                  <a:srgbClr val="000087"/>
                </a:solidFill>
                <a:latin typeface="Consolas"/>
              </a:rPr>
              <a:t>cur</a:t>
            </a:r>
            <a:r>
              <a:rPr lang="en-US" altLang="zh-TW" sz="1200" dirty="0" err="1" smtClean="0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200" dirty="0" err="1" smtClean="0">
                <a:solidFill>
                  <a:srgbClr val="000087"/>
                </a:solidFill>
                <a:latin typeface="Consolas"/>
              </a:rPr>
              <a:t>execute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(</a:t>
            </a:r>
            <a:r>
              <a:rPr lang="en-US" altLang="zh-TW" sz="1200" dirty="0">
                <a:solidFill>
                  <a:srgbClr val="005F5F"/>
                </a:solidFill>
                <a:latin typeface="Consolas"/>
              </a:rPr>
              <a:t>"SELECT </a:t>
            </a:r>
            <a:r>
              <a:rPr lang="en-US" altLang="zh-TW" sz="1200" dirty="0" err="1">
                <a:solidFill>
                  <a:srgbClr val="005F5F"/>
                </a:solidFill>
                <a:latin typeface="Consolas"/>
              </a:rPr>
              <a:t>phone,address</a:t>
            </a:r>
            <a:r>
              <a:rPr lang="en-US" altLang="zh-TW" sz="1200" dirty="0">
                <a:solidFill>
                  <a:srgbClr val="005F5F"/>
                </a:solidFill>
                <a:latin typeface="Consolas"/>
              </a:rPr>
              <a:t> FROM </a:t>
            </a:r>
            <a:r>
              <a:rPr lang="en-US" altLang="zh-TW" sz="1200" dirty="0" err="1">
                <a:solidFill>
                  <a:srgbClr val="005F5F"/>
                </a:solidFill>
                <a:latin typeface="Consolas"/>
              </a:rPr>
              <a:t>PhoneAddress</a:t>
            </a:r>
            <a:r>
              <a:rPr lang="en-US" altLang="zh-TW" sz="1200" dirty="0">
                <a:solidFill>
                  <a:srgbClr val="005F5F"/>
                </a:solidFill>
                <a:latin typeface="Consolas"/>
              </a:rPr>
              <a:t>"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)</a:t>
            </a:r>
            <a:r>
              <a:rPr lang="en-US" altLang="zh-TW" sz="12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2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200" dirty="0" smtClean="0">
                <a:solidFill>
                  <a:srgbClr val="000087"/>
                </a:solidFill>
                <a:latin typeface="Consolas"/>
              </a:rPr>
              <a:t>    data</a:t>
            </a:r>
            <a:r>
              <a:rPr lang="en-US" altLang="zh-TW" sz="12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=</a:t>
            </a:r>
            <a:r>
              <a:rPr lang="en-US" altLang="zh-TW" sz="12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200" dirty="0" err="1">
                <a:solidFill>
                  <a:srgbClr val="000087"/>
                </a:solidFill>
                <a:latin typeface="Consolas"/>
              </a:rPr>
              <a:t>cur</a:t>
            </a:r>
            <a:r>
              <a:rPr lang="en-US" altLang="zh-TW" sz="1200" dirty="0" err="1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200" dirty="0" err="1">
                <a:solidFill>
                  <a:srgbClr val="000087"/>
                </a:solidFill>
                <a:latin typeface="Consolas"/>
              </a:rPr>
              <a:t>fetchall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()</a:t>
            </a:r>
            <a:r>
              <a:rPr lang="en-US" altLang="zh-TW" sz="12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2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200" dirty="0" smtClean="0">
                <a:solidFill>
                  <a:srgbClr val="87005F"/>
                </a:solidFill>
                <a:latin typeface="Consolas"/>
              </a:rPr>
              <a:t>    for</a:t>
            </a:r>
            <a:r>
              <a:rPr lang="en-US" altLang="zh-TW" sz="12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srgbClr val="000087"/>
                </a:solidFill>
                <a:latin typeface="Consolas"/>
              </a:rPr>
              <a:t>rec</a:t>
            </a:r>
            <a:r>
              <a:rPr lang="en-US" altLang="zh-TW" sz="12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srgbClr val="87005F"/>
                </a:solidFill>
                <a:latin typeface="Consolas"/>
              </a:rPr>
              <a:t>in</a:t>
            </a:r>
            <a:r>
              <a:rPr lang="en-US" altLang="zh-TW" sz="12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srgbClr val="000087"/>
                </a:solidFill>
                <a:latin typeface="Consolas"/>
              </a:rPr>
              <a:t>data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:</a:t>
            </a:r>
            <a:r>
              <a:rPr lang="en-US" altLang="zh-TW" sz="12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2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200" dirty="0" smtClean="0">
                <a:solidFill>
                  <a:srgbClr val="87005F"/>
                </a:solidFill>
                <a:latin typeface="Consolas"/>
              </a:rPr>
              <a:t>        print</a:t>
            </a:r>
            <a:r>
              <a:rPr lang="en-US" altLang="zh-TW" sz="1200" dirty="0" smtClean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srgbClr val="000087"/>
                </a:solidFill>
                <a:latin typeface="Consolas"/>
              </a:rPr>
              <a:t>rec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[</a:t>
            </a:r>
            <a:r>
              <a:rPr lang="en-US" altLang="zh-TW" sz="1200" dirty="0">
                <a:solidFill>
                  <a:srgbClr val="005F00"/>
                </a:solidFill>
                <a:latin typeface="Consolas"/>
              </a:rPr>
              <a:t>0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],</a:t>
            </a:r>
            <a:r>
              <a:rPr lang="en-US" altLang="zh-TW" sz="1200" dirty="0">
                <a:solidFill>
                  <a:srgbClr val="5F5F00"/>
                </a:solidFill>
                <a:latin typeface="Consolas"/>
              </a:rPr>
              <a:t> </a:t>
            </a:r>
            <a:r>
              <a:rPr lang="en-US" altLang="zh-TW" sz="1200" dirty="0">
                <a:solidFill>
                  <a:srgbClr val="000087"/>
                </a:solidFill>
                <a:latin typeface="Consolas"/>
              </a:rPr>
              <a:t>rec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[</a:t>
            </a:r>
            <a:r>
              <a:rPr lang="en-US" altLang="zh-TW" sz="1200" dirty="0">
                <a:solidFill>
                  <a:srgbClr val="005F00"/>
                </a:solidFill>
                <a:latin typeface="Consolas"/>
              </a:rPr>
              <a:t>1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]</a:t>
            </a:r>
            <a:r>
              <a:rPr lang="en-US" altLang="zh-TW" sz="12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200" dirty="0" smtClean="0">
              <a:solidFill>
                <a:srgbClr val="5F5F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zh-TW" sz="1200" dirty="0" err="1" smtClean="0">
                <a:solidFill>
                  <a:srgbClr val="000087"/>
                </a:solidFill>
                <a:latin typeface="Consolas"/>
              </a:rPr>
              <a:t>con</a:t>
            </a:r>
            <a:r>
              <a:rPr lang="en-US" altLang="zh-TW" sz="1200" dirty="0" err="1" smtClean="0">
                <a:solidFill>
                  <a:srgbClr val="00005F"/>
                </a:solidFill>
                <a:latin typeface="Consolas"/>
              </a:rPr>
              <a:t>.</a:t>
            </a:r>
            <a:r>
              <a:rPr lang="en-US" altLang="zh-TW" sz="1200" dirty="0" err="1" smtClean="0">
                <a:solidFill>
                  <a:srgbClr val="000087"/>
                </a:solidFill>
                <a:latin typeface="Consolas"/>
              </a:rPr>
              <a:t>close</a:t>
            </a:r>
            <a:r>
              <a:rPr lang="en-US" altLang="zh-TW" sz="1200" dirty="0">
                <a:solidFill>
                  <a:srgbClr val="00005F"/>
                </a:solidFill>
                <a:latin typeface="Consolas"/>
              </a:rPr>
              <a:t>()</a:t>
            </a:r>
            <a:r>
              <a:rPr lang="en-US" altLang="zh-TW" sz="1200" dirty="0">
                <a:solidFill>
                  <a:srgbClr val="5F5F00"/>
                </a:solidFill>
                <a:latin typeface="Consolas"/>
              </a:rPr>
              <a:t> </a:t>
            </a:r>
            <a:endParaRPr lang="en-US" altLang="zh-TW" sz="1200" dirty="0"/>
          </a:p>
          <a:p>
            <a:pPr marL="0" indent="0">
              <a:buNone/>
            </a:pPr>
            <a:endParaRPr lang="zh-TW" altLang="en-US" sz="1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透過</a:t>
            </a:r>
            <a:r>
              <a:rPr lang="en-US" altLang="zh-TW" dirty="0" smtClean="0"/>
              <a:t>SQLite </a:t>
            </a:r>
            <a:r>
              <a:rPr lang="zh-TW" altLang="en-US" dirty="0" smtClean="0"/>
              <a:t>做資料新增、查詢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90753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rows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cur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fetchall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for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row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in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rows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print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smtClean="0">
                <a:solidFill>
                  <a:srgbClr val="000087"/>
                </a:solidFill>
                <a:highlight>
                  <a:srgbClr val="FFFFFF"/>
                </a:highlight>
              </a:rPr>
              <a:t>row</a:t>
            </a:r>
          </a:p>
          <a:p>
            <a:pPr marL="0" indent="0">
              <a:buNone/>
            </a:pPr>
            <a:endParaRPr lang="en-US" altLang="zh-TW" dirty="0" smtClean="0">
              <a:solidFill>
                <a:srgbClr val="000087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data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cur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fetchone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()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print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data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],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data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</a:t>
            </a:r>
            <a:r>
              <a:rPr lang="en-US" altLang="zh-TW" dirty="0" err="1" smtClean="0"/>
              <a:t>etchone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</a:t>
            </a:r>
            <a:r>
              <a:rPr lang="en-US" altLang="zh-TW" dirty="0" err="1" smtClean="0"/>
              <a:t>fetchall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81975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import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sqlite3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as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lite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with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lite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connect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finance.sqlite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as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db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stockdf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to_sql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name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trading_volume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index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False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con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db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if_exists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'replace'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Pandas </a:t>
            </a:r>
            <a:r>
              <a:rPr lang="zh-TW" altLang="en-US" dirty="0" smtClean="0"/>
              <a:t>將資料塞進資料庫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05121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</a:t>
            </a:r>
            <a:r>
              <a:rPr lang="en-US" altLang="zh-TW" dirty="0" smtClean="0"/>
              <a:t>SQLite </a:t>
            </a:r>
            <a:r>
              <a:rPr lang="en-US" altLang="zh-TW" dirty="0"/>
              <a:t>Manager</a:t>
            </a:r>
            <a:endParaRPr lang="zh-TW" altLang="zh-TW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91" y="1460689"/>
            <a:ext cx="7871617" cy="4146599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6948264" y="4077072"/>
            <a:ext cx="720080" cy="72008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932040" y="3314358"/>
            <a:ext cx="361374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SQLite Manager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827600"/>
      </p:ext>
    </p:extLst>
  </p:cSld>
  <p:clrMapOvr>
    <a:masterClrMapping/>
  </p:clrMapOvr>
  <p:transition spd="slow">
    <p:pull dir="r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smtClean="0"/>
              <a:t>SQLite Manager</a:t>
            </a:r>
            <a:r>
              <a:rPr lang="zh-TW" altLang="en-US" dirty="0" smtClean="0"/>
              <a:t>瀏覽資料</a:t>
            </a:r>
            <a:endParaRPr lang="zh-TW" altLang="zh-TW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25" y="1988840"/>
            <a:ext cx="7416363" cy="3810942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3815408" y="2276872"/>
            <a:ext cx="720080" cy="43204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283968" y="1727230"/>
            <a:ext cx="341632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檢視所有塞入的資料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77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144400"/>
      </p:ext>
    </p:extLst>
  </p:cSld>
  <p:clrMapOvr>
    <a:masterClrMapping/>
  </p:clrMapOvr>
  <p:transition spd="slow">
    <p:pull dir="r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import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sqlite3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as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lite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with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lite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connect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finance.sqlite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as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db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df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pd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read_sql_query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'SELECT count(1) FROM </a:t>
            </a:r>
            <a:r>
              <a:rPr lang="en-US" altLang="zh-TW" dirty="0" err="1">
                <a:solidFill>
                  <a:srgbClr val="005F5F"/>
                </a:solidFill>
                <a:highlight>
                  <a:srgbClr val="FFFFFF"/>
                </a:highlight>
              </a:rPr>
              <a:t>trading_volume</a:t>
            </a: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;'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db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df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Pandas </a:t>
            </a:r>
            <a:r>
              <a:rPr lang="zh-TW" altLang="en-US" dirty="0" smtClean="0"/>
              <a:t>下</a:t>
            </a:r>
            <a:r>
              <a:rPr lang="en-US" altLang="zh-TW" dirty="0" smtClean="0"/>
              <a:t>SQL </a:t>
            </a:r>
            <a:r>
              <a:rPr lang="zh-TW" altLang="en-US" dirty="0" smtClean="0"/>
              <a:t>查詢資料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78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6950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3"/>
          <p:cNvSpPr>
            <a:spLocks noGrp="1"/>
          </p:cNvSpPr>
          <p:nvPr>
            <p:ph type="title"/>
          </p:nvPr>
        </p:nvSpPr>
        <p:spPr>
          <a:xfrm>
            <a:off x="722313" y="2565400"/>
            <a:ext cx="7772400" cy="1362075"/>
          </a:xfrm>
        </p:spPr>
        <p:txBody>
          <a:bodyPr/>
          <a:lstStyle/>
          <a:p>
            <a:r>
              <a:rPr lang="en-US" altLang="zh-TW" cap="none" dirty="0" smtClean="0">
                <a:latin typeface="Arial" charset="0"/>
                <a:cs typeface="Arial" charset="0"/>
              </a:rPr>
              <a:t>AJAX </a:t>
            </a:r>
            <a:r>
              <a:rPr lang="zh-TW" altLang="en-US" cap="none" dirty="0" smtClean="0">
                <a:latin typeface="Arial" charset="0"/>
                <a:cs typeface="Arial" charset="0"/>
              </a:rPr>
              <a:t>資</a:t>
            </a:r>
            <a:r>
              <a:rPr lang="zh-TW" altLang="en-US" cap="none" dirty="0">
                <a:latin typeface="Arial" charset="0"/>
                <a:cs typeface="Arial" charset="0"/>
              </a:rPr>
              <a:t>料</a:t>
            </a:r>
            <a:r>
              <a:rPr lang="zh-TW" altLang="en-US" cap="none" dirty="0" smtClean="0">
                <a:latin typeface="Arial" charset="0"/>
                <a:cs typeface="Arial" charset="0"/>
              </a:rPr>
              <a:t>抓取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1599-7836-4A51-A5A2-5DCA85FFB41C}" type="slidenum">
              <a:rPr lang="zh-TW" altLang="en-US" smtClean="0"/>
              <a:pPr/>
              <a:t>79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99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Java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87875F"/>
                </a:solidFill>
                <a:highlight>
                  <a:srgbClr val="FFFFFF"/>
                </a:highlight>
              </a:rPr>
              <a:t>/* example 1 */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5F005F"/>
                </a:solidFill>
                <a:highlight>
                  <a:srgbClr val="FFFFFF"/>
                </a:highlight>
              </a:rPr>
              <a:t>public</a:t>
            </a:r>
            <a:r>
              <a:rPr lang="en-US" altLang="zh-TW" sz="2000" dirty="0" smtClean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5F005F"/>
                </a:solidFill>
                <a:highlight>
                  <a:srgbClr val="FFFFFF"/>
                </a:highlight>
              </a:rPr>
              <a:t>static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5F005F"/>
                </a:solidFill>
                <a:highlight>
                  <a:srgbClr val="FFFFFF"/>
                </a:highlight>
              </a:rPr>
              <a:t>void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main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String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[]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5F5F00"/>
                </a:solidFill>
                <a:highlight>
                  <a:srgbClr val="FFFFFF"/>
                </a:highlight>
              </a:rPr>
              <a:t>args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){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nn-NO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zh-TW" altLang="en-US" sz="2000" dirty="0" smtClean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nn-NO" altLang="zh-TW" sz="2000" dirty="0" smtClean="0">
                <a:solidFill>
                  <a:srgbClr val="87005F"/>
                </a:solidFill>
                <a:highlight>
                  <a:srgbClr val="FFFFFF"/>
                </a:highlight>
              </a:rPr>
              <a:t>for</a:t>
            </a:r>
            <a:r>
              <a:rPr lang="nn-NO" altLang="zh-TW" sz="2000" dirty="0" smtClean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nn-NO" altLang="zh-TW" sz="2000" dirty="0" smtClean="0">
                <a:solidFill>
                  <a:srgbClr val="5F005F"/>
                </a:solidFill>
                <a:highlight>
                  <a:srgbClr val="FFFFFF"/>
                </a:highlight>
              </a:rPr>
              <a:t>int</a:t>
            </a:r>
            <a:r>
              <a:rPr lang="nn-NO" altLang="zh-TW" sz="2000" dirty="0" smtClean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nn-NO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i</a:t>
            </a:r>
            <a:r>
              <a:rPr lang="nn-NO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nn-NO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0</a:t>
            </a:r>
            <a:r>
              <a:rPr lang="nn-NO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;</a:t>
            </a:r>
            <a:r>
              <a:rPr lang="nn-NO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i</a:t>
            </a:r>
            <a:r>
              <a:rPr lang="nn-NO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&lt;</a:t>
            </a:r>
            <a:r>
              <a:rPr lang="nn-NO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nn-NO" altLang="zh-TW" sz="2000" dirty="0">
                <a:solidFill>
                  <a:srgbClr val="005F00"/>
                </a:solidFill>
                <a:highlight>
                  <a:srgbClr val="FFFFFF"/>
                </a:highlight>
              </a:rPr>
              <a:t>10</a:t>
            </a:r>
            <a:r>
              <a:rPr lang="nn-NO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;</a:t>
            </a:r>
            <a:r>
              <a:rPr lang="nn-NO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i</a:t>
            </a:r>
            <a:r>
              <a:rPr lang="nn-NO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++)</a:t>
            </a:r>
            <a:endParaRPr lang="nn-NO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      </a:t>
            </a:r>
            <a:r>
              <a:rPr lang="en-US" altLang="zh-TW" sz="2000" dirty="0" err="1" smtClean="0">
                <a:solidFill>
                  <a:srgbClr val="5F5F00"/>
                </a:solidFill>
                <a:highlight>
                  <a:srgbClr val="FFFFFF"/>
                </a:highlight>
              </a:rPr>
              <a:t>System</a:t>
            </a:r>
            <a:r>
              <a:rPr lang="en-US" altLang="zh-TW" sz="2000" dirty="0" err="1" smtClean="0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 err="1" smtClean="0">
                <a:solidFill>
                  <a:srgbClr val="5F5F00"/>
                </a:solidFill>
                <a:highlight>
                  <a:srgbClr val="FFFFFF"/>
                </a:highlight>
              </a:rPr>
              <a:t>out</a:t>
            </a:r>
            <a:r>
              <a:rPr lang="en-US" altLang="zh-TW" sz="2000" dirty="0" err="1" smtClean="0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 err="1" smtClean="0">
                <a:solidFill>
                  <a:srgbClr val="5F5F00"/>
                </a:solidFill>
                <a:highlight>
                  <a:srgbClr val="FFFFFF"/>
                </a:highlight>
              </a:rPr>
              <a:t>print</a:t>
            </a:r>
            <a:r>
              <a:rPr lang="en-US" altLang="zh-TW" sz="2000" dirty="0" smtClean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 smtClean="0">
                <a:solidFill>
                  <a:srgbClr val="5F5F00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);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rgbClr val="5F5F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2000" dirty="0" smtClean="0">
                <a:solidFill>
                  <a:srgbClr val="00005F"/>
                </a:solidFill>
                <a:highlight>
                  <a:srgbClr val="FFFFFF"/>
                </a:highlight>
              </a:rPr>
              <a:t>}</a:t>
            </a:r>
          </a:p>
          <a:p>
            <a:pPr marL="0" indent="0">
              <a:buNone/>
            </a:pPr>
            <a:endParaRPr lang="en-US" altLang="zh-TW" sz="800" dirty="0" smtClean="0">
              <a:solidFill>
                <a:srgbClr val="00005F"/>
              </a:solidFill>
              <a:highlight>
                <a:srgbClr val="FFFFFF"/>
              </a:highlight>
            </a:endParaRPr>
          </a:p>
          <a:p>
            <a:r>
              <a:rPr lang="zh-TW" altLang="en-US" sz="2000" dirty="0" smtClean="0"/>
              <a:t>執行速度較</a:t>
            </a:r>
            <a:r>
              <a:rPr lang="en-US" altLang="zh-TW" sz="2000" dirty="0" smtClean="0"/>
              <a:t>Python </a:t>
            </a:r>
            <a:r>
              <a:rPr lang="zh-TW" altLang="en-US" sz="2000" dirty="0" smtClean="0"/>
              <a:t>為快</a:t>
            </a:r>
            <a:endParaRPr lang="en-US" altLang="zh-TW" sz="2000" dirty="0" smtClean="0"/>
          </a:p>
          <a:p>
            <a:r>
              <a:rPr lang="zh-TW" altLang="en-US" sz="2000" dirty="0" smtClean="0"/>
              <a:t>使用</a:t>
            </a:r>
            <a:r>
              <a:rPr lang="en-US" altLang="zh-TW" sz="2000" dirty="0" smtClean="0"/>
              <a:t>{}</a:t>
            </a:r>
            <a:r>
              <a:rPr lang="zh-TW" altLang="en-US" sz="2000" dirty="0" smtClean="0"/>
              <a:t>分隔區塊</a:t>
            </a:r>
            <a:endParaRPr lang="en-US" altLang="zh-TW" sz="2000" dirty="0" smtClean="0"/>
          </a:p>
          <a:p>
            <a:r>
              <a:rPr lang="zh-TW" altLang="en-US" sz="2000" dirty="0"/>
              <a:t>需要宣告變數</a:t>
            </a:r>
            <a:r>
              <a:rPr lang="zh-TW" altLang="en-US" sz="2000" dirty="0" smtClean="0"/>
              <a:t>型態</a:t>
            </a:r>
            <a:endParaRPr lang="en-US" altLang="zh-TW" sz="2000" dirty="0" smtClean="0"/>
          </a:p>
          <a:p>
            <a:r>
              <a:rPr lang="zh-TW" altLang="en-US" sz="2000" dirty="0"/>
              <a:t>可以</a:t>
            </a:r>
            <a:r>
              <a:rPr lang="zh-TW" altLang="en-US" sz="2000" dirty="0" smtClean="0"/>
              <a:t>透過</a:t>
            </a:r>
            <a:r>
              <a:rPr lang="en-US" altLang="zh-TW" sz="2000" dirty="0" smtClean="0"/>
              <a:t>Compiler </a:t>
            </a:r>
            <a:r>
              <a:rPr lang="zh-TW" altLang="en-US" sz="2000" dirty="0" smtClean="0"/>
              <a:t>檢查錯誤</a:t>
            </a:r>
            <a:endParaRPr lang="en-US" altLang="zh-TW" sz="2000" dirty="0" smtClean="0"/>
          </a:p>
          <a:p>
            <a:r>
              <a:rPr lang="zh-TW" altLang="en-US" sz="2000" dirty="0" smtClean="0"/>
              <a:t>使用</a:t>
            </a:r>
            <a:r>
              <a:rPr lang="en-US" altLang="zh-TW" sz="2000" dirty="0" smtClean="0"/>
              <a:t>/**/</a:t>
            </a:r>
            <a:r>
              <a:rPr lang="zh-TW" altLang="en-US" sz="2000" dirty="0" smtClean="0"/>
              <a:t>做註解</a:t>
            </a:r>
            <a:endParaRPr lang="en-US" altLang="zh-TW" sz="2000" dirty="0" smtClean="0"/>
          </a:p>
          <a:p>
            <a:endParaRPr lang="zh-TW" altLang="en-US" sz="2000" dirty="0"/>
          </a:p>
        </p:txBody>
      </p:sp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005F5F"/>
                </a:solidFill>
                <a:highlight>
                  <a:srgbClr val="FFFFFF"/>
                </a:highlight>
              </a:rPr>
              <a:t>'''example1'''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for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i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in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7"/>
                </a:solidFill>
                <a:highlight>
                  <a:srgbClr val="FFFFFF"/>
                </a:highlight>
              </a:rPr>
              <a:t>range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1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5F00"/>
                </a:solidFill>
                <a:highlight>
                  <a:srgbClr val="FFFFFF"/>
                </a:highlight>
              </a:rPr>
              <a:t>11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):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>
                <a:solidFill>
                  <a:srgbClr val="87005F"/>
                </a:solidFill>
                <a:highlight>
                  <a:srgbClr val="FFFFFF"/>
                </a:highlight>
              </a:rPr>
              <a:t>print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i</a:t>
            </a:r>
            <a:r>
              <a:rPr lang="en-US" altLang="zh-TW" dirty="0" smtClean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</a:p>
          <a:p>
            <a:pPr marL="0" indent="0">
              <a:buNone/>
            </a:pPr>
            <a:endParaRPr lang="en-US" altLang="zh-TW" dirty="0" smtClean="0">
              <a:highlight>
                <a:srgbClr val="FFFFFF"/>
              </a:highlight>
            </a:endParaRPr>
          </a:p>
          <a:p>
            <a:endParaRPr lang="en-US" altLang="zh-TW" sz="2000" dirty="0" smtClean="0">
              <a:highlight>
                <a:srgbClr val="FFFFFF"/>
              </a:highlight>
            </a:endParaRPr>
          </a:p>
          <a:p>
            <a:r>
              <a:rPr lang="zh-TW" altLang="en-US" sz="2000" dirty="0" smtClean="0">
                <a:highlight>
                  <a:srgbClr val="FFFFFF"/>
                </a:highlight>
              </a:rPr>
              <a:t>開發</a:t>
            </a:r>
            <a:r>
              <a:rPr lang="zh-TW" altLang="en-US" sz="2000" dirty="0">
                <a:highlight>
                  <a:srgbClr val="FFFFFF"/>
                </a:highlight>
              </a:rPr>
              <a:t>速度較</a:t>
            </a:r>
            <a:r>
              <a:rPr lang="zh-TW" altLang="en-US" sz="2000" dirty="0" smtClean="0">
                <a:highlight>
                  <a:srgbClr val="FFFFFF"/>
                </a:highlight>
              </a:rPr>
              <a:t>快</a:t>
            </a:r>
            <a:endParaRPr lang="en-US" altLang="zh-TW" sz="2000" dirty="0" smtClean="0">
              <a:highlight>
                <a:srgbClr val="FFFFFF"/>
              </a:highlight>
            </a:endParaRPr>
          </a:p>
          <a:p>
            <a:r>
              <a:rPr lang="zh-TW" altLang="en-US" sz="2000" dirty="0" smtClean="0">
                <a:highlight>
                  <a:srgbClr val="FFFFFF"/>
                </a:highlight>
              </a:rPr>
              <a:t>使用</a:t>
            </a:r>
            <a:r>
              <a:rPr lang="en-US" altLang="zh-TW" sz="2000" dirty="0">
                <a:highlight>
                  <a:srgbClr val="FFFFFF"/>
                </a:highlight>
              </a:rPr>
              <a:t>indent </a:t>
            </a:r>
            <a:r>
              <a:rPr lang="zh-TW" altLang="en-US" sz="2000" dirty="0">
                <a:highlight>
                  <a:srgbClr val="FFFFFF"/>
                </a:highlight>
              </a:rPr>
              <a:t>替代 </a:t>
            </a:r>
            <a:r>
              <a:rPr lang="en-US" altLang="zh-TW" sz="2000" dirty="0" smtClean="0">
                <a:highlight>
                  <a:srgbClr val="FFFFFF"/>
                </a:highlight>
              </a:rPr>
              <a:t>{}</a:t>
            </a:r>
          </a:p>
          <a:p>
            <a:r>
              <a:rPr lang="zh-TW" altLang="en-US" sz="2000" dirty="0">
                <a:highlight>
                  <a:srgbClr val="FFFFFF"/>
                </a:highlight>
              </a:rPr>
              <a:t>不須宣告變數型態</a:t>
            </a:r>
            <a:endParaRPr lang="en-US" altLang="zh-TW" sz="2000" dirty="0" smtClean="0">
              <a:highlight>
                <a:srgbClr val="FFFFFF"/>
              </a:highlight>
            </a:endParaRPr>
          </a:p>
          <a:p>
            <a:r>
              <a:rPr lang="zh-TW" altLang="en-US" sz="2000" dirty="0">
                <a:highlight>
                  <a:srgbClr val="FFFFFF"/>
                </a:highlight>
              </a:rPr>
              <a:t>只能</a:t>
            </a:r>
            <a:r>
              <a:rPr lang="zh-TW" altLang="en-US" sz="2000" dirty="0" smtClean="0">
                <a:highlight>
                  <a:srgbClr val="FFFFFF"/>
                </a:highlight>
              </a:rPr>
              <a:t>在</a:t>
            </a:r>
            <a:r>
              <a:rPr lang="en-US" altLang="zh-TW" sz="2000" dirty="0" smtClean="0">
                <a:highlight>
                  <a:srgbClr val="FFFFFF"/>
                </a:highlight>
              </a:rPr>
              <a:t>runtime </a:t>
            </a:r>
            <a:r>
              <a:rPr lang="zh-TW" altLang="en-US" sz="2000" dirty="0" smtClean="0">
                <a:highlight>
                  <a:srgbClr val="FFFFFF"/>
                </a:highlight>
              </a:rPr>
              <a:t>檢查錯誤</a:t>
            </a:r>
            <a:endParaRPr lang="en-US" altLang="zh-TW" sz="2000" dirty="0">
              <a:highlight>
                <a:srgbClr val="FFFFFF"/>
              </a:highlight>
            </a:endParaRPr>
          </a:p>
          <a:p>
            <a:r>
              <a:rPr lang="zh-TW" altLang="en-US" sz="2000" dirty="0" smtClean="0">
                <a:highlight>
                  <a:srgbClr val="FFFFFF"/>
                </a:highlight>
              </a:rPr>
              <a:t>以</a:t>
            </a:r>
            <a:r>
              <a:rPr lang="en-US" altLang="zh-TW" sz="2000" dirty="0" smtClean="0">
                <a:highlight>
                  <a:srgbClr val="FFFFFF"/>
                </a:highlight>
              </a:rPr>
              <a:t>#</a:t>
            </a:r>
            <a:r>
              <a:rPr lang="zh-TW" altLang="en-US" sz="2000" dirty="0" smtClean="0">
                <a:highlight>
                  <a:srgbClr val="FFFFFF"/>
                </a:highlight>
              </a:rPr>
              <a:t>與</a:t>
            </a:r>
            <a:r>
              <a:rPr lang="en-US" altLang="zh-TW" sz="2000" dirty="0" smtClean="0">
                <a:highlight>
                  <a:srgbClr val="FFFFFF"/>
                </a:highlight>
              </a:rPr>
              <a:t>’’</a:t>
            </a:r>
            <a:r>
              <a:rPr lang="zh-TW" altLang="en-US" sz="2000" dirty="0" smtClean="0">
                <a:highlight>
                  <a:srgbClr val="FFFFFF"/>
                </a:highlight>
              </a:rPr>
              <a:t>或</a:t>
            </a:r>
            <a:r>
              <a:rPr lang="en-US" altLang="zh-TW" sz="2000" dirty="0" smtClean="0">
                <a:highlight>
                  <a:srgbClr val="FFFFFF"/>
                </a:highlight>
              </a:rPr>
              <a:t>”” </a:t>
            </a:r>
            <a:r>
              <a:rPr lang="zh-TW" altLang="en-US" sz="2000" dirty="0" smtClean="0">
                <a:highlight>
                  <a:srgbClr val="FFFFFF"/>
                </a:highlight>
              </a:rPr>
              <a:t>做註解</a:t>
            </a:r>
            <a:endParaRPr lang="en-US" altLang="zh-TW" sz="2000" dirty="0">
              <a:highlight>
                <a:srgbClr val="FFFFFF"/>
              </a:highlight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05153" y="1140510"/>
            <a:ext cx="57656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Java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788024" y="1140510"/>
            <a:ext cx="852413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Python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38284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688" y="1484784"/>
            <a:ext cx="8229600" cy="3795746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抓取財報狗的資訊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80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951566" y="5095864"/>
            <a:ext cx="469872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https://statementdog.com/analysis/tpe#2330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221288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找出呼叫資料的進入點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81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0808"/>
            <a:ext cx="8505692" cy="3843214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2051911" y="3037156"/>
            <a:ext cx="638953" cy="30547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2629759" y="3345829"/>
            <a:ext cx="567958" cy="34481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457200" y="4077072"/>
            <a:ext cx="873190" cy="26288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2690864" y="2719632"/>
            <a:ext cx="317524" cy="3175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189830" y="2371909"/>
            <a:ext cx="1928297" cy="4071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點選</a:t>
            </a:r>
            <a:r>
              <a:rPr lang="en-US" altLang="zh-TW" dirty="0" smtClean="0"/>
              <a:t>Network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2886005" y="2953754"/>
            <a:ext cx="317524" cy="3175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219422" y="2896600"/>
            <a:ext cx="126348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TW" altLang="en-US" dirty="0" smtClean="0"/>
              <a:t>點選</a:t>
            </a:r>
            <a:r>
              <a:rPr lang="en-US" altLang="zh-TW" dirty="0" smtClean="0"/>
              <a:t>XHR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1438349" y="3920497"/>
            <a:ext cx="317524" cy="3175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854208" y="3735831"/>
            <a:ext cx="133562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點選連結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032893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87005F"/>
                </a:solidFill>
                <a:highlight>
                  <a:srgbClr val="FFFFFF"/>
                </a:highlight>
              </a:rPr>
              <a:t>import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requests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headers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{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'X-Requested-With'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000" dirty="0" err="1">
                <a:solidFill>
                  <a:srgbClr val="005F5F"/>
                </a:solidFill>
                <a:highlight>
                  <a:srgbClr val="FFFFFF"/>
                </a:highlight>
              </a:rPr>
              <a:t>XMLHttpRequest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000" dirty="0" err="1">
                <a:solidFill>
                  <a:srgbClr val="005F5F"/>
                </a:solidFill>
                <a:highlight>
                  <a:srgbClr val="FFFFFF"/>
                </a:highlight>
              </a:rPr>
              <a:t>User-Agent'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2000" dirty="0" err="1">
                <a:solidFill>
                  <a:srgbClr val="005F5F"/>
                </a:solidFill>
                <a:highlight>
                  <a:srgbClr val="FFFFFF"/>
                </a:highlight>
              </a:rPr>
              <a:t>'Mozilla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/5.0 (Windows NT 6.1; WOW64) </a:t>
            </a:r>
            <a:r>
              <a:rPr lang="en-US" altLang="zh-TW" sz="2000" dirty="0" err="1">
                <a:solidFill>
                  <a:srgbClr val="005F5F"/>
                </a:solidFill>
                <a:highlight>
                  <a:srgbClr val="FFFFFF"/>
                </a:highlight>
              </a:rPr>
              <a:t>AppleWebKit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/537.36 (KHTML, like Gecko) Chrome/49.0.2623.87 Safari/537.36'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}</a:t>
            </a:r>
            <a:endParaRPr lang="zh-TW" altLang="en-US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rs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requests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session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res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rs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get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000" u="sng" dirty="0">
                <a:solidFill>
                  <a:srgbClr val="005F5F"/>
                </a:solidFill>
                <a:highlight>
                  <a:srgbClr val="FFFFFF"/>
                </a:highlight>
              </a:rPr>
              <a:t>https://statementdog.com/analysis/</a:t>
            </a:r>
            <a:r>
              <a:rPr lang="en-US" altLang="zh-TW" sz="2000" u="sng" dirty="0" err="1">
                <a:solidFill>
                  <a:srgbClr val="005F5F"/>
                </a:solidFill>
                <a:highlight>
                  <a:srgbClr val="FFFFFF"/>
                </a:highlight>
              </a:rPr>
              <a:t>analysis_ajax</a:t>
            </a:r>
            <a:r>
              <a:rPr lang="en-US" altLang="zh-TW" sz="2000" u="sng" dirty="0">
                <a:solidFill>
                  <a:srgbClr val="005F5F"/>
                </a:solidFill>
                <a:highlight>
                  <a:srgbClr val="FFFFFF"/>
                </a:highlight>
              </a:rPr>
              <a:t>/2330/2011/1/2016/4/1</a:t>
            </a:r>
            <a:r>
              <a:rPr lang="en-US" altLang="zh-TW" sz="20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headers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87"/>
                </a:solidFill>
                <a:highlight>
                  <a:srgbClr val="FFFFFF"/>
                </a:highlight>
              </a:rPr>
              <a:t>headers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0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json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res</a:t>
            </a:r>
            <a:r>
              <a:rPr lang="en-US" altLang="zh-TW" sz="20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 err="1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抓取圖表資料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82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81132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jdf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pd</a:t>
            </a:r>
            <a:r>
              <a:rPr lang="en-US" altLang="zh-TW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read_json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json</a:t>
            </a:r>
            <a:r>
              <a:rPr lang="en-US" altLang="zh-TW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000087"/>
                </a:solidFill>
                <a:highlight>
                  <a:srgbClr val="FFFFFF"/>
                </a:highlight>
              </a:rPr>
              <a:t>jdf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Pandas</a:t>
            </a:r>
            <a:r>
              <a:rPr lang="zh-TW" altLang="en-US" dirty="0" smtClean="0"/>
              <a:t>讀取</a:t>
            </a:r>
            <a:r>
              <a:rPr lang="en-US" altLang="zh-TW" dirty="0" smtClean="0"/>
              <a:t>JSON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83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92" y="2780928"/>
            <a:ext cx="8507611" cy="28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6800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3"/>
          <p:cNvSpPr>
            <a:spLocks noGrp="1"/>
          </p:cNvSpPr>
          <p:nvPr>
            <p:ph type="title"/>
          </p:nvPr>
        </p:nvSpPr>
        <p:spPr>
          <a:xfrm>
            <a:off x="722313" y="2565400"/>
            <a:ext cx="7772400" cy="1362075"/>
          </a:xfrm>
        </p:spPr>
        <p:txBody>
          <a:bodyPr/>
          <a:lstStyle/>
          <a:p>
            <a:r>
              <a:rPr lang="zh-TW" altLang="en-US" cap="none" dirty="0" smtClean="0">
                <a:latin typeface="Arial" charset="0"/>
                <a:cs typeface="Arial" charset="0"/>
              </a:rPr>
              <a:t>使用</a:t>
            </a:r>
            <a:r>
              <a:rPr lang="en-US" altLang="zh-TW" cap="none" dirty="0" smtClean="0">
                <a:latin typeface="Arial" charset="0"/>
                <a:cs typeface="Arial" charset="0"/>
              </a:rPr>
              <a:t>Selenium </a:t>
            </a:r>
            <a:r>
              <a:rPr lang="zh-TW" altLang="en-US" cap="none" dirty="0" smtClean="0">
                <a:latin typeface="Arial" charset="0"/>
                <a:cs typeface="Arial" charset="0"/>
              </a:rPr>
              <a:t>抓資料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1599-7836-4A51-A5A2-5DCA85FFB41C}" type="slidenum">
              <a:rPr lang="zh-TW" altLang="en-US" smtClean="0"/>
              <a:pPr/>
              <a:t>84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20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99" y="1530014"/>
            <a:ext cx="7292177" cy="3967906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Selenium Plugin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85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578107" y="5322693"/>
            <a:ext cx="609275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https://addons.mozilla.org/en-US/firefox/addon/selenium-ide/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5185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Selenium Plugin </a:t>
            </a:r>
            <a:r>
              <a:rPr lang="zh-TW" altLang="en-US" dirty="0" smtClean="0"/>
              <a:t>錄製動作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86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356520"/>
            <a:ext cx="5095041" cy="476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8148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匯出</a:t>
            </a:r>
            <a:r>
              <a:rPr lang="en-US" altLang="zh-TW" dirty="0" smtClean="0"/>
              <a:t>Selenium </a:t>
            </a:r>
            <a:r>
              <a:rPr lang="zh-TW" altLang="en-US" dirty="0" smtClean="0"/>
              <a:t>腳本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87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636502"/>
            <a:ext cx="4537780" cy="433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5795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400" dirty="0">
                <a:solidFill>
                  <a:srgbClr val="87875F"/>
                </a:solidFill>
                <a:highlight>
                  <a:srgbClr val="FFFFFF"/>
                </a:highlight>
              </a:rPr>
              <a:t># -*- coding: utf-8 -*-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87005F"/>
                </a:solidFill>
                <a:highlight>
                  <a:srgbClr val="FFFFFF"/>
                </a:highlight>
              </a:rPr>
              <a:t>from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selenium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87005F"/>
                </a:solidFill>
                <a:highlight>
                  <a:srgbClr val="FFFFFF"/>
                </a:highlight>
              </a:rPr>
              <a:t>import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webdriver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87005F"/>
                </a:solidFill>
                <a:highlight>
                  <a:srgbClr val="FFFFFF"/>
                </a:highlight>
              </a:rPr>
              <a:t>from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selenium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webdriver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common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by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87005F"/>
                </a:solidFill>
                <a:highlight>
                  <a:srgbClr val="FFFFFF"/>
                </a:highlight>
              </a:rPr>
              <a:t>import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By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87005F"/>
                </a:solidFill>
                <a:highlight>
                  <a:srgbClr val="FFFFFF"/>
                </a:highlight>
              </a:rPr>
              <a:t>from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selenium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webdriver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common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keys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87005F"/>
                </a:solidFill>
                <a:highlight>
                  <a:srgbClr val="FFFFFF"/>
                </a:highlight>
              </a:rPr>
              <a:t>import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Keys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87005F"/>
                </a:solidFill>
                <a:highlight>
                  <a:srgbClr val="FFFFFF"/>
                </a:highlight>
              </a:rPr>
              <a:t>from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selenium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webdriver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support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ui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87005F"/>
                </a:solidFill>
                <a:highlight>
                  <a:srgbClr val="FFFFFF"/>
                </a:highlight>
              </a:rPr>
              <a:t>import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87005F"/>
                </a:solidFill>
                <a:highlight>
                  <a:srgbClr val="FFFFFF"/>
                </a:highlight>
              </a:rPr>
              <a:t>from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selenium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common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exceptions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87005F"/>
                </a:solidFill>
                <a:highlight>
                  <a:srgbClr val="FFFFFF"/>
                </a:highlight>
              </a:rPr>
              <a:t>import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NoSuchElementException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87005F"/>
                </a:solidFill>
                <a:highlight>
                  <a:srgbClr val="FFFFFF"/>
                </a:highlight>
              </a:rPr>
              <a:t>from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selenium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common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exceptions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87005F"/>
                </a:solidFill>
                <a:highlight>
                  <a:srgbClr val="FFFFFF"/>
                </a:highlight>
              </a:rPr>
              <a:t>import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NoAlertPresentException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87005F"/>
                </a:solidFill>
                <a:highlight>
                  <a:srgbClr val="FFFFFF"/>
                </a:highlight>
              </a:rPr>
              <a:t>from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bs4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87005F"/>
                </a:solidFill>
                <a:highlight>
                  <a:srgbClr val="FFFFFF"/>
                </a:highlight>
              </a:rPr>
              <a:t>import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BeautifulSoup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87005F"/>
                </a:solidFill>
                <a:highlight>
                  <a:srgbClr val="FFFFFF"/>
                </a:highlight>
              </a:rPr>
              <a:t>import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unittest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time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re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TW" altLang="en-US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driver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webdriver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Firefox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()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driver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implicitly_wait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>
                <a:solidFill>
                  <a:srgbClr val="005F00"/>
                </a:solidFill>
                <a:highlight>
                  <a:srgbClr val="FFFFFF"/>
                </a:highlight>
              </a:rPr>
              <a:t>30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driver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get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1400" u="sng" dirty="0">
                <a:solidFill>
                  <a:srgbClr val="005F5F"/>
                </a:solidFill>
                <a:highlight>
                  <a:srgbClr val="FFFFFF"/>
                </a:highlight>
              </a:rPr>
              <a:t>http://justdata.yuanta.com.tw/z/</a:t>
            </a:r>
            <a:r>
              <a:rPr lang="en-US" altLang="zh-TW" sz="1400" u="sng" dirty="0" err="1">
                <a:solidFill>
                  <a:srgbClr val="005F5F"/>
                </a:solidFill>
                <a:highlight>
                  <a:srgbClr val="FFFFFF"/>
                </a:highlight>
              </a:rPr>
              <a:t>zk</a:t>
            </a:r>
            <a:r>
              <a:rPr lang="en-US" altLang="zh-TW" sz="1400" u="sng" dirty="0">
                <a:solidFill>
                  <a:srgbClr val="005F5F"/>
                </a:solidFill>
                <a:highlight>
                  <a:srgbClr val="FFFFFF"/>
                </a:highlight>
              </a:rPr>
              <a:t>/zk00-f.asp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TW" altLang="en-US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BeautifulSoup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driver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page_source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87005F"/>
                </a:solidFill>
                <a:highlight>
                  <a:srgbClr val="FFFFFF"/>
                </a:highlight>
              </a:rPr>
              <a:t>print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TW" altLang="en-US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driver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close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()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TW" altLang="en-US" sz="1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</a:t>
            </a:r>
            <a:r>
              <a:rPr lang="en-US" altLang="zh-TW" dirty="0" smtClean="0"/>
              <a:t>Selenium </a:t>
            </a:r>
            <a:r>
              <a:rPr lang="zh-TW" altLang="en-US" dirty="0" smtClean="0"/>
              <a:t>腳本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88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595823" y="5229200"/>
            <a:ext cx="305724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需要執行</a:t>
            </a:r>
            <a:r>
              <a:rPr lang="en-US" altLang="zh-TW" dirty="0" smtClean="0"/>
              <a:t>pip install selenium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38371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3"/>
          <p:cNvSpPr>
            <a:spLocks noGrp="1"/>
          </p:cNvSpPr>
          <p:nvPr>
            <p:ph type="title"/>
          </p:nvPr>
        </p:nvSpPr>
        <p:spPr>
          <a:xfrm>
            <a:off x="722313" y="2565400"/>
            <a:ext cx="7772400" cy="1362075"/>
          </a:xfrm>
        </p:spPr>
        <p:txBody>
          <a:bodyPr/>
          <a:lstStyle/>
          <a:p>
            <a:r>
              <a:rPr lang="zh-TW" altLang="en-US" cap="none" dirty="0">
                <a:latin typeface="Arial" charset="0"/>
                <a:cs typeface="Arial" charset="0"/>
              </a:rPr>
              <a:t>買賣日</a:t>
            </a:r>
            <a:r>
              <a:rPr lang="zh-TW" altLang="en-US" cap="none" dirty="0" smtClean="0">
                <a:latin typeface="Arial" charset="0"/>
                <a:cs typeface="Arial" charset="0"/>
              </a:rPr>
              <a:t>報表資料抓取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1599-7836-4A51-A5A2-5DCA85FFB41C}" type="slidenum">
              <a:rPr lang="zh-TW" altLang="en-US" smtClean="0"/>
              <a:pPr/>
              <a:t>89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74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3"/>
          <p:cNvSpPr>
            <a:spLocks noGrp="1"/>
          </p:cNvSpPr>
          <p:nvPr>
            <p:ph type="title"/>
          </p:nvPr>
        </p:nvSpPr>
        <p:spPr>
          <a:xfrm>
            <a:off x="722313" y="2565400"/>
            <a:ext cx="7772400" cy="1362075"/>
          </a:xfrm>
        </p:spPr>
        <p:txBody>
          <a:bodyPr/>
          <a:lstStyle/>
          <a:p>
            <a:r>
              <a:rPr lang="zh-TW" altLang="en-US" dirty="0" smtClean="0"/>
              <a:t>資料爬取</a:t>
            </a:r>
            <a:endParaRPr lang="zh-TW" altLang="en-US" cap="none" dirty="0" smtClean="0">
              <a:latin typeface="Arial" charset="0"/>
              <a:cs typeface="Arial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1599-7836-4A51-A5A2-5DCA85FFB41C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23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25664"/>
            <a:ext cx="8233234" cy="3474516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破解買賣日報表查詢系統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90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573817" y="5186967"/>
            <a:ext cx="310976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http://bsr.twse.com.tw/bshtm/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708333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307430"/>
            <a:ext cx="8229600" cy="464185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400" dirty="0" smtClean="0">
                <a:solidFill>
                  <a:srgbClr val="000087"/>
                </a:solidFill>
                <a:highlight>
                  <a:srgbClr val="FFFFFF"/>
                </a:highlight>
              </a:rPr>
              <a:t>headers</a:t>
            </a:r>
            <a:r>
              <a:rPr lang="en-US" altLang="zh-TW" sz="1400" dirty="0" smtClean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{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400" dirty="0" err="1">
                <a:solidFill>
                  <a:srgbClr val="005F5F"/>
                </a:solidFill>
                <a:highlight>
                  <a:srgbClr val="FFFFFF"/>
                </a:highlight>
              </a:rPr>
              <a:t>User-Agent'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400" dirty="0" err="1">
                <a:solidFill>
                  <a:srgbClr val="005F5F"/>
                </a:solidFill>
                <a:highlight>
                  <a:srgbClr val="FFFFFF"/>
                </a:highlight>
              </a:rPr>
              <a:t>'Mozilla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/5.0 (Windows NT 6.1; WOW64) </a:t>
            </a:r>
            <a:r>
              <a:rPr lang="en-US" altLang="zh-TW" sz="1400" dirty="0" err="1">
                <a:solidFill>
                  <a:srgbClr val="005F5F"/>
                </a:solidFill>
                <a:highlight>
                  <a:srgbClr val="FFFFFF"/>
                </a:highlight>
              </a:rPr>
              <a:t>AppleWebKit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/537.36 (KHTML, like Gecko) Chrome/48.0.2564.116 Safari/537.36'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}</a:t>
            </a:r>
            <a:endParaRPr lang="zh-TW" altLang="en-US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rs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requests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session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()</a:t>
            </a:r>
            <a:endParaRPr lang="en-US" altLang="zh-TW" sz="1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r2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rs</a:t>
            </a:r>
            <a:r>
              <a:rPr lang="en-US" altLang="zh-TW" sz="1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400" dirty="0" err="1">
                <a:solidFill>
                  <a:srgbClr val="000087"/>
                </a:solidFill>
                <a:highlight>
                  <a:srgbClr val="FFFFFF"/>
                </a:highlight>
              </a:rPr>
              <a:t>get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400" u="sng" dirty="0">
                <a:solidFill>
                  <a:srgbClr val="005F5F"/>
                </a:solidFill>
                <a:highlight>
                  <a:srgbClr val="FFFFFF"/>
                </a:highlight>
              </a:rPr>
              <a:t>http://bsr.twse.com.tw/</a:t>
            </a:r>
            <a:r>
              <a:rPr lang="en-US" altLang="zh-TW" sz="1400" u="sng" dirty="0" err="1">
                <a:solidFill>
                  <a:srgbClr val="005F5F"/>
                </a:solidFill>
                <a:highlight>
                  <a:srgbClr val="FFFFFF"/>
                </a:highlight>
              </a:rPr>
              <a:t>bshtm</a:t>
            </a:r>
            <a:r>
              <a:rPr lang="en-US" altLang="zh-TW" sz="1400" u="sng" dirty="0">
                <a:solidFill>
                  <a:srgbClr val="005F5F"/>
                </a:solidFill>
                <a:highlight>
                  <a:srgbClr val="FFFFFF"/>
                </a:highlight>
              </a:rPr>
              <a:t>/bsMenu.aspx</a:t>
            </a:r>
            <a:r>
              <a:rPr lang="en-US" altLang="zh-TW" sz="14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headers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87"/>
                </a:solidFill>
                <a:highlight>
                  <a:srgbClr val="FFFFFF"/>
                </a:highlight>
              </a:rPr>
              <a:t>headers</a:t>
            </a:r>
            <a:r>
              <a:rPr lang="en-US" altLang="zh-TW" sz="14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zh-TW" altLang="en-US" sz="1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抓取</a:t>
            </a:r>
            <a:r>
              <a:rPr lang="en-US" altLang="zh-TW" dirty="0" smtClean="0"/>
              <a:t>bsMenu.aspx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91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111273"/>
            <a:ext cx="5856635" cy="285157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148064" y="5397262"/>
            <a:ext cx="301460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GET </a:t>
            </a:r>
            <a:r>
              <a:rPr lang="zh-TW" altLang="en-US" dirty="0"/>
              <a:t>抓取</a:t>
            </a:r>
            <a:r>
              <a:rPr lang="en-US" altLang="zh-TW" dirty="0" smtClean="0"/>
              <a:t>bsMenu.aspx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47155650"/>
      </p:ext>
    </p:extLst>
  </p:cSld>
  <p:clrMapOvr>
    <a:masterClrMapping/>
  </p:clrMapOvr>
  <p:transition spd="slow">
    <p:pull dir="r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64185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200" dirty="0">
                <a:solidFill>
                  <a:srgbClr val="000087"/>
                </a:solidFill>
                <a:highlight>
                  <a:srgbClr val="FFFFFF"/>
                </a:highlight>
              </a:rPr>
              <a:t>payload</a:t>
            </a:r>
            <a:r>
              <a:rPr lang="en-US" altLang="zh-TW" sz="12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2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00005F"/>
                </a:solidFill>
                <a:highlight>
                  <a:srgbClr val="FFFFFF"/>
                </a:highlight>
              </a:rPr>
              <a:t>{</a:t>
            </a:r>
            <a:endParaRPr lang="en-US" altLang="zh-TW" sz="12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200" dirty="0">
                <a:solidFill>
                  <a:srgbClr val="005F5F"/>
                </a:solidFill>
                <a:highlight>
                  <a:srgbClr val="FFFFFF"/>
                </a:highlight>
              </a:rPr>
              <a:t>'__EVENTTARGET'</a:t>
            </a:r>
            <a:r>
              <a:rPr lang="en-US" altLang="zh-TW" sz="1200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200" dirty="0">
                <a:solidFill>
                  <a:srgbClr val="005F5F"/>
                </a:solidFill>
                <a:highlight>
                  <a:srgbClr val="FFFFFF"/>
                </a:highlight>
              </a:rPr>
              <a:t>''</a:t>
            </a:r>
            <a:r>
              <a:rPr lang="en-US" altLang="zh-TW" sz="12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endParaRPr lang="en-US" altLang="zh-TW" sz="12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200" dirty="0">
                <a:solidFill>
                  <a:srgbClr val="005F5F"/>
                </a:solidFill>
                <a:highlight>
                  <a:srgbClr val="FFFFFF"/>
                </a:highlight>
              </a:rPr>
              <a:t>'__EVENTARGUMENT'</a:t>
            </a:r>
            <a:r>
              <a:rPr lang="en-US" altLang="zh-TW" sz="1200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200" dirty="0">
                <a:solidFill>
                  <a:srgbClr val="005F5F"/>
                </a:solidFill>
                <a:highlight>
                  <a:srgbClr val="FFFFFF"/>
                </a:highlight>
              </a:rPr>
              <a:t>''</a:t>
            </a:r>
            <a:r>
              <a:rPr lang="en-US" altLang="zh-TW" sz="12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endParaRPr lang="en-US" altLang="zh-TW" sz="12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200" dirty="0">
                <a:solidFill>
                  <a:srgbClr val="005F5F"/>
                </a:solidFill>
                <a:highlight>
                  <a:srgbClr val="FFFFFF"/>
                </a:highlight>
              </a:rPr>
              <a:t>'__LASTFOCUS'</a:t>
            </a:r>
            <a:r>
              <a:rPr lang="en-US" altLang="zh-TW" sz="1200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200" dirty="0">
                <a:solidFill>
                  <a:srgbClr val="005F5F"/>
                </a:solidFill>
                <a:highlight>
                  <a:srgbClr val="FFFFFF"/>
                </a:highlight>
              </a:rPr>
              <a:t>''</a:t>
            </a:r>
            <a:r>
              <a:rPr lang="en-US" altLang="zh-TW" sz="12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endParaRPr lang="en-US" altLang="zh-TW" sz="12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200" dirty="0" smtClean="0">
                <a:solidFill>
                  <a:srgbClr val="005F5F"/>
                </a:solidFill>
                <a:highlight>
                  <a:srgbClr val="FFFFFF"/>
                </a:highlight>
              </a:rPr>
              <a:t>'RadioButton_Normal</a:t>
            </a:r>
            <a:r>
              <a:rPr lang="en-US" altLang="zh-TW" sz="12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200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2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200" dirty="0" err="1">
                <a:solidFill>
                  <a:srgbClr val="005F5F"/>
                </a:solidFill>
                <a:highlight>
                  <a:srgbClr val="FFFFFF"/>
                </a:highlight>
              </a:rPr>
              <a:t>RadioButton_Normal</a:t>
            </a:r>
            <a:r>
              <a:rPr lang="en-US" altLang="zh-TW" sz="12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2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endParaRPr lang="en-US" altLang="zh-TW" sz="12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200" dirty="0">
                <a:solidFill>
                  <a:srgbClr val="005F5F"/>
                </a:solidFill>
                <a:highlight>
                  <a:srgbClr val="FFFFFF"/>
                </a:highlight>
              </a:rPr>
              <a:t>'TextBox_Stkno'</a:t>
            </a:r>
            <a:r>
              <a:rPr lang="en-US" altLang="zh-TW" sz="1200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200" dirty="0">
                <a:solidFill>
                  <a:srgbClr val="005F5F"/>
                </a:solidFill>
                <a:highlight>
                  <a:srgbClr val="FFFFFF"/>
                </a:highlight>
              </a:rPr>
              <a:t>'2330'</a:t>
            </a:r>
            <a:r>
              <a:rPr lang="en-US" altLang="zh-TW" sz="12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endParaRPr lang="en-US" altLang="zh-TW" sz="12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200" dirty="0">
                <a:solidFill>
                  <a:srgbClr val="005F5F"/>
                </a:solidFill>
                <a:highlight>
                  <a:srgbClr val="FFFFFF"/>
                </a:highlight>
              </a:rPr>
              <a:t>'CaptchaControl1'</a:t>
            </a:r>
            <a:r>
              <a:rPr lang="en-US" altLang="zh-TW" sz="1200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200" dirty="0">
                <a:solidFill>
                  <a:srgbClr val="005F5F"/>
                </a:solidFill>
                <a:highlight>
                  <a:srgbClr val="FFFFFF"/>
                </a:highlight>
              </a:rPr>
              <a:t>'E3QL8'</a:t>
            </a:r>
            <a:endParaRPr lang="en-US" altLang="zh-TW" sz="12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2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200" dirty="0" err="1">
                <a:solidFill>
                  <a:srgbClr val="005F5F"/>
                </a:solidFill>
                <a:highlight>
                  <a:srgbClr val="FFFFFF"/>
                </a:highlight>
              </a:rPr>
              <a:t>btnOK</a:t>
            </a:r>
            <a:r>
              <a:rPr lang="en-US" altLang="zh-TW" sz="12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200" dirty="0">
                <a:solidFill>
                  <a:srgbClr val="00005F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2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zh-TW" altLang="en-US" sz="1200" dirty="0">
                <a:solidFill>
                  <a:srgbClr val="005F5F"/>
                </a:solidFill>
                <a:highlight>
                  <a:srgbClr val="FFFFFF"/>
                </a:highlight>
              </a:rPr>
              <a:t>查詢</a:t>
            </a:r>
            <a:r>
              <a:rPr lang="en-US" altLang="zh-TW" sz="12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endParaRPr lang="zh-TW" altLang="en-US" sz="12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rgbClr val="00005F"/>
                </a:solidFill>
                <a:highlight>
                  <a:srgbClr val="FFFFFF"/>
                </a:highlight>
              </a:rPr>
              <a:t>}</a:t>
            </a:r>
            <a:endParaRPr lang="zh-TW" altLang="en-US" sz="12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rgbClr val="87005F"/>
                </a:solidFill>
                <a:highlight>
                  <a:srgbClr val="FFFFFF"/>
                </a:highlight>
              </a:rPr>
              <a:t>for</a:t>
            </a:r>
            <a:r>
              <a:rPr lang="en-US" altLang="zh-TW" sz="12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 err="1">
                <a:solidFill>
                  <a:srgbClr val="000087"/>
                </a:solidFill>
                <a:highlight>
                  <a:srgbClr val="FFFFFF"/>
                </a:highlight>
              </a:rPr>
              <a:t>inp</a:t>
            </a:r>
            <a:r>
              <a:rPr lang="en-US" altLang="zh-TW" sz="12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87005F"/>
                </a:solidFill>
                <a:highlight>
                  <a:srgbClr val="FFFFFF"/>
                </a:highlight>
              </a:rPr>
              <a:t>in</a:t>
            </a:r>
            <a:r>
              <a:rPr lang="en-US" altLang="zh-TW" sz="12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 err="1">
                <a:solidFill>
                  <a:srgbClr val="000087"/>
                </a:solidFill>
                <a:highlight>
                  <a:srgbClr val="FFFFFF"/>
                </a:highlight>
              </a:rPr>
              <a:t>soup</a:t>
            </a:r>
            <a:r>
              <a:rPr lang="en-US" altLang="zh-TW" sz="12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200" dirty="0" err="1">
                <a:solidFill>
                  <a:srgbClr val="000087"/>
                </a:solidFill>
                <a:highlight>
                  <a:srgbClr val="FFFFFF"/>
                </a:highlight>
              </a:rPr>
              <a:t>select</a:t>
            </a:r>
            <a:r>
              <a:rPr lang="en-US" altLang="zh-TW" sz="12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200" dirty="0">
                <a:solidFill>
                  <a:srgbClr val="005F5F"/>
                </a:solidFill>
                <a:highlight>
                  <a:srgbClr val="FFFFFF"/>
                </a:highlight>
              </a:rPr>
              <a:t>'input[type==hidden]'</a:t>
            </a:r>
            <a:r>
              <a:rPr lang="en-US" altLang="zh-TW" sz="1200" dirty="0">
                <a:solidFill>
                  <a:srgbClr val="00005F"/>
                </a:solidFill>
                <a:highlight>
                  <a:srgbClr val="FFFFFF"/>
                </a:highlight>
              </a:rPr>
              <a:t>):</a:t>
            </a:r>
            <a:endParaRPr lang="en-US" altLang="zh-TW" sz="12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rgbClr val="5F5F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200" dirty="0">
                <a:solidFill>
                  <a:srgbClr val="000087"/>
                </a:solidFill>
                <a:highlight>
                  <a:srgbClr val="FFFFFF"/>
                </a:highlight>
              </a:rPr>
              <a:t>payload</a:t>
            </a:r>
            <a:r>
              <a:rPr lang="en-US" altLang="zh-TW" sz="12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1200" dirty="0" err="1">
                <a:solidFill>
                  <a:srgbClr val="000087"/>
                </a:solidFill>
                <a:highlight>
                  <a:srgbClr val="FFFFFF"/>
                </a:highlight>
              </a:rPr>
              <a:t>inp</a:t>
            </a:r>
            <a:r>
              <a:rPr lang="en-US" altLang="zh-TW" sz="12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1200" dirty="0">
                <a:solidFill>
                  <a:srgbClr val="005F5F"/>
                </a:solidFill>
                <a:highlight>
                  <a:srgbClr val="FFFFFF"/>
                </a:highlight>
              </a:rPr>
              <a:t>'id'</a:t>
            </a:r>
            <a:r>
              <a:rPr lang="en-US" altLang="zh-TW" sz="1200" dirty="0">
                <a:solidFill>
                  <a:srgbClr val="00005F"/>
                </a:solidFill>
                <a:highlight>
                  <a:srgbClr val="FFFFFF"/>
                </a:highlight>
              </a:rPr>
              <a:t>]]</a:t>
            </a:r>
            <a:r>
              <a:rPr lang="en-US" altLang="zh-TW" sz="12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2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 err="1">
                <a:solidFill>
                  <a:srgbClr val="000087"/>
                </a:solidFill>
                <a:highlight>
                  <a:srgbClr val="FFFFFF"/>
                </a:highlight>
              </a:rPr>
              <a:t>inp</a:t>
            </a:r>
            <a:r>
              <a:rPr lang="en-US" altLang="zh-TW" sz="1200" dirty="0">
                <a:solidFill>
                  <a:srgbClr val="00005F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1200" dirty="0">
                <a:solidFill>
                  <a:srgbClr val="005F5F"/>
                </a:solidFill>
                <a:highlight>
                  <a:srgbClr val="FFFFFF"/>
                </a:highlight>
              </a:rPr>
              <a:t>'value'</a:t>
            </a:r>
            <a:r>
              <a:rPr lang="en-US" altLang="zh-TW" sz="1200" dirty="0">
                <a:solidFill>
                  <a:srgbClr val="00005F"/>
                </a:solidFill>
                <a:highlight>
                  <a:srgbClr val="FFFFFF"/>
                </a:highlight>
              </a:rPr>
              <a:t>]</a:t>
            </a:r>
            <a:endParaRPr lang="en-US" altLang="zh-TW" sz="12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TW" altLang="en-US" sz="12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rgbClr val="000087"/>
                </a:solidFill>
                <a:highlight>
                  <a:srgbClr val="FFFFFF"/>
                </a:highlight>
              </a:rPr>
              <a:t>r3</a:t>
            </a:r>
            <a:r>
              <a:rPr lang="en-US" altLang="zh-TW" sz="12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2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 err="1">
                <a:solidFill>
                  <a:srgbClr val="000087"/>
                </a:solidFill>
                <a:highlight>
                  <a:srgbClr val="FFFFFF"/>
                </a:highlight>
              </a:rPr>
              <a:t>rs</a:t>
            </a:r>
            <a:r>
              <a:rPr lang="en-US" altLang="zh-TW" sz="12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200" dirty="0" err="1">
                <a:solidFill>
                  <a:srgbClr val="000087"/>
                </a:solidFill>
                <a:highlight>
                  <a:srgbClr val="FFFFFF"/>
                </a:highlight>
              </a:rPr>
              <a:t>post</a:t>
            </a:r>
            <a:r>
              <a:rPr lang="en-US" altLang="zh-TW" sz="12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2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200" u="sng" dirty="0">
                <a:solidFill>
                  <a:srgbClr val="005F5F"/>
                </a:solidFill>
                <a:highlight>
                  <a:srgbClr val="FFFFFF"/>
                </a:highlight>
              </a:rPr>
              <a:t>http://bsr.twse.com.tw/</a:t>
            </a:r>
            <a:r>
              <a:rPr lang="en-US" altLang="zh-TW" sz="1200" u="sng" dirty="0" err="1">
                <a:solidFill>
                  <a:srgbClr val="005F5F"/>
                </a:solidFill>
                <a:highlight>
                  <a:srgbClr val="FFFFFF"/>
                </a:highlight>
              </a:rPr>
              <a:t>bshtm</a:t>
            </a:r>
            <a:r>
              <a:rPr lang="en-US" altLang="zh-TW" sz="1200" u="sng" dirty="0">
                <a:solidFill>
                  <a:srgbClr val="005F5F"/>
                </a:solidFill>
                <a:highlight>
                  <a:srgbClr val="FFFFFF"/>
                </a:highlight>
              </a:rPr>
              <a:t>/bsMenu.aspx</a:t>
            </a:r>
            <a:r>
              <a:rPr lang="en-US" altLang="zh-TW" sz="12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12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000087"/>
                </a:solidFill>
                <a:highlight>
                  <a:srgbClr val="FFFFFF"/>
                </a:highlight>
              </a:rPr>
              <a:t>data</a:t>
            </a:r>
            <a:r>
              <a:rPr lang="en-US" altLang="zh-TW" sz="12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200" dirty="0">
                <a:solidFill>
                  <a:srgbClr val="000087"/>
                </a:solidFill>
                <a:highlight>
                  <a:srgbClr val="FFFFFF"/>
                </a:highlight>
              </a:rPr>
              <a:t>payload</a:t>
            </a:r>
            <a:r>
              <a:rPr lang="en-US" altLang="zh-TW" sz="12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000087"/>
                </a:solidFill>
                <a:highlight>
                  <a:srgbClr val="FFFFFF"/>
                </a:highlight>
              </a:rPr>
              <a:t>headers</a:t>
            </a:r>
            <a:r>
              <a:rPr lang="en-US" altLang="zh-TW" sz="12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2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000087"/>
                </a:solidFill>
                <a:highlight>
                  <a:srgbClr val="FFFFFF"/>
                </a:highlight>
              </a:rPr>
              <a:t>headers</a:t>
            </a:r>
            <a:r>
              <a:rPr lang="en-US" altLang="zh-TW" sz="12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12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TW" altLang="en-US" sz="1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需要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 資</a:t>
            </a:r>
            <a:r>
              <a:rPr lang="zh-TW" altLang="en-US" dirty="0"/>
              <a:t>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92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171" y="4143967"/>
            <a:ext cx="6220633" cy="197287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707904" y="2936088"/>
            <a:ext cx="35654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必須從上一頁的</a:t>
            </a:r>
            <a:r>
              <a:rPr lang="en-US" altLang="zh-TW" dirty="0" smtClean="0"/>
              <a:t>Hidden Value </a:t>
            </a:r>
            <a:r>
              <a:rPr lang="zh-TW" altLang="en-US" dirty="0" smtClean="0"/>
              <a:t>擷取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457200" y="2276872"/>
            <a:ext cx="2242592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707904" y="2230483"/>
            <a:ext cx="186717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如何破解</a:t>
            </a:r>
            <a:r>
              <a:rPr lang="en-US" altLang="zh-TW" dirty="0" smtClean="0"/>
              <a:t>Captcha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7197495"/>
      </p:ext>
    </p:extLst>
  </p:cSld>
  <p:clrMapOvr>
    <a:masterClrMapping/>
  </p:clrMapOvr>
  <p:transition spd="slow">
    <p:pull dir="r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OCR</a:t>
            </a:r>
            <a:r>
              <a:rPr lang="zh-TW" altLang="en-US" dirty="0" smtClean="0"/>
              <a:t> 辨認裡面數字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pytesser</a:t>
            </a:r>
            <a:endParaRPr lang="en-US" altLang="zh-TW" dirty="0"/>
          </a:p>
          <a:p>
            <a:pPr lvl="1"/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://code.google.com/p/pytesser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 err="1"/>
              <a:t>ocropus</a:t>
            </a:r>
            <a:endParaRPr lang="en-US" altLang="zh-TW" dirty="0"/>
          </a:p>
          <a:p>
            <a:pPr lvl="1"/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://code.google.com/p/ocropus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Google Vision API</a:t>
            </a:r>
          </a:p>
          <a:p>
            <a:pPr lvl="1"/>
            <a:r>
              <a:rPr lang="en-US" altLang="zh-TW" dirty="0">
                <a:hlinkClick r:id="rId5"/>
              </a:rPr>
              <a:t>https://cloud.google.com/vision</a:t>
            </a:r>
            <a:r>
              <a:rPr lang="en-US" altLang="zh-TW" dirty="0" smtClean="0">
                <a:hlinkClick r:id="rId5"/>
              </a:rPr>
              <a:t>/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B9A5-4102-4BE5-ADCF-FB0FB4D91741}" type="slidenum">
              <a:rPr lang="zh-TW" altLang="en-US" smtClean="0"/>
              <a:pPr/>
              <a:t>93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825568" y="5013176"/>
            <a:ext cx="320074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大數學堂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hlinkClick r:id="rId6"/>
            </a:endParaRPr>
          </a:p>
          <a:p>
            <a:r>
              <a:rPr lang="en-US" altLang="zh-TW" dirty="0" smtClean="0">
                <a:hlinkClick r:id="rId6"/>
              </a:rPr>
              <a:t>http</a:t>
            </a:r>
            <a:r>
              <a:rPr lang="en-US" altLang="zh-TW" dirty="0">
                <a:hlinkClick r:id="rId6"/>
              </a:rPr>
              <a:t>://</a:t>
            </a:r>
            <a:r>
              <a:rPr lang="en-US" altLang="zh-TW" dirty="0" smtClean="0">
                <a:hlinkClick r:id="rId6"/>
              </a:rPr>
              <a:t>largitdata.com/course/37</a:t>
            </a:r>
            <a:endParaRPr lang="en-US" altLang="zh-TW" dirty="0" smtClean="0"/>
          </a:p>
          <a:p>
            <a:r>
              <a:rPr lang="en-US" altLang="zh-TW" dirty="0">
                <a:hlinkClick r:id="rId7"/>
              </a:rPr>
              <a:t>http://</a:t>
            </a:r>
            <a:r>
              <a:rPr lang="en-US" altLang="zh-TW" dirty="0" smtClean="0">
                <a:hlinkClick r:id="rId7"/>
              </a:rPr>
              <a:t>largitdata.com/course/38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4277685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000087"/>
                </a:solidFill>
                <a:highlight>
                  <a:srgbClr val="FFFFFF"/>
                </a:highlight>
              </a:rPr>
              <a:t>r4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rs</a:t>
            </a:r>
            <a:r>
              <a:rPr lang="en-US" altLang="zh-TW" sz="2400" dirty="0" err="1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400" dirty="0" err="1">
                <a:solidFill>
                  <a:srgbClr val="000087"/>
                </a:solidFill>
                <a:highlight>
                  <a:srgbClr val="FFFFFF"/>
                </a:highlight>
              </a:rPr>
              <a:t>get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400" u="sng" dirty="0">
                <a:solidFill>
                  <a:srgbClr val="005F5F"/>
                </a:solidFill>
                <a:highlight>
                  <a:srgbClr val="FFFFFF"/>
                </a:highlight>
              </a:rPr>
              <a:t>http://bsr.twse.com.tw/</a:t>
            </a:r>
            <a:r>
              <a:rPr lang="en-US" altLang="zh-TW" sz="2400" u="sng" dirty="0" err="1">
                <a:solidFill>
                  <a:srgbClr val="005F5F"/>
                </a:solidFill>
                <a:highlight>
                  <a:srgbClr val="FFFFFF"/>
                </a:highlight>
              </a:rPr>
              <a:t>bshtm</a:t>
            </a:r>
            <a:r>
              <a:rPr lang="en-US" altLang="zh-TW" sz="2400" u="sng" dirty="0">
                <a:solidFill>
                  <a:srgbClr val="005F5F"/>
                </a:solidFill>
                <a:highlight>
                  <a:srgbClr val="FFFFFF"/>
                </a:highlight>
              </a:rPr>
              <a:t>/</a:t>
            </a:r>
            <a:r>
              <a:rPr lang="en-US" altLang="zh-TW" sz="2400" u="sng" dirty="0" err="1">
                <a:solidFill>
                  <a:srgbClr val="005F5F"/>
                </a:solidFill>
                <a:highlight>
                  <a:srgbClr val="FFFFFF"/>
                </a:highlight>
              </a:rPr>
              <a:t>bsContent.aspx?v</a:t>
            </a:r>
            <a:r>
              <a:rPr lang="en-US" altLang="zh-TW" sz="2400" u="sng" dirty="0">
                <a:solidFill>
                  <a:srgbClr val="005F5F"/>
                </a:solidFill>
                <a:highlight>
                  <a:srgbClr val="FFFFFF"/>
                </a:highlight>
              </a:rPr>
              <a:t>=t</a:t>
            </a:r>
            <a:r>
              <a:rPr lang="en-US" altLang="zh-TW" sz="2400" dirty="0">
                <a:solidFill>
                  <a:srgbClr val="005F5F"/>
                </a:solidFill>
                <a:highlight>
                  <a:srgbClr val="FFFFFF"/>
                </a:highlight>
              </a:rPr>
              <a:t>'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0087"/>
                </a:solidFill>
                <a:highlight>
                  <a:srgbClr val="FFFFFF"/>
                </a:highlight>
              </a:rPr>
              <a:t>headers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0087"/>
                </a:solidFill>
                <a:highlight>
                  <a:srgbClr val="FFFFFF"/>
                </a:highlight>
              </a:rPr>
              <a:t>headers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)</a:t>
            </a:r>
            <a:endParaRPr lang="en-US" altLang="zh-TW" sz="2400" dirty="0">
              <a:solidFill>
                <a:srgbClr val="5F5F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87005F"/>
                </a:solidFill>
                <a:highlight>
                  <a:srgbClr val="FFFFFF"/>
                </a:highlight>
              </a:rPr>
              <a:t>print</a:t>
            </a:r>
            <a:r>
              <a:rPr lang="en-US" altLang="zh-TW" sz="2400" dirty="0">
                <a:solidFill>
                  <a:srgbClr val="5F5F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solidFill>
                  <a:srgbClr val="000087"/>
                </a:solidFill>
                <a:highlight>
                  <a:srgbClr val="FFFFFF"/>
                </a:highlight>
              </a:rPr>
              <a:t>r4</a:t>
            </a:r>
            <a:r>
              <a:rPr lang="en-US" altLang="zh-TW" sz="2400" dirty="0">
                <a:solidFill>
                  <a:srgbClr val="00005F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400" dirty="0">
                <a:solidFill>
                  <a:srgbClr val="000087"/>
                </a:solidFill>
                <a:highlight>
                  <a:srgbClr val="FFFFFF"/>
                </a:highlight>
              </a:rPr>
              <a:t>text</a:t>
            </a:r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GET </a:t>
            </a:r>
            <a:r>
              <a:rPr lang="zh-TW" altLang="en-US" dirty="0" smtClean="0"/>
              <a:t>取得分點進出資訊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E47B-88B2-428F-8C7C-05B0F9CA9DF6}" type="slidenum">
              <a:rPr lang="zh-TW" altLang="en-US" smtClean="0"/>
              <a:pPr/>
              <a:t>94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837" y="3356765"/>
            <a:ext cx="5924326" cy="282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35409"/>
      </p:ext>
    </p:extLst>
  </p:cSld>
  <p:clrMapOvr>
    <a:masterClrMapping/>
  </p:clrMapOvr>
  <p:transition spd="slow">
    <p:pull dir="r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9A88-FC47-430C-AD16-62CD555985CC}" type="slidenum">
              <a:rPr lang="zh-TW" altLang="en-US" smtClean="0"/>
              <a:pPr/>
              <a:t>95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20531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訂設計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29072</TotalTime>
  <Words>3173</Words>
  <Application>Microsoft Office PowerPoint</Application>
  <PresentationFormat>如螢幕大小 (4:3)</PresentationFormat>
  <Paragraphs>707</Paragraphs>
  <Slides>95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95</vt:i4>
      </vt:variant>
    </vt:vector>
  </HeadingPairs>
  <TitlesOfParts>
    <vt:vector size="102" baseType="lpstr">
      <vt:lpstr>微軟正黑體</vt:lpstr>
      <vt:lpstr>新細明體</vt:lpstr>
      <vt:lpstr>Arial</vt:lpstr>
      <vt:lpstr>Calibri</vt:lpstr>
      <vt:lpstr>Consolas</vt:lpstr>
      <vt:lpstr>Wingdings</vt:lpstr>
      <vt:lpstr>1_自訂設計</vt:lpstr>
      <vt:lpstr> Python網路爬蟲入門 -財經為例</vt:lpstr>
      <vt:lpstr>關於我</vt:lpstr>
      <vt:lpstr>課程資料</vt:lpstr>
      <vt:lpstr>課前預備</vt:lpstr>
      <vt:lpstr>PowerPoint 簡報</vt:lpstr>
      <vt:lpstr>使用 Jupyter (Ipython Notebook)</vt:lpstr>
      <vt:lpstr>啟用 Jupyter (Ipython Notebook)</vt:lpstr>
      <vt:lpstr>Python v.s. Java</vt:lpstr>
      <vt:lpstr>資料爬取</vt:lpstr>
      <vt:lpstr>PowerPoint 簡報</vt:lpstr>
      <vt:lpstr>PowerPoint 簡報</vt:lpstr>
      <vt:lpstr>爬蟲是怎麼運作的</vt:lpstr>
      <vt:lpstr>使用開發人員工具</vt:lpstr>
      <vt:lpstr>觀察HTTP 請求與返回內容</vt:lpstr>
      <vt:lpstr>什麼是GET?</vt:lpstr>
      <vt:lpstr>Python 抓取網頁的主流套件</vt:lpstr>
      <vt:lpstr>使用GET 抓取頁面資訊</vt:lpstr>
      <vt:lpstr>使用Help 與 dir 查詢套件與函式</vt:lpstr>
      <vt:lpstr>抓取三大法人買賣超日報 </vt:lpstr>
      <vt:lpstr>找尋抓取三大法人買賣超日報資訊</vt:lpstr>
      <vt:lpstr>什麼是POST?</vt:lpstr>
      <vt:lpstr>使用POST 取得三大法人買賣超日報資訊</vt:lpstr>
      <vt:lpstr>Python 字典(Dictionary)</vt:lpstr>
      <vt:lpstr>GET V.S. POST</vt:lpstr>
      <vt:lpstr>資料剖析</vt:lpstr>
      <vt:lpstr>DOM Tree</vt:lpstr>
      <vt:lpstr>使用BeautifulSoup4</vt:lpstr>
      <vt:lpstr>BeautifulSoup 範例</vt:lpstr>
      <vt:lpstr>找出所有含a tag 的HTML 元素</vt:lpstr>
      <vt:lpstr>取得含有特定ID的元素</vt:lpstr>
      <vt:lpstr>取得含有特定class的元素</vt:lpstr>
      <vt:lpstr>取得所有a tag 內的連結</vt:lpstr>
      <vt:lpstr>試著抓取Yahoo 股市資訊</vt:lpstr>
      <vt:lpstr>複製css selector</vt:lpstr>
      <vt:lpstr>抓取成交價格</vt:lpstr>
      <vt:lpstr>尋找CSS 的定位</vt:lpstr>
      <vt:lpstr>使用InfoLite 點選抓取區域</vt:lpstr>
      <vt:lpstr>HTML 表格</vt:lpstr>
      <vt:lpstr>使用Pandas處理表格資料</vt:lpstr>
      <vt:lpstr>Pandas</vt:lpstr>
      <vt:lpstr>使用read_html 讀取表格</vt:lpstr>
      <vt:lpstr> 安裝html5lib</vt:lpstr>
      <vt:lpstr>使用read_html 讀取Yahoo 股市表格</vt:lpstr>
      <vt:lpstr>Python DataFrame 範例</vt:lpstr>
      <vt:lpstr>進行簡單的統計分析</vt:lpstr>
      <vt:lpstr>存取元素與切割 (Indexing &amp; Slicing)</vt:lpstr>
      <vt:lpstr>存取元素與切割 (Indexing &amp; Slicing)</vt:lpstr>
      <vt:lpstr>存取元素與切割 (Indexing &amp; Slicing)</vt:lpstr>
      <vt:lpstr>取男女年齡平均</vt:lpstr>
      <vt:lpstr>使用SQL統計資料</vt:lpstr>
      <vt:lpstr>整理三大法人買賣超日報資訊</vt:lpstr>
      <vt:lpstr>整理三大法人買賣超日報資訊</vt:lpstr>
      <vt:lpstr>抓取三大法人買賣超日報資訊</vt:lpstr>
      <vt:lpstr>使用Pandas 讀取資料</vt:lpstr>
      <vt:lpstr>猜猜哪隻股票外資買賣超最多?</vt:lpstr>
      <vt:lpstr>根據買賣超排序</vt:lpstr>
      <vt:lpstr>定義函式</vt:lpstr>
      <vt:lpstr>時間跟字串轉換</vt:lpstr>
      <vt:lpstr>產生日期</vt:lpstr>
      <vt:lpstr>產生民國日期</vt:lpstr>
      <vt:lpstr>增加日期轉換函式</vt:lpstr>
      <vt:lpstr>修改原本函式</vt:lpstr>
      <vt:lpstr> 批次執行30天的資料</vt:lpstr>
      <vt:lpstr>合併所有的Data Frame</vt:lpstr>
      <vt:lpstr>篩選出台積電股票</vt:lpstr>
      <vt:lpstr>繪製折線圖</vt:lpstr>
      <vt:lpstr>如何讓matplotlib 出現中文?</vt:lpstr>
      <vt:lpstr>資料儲存 (SQLITE)</vt:lpstr>
      <vt:lpstr>課前預備</vt:lpstr>
      <vt:lpstr>課前知識</vt:lpstr>
      <vt:lpstr>使用python 連結SQLite</vt:lpstr>
      <vt:lpstr>使用python 連結SQLite (2)</vt:lpstr>
      <vt:lpstr>透過SQLite 做資料新增、查詢</vt:lpstr>
      <vt:lpstr>fetchone v.s. fetchall</vt:lpstr>
      <vt:lpstr>使用Pandas 將資料塞進資料庫</vt:lpstr>
      <vt:lpstr>開啟SQLite Manager</vt:lpstr>
      <vt:lpstr>使用SQLite Manager瀏覽資料</vt:lpstr>
      <vt:lpstr>使用Pandas 下SQL 查詢資料</vt:lpstr>
      <vt:lpstr>AJAX 資料抓取</vt:lpstr>
      <vt:lpstr>抓取財報狗的資訊</vt:lpstr>
      <vt:lpstr>找出呼叫資料的進入點</vt:lpstr>
      <vt:lpstr>抓取圖表資料</vt:lpstr>
      <vt:lpstr>使用Pandas讀取JSON</vt:lpstr>
      <vt:lpstr>使用Selenium 抓資料</vt:lpstr>
      <vt:lpstr>使用Selenium Plugin</vt:lpstr>
      <vt:lpstr>使用Selenium Plugin 錄製動作</vt:lpstr>
      <vt:lpstr>匯出Selenium 腳本</vt:lpstr>
      <vt:lpstr>執行Selenium 腳本</vt:lpstr>
      <vt:lpstr>買賣日報表資料抓取</vt:lpstr>
      <vt:lpstr>破解買賣日報表查詢系統</vt:lpstr>
      <vt:lpstr>抓取bsMenu.aspx</vt:lpstr>
      <vt:lpstr>需要POST 資訊</vt:lpstr>
      <vt:lpstr>OCR 辨認裡面數字</vt:lpstr>
      <vt:lpstr>使用GET 取得分點進出資訊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David Chiu</dc:creator>
  <cp:lastModifiedBy>User</cp:lastModifiedBy>
  <cp:revision>1661</cp:revision>
  <dcterms:created xsi:type="dcterms:W3CDTF">2011-01-06T03:56:16Z</dcterms:created>
  <dcterms:modified xsi:type="dcterms:W3CDTF">2016-05-07T17:37:25Z</dcterms:modified>
</cp:coreProperties>
</file>