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18" r:id="rId3"/>
    <p:sldId id="297" r:id="rId4"/>
    <p:sldId id="316" r:id="rId5"/>
    <p:sldId id="317" r:id="rId6"/>
    <p:sldId id="319" r:id="rId7"/>
    <p:sldId id="320" r:id="rId8"/>
    <p:sldId id="321" r:id="rId9"/>
    <p:sldId id="322" r:id="rId10"/>
    <p:sldId id="335" r:id="rId11"/>
    <p:sldId id="323" r:id="rId12"/>
    <p:sldId id="324" r:id="rId13"/>
    <p:sldId id="325" r:id="rId14"/>
    <p:sldId id="344" r:id="rId15"/>
    <p:sldId id="364" r:id="rId16"/>
    <p:sldId id="365" r:id="rId17"/>
    <p:sldId id="366" r:id="rId18"/>
    <p:sldId id="367" r:id="rId19"/>
    <p:sldId id="369" r:id="rId20"/>
    <p:sldId id="368" r:id="rId21"/>
    <p:sldId id="370" r:id="rId22"/>
    <p:sldId id="371" r:id="rId23"/>
    <p:sldId id="338" r:id="rId24"/>
    <p:sldId id="345" r:id="rId25"/>
    <p:sldId id="347" r:id="rId26"/>
    <p:sldId id="348" r:id="rId27"/>
    <p:sldId id="349" r:id="rId28"/>
    <p:sldId id="346" r:id="rId29"/>
    <p:sldId id="350" r:id="rId30"/>
    <p:sldId id="351" r:id="rId31"/>
    <p:sldId id="352" r:id="rId32"/>
    <p:sldId id="353" r:id="rId33"/>
    <p:sldId id="354" r:id="rId34"/>
    <p:sldId id="355" r:id="rId35"/>
    <p:sldId id="373" r:id="rId36"/>
    <p:sldId id="357" r:id="rId37"/>
    <p:sldId id="372" r:id="rId38"/>
    <p:sldId id="374" r:id="rId39"/>
    <p:sldId id="361" r:id="rId40"/>
    <p:sldId id="362" r:id="rId41"/>
    <p:sldId id="363" r:id="rId42"/>
    <p:sldId id="342" r:id="rId43"/>
    <p:sldId id="34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7" autoAdjust="0"/>
    <p:restoredTop sz="94683" autoAdjust="0"/>
  </p:normalViewPr>
  <p:slideViewPr>
    <p:cSldViewPr snapToGrid="0" snapToObjects="1">
      <p:cViewPr varScale="1">
        <p:scale>
          <a:sx n="153" d="100"/>
          <a:sy n="153" d="100"/>
        </p:scale>
        <p:origin x="-1256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Relationship Id="rId2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5/1/14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278483" indent="-36829833" defTabSz="914437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8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973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459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946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4C9F80D-2307-AE42-8905-32ED6703369B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278483" indent="-36829833" defTabSz="914437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8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973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459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946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85DF3E4-5712-0E42-8676-CAFDDBC9F21C}" type="slidenum">
              <a:rPr lang="en-US" sz="1300">
                <a:latin typeface="Times New Roman" charset="0"/>
              </a:rPr>
              <a:pPr/>
              <a:t>39</a:t>
            </a:fld>
            <a:endParaRPr lang="en-US" sz="130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278483" indent="-36829833" defTabSz="914437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8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973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459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946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7B78262-DF39-6149-BE4E-736832DED78A}" type="slidenum">
              <a:rPr lang="en-US" sz="1300">
                <a:latin typeface="Times New Roman" charset="0"/>
              </a:rPr>
              <a:pPr/>
              <a:t>40</a:t>
            </a:fld>
            <a:endParaRPr lang="en-US" sz="130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278483" indent="-36829833" defTabSz="914437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48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8973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459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7946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8320F2B9-F19C-8340-9332-296B78982ED3}" type="slidenum">
              <a:rPr lang="en-US" sz="1300">
                <a:latin typeface="Times New Roman" charset="0"/>
              </a:rPr>
              <a:pPr/>
              <a:t>41</a:t>
            </a:fld>
            <a:endParaRPr lang="en-US" sz="130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28560" cy="215265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3387372"/>
            <a:ext cx="75438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5394960" y="6337300"/>
            <a:ext cx="2133600" cy="365125"/>
          </a:xfrm>
        </p:spPr>
        <p:txBody>
          <a:bodyPr/>
          <a:lstStyle/>
          <a:p>
            <a:fld id="{5CDD163E-51C5-A848-B02A-0F24CF5F4C31}" type="datetime1">
              <a:rPr lang="en-US" smtClean="0"/>
              <a:t>5/1/14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7528560" y="6337300"/>
            <a:ext cx="1370088" cy="365125"/>
          </a:xfrm>
        </p:spPr>
        <p:txBody>
          <a:bodyPr/>
          <a:lstStyle>
            <a:lvl1pPr algn="r">
              <a:defRPr/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creen Shot 2014-02-16 at 3.42.39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69" y="299975"/>
            <a:ext cx="3150402" cy="221457"/>
          </a:xfrm>
          <a:prstGeom prst="rect">
            <a:avLst/>
          </a:prstGeom>
        </p:spPr>
      </p:pic>
      <p:pic>
        <p:nvPicPr>
          <p:cNvPr id="10" name="Picture 9" descr="Screen Shot 2014-02-16 at 3.41.14 P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69" cy="526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144-EAE3-4C4E-A88D-5A3216FBBB35}" type="datetime1">
              <a:rPr lang="en-US" smtClean="0"/>
              <a:t>5/1/14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D31E-47C9-8042-8C42-6ECC8FF07DAC}" type="datetime1">
              <a:rPr lang="en-US" smtClean="0"/>
              <a:t>5/1/14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246563"/>
            <a:ext cx="7772400" cy="5029200"/>
          </a:xfrm>
        </p:spPr>
        <p:txBody>
          <a:bodyPr/>
          <a:lstStyle>
            <a:lvl1pPr>
              <a:defRPr>
                <a:latin typeface="Cambria"/>
                <a:cs typeface="Cambria"/>
              </a:defRPr>
            </a:lvl1pPr>
            <a:lvl2pPr>
              <a:defRPr>
                <a:latin typeface="Cambria"/>
                <a:cs typeface="Cambria"/>
              </a:defRPr>
            </a:lvl2pPr>
            <a:lvl3pPr>
              <a:defRPr>
                <a:latin typeface="Cambria"/>
                <a:cs typeface="Cambria"/>
              </a:defRPr>
            </a:lvl3pPr>
            <a:lvl4pPr>
              <a:defRPr>
                <a:latin typeface="Cambria"/>
                <a:cs typeface="Cambria"/>
              </a:defRPr>
            </a:lvl4pPr>
            <a:lvl5pPr>
              <a:defRPr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725691"/>
          </a:xfrm>
        </p:spPr>
        <p:txBody>
          <a:bodyPr anchor="ctr"/>
          <a:lstStyle>
            <a:lvl1pPr algn="ctr">
              <a:defRPr sz="4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0"/>
          </p:nvPr>
        </p:nvSpPr>
        <p:spPr>
          <a:xfrm>
            <a:off x="6795630" y="6337300"/>
            <a:ext cx="732929" cy="365125"/>
          </a:xfrm>
        </p:spPr>
        <p:txBody>
          <a:bodyPr anchor="ctr"/>
          <a:lstStyle>
            <a:lvl1pPr>
              <a:defRPr>
                <a:latin typeface="Calisto MT"/>
                <a:cs typeface="Calisto MT"/>
              </a:defRPr>
            </a:lvl1pPr>
          </a:lstStyle>
          <a:p>
            <a:fld id="{CCA340E5-1B58-F74F-9054-C2F22FA7161A}" type="datetime1">
              <a:rPr lang="en-US" smtClean="0"/>
              <a:t>5/1/14</a:t>
            </a:fld>
            <a:endParaRPr lang="en-US" dirty="0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7528560" y="6337300"/>
            <a:ext cx="1021080" cy="365125"/>
          </a:xfrm>
        </p:spPr>
        <p:txBody>
          <a:bodyPr anchor="ctr"/>
          <a:lstStyle>
            <a:lvl1pPr algn="r">
              <a:defRPr>
                <a:latin typeface="Calibri"/>
                <a:cs typeface="Calibri"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Screen Shot 2014-02-16 at 3.41.14 P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69" cy="526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1136-9A1C-6747-A889-DA2806533034}" type="datetime1">
              <a:rPr lang="en-US" smtClean="0"/>
              <a:t>5/1/14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4688-2119-5242-B329-7001C47A271F}" type="datetime1">
              <a:rPr lang="en-US" smtClean="0"/>
              <a:t>5/1/14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99FA-94C4-6747-9B74-B80CDD606628}" type="datetime1">
              <a:rPr lang="en-US" smtClean="0"/>
              <a:t>5/1/14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03C5-45D4-E54A-B260-E1F0865318BA}" type="datetime1">
              <a:rPr lang="en-US" smtClean="0"/>
              <a:t>5/1/14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E5E6-BAAB-AB4E-92F7-E599136B49F1}" type="datetime1">
              <a:rPr lang="en-US" smtClean="0"/>
              <a:t>5/1/14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3787-9769-F145-8472-6E4E3F1A71B9}" type="datetime1">
              <a:rPr lang="en-US" smtClean="0"/>
              <a:t>5/1/14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AD4A-2C79-4F47-A014-548DF2BA7B64}" type="datetime1">
              <a:rPr lang="en-US" smtClean="0"/>
              <a:t>5/1/14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63673"/>
            </a:gs>
            <a:gs pos="47000">
              <a:srgbClr val="350267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EC0C729-122D-994A-BC10-4CFC3559501F}" type="datetime1">
              <a:rPr lang="en-US" smtClean="0"/>
              <a:t>5/1/14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3B08CBD-4BA7-2F4C-A6A5-A7119939D9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398855"/>
            <a:ext cx="538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V0.2</a:t>
            </a:r>
            <a:endParaRPr lang="en-US" sz="14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2960" y="6398855"/>
            <a:ext cx="5191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CSS430 Deadlocks</a:t>
            </a:r>
            <a:endParaRPr lang="en-US" sz="14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365760" algn="l" defTabSz="914400" rtl="0" eaLnBrk="1" latinLnBrk="0" hangingPunct="1">
        <a:spcBef>
          <a:spcPct val="20000"/>
        </a:spcBef>
        <a:spcAft>
          <a:spcPts val="0"/>
        </a:spcAft>
        <a:buSzPct val="100000"/>
        <a:buFont typeface="Wingdings" charset="2"/>
        <a:buChar char="u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/>
          <a:ea typeface="+mn-ea"/>
          <a:cs typeface="+mn-cs"/>
        </a:defRPr>
      </a:lvl1pPr>
      <a:lvl2pPr marL="731520" indent="-365760" algn="l" defTabSz="914400" rtl="0" eaLnBrk="1" latinLnBrk="0" hangingPunct="1">
        <a:spcBef>
          <a:spcPts val="400"/>
        </a:spcBef>
        <a:buSzPct val="100000"/>
        <a:buFont typeface="Wingdings" charset="2"/>
        <a:buChar char="ü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/>
          <a:ea typeface="+mn-ea"/>
          <a:cs typeface="+mn-cs"/>
        </a:defRPr>
      </a:lvl2pPr>
      <a:lvl3pPr marL="1097280" indent="-365760" algn="l" defTabSz="914400" rtl="0" eaLnBrk="1" latinLnBrk="0" hangingPunct="1">
        <a:spcBef>
          <a:spcPts val="400"/>
        </a:spcBef>
        <a:buSzPct val="60000"/>
        <a:buFont typeface="Wingdings" charset="2"/>
        <a:buChar char="v"/>
        <a:defRPr sz="1700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Courier New"/>
        <a:buChar char="o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Arial"/>
        <a:buChar char="•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CSS430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Deadlocks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Textbook Chapter </a:t>
            </a:r>
            <a:r>
              <a:rPr lang="en-US" sz="2400" dirty="0"/>
              <a:t>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4412131"/>
            <a:ext cx="7543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Instructor:  Stephen G. Dame</a:t>
            </a:r>
          </a:p>
          <a:p>
            <a:pPr algn="ctr"/>
            <a:r>
              <a:rPr lang="en-US" dirty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-mail: sdame@uw.edu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240" y="5237655"/>
            <a:ext cx="754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2800" dirty="0" smtClean="0">
              <a:latin typeface="Times New Roman" charset="0"/>
            </a:endParaRPr>
          </a:p>
          <a:p>
            <a:r>
              <a:rPr lang="en-US" altLang="ja-JP" sz="1400" dirty="0" smtClean="0">
                <a:latin typeface="Cambria"/>
                <a:cs typeface="Cambria"/>
              </a:rPr>
              <a:t>These slides </a:t>
            </a:r>
            <a:r>
              <a:rPr lang="en-US" altLang="ja-JP" sz="1400" smtClean="0">
                <a:latin typeface="Cambria"/>
                <a:cs typeface="Cambria"/>
              </a:rPr>
              <a:t>were  adapted </a:t>
            </a:r>
            <a:r>
              <a:rPr lang="en-US" altLang="ja-JP" sz="1400" dirty="0" smtClean="0">
                <a:latin typeface="Cambria"/>
                <a:cs typeface="Cambria"/>
              </a:rPr>
              <a:t>from the OSC textbook slides (Silberschatz, Galvin, and Gagne), Professor Munehiro Fukuda and the instructor’s class materials.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3037840" y="2092324"/>
            <a:ext cx="565785" cy="83375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V="1">
            <a:off x="4968475" y="2092324"/>
            <a:ext cx="565785" cy="833754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Resource-Allocation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11041" y="2832100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84859" y="4292189"/>
            <a:ext cx="685800" cy="685800"/>
            <a:chOff x="1806375" y="2776537"/>
            <a:chExt cx="685800" cy="685800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72755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72755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4433503" y="2832100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6355965" y="2832100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84859" y="1406525"/>
            <a:ext cx="685800" cy="685800"/>
            <a:chOff x="1806375" y="2776537"/>
            <a:chExt cx="685800" cy="68580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85963" y="304647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33220" y="4635089"/>
            <a:ext cx="685800" cy="931864"/>
            <a:chOff x="3445125" y="4708525"/>
            <a:chExt cx="685800" cy="931864"/>
          </a:xfrm>
        </p:grpSpPr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3569268" y="5584825"/>
              <a:ext cx="3190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45125" y="4708525"/>
              <a:ext cx="685800" cy="93186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10301" y="4822509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710301" y="5089876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10301" y="5357243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94734" y="1406525"/>
            <a:ext cx="685800" cy="685800"/>
            <a:chOff x="1806375" y="2776537"/>
            <a:chExt cx="685800" cy="685800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85963" y="304647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3919895" y="1831913"/>
            <a:ext cx="697188" cy="1070352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5821832" y="1831913"/>
            <a:ext cx="697188" cy="1070352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 flipV="1">
            <a:off x="3935385" y="3460750"/>
            <a:ext cx="710396" cy="959329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flipH="1" flipV="1">
            <a:off x="3037838" y="3517898"/>
            <a:ext cx="726607" cy="117275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3585474" y="998477"/>
            <a:ext cx="51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2000" i="1" dirty="0" smtClean="0">
                <a:latin typeface="Helvetica" charset="0"/>
              </a:rPr>
              <a:t>R</a:t>
            </a:r>
            <a:r>
              <a:rPr kumimoji="0" lang="en-US" altLang="ja-JP" sz="2000" i="1" baseline="-25000" dirty="0" smtClean="0">
                <a:latin typeface="Helvetica" charset="0"/>
              </a:rPr>
              <a:t>1</a:t>
            </a:r>
            <a:endParaRPr kumimoji="0" lang="en-US" altLang="ja-JP" sz="2000" i="1" dirty="0">
              <a:latin typeface="Helvetica" charset="0"/>
            </a:endParaRP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5478572" y="998477"/>
            <a:ext cx="51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2000" i="1" dirty="0" smtClean="0">
                <a:latin typeface="Helvetica" charset="0"/>
              </a:rPr>
              <a:t>R</a:t>
            </a:r>
            <a:r>
              <a:rPr kumimoji="0" lang="en-US" altLang="ja-JP" sz="2000" i="1" baseline="-25000" dirty="0">
                <a:latin typeface="Helvetica" charset="0"/>
              </a:rPr>
              <a:t>3</a:t>
            </a:r>
            <a:endParaRPr kumimoji="0" lang="en-US" altLang="ja-JP" sz="2000" i="1" dirty="0">
              <a:latin typeface="Helvetica" charset="0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3601758" y="5016440"/>
            <a:ext cx="51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2000" i="1" dirty="0" smtClean="0">
                <a:latin typeface="Helvetica" charset="0"/>
              </a:rPr>
              <a:t>R</a:t>
            </a:r>
            <a:r>
              <a:rPr kumimoji="0" lang="en-US" altLang="ja-JP" sz="2000" i="1" baseline="-25000" dirty="0">
                <a:latin typeface="Helvetica" charset="0"/>
              </a:rPr>
              <a:t>2</a:t>
            </a:r>
            <a:endParaRPr kumimoji="0" lang="en-US" altLang="ja-JP" sz="2000" i="1" dirty="0">
              <a:latin typeface="Helvetica" charset="0"/>
            </a:endParaRP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5917673" y="5587937"/>
            <a:ext cx="51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2000" i="1" dirty="0" smtClean="0">
                <a:latin typeface="Helvetica" charset="0"/>
              </a:rPr>
              <a:t>R</a:t>
            </a:r>
            <a:r>
              <a:rPr kumimoji="0" lang="en-US" altLang="ja-JP" sz="2000" i="1" baseline="-25000" dirty="0" smtClean="0">
                <a:latin typeface="Helvetica" charset="0"/>
              </a:rPr>
              <a:t>4</a:t>
            </a:r>
            <a:endParaRPr kumimoji="0" lang="en-US" altLang="ja-JP" sz="2000" i="1" dirty="0">
              <a:latin typeface="Helvetica" charset="0"/>
            </a:endParaRP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 flipH="1">
            <a:off x="4216011" y="3405187"/>
            <a:ext cx="2261026" cy="1229902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5290062" y="2927096"/>
            <a:ext cx="808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solidFill>
                  <a:srgbClr val="FF0000"/>
                </a:solidFill>
              </a:rPr>
              <a:t>YES!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6080534" y="3766952"/>
            <a:ext cx="1321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solidFill>
                  <a:srgbClr val="FF0000"/>
                </a:solidFill>
              </a:rPr>
              <a:t>CYCLE 2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1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8139188" cy="1101186"/>
          </a:xfrm>
        </p:spPr>
        <p:txBody>
          <a:bodyPr/>
          <a:lstStyle/>
          <a:p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Resource Allocation Graph With A Cycle But No Deadlock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0528" y="3089636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28731" y="4420079"/>
            <a:ext cx="685800" cy="685800"/>
            <a:chOff x="1806375" y="2776537"/>
            <a:chExt cx="685800" cy="685800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72755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72755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4264766" y="1383806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380863" y="2489200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8731" y="1661942"/>
            <a:ext cx="685800" cy="685800"/>
            <a:chOff x="1806375" y="2776537"/>
            <a:chExt cx="685800" cy="68580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72755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72755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3578966" y="5231526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3</a:t>
            </a: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2350559" y="1789833"/>
            <a:ext cx="1914207" cy="92842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2350560" y="4902058"/>
            <a:ext cx="1299491" cy="55059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2614529" y="3136056"/>
            <a:ext cx="893427" cy="1284023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350560" y="2187475"/>
            <a:ext cx="1030304" cy="441166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1163398" y="2347741"/>
            <a:ext cx="765333" cy="78831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1163398" y="3712067"/>
            <a:ext cx="1031713" cy="835902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5032335" y="2066975"/>
            <a:ext cx="3884092" cy="3456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lnSpc>
                <a:spcPct val="90000"/>
              </a:lnSpc>
              <a:buClr>
                <a:srgbClr val="FFFF00"/>
              </a:buClr>
              <a:buSzPct val="150000"/>
              <a:buFont typeface="Wingdings" charset="2"/>
              <a:buChar char="§"/>
              <a:tabLst>
                <a:tab pos="284163" algn="l"/>
              </a:tabLst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</a:rPr>
              <a:t>If graph contains no cycles </a:t>
            </a: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 no deadlock.</a:t>
            </a:r>
          </a:p>
          <a:p>
            <a:pPr marL="341313" indent="-341313">
              <a:lnSpc>
                <a:spcPct val="90000"/>
              </a:lnSpc>
              <a:buClr>
                <a:srgbClr val="FFFF00"/>
              </a:buClr>
              <a:buSzPct val="150000"/>
              <a:buFont typeface="Wingdings" charset="2"/>
              <a:buChar char="§"/>
              <a:tabLst>
                <a:tab pos="284163" algn="l"/>
              </a:tabLst>
            </a:pPr>
            <a:r>
              <a:rPr lang="en-US" altLang="ja-JP" sz="2400" dirty="0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If graph contains a cycle </a:t>
            </a:r>
          </a:p>
          <a:p>
            <a:pPr marL="685800" lvl="1" indent="-233363">
              <a:lnSpc>
                <a:spcPct val="90000"/>
              </a:lnSpc>
              <a:buClr>
                <a:srgbClr val="FF0000"/>
              </a:buClr>
              <a:buSzPct val="150000"/>
              <a:buFont typeface="Arial"/>
              <a:buChar char="•"/>
            </a:pPr>
            <a:r>
              <a:rPr lang="en-US" altLang="ja-JP" sz="2000" dirty="0" smtClean="0">
                <a:latin typeface="Tahoma" charset="0"/>
                <a:ea typeface="ＭＳ Ｐゴシック" charset="0"/>
                <a:sym typeface="Symbol" charset="0"/>
              </a:rPr>
              <a:t>if only one instance per resource type, then deadlock.</a:t>
            </a:r>
          </a:p>
          <a:p>
            <a:pPr marL="685800" lvl="1" indent="-233363">
              <a:lnSpc>
                <a:spcPct val="90000"/>
              </a:lnSpc>
              <a:buClr>
                <a:srgbClr val="FF0000"/>
              </a:buClr>
              <a:buSzPct val="150000"/>
              <a:buFont typeface="Arial"/>
              <a:buChar char="•"/>
            </a:pPr>
            <a:r>
              <a:rPr lang="en-US" altLang="ja-JP" sz="2000" dirty="0" smtClean="0">
                <a:latin typeface="Tahoma" charset="0"/>
                <a:ea typeface="ＭＳ Ｐゴシック" charset="0"/>
                <a:sym typeface="Symbol" charset="0"/>
              </a:rPr>
              <a:t>if several instances per resource type, possibility of deadlock.</a:t>
            </a:r>
          </a:p>
        </p:txBody>
      </p:sp>
    </p:spTree>
    <p:extLst>
      <p:ext uri="{BB962C8B-B14F-4D97-AF65-F5344CB8AC3E}">
        <p14:creationId xmlns:p14="http://schemas.microsoft.com/office/powerpoint/2010/main" val="7537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083425"/>
          </a:xfrm>
        </p:spPr>
        <p:txBody>
          <a:bodyPr/>
          <a:lstStyle/>
          <a:p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Methods for Handling Deadlocks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69547" y="1262867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Ensure that the system will </a:t>
            </a:r>
            <a:r>
              <a:rPr lang="en-US" altLang="ja-JP" sz="2800" i="1" dirty="0" smtClean="0">
                <a:latin typeface="Tahoma" charset="0"/>
                <a:ea typeface="ＭＳ Ｐゴシック" charset="0"/>
                <a:cs typeface="ＭＳ Ｐゴシック" charset="0"/>
              </a:rPr>
              <a:t>never</a:t>
            </a: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 enter a deadlock state. </a:t>
            </a:r>
            <a:r>
              <a:rPr lang="en-US" altLang="ja-JP" sz="2800" dirty="0" smtClean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(Prevention and Avoidance)</a:t>
            </a:r>
          </a:p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endParaRPr lang="en-US" altLang="ja-JP" sz="28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Allow the system to enter a deadlock state and then recover. </a:t>
            </a:r>
            <a:r>
              <a:rPr lang="en-US" altLang="ja-JP" sz="2800" dirty="0" smtClean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(Detection and Recovery)</a:t>
            </a:r>
          </a:p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endParaRPr lang="en-US" altLang="ja-JP" sz="28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2800" dirty="0" smtClean="0">
                <a:latin typeface="Tahoma" charset="0"/>
                <a:ea typeface="ＭＳ Ｐゴシック" charset="0"/>
                <a:cs typeface="ＭＳ Ｐゴシック" charset="0"/>
              </a:rPr>
              <a:t>Ignore the problem and pretend that deadlocks never occur in the system; used by most operating systems, including UNIX.</a:t>
            </a:r>
            <a:endParaRPr lang="en-US" altLang="ja-JP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77239" y="1"/>
            <a:ext cx="7772401" cy="725691"/>
          </a:xfrm>
        </p:spPr>
        <p:txBody>
          <a:bodyPr/>
          <a:lstStyle/>
          <a:p>
            <a:pPr algn="l" eaLnBrk="1" hangingPunct="1"/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Deadlock Prevention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125" y="1007977"/>
            <a:ext cx="6296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Restrain </a:t>
            </a:r>
            <a:r>
              <a:rPr lang="en-US" altLang="ja-JP" dirty="0" smtClean="0"/>
              <a:t>one of the </a:t>
            </a:r>
            <a:r>
              <a:rPr lang="en-US" altLang="ja-JP" dirty="0"/>
              <a:t>following four </a:t>
            </a:r>
            <a:r>
              <a:rPr lang="en-US" altLang="ja-JP" dirty="0" smtClean="0"/>
              <a:t>conditions:</a:t>
            </a:r>
            <a:endParaRPr lang="en-US" altLang="ja-JP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5125" y="1713945"/>
            <a:ext cx="8778875" cy="514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4025" indent="-454025">
              <a:buClr>
                <a:schemeClr val="accent1">
                  <a:lumMod val="60000"/>
                  <a:lumOff val="40000"/>
                </a:schemeClr>
              </a:buClr>
              <a:buSzPct val="120000"/>
              <a:buFont typeface="+mj-ea"/>
              <a:buAutoNum type="circleNumDbPlain"/>
            </a:pPr>
            <a:r>
              <a:rPr lang="en-US" altLang="ja-JP" sz="1800" b="1" smtClean="0">
                <a:latin typeface="Tahoma" charset="0"/>
                <a:ea typeface="ＭＳ Ｐゴシック" charset="0"/>
                <a:cs typeface="ＭＳ Ｐゴシック" charset="0"/>
              </a:rPr>
              <a:t>Mutual Exclusion </a:t>
            </a:r>
            <a:r>
              <a:rPr lang="en-US" altLang="ja-JP" sz="1800" smtClean="0">
                <a:latin typeface="Tahoma" charset="0"/>
                <a:ea typeface="ＭＳ Ｐゴシック" charset="0"/>
                <a:cs typeface="ＭＳ Ｐゴシック" charset="0"/>
              </a:rPr>
              <a:t>– not required for sharable resources. (but not work always.)</a:t>
            </a:r>
          </a:p>
          <a:p>
            <a:pPr marL="449263" indent="-449263">
              <a:buClr>
                <a:schemeClr val="accent1">
                  <a:lumMod val="60000"/>
                  <a:lumOff val="40000"/>
                </a:schemeClr>
              </a:buClr>
              <a:buSzPct val="120000"/>
              <a:buFont typeface="+mj-ea"/>
              <a:buAutoNum type="circleNumDbPlain"/>
              <a:tabLst>
                <a:tab pos="452438" algn="l"/>
              </a:tabLst>
            </a:pPr>
            <a:r>
              <a:rPr lang="en-US" altLang="ja-JP" sz="1800" b="1" smtClean="0">
                <a:latin typeface="Tahoma" charset="0"/>
                <a:ea typeface="ＭＳ Ｐゴシック" charset="0"/>
                <a:cs typeface="ＭＳ Ｐゴシック" charset="0"/>
              </a:rPr>
              <a:t>Hold and Wait </a:t>
            </a:r>
            <a:r>
              <a:rPr lang="en-US" altLang="ja-JP" sz="1800" smtClean="0">
                <a:latin typeface="Tahoma" charset="0"/>
                <a:ea typeface="ＭＳ Ｐゴシック" charset="0"/>
                <a:cs typeface="ＭＳ Ｐゴシック" charset="0"/>
              </a:rPr>
              <a:t>– must guarantee that whenever a process requests a resource, it does not hold any other resources.</a:t>
            </a:r>
          </a:p>
          <a:p>
            <a:pPr marL="730250" lvl="1" indent="-277813">
              <a:buClr>
                <a:srgbClr val="FF0000"/>
              </a:buClr>
              <a:buSzPct val="180000"/>
              <a:buFont typeface="Arial"/>
              <a:buChar char="•"/>
            </a:pPr>
            <a:r>
              <a:rPr lang="en-US" altLang="ja-JP" sz="1800" smtClean="0">
                <a:latin typeface="Tahoma" charset="0"/>
                <a:ea typeface="ＭＳ Ｐゴシック" charset="0"/>
              </a:rPr>
              <a:t>Require a process to request and be allocated all its resources before its execution: Low resource utilization</a:t>
            </a:r>
          </a:p>
          <a:p>
            <a:pPr marL="730250" lvl="1" indent="-277813">
              <a:buClr>
                <a:srgbClr val="FF0000"/>
              </a:buClr>
              <a:buSzPct val="180000"/>
              <a:buFont typeface="Arial"/>
              <a:buChar char="•"/>
            </a:pPr>
            <a:r>
              <a:rPr lang="en-US" altLang="ja-JP" sz="1800" smtClean="0">
                <a:latin typeface="Tahoma" charset="0"/>
                <a:ea typeface="ＭＳ Ｐゴシック" charset="0"/>
              </a:rPr>
              <a:t> Allow process to request resources only when the process has none: starvation possible.</a:t>
            </a:r>
          </a:p>
          <a:p>
            <a:pPr marL="454025" indent="-454025">
              <a:buClr>
                <a:schemeClr val="accent1">
                  <a:lumMod val="60000"/>
                  <a:lumOff val="40000"/>
                </a:schemeClr>
              </a:buClr>
              <a:buSzPct val="120000"/>
              <a:buFont typeface="+mj-ea"/>
              <a:buAutoNum type="circleNumDbPlain"/>
              <a:tabLst>
                <a:tab pos="452438" algn="l"/>
              </a:tabLst>
            </a:pPr>
            <a:r>
              <a:rPr lang="en-US" altLang="ja-JP" sz="1800" b="1" smtClean="0">
                <a:latin typeface="Tahoma" charset="0"/>
                <a:ea typeface="ＭＳ Ｐゴシック" charset="0"/>
                <a:cs typeface="ＭＳ Ｐゴシック" charset="0"/>
              </a:rPr>
              <a:t>No Preemption </a:t>
            </a:r>
            <a:r>
              <a:rPr lang="en-US" altLang="ja-JP" sz="1800" smtClean="0">
                <a:latin typeface="Tahoma" charset="0"/>
                <a:ea typeface="ＭＳ Ｐゴシック" charset="0"/>
                <a:cs typeface="ＭＳ Ｐゴシック" charset="0"/>
              </a:rPr>
              <a:t>–</a:t>
            </a:r>
          </a:p>
          <a:p>
            <a:pPr marL="730250" lvl="1" indent="-277813">
              <a:buClr>
                <a:srgbClr val="FF0000"/>
              </a:buClr>
              <a:buSzPct val="180000"/>
              <a:buFont typeface="Arial"/>
              <a:buChar char="•"/>
            </a:pPr>
            <a:r>
              <a:rPr lang="en-US" altLang="ja-JP" sz="1800" smtClean="0">
                <a:latin typeface="Tahoma" charset="0"/>
                <a:ea typeface="ＭＳ Ｐゴシック" charset="0"/>
              </a:rPr>
              <a:t>If a process holding some resources requests another resource that cannot be immediately allocated to it, all resources currently being held are released.</a:t>
            </a:r>
          </a:p>
          <a:p>
            <a:pPr marL="730250" lvl="1" indent="-277813">
              <a:buClr>
                <a:srgbClr val="FF0000"/>
              </a:buClr>
              <a:buSzPct val="180000"/>
              <a:buFont typeface="Arial"/>
              <a:buChar char="•"/>
            </a:pPr>
            <a:r>
              <a:rPr lang="en-US" altLang="ja-JP" sz="1800" smtClean="0">
                <a:latin typeface="Tahoma" charset="0"/>
                <a:ea typeface="ＭＳ Ｐゴシック" charset="0"/>
              </a:rPr>
              <a:t>If a process P1 requests a resource R1 that is allocated to some other process P2 waiting for additional resource R2, R1 is allocated to P1.</a:t>
            </a:r>
          </a:p>
          <a:p>
            <a:pPr marL="454025" indent="-454025">
              <a:buClr>
                <a:schemeClr val="accent1">
                  <a:lumMod val="60000"/>
                  <a:lumOff val="40000"/>
                </a:schemeClr>
              </a:buClr>
              <a:buSzPct val="120000"/>
              <a:buFont typeface="+mj-ea"/>
              <a:buAutoNum type="circleNumDbPlain"/>
            </a:pPr>
            <a:r>
              <a:rPr lang="en-US" altLang="ja-JP" sz="1800" b="1" smtClean="0">
                <a:latin typeface="Tahoma" charset="0"/>
                <a:ea typeface="ＭＳ Ｐゴシック" charset="0"/>
                <a:cs typeface="ＭＳ Ｐゴシック" charset="0"/>
              </a:rPr>
              <a:t>Circular Wait </a:t>
            </a:r>
            <a:r>
              <a:rPr lang="en-US" altLang="ja-JP" sz="1800" smtClean="0">
                <a:latin typeface="Tahoma" charset="0"/>
                <a:ea typeface="ＭＳ Ｐゴシック" charset="0"/>
                <a:cs typeface="ＭＳ Ｐゴシック" charset="0"/>
              </a:rPr>
              <a:t>– impose a total ordering of all resource types, and require that each process requests resources in an increasing order of enumeration.</a:t>
            </a:r>
            <a:endParaRPr lang="en-US" altLang="ja-JP" sz="1800" smtClean="0">
              <a:latin typeface="Tahoma" charset="0"/>
              <a:ea typeface="ＭＳ Ｐゴシック" charset="0"/>
            </a:endParaRPr>
          </a:p>
          <a:p>
            <a:pPr marL="0" indent="0">
              <a:buFont typeface="Wingdings" charset="2"/>
              <a:buNone/>
            </a:pPr>
            <a:endParaRPr lang="en-US" altLang="ja-JP" sz="180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ja-JP" alt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3074"/>
          <p:cNvSpPr txBox="1">
            <a:spLocks noChangeArrowheads="1"/>
          </p:cNvSpPr>
          <p:nvPr/>
        </p:nvSpPr>
        <p:spPr>
          <a:xfrm>
            <a:off x="777239" y="1"/>
            <a:ext cx="7772401" cy="896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j-ea"/>
                <a:cs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ja-JP" b="0" smtClean="0">
                <a:latin typeface="Tahoma" charset="0"/>
                <a:ea typeface="ＭＳ Ｐゴシック" charset="0"/>
                <a:cs typeface="ＭＳ Ｐゴシック" charset="0"/>
              </a:rPr>
              <a:t>Deadlock Prevention</a:t>
            </a:r>
            <a:br>
              <a:rPr lang="en-US" altLang="ja-JP" b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b="0" smtClean="0">
                <a:latin typeface="Tahoma" charset="0"/>
                <a:ea typeface="ＭＳ Ｐゴシック" charset="0"/>
                <a:cs typeface="ＭＳ Ｐゴシック" charset="0"/>
              </a:rPr>
              <a:t>Circular Wait</a:t>
            </a:r>
            <a:endParaRPr lang="en-US" altLang="ja-JP" sz="2800" b="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14156" y="2328418"/>
            <a:ext cx="6667530" cy="3588874"/>
            <a:chOff x="2314156" y="2328418"/>
            <a:chExt cx="6667530" cy="3588874"/>
          </a:xfrm>
        </p:grpSpPr>
        <p:sp>
          <p:nvSpPr>
            <p:cNvPr id="30" name="Line 3095"/>
            <p:cNvSpPr>
              <a:spLocks noChangeShapeType="1"/>
            </p:cNvSpPr>
            <p:nvPr/>
          </p:nvSpPr>
          <p:spPr bwMode="auto">
            <a:xfrm flipH="1">
              <a:off x="2817394" y="2895166"/>
              <a:ext cx="2349500" cy="89693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96819" y="5002892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P</a:t>
              </a:r>
              <a:r>
                <a:rPr lang="en-US" sz="2400" i="1" baseline="-25000" dirty="0"/>
                <a:t>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077517" y="5002892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P</a:t>
              </a:r>
              <a:r>
                <a:rPr lang="en-US" sz="2400" i="1" baseline="-25000" dirty="0"/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858216" y="5002892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P</a:t>
              </a:r>
              <a:r>
                <a:rPr lang="en-US" sz="2400" i="1" baseline="-25000" dirty="0"/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212305" y="2328418"/>
              <a:ext cx="914400" cy="914400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P</a:t>
              </a:r>
              <a:r>
                <a:rPr lang="en-US" sz="2400" i="1" baseline="-25000" dirty="0" smtClean="0"/>
                <a:t>4</a:t>
              </a:r>
              <a:endParaRPr lang="en-US" sz="2400" i="1" baseline="-25000" dirty="0"/>
            </a:p>
          </p:txBody>
        </p:sp>
        <p:sp>
          <p:nvSpPr>
            <p:cNvPr id="15" name="Rectangle 3078"/>
            <p:cNvSpPr>
              <a:spLocks noChangeArrowheads="1"/>
            </p:cNvSpPr>
            <p:nvPr/>
          </p:nvSpPr>
          <p:spPr bwMode="auto">
            <a:xfrm>
              <a:off x="2314156" y="3819091"/>
              <a:ext cx="1041400" cy="6445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tape</a:t>
              </a:r>
            </a:p>
          </p:txBody>
        </p:sp>
        <p:sp>
          <p:nvSpPr>
            <p:cNvPr id="16" name="Rectangle 3079"/>
            <p:cNvSpPr>
              <a:spLocks noChangeArrowheads="1"/>
            </p:cNvSpPr>
            <p:nvPr/>
          </p:nvSpPr>
          <p:spPr bwMode="auto">
            <a:xfrm>
              <a:off x="4108031" y="3780991"/>
              <a:ext cx="1022350" cy="6445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disk</a:t>
              </a:r>
            </a:p>
          </p:txBody>
        </p:sp>
        <p:sp>
          <p:nvSpPr>
            <p:cNvPr id="17" name="Rectangle 3080"/>
            <p:cNvSpPr>
              <a:spLocks noChangeArrowheads="1"/>
            </p:cNvSpPr>
            <p:nvPr/>
          </p:nvSpPr>
          <p:spPr bwMode="auto">
            <a:xfrm>
              <a:off x="7657681" y="3773053"/>
              <a:ext cx="1039813" cy="6445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printer</a:t>
              </a:r>
            </a:p>
          </p:txBody>
        </p:sp>
        <p:sp>
          <p:nvSpPr>
            <p:cNvPr id="18" name="Rectangle 3082"/>
            <p:cNvSpPr>
              <a:spLocks noChangeArrowheads="1"/>
            </p:cNvSpPr>
            <p:nvPr/>
          </p:nvSpPr>
          <p:spPr bwMode="auto">
            <a:xfrm>
              <a:off x="5882856" y="3755591"/>
              <a:ext cx="1022350" cy="6445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/>
                <a:t>scanner</a:t>
              </a:r>
            </a:p>
          </p:txBody>
        </p:sp>
        <p:sp>
          <p:nvSpPr>
            <p:cNvPr id="19" name="Text Box 3100"/>
            <p:cNvSpPr txBox="1">
              <a:spLocks noChangeArrowheads="1"/>
            </p:cNvSpPr>
            <p:nvPr/>
          </p:nvSpPr>
          <p:spPr bwMode="auto">
            <a:xfrm>
              <a:off x="3403181" y="3912753"/>
              <a:ext cx="350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dirty="0"/>
                <a:t>1</a:t>
              </a:r>
            </a:p>
          </p:txBody>
        </p:sp>
        <p:sp>
          <p:nvSpPr>
            <p:cNvPr id="20" name="Text Box 3101"/>
            <p:cNvSpPr txBox="1">
              <a:spLocks noChangeArrowheads="1"/>
            </p:cNvSpPr>
            <p:nvPr/>
          </p:nvSpPr>
          <p:spPr bwMode="auto">
            <a:xfrm>
              <a:off x="5063529" y="3874653"/>
              <a:ext cx="350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dirty="0"/>
                <a:t>2</a:t>
              </a:r>
            </a:p>
          </p:txBody>
        </p:sp>
        <p:sp>
          <p:nvSpPr>
            <p:cNvPr id="21" name="Text Box 3102"/>
            <p:cNvSpPr txBox="1">
              <a:spLocks noChangeArrowheads="1"/>
            </p:cNvSpPr>
            <p:nvPr/>
          </p:nvSpPr>
          <p:spPr bwMode="auto">
            <a:xfrm>
              <a:off x="6905206" y="3823853"/>
              <a:ext cx="350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dirty="0"/>
                <a:t>3</a:t>
              </a:r>
            </a:p>
          </p:txBody>
        </p:sp>
        <p:sp>
          <p:nvSpPr>
            <p:cNvPr id="22" name="Text Box 3103"/>
            <p:cNvSpPr txBox="1">
              <a:spLocks noChangeArrowheads="1"/>
            </p:cNvSpPr>
            <p:nvPr/>
          </p:nvSpPr>
          <p:spPr bwMode="auto">
            <a:xfrm>
              <a:off x="8630849" y="3874653"/>
              <a:ext cx="350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dirty="0"/>
                <a:t>4</a:t>
              </a:r>
            </a:p>
          </p:txBody>
        </p:sp>
        <p:sp>
          <p:nvSpPr>
            <p:cNvPr id="23" name="Line 3088"/>
            <p:cNvSpPr>
              <a:spLocks noChangeShapeType="1"/>
            </p:cNvSpPr>
            <p:nvPr/>
          </p:nvSpPr>
          <p:spPr bwMode="auto">
            <a:xfrm>
              <a:off x="2907881" y="4331853"/>
              <a:ext cx="590550" cy="787401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089"/>
            <p:cNvSpPr>
              <a:spLocks noChangeShapeType="1"/>
            </p:cNvSpPr>
            <p:nvPr/>
          </p:nvSpPr>
          <p:spPr bwMode="auto">
            <a:xfrm flipV="1">
              <a:off x="4019131" y="4436628"/>
              <a:ext cx="519113" cy="64611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090"/>
            <p:cNvSpPr>
              <a:spLocks noChangeShapeType="1"/>
            </p:cNvSpPr>
            <p:nvPr/>
          </p:nvSpPr>
          <p:spPr bwMode="auto">
            <a:xfrm>
              <a:off x="4825581" y="4281054"/>
              <a:ext cx="458554" cy="80168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091"/>
            <p:cNvSpPr>
              <a:spLocks noChangeShapeType="1"/>
            </p:cNvSpPr>
            <p:nvPr/>
          </p:nvSpPr>
          <p:spPr bwMode="auto">
            <a:xfrm flipV="1">
              <a:off x="5763704" y="4425515"/>
              <a:ext cx="541735" cy="65722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092"/>
            <p:cNvSpPr>
              <a:spLocks noChangeShapeType="1"/>
            </p:cNvSpPr>
            <p:nvPr/>
          </p:nvSpPr>
          <p:spPr bwMode="auto">
            <a:xfrm>
              <a:off x="6660675" y="4281053"/>
              <a:ext cx="495356" cy="819149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093"/>
            <p:cNvSpPr>
              <a:spLocks noChangeShapeType="1"/>
            </p:cNvSpPr>
            <p:nvPr/>
          </p:nvSpPr>
          <p:spPr bwMode="auto">
            <a:xfrm flipV="1">
              <a:off x="7531005" y="4436627"/>
              <a:ext cx="467990" cy="646113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094"/>
            <p:cNvSpPr>
              <a:spLocks noChangeShapeType="1"/>
            </p:cNvSpPr>
            <p:nvPr/>
          </p:nvSpPr>
          <p:spPr bwMode="auto">
            <a:xfrm flipH="1" flipV="1">
              <a:off x="6081294" y="2895166"/>
              <a:ext cx="1954212" cy="87788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933027" y="1239479"/>
            <a:ext cx="5688012" cy="646331"/>
          </a:xfrm>
          <a:prstGeom prst="rect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Each process </a:t>
            </a:r>
            <a:r>
              <a:rPr lang="en-US" dirty="0">
                <a:solidFill>
                  <a:schemeClr val="bg1"/>
                </a:solidFill>
              </a:rPr>
              <a:t>can request resources only in an increasing order of enumeration.</a:t>
            </a:r>
          </a:p>
        </p:txBody>
      </p:sp>
      <p:grpSp>
        <p:nvGrpSpPr>
          <p:cNvPr id="6" name="Group 3099"/>
          <p:cNvGrpSpPr>
            <a:grpSpLocks/>
          </p:cNvGrpSpPr>
          <p:nvPr/>
        </p:nvGrpSpPr>
        <p:grpSpPr bwMode="auto">
          <a:xfrm>
            <a:off x="167241" y="2487159"/>
            <a:ext cx="4951413" cy="738188"/>
            <a:chOff x="0" y="1602"/>
            <a:chExt cx="3119" cy="465"/>
          </a:xfrm>
        </p:grpSpPr>
        <p:sp>
          <p:nvSpPr>
            <p:cNvPr id="7" name="Line 3096"/>
            <p:cNvSpPr>
              <a:spLocks noChangeShapeType="1"/>
            </p:cNvSpPr>
            <p:nvPr/>
          </p:nvSpPr>
          <p:spPr bwMode="auto">
            <a:xfrm>
              <a:off x="2779" y="1887"/>
              <a:ext cx="169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3097"/>
            <p:cNvSpPr>
              <a:spLocks noChangeShapeType="1"/>
            </p:cNvSpPr>
            <p:nvPr/>
          </p:nvSpPr>
          <p:spPr bwMode="auto">
            <a:xfrm flipH="1">
              <a:off x="2801" y="1887"/>
              <a:ext cx="136" cy="1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3098"/>
            <p:cNvSpPr txBox="1">
              <a:spLocks noChangeArrowheads="1"/>
            </p:cNvSpPr>
            <p:nvPr/>
          </p:nvSpPr>
          <p:spPr bwMode="auto">
            <a:xfrm>
              <a:off x="0" y="1602"/>
              <a:ext cx="3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800" dirty="0"/>
                <a:t>Not allowed Order(tape)=1 &lt; Order(printer)=4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90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735532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When a process requests an available resource, system must decide if immediate allocation leaves the system in a safe state.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System is in </a:t>
            </a:r>
            <a:r>
              <a:rPr lang="en-US" b="1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safe state</a:t>
            </a:r>
            <a:r>
              <a:rPr lang="en-US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if there exists a sequence 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    &lt;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, P</a:t>
            </a:r>
            <a:r>
              <a:rPr lang="en-US" i="1" baseline="-25000" dirty="0"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, …, P</a:t>
            </a:r>
            <a:r>
              <a:rPr lang="en-US" i="1" baseline="-25000" dirty="0">
                <a:latin typeface="Helvetic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&gt; 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457200" indent="0">
              <a:buNone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ALL the  processes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systems such that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for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each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i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the resources that </a:t>
            </a:r>
            <a:r>
              <a:rPr lang="en-US" i="1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i="1" baseline="-25000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i </a:t>
            </a:r>
            <a:r>
              <a:rPr lang="en-US" i="1" baseline="-25000" dirty="0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request can be satisfied by currently available resources </a:t>
            </a:r>
            <a:r>
              <a:rPr lang="en-US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+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resources held by all the </a:t>
            </a:r>
            <a:r>
              <a:rPr lang="en-US" i="1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i="1" baseline="-25000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with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ＭＳ Ｐゴシック" charset="0"/>
                <a:cs typeface="Times New Roman"/>
              </a:rPr>
              <a:t>j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ＭＳ Ｐゴシック" charset="0"/>
                <a:cs typeface="Times New Roman"/>
              </a:rPr>
              <a:t>&lt;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ＭＳ Ｐゴシック" charset="0"/>
                <a:cs typeface="Times New Roman"/>
              </a:rPr>
              <a:t>i</a:t>
            </a:r>
            <a:endParaRPr lang="en-US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ea typeface="ＭＳ Ｐゴシック" charset="0"/>
              <a:cs typeface="Times New Roman"/>
            </a:endParaRPr>
          </a:p>
          <a:p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That is: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If P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resource needs are not immediately available, then </a:t>
            </a:r>
            <a:r>
              <a:rPr lang="en-US" i="1" dirty="0">
                <a:latin typeface="Helvetica" charset="0"/>
                <a:ea typeface="ＭＳ Ｐゴシック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can wait until all </a:t>
            </a:r>
            <a:r>
              <a:rPr lang="en-US" i="1" dirty="0">
                <a:latin typeface="Helvetica" charset="0"/>
                <a:ea typeface="ＭＳ Ｐゴシック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j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have finished.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When </a:t>
            </a:r>
            <a:r>
              <a:rPr lang="en-US" i="1" dirty="0">
                <a:latin typeface="Helvetica" charset="0"/>
                <a:ea typeface="ＭＳ Ｐゴシック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j</a:t>
            </a:r>
            <a:r>
              <a:rPr lang="en-US" dirty="0">
                <a:latin typeface="Helvetica" charset="0"/>
                <a:ea typeface="ＭＳ Ｐゴシック" charset="0"/>
              </a:rPr>
              <a:t> is finished, </a:t>
            </a:r>
            <a:r>
              <a:rPr lang="en-US" i="1" dirty="0">
                <a:latin typeface="Helvetica" charset="0"/>
                <a:ea typeface="ＭＳ Ｐゴシック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can obtain needed resources, execute, return allocated resources, and terminate.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When </a:t>
            </a:r>
            <a:r>
              <a:rPr lang="en-US" i="1" dirty="0">
                <a:latin typeface="Helvetica" charset="0"/>
                <a:ea typeface="ＭＳ Ｐゴシック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terminates, </a:t>
            </a:r>
            <a:r>
              <a:rPr lang="en-US" i="1" dirty="0">
                <a:latin typeface="Helvetica" charset="0"/>
                <a:ea typeface="ＭＳ Ｐゴシック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baseline="-25000" dirty="0">
                <a:latin typeface="Helvetica" charset="0"/>
                <a:ea typeface="ＭＳ Ｐゴシック" charset="0"/>
              </a:rPr>
              <a:t>+1</a:t>
            </a:r>
            <a:r>
              <a:rPr lang="en-US" dirty="0">
                <a:latin typeface="Helvetica" charset="0"/>
                <a:ea typeface="ＭＳ Ｐゴシック" charset="0"/>
              </a:rPr>
              <a:t> can obtain its needed resources, and so on</a:t>
            </a:r>
            <a:r>
              <a:rPr lang="en-US" dirty="0" smtClean="0">
                <a:latin typeface="Helvetica" charset="0"/>
                <a:ea typeface="ＭＳ Ｐゴシック" charset="0"/>
              </a:rPr>
              <a:t>.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Safe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5690969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/>
              <a:t>A system is in a safe state only if there exists a only if there exists a </a:t>
            </a:r>
            <a:r>
              <a:rPr lang="en-US" dirty="0">
                <a:solidFill>
                  <a:srgbClr val="00F902"/>
                </a:solidFill>
              </a:rPr>
              <a:t>safe sequence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71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If a system is in safe state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 no deadlocks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</a:br>
            <a:endParaRPr lang="en-US" sz="1000" dirty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If a system is in unsafe state  possibility of deadlock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</a:br>
            <a:endParaRPr lang="en-US" sz="1000" dirty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65125" indent="-365125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Avoidance  ensure that a system will never enter an unsafe state.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1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Safe, Unsafe , Deadlock State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2282825" y="1716088"/>
            <a:ext cx="4391025" cy="434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71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1246563"/>
            <a:ext cx="7772400" cy="2386134"/>
          </a:xfrm>
        </p:spPr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80000"/>
              <a:buFont typeface="Wingdings" charset="2"/>
              <a:buChar char="§"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Single instance of a resource type</a:t>
            </a:r>
          </a:p>
          <a:p>
            <a:pPr lvl="1">
              <a:buClr>
                <a:srgbClr val="FF0000"/>
              </a:buClr>
              <a:buSzPct val="180000"/>
              <a:buFont typeface="Arial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Use a resource-allocation graph</a:t>
            </a:r>
          </a:p>
          <a:p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80000"/>
              <a:buFont typeface="Wingdings" charset="2"/>
              <a:buChar char="§"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Multiple instances of a resource type</a:t>
            </a:r>
          </a:p>
          <a:p>
            <a:pPr lvl="1">
              <a:buClr>
                <a:srgbClr val="FF0000"/>
              </a:buClr>
              <a:buSzPct val="180000"/>
              <a:buFont typeface="Arial"/>
              <a:buChar char="•"/>
            </a:pPr>
            <a:r>
              <a:rPr lang="en-US" dirty="0">
                <a:latin typeface="Helvetica" charset="0"/>
                <a:ea typeface="ＭＳ Ｐゴシック" charset="0"/>
              </a:rPr>
              <a:t> Use the banker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algorithm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Avoidance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1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Claim edge</a:t>
            </a:r>
            <a:r>
              <a:rPr lang="en-US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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R</a:t>
            </a:r>
            <a:r>
              <a:rPr lang="en-US" i="1" baseline="-25000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j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indicated that process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j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may request resource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R</a:t>
            </a:r>
            <a:r>
              <a:rPr lang="en-US" i="1" baseline="-25000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j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; represented by a dashed line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</a:br>
            <a:endParaRPr lang="en-US" sz="1000" dirty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65125" indent="-365125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Claim edge converts to request edge when a process requests a resource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</a:br>
            <a:endParaRPr lang="en-US" sz="1000" dirty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65125" indent="-365125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Request edge converted to an assignment edge when the  resource is allocated to the process</a:t>
            </a:r>
          </a:p>
          <a:p>
            <a:pPr>
              <a:buNone/>
            </a:pPr>
            <a:endParaRPr lang="en-US" sz="1000" dirty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65125" indent="-365125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When a resource is released by a process, assignment edge reconverts to a claim edge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</a:br>
            <a:endParaRPr lang="en-US" sz="1000" dirty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Resources must be claimed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a priori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in the system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2319" y="1"/>
            <a:ext cx="8319942" cy="725691"/>
          </a:xfrm>
        </p:spPr>
        <p:txBody>
          <a:bodyPr/>
          <a:lstStyle/>
          <a:p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Resource-Allocation Graph Scheme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WKP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239" y="1741438"/>
            <a:ext cx="7566661" cy="501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“The competent programmer is fully aware of the strictly limited size of his own skull; therefore he approaches the programming task in full humility, and among other things he avoids clever tricks like the plague</a:t>
            </a:r>
            <a:r>
              <a:rPr lang="en-US" sz="3200" dirty="0" smtClean="0"/>
              <a:t>.”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Edsger </a:t>
            </a:r>
            <a:r>
              <a:rPr lang="en-US" sz="3200" dirty="0" smtClean="0"/>
              <a:t>Dijkstra</a:t>
            </a:r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202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Resource-Allocation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63285" y="3134666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1</a:t>
            </a:r>
          </a:p>
        </p:txBody>
      </p:sp>
      <p:sp>
        <p:nvSpPr>
          <p:cNvPr id="7" name="Rectangle 3078"/>
          <p:cNvSpPr>
            <a:spLocks noChangeArrowheads="1"/>
          </p:cNvSpPr>
          <p:nvPr/>
        </p:nvSpPr>
        <p:spPr bwMode="auto">
          <a:xfrm>
            <a:off x="4086573" y="1984066"/>
            <a:ext cx="1041400" cy="644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R</a:t>
            </a:r>
            <a:r>
              <a:rPr lang="en-US" altLang="ja-JP" baseline="-25000" dirty="0" smtClean="0"/>
              <a:t>1</a:t>
            </a:r>
            <a:endParaRPr lang="en-US" altLang="ja-JP" baseline="-25000" dirty="0"/>
          </a:p>
        </p:txBody>
      </p:sp>
      <p:sp>
        <p:nvSpPr>
          <p:cNvPr id="8" name="Oval 7"/>
          <p:cNvSpPr/>
          <p:nvPr/>
        </p:nvSpPr>
        <p:spPr>
          <a:xfrm>
            <a:off x="5927177" y="3134666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2</a:t>
            </a:r>
            <a:endParaRPr lang="en-US" sz="2400" i="1" baseline="-25000" dirty="0"/>
          </a:p>
        </p:txBody>
      </p:sp>
      <p:sp>
        <p:nvSpPr>
          <p:cNvPr id="9" name="Rectangle 3078"/>
          <p:cNvSpPr>
            <a:spLocks noChangeArrowheads="1"/>
          </p:cNvSpPr>
          <p:nvPr/>
        </p:nvSpPr>
        <p:spPr bwMode="auto">
          <a:xfrm>
            <a:off x="4152977" y="4499220"/>
            <a:ext cx="1041400" cy="644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R</a:t>
            </a:r>
            <a:r>
              <a:rPr lang="en-US" altLang="ja-JP" baseline="-25000" dirty="0" smtClean="0"/>
              <a:t>2</a:t>
            </a:r>
            <a:endParaRPr lang="en-US" altLang="ja-JP" baseline="-25000" dirty="0"/>
          </a:p>
        </p:txBody>
      </p:sp>
      <p:cxnSp>
        <p:nvCxnSpPr>
          <p:cNvPr id="10" name="Straight Arrow Connector 9"/>
          <p:cNvCxnSpPr>
            <a:stCxn id="7" idx="1"/>
            <a:endCxn id="6" idx="7"/>
          </p:cNvCxnSpPr>
          <p:nvPr/>
        </p:nvCxnSpPr>
        <p:spPr>
          <a:xfrm flipH="1">
            <a:off x="3143774" y="2306329"/>
            <a:ext cx="942799" cy="96224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7" idx="3"/>
          </p:cNvCxnSpPr>
          <p:nvPr/>
        </p:nvCxnSpPr>
        <p:spPr>
          <a:xfrm flipH="1" flipV="1">
            <a:off x="5127973" y="2306329"/>
            <a:ext cx="933115" cy="96224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9" idx="1"/>
          </p:cNvCxnSpPr>
          <p:nvPr/>
        </p:nvCxnSpPr>
        <p:spPr>
          <a:xfrm>
            <a:off x="3143774" y="3915155"/>
            <a:ext cx="1009203" cy="90632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3"/>
          </p:cNvCxnSpPr>
          <p:nvPr/>
        </p:nvCxnSpPr>
        <p:spPr>
          <a:xfrm flipH="1">
            <a:off x="5194377" y="3915155"/>
            <a:ext cx="866711" cy="90632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6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8140320" cy="1111287"/>
          </a:xfrm>
        </p:spPr>
        <p:txBody>
          <a:bodyPr/>
          <a:lstStyle/>
          <a:p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Unsafe State In Resource-Allocation Graph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63285" y="3134666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1</a:t>
            </a:r>
          </a:p>
        </p:txBody>
      </p:sp>
      <p:sp>
        <p:nvSpPr>
          <p:cNvPr id="7" name="Rectangle 3078"/>
          <p:cNvSpPr>
            <a:spLocks noChangeArrowheads="1"/>
          </p:cNvSpPr>
          <p:nvPr/>
        </p:nvSpPr>
        <p:spPr bwMode="auto">
          <a:xfrm>
            <a:off x="4086573" y="1984066"/>
            <a:ext cx="1041400" cy="644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R</a:t>
            </a:r>
            <a:r>
              <a:rPr lang="en-US" altLang="ja-JP" baseline="-25000" dirty="0" smtClean="0"/>
              <a:t>1</a:t>
            </a:r>
            <a:endParaRPr lang="en-US" altLang="ja-JP" baseline="-25000" dirty="0"/>
          </a:p>
        </p:txBody>
      </p:sp>
      <p:sp>
        <p:nvSpPr>
          <p:cNvPr id="8" name="Oval 7"/>
          <p:cNvSpPr/>
          <p:nvPr/>
        </p:nvSpPr>
        <p:spPr>
          <a:xfrm>
            <a:off x="5927177" y="3134666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2</a:t>
            </a:r>
            <a:endParaRPr lang="en-US" sz="2400" i="1" baseline="-25000" dirty="0"/>
          </a:p>
        </p:txBody>
      </p:sp>
      <p:sp>
        <p:nvSpPr>
          <p:cNvPr id="9" name="Rectangle 3078"/>
          <p:cNvSpPr>
            <a:spLocks noChangeArrowheads="1"/>
          </p:cNvSpPr>
          <p:nvPr/>
        </p:nvSpPr>
        <p:spPr bwMode="auto">
          <a:xfrm>
            <a:off x="4152977" y="4499220"/>
            <a:ext cx="1041400" cy="644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dirty="0" smtClean="0"/>
              <a:t>R</a:t>
            </a:r>
            <a:r>
              <a:rPr lang="en-US" altLang="ja-JP" baseline="-25000" dirty="0" smtClean="0"/>
              <a:t>2</a:t>
            </a:r>
            <a:endParaRPr lang="en-US" altLang="ja-JP" baseline="-25000" dirty="0"/>
          </a:p>
        </p:txBody>
      </p:sp>
      <p:cxnSp>
        <p:nvCxnSpPr>
          <p:cNvPr id="10" name="Straight Arrow Connector 9"/>
          <p:cNvCxnSpPr>
            <a:stCxn id="7" idx="1"/>
            <a:endCxn id="5" idx="7"/>
          </p:cNvCxnSpPr>
          <p:nvPr/>
        </p:nvCxnSpPr>
        <p:spPr>
          <a:xfrm flipH="1">
            <a:off x="3143774" y="2306329"/>
            <a:ext cx="942799" cy="96224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7" idx="3"/>
          </p:cNvCxnSpPr>
          <p:nvPr/>
        </p:nvCxnSpPr>
        <p:spPr>
          <a:xfrm flipH="1" flipV="1">
            <a:off x="5127973" y="2306329"/>
            <a:ext cx="933115" cy="96224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143774" y="3915155"/>
            <a:ext cx="1009203" cy="90632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3"/>
          </p:cNvCxnSpPr>
          <p:nvPr/>
        </p:nvCxnSpPr>
        <p:spPr>
          <a:xfrm flipV="1">
            <a:off x="5194377" y="3915155"/>
            <a:ext cx="866711" cy="90632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5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Suppose that process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i="1" baseline="-25000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requests a resource </a:t>
            </a:r>
            <a:r>
              <a:rPr lang="en-US" i="1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R</a:t>
            </a:r>
            <a:r>
              <a:rPr lang="en-US" i="1" baseline="-25000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j</a:t>
            </a:r>
          </a:p>
          <a:p>
            <a:endParaRPr lang="en-US" sz="1000" i="1" baseline="-25000" dirty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65125" indent="-365125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The request can be granted only if converting the request edge to an assignment edge does not result in the formation of a </a:t>
            </a:r>
            <a:r>
              <a:rPr lang="en-US" u="sng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cycle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in the resource allocation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graph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1112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Resource-Allocation Graph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7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kumimoji="0" lang="en-US" altLang="ja-JP" sz="1400"/>
              <a:t>CSS430 Deadlocks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29500AE-5EC8-F942-B598-F362E034E0B6}" type="slidenum">
              <a:rPr kumimoji="0" lang="en-US" altLang="ja-JP" sz="1400"/>
              <a:pPr eaLnBrk="1" hangingPunct="1"/>
              <a:t>23</a:t>
            </a:fld>
            <a:endParaRPr kumimoji="0" lang="en-US" altLang="ja-JP" sz="1400"/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7239" y="1"/>
            <a:ext cx="7772401" cy="988861"/>
          </a:xfrm>
        </p:spPr>
        <p:txBody>
          <a:bodyPr/>
          <a:lstStyle/>
          <a:p>
            <a:pPr algn="l" eaLnBrk="1" hangingPunct="1"/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Deadlock Avoidance</a:t>
            </a:r>
            <a:b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b="0" dirty="0">
                <a:latin typeface="Tahoma" charset="0"/>
                <a:ea typeface="ＭＳ Ｐゴシック" charset="0"/>
                <a:cs typeface="ＭＳ Ｐゴシック" charset="0"/>
              </a:rPr>
              <a:t>Resource-Allocation Algorithm</a:t>
            </a:r>
          </a:p>
        </p:txBody>
      </p:sp>
      <p:pic>
        <p:nvPicPr>
          <p:cNvPr id="15365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6532" r="15155" b="7086"/>
          <a:stretch>
            <a:fillRect/>
          </a:stretch>
        </p:blipFill>
        <p:spPr bwMode="auto">
          <a:xfrm>
            <a:off x="795338" y="1808163"/>
            <a:ext cx="4725987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9" name="Text Box 1029"/>
          <p:cNvSpPr txBox="1">
            <a:spLocks noChangeArrowheads="1"/>
          </p:cNvSpPr>
          <p:nvPr/>
        </p:nvSpPr>
        <p:spPr bwMode="auto">
          <a:xfrm>
            <a:off x="4337050" y="4865688"/>
            <a:ext cx="329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>
                <a:solidFill>
                  <a:schemeClr val="tx2"/>
                </a:solidFill>
              </a:rPr>
              <a:t>Claim edge (future request)</a:t>
            </a:r>
          </a:p>
        </p:txBody>
      </p:sp>
      <p:sp>
        <p:nvSpPr>
          <p:cNvPr id="205831" name="Line 1031"/>
          <p:cNvSpPr>
            <a:spLocks noChangeShapeType="1"/>
          </p:cNvSpPr>
          <p:nvPr/>
        </p:nvSpPr>
        <p:spPr bwMode="auto">
          <a:xfrm flipV="1">
            <a:off x="3711575" y="4248150"/>
            <a:ext cx="1076325" cy="1039813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2274888" y="3044825"/>
            <a:ext cx="6148387" cy="1760538"/>
            <a:chOff x="1433" y="1918"/>
            <a:chExt cx="3873" cy="1109"/>
          </a:xfrm>
        </p:grpSpPr>
        <p:sp>
          <p:nvSpPr>
            <p:cNvPr id="15371" name="Freeform 1032"/>
            <p:cNvSpPr>
              <a:spLocks/>
            </p:cNvSpPr>
            <p:nvPr/>
          </p:nvSpPr>
          <p:spPr bwMode="auto">
            <a:xfrm>
              <a:off x="1433" y="2108"/>
              <a:ext cx="1101" cy="919"/>
            </a:xfrm>
            <a:custGeom>
              <a:avLst/>
              <a:gdLst>
                <a:gd name="T0" fmla="*/ 747 w 1101"/>
                <a:gd name="T1" fmla="*/ 795 h 919"/>
                <a:gd name="T2" fmla="*/ 1097 w 1101"/>
                <a:gd name="T3" fmla="*/ 490 h 919"/>
                <a:gd name="T4" fmla="*/ 769 w 1101"/>
                <a:gd name="T5" fmla="*/ 15 h 919"/>
                <a:gd name="T6" fmla="*/ 58 w 1101"/>
                <a:gd name="T7" fmla="*/ 399 h 919"/>
                <a:gd name="T8" fmla="*/ 419 w 1101"/>
                <a:gd name="T9" fmla="*/ 919 h 9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1"/>
                <a:gd name="T16" fmla="*/ 0 h 919"/>
                <a:gd name="T17" fmla="*/ 1101 w 1101"/>
                <a:gd name="T18" fmla="*/ 919 h 9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1" h="919">
                  <a:moveTo>
                    <a:pt x="747" y="795"/>
                  </a:moveTo>
                  <a:cubicBezTo>
                    <a:pt x="920" y="707"/>
                    <a:pt x="1093" y="620"/>
                    <a:pt x="1097" y="490"/>
                  </a:cubicBezTo>
                  <a:cubicBezTo>
                    <a:pt x="1101" y="360"/>
                    <a:pt x="942" y="30"/>
                    <a:pt x="769" y="15"/>
                  </a:cubicBezTo>
                  <a:cubicBezTo>
                    <a:pt x="596" y="0"/>
                    <a:pt x="116" y="248"/>
                    <a:pt x="58" y="399"/>
                  </a:cubicBezTo>
                  <a:cubicBezTo>
                    <a:pt x="0" y="550"/>
                    <a:pt x="359" y="832"/>
                    <a:pt x="419" y="919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5372" name="Text Box 1033"/>
            <p:cNvSpPr txBox="1">
              <a:spLocks noChangeArrowheads="1"/>
            </p:cNvSpPr>
            <p:nvPr/>
          </p:nvSpPr>
          <p:spPr bwMode="auto">
            <a:xfrm>
              <a:off x="2523" y="1918"/>
              <a:ext cx="278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2000" dirty="0">
                  <a:solidFill>
                    <a:srgbClr val="FF0000"/>
                  </a:solidFill>
                </a:rPr>
                <a:t>Cycle possibly formed (unsafe state), </a:t>
              </a:r>
            </a:p>
            <a:p>
              <a:pPr eaLnBrk="1" hangingPunct="1"/>
              <a:r>
                <a:rPr lang="en-US" altLang="ja-JP" sz="2000" dirty="0">
                  <a:solidFill>
                    <a:srgbClr val="FF0000"/>
                  </a:solidFill>
                </a:rPr>
                <a:t>thus P2 has to wait for a safe state</a:t>
              </a:r>
            </a:p>
          </p:txBody>
        </p:sp>
      </p:grpSp>
      <p:sp>
        <p:nvSpPr>
          <p:cNvPr id="15369" name="Text Box 1036"/>
          <p:cNvSpPr txBox="1">
            <a:spLocks noChangeArrowheads="1"/>
          </p:cNvSpPr>
          <p:nvPr/>
        </p:nvSpPr>
        <p:spPr bwMode="auto">
          <a:xfrm>
            <a:off x="4496147" y="988862"/>
            <a:ext cx="36334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/>
              <a:t>Processes supply </a:t>
            </a:r>
            <a:r>
              <a:rPr lang="en-US" altLang="ja-JP" dirty="0"/>
              <a:t>OS with</a:t>
            </a:r>
          </a:p>
          <a:p>
            <a:pPr eaLnBrk="1" hangingPunct="1"/>
            <a:r>
              <a:rPr lang="en-US" altLang="ja-JP" dirty="0"/>
              <a:t>future resource requests</a:t>
            </a:r>
          </a:p>
        </p:txBody>
      </p:sp>
      <p:sp>
        <p:nvSpPr>
          <p:cNvPr id="15370" name="Text Box 1036"/>
          <p:cNvSpPr txBox="1">
            <a:spLocks noChangeArrowheads="1"/>
          </p:cNvSpPr>
          <p:nvPr/>
        </p:nvSpPr>
        <p:spPr bwMode="auto">
          <a:xfrm>
            <a:off x="5655676" y="5287963"/>
            <a:ext cx="28939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/>
              <a:t>Works </a:t>
            </a:r>
            <a:r>
              <a:rPr lang="en-US" altLang="ja-JP" sz="2000" dirty="0" smtClean="0"/>
              <a:t>only with </a:t>
            </a:r>
            <a:r>
              <a:rPr lang="en-US" altLang="ja-JP" sz="2000" dirty="0"/>
              <a:t>single </a:t>
            </a:r>
            <a:r>
              <a:rPr lang="en-US" altLang="ja-JP" sz="2000" dirty="0" smtClean="0"/>
              <a:t>instance resource types.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55097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 autoUpdateAnimBg="0"/>
      <p:bldP spid="2058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9372" y="1699061"/>
            <a:ext cx="76470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>
                <a:cs typeface="Arial"/>
              </a:rPr>
              <a:t>Multiple </a:t>
            </a:r>
            <a:r>
              <a:rPr lang="en-US" sz="2400" dirty="0" smtClean="0">
                <a:cs typeface="Arial"/>
              </a:rPr>
              <a:t>resource instances</a:t>
            </a:r>
          </a:p>
          <a:p>
            <a:pPr marL="346075" indent="-346075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 smtClean="0">
                <a:ea typeface="ＭＳ Ｐゴシック" charset="0"/>
                <a:cs typeface="Arial"/>
              </a:rPr>
              <a:t>Each </a:t>
            </a:r>
            <a:r>
              <a:rPr lang="en-US" sz="2400" dirty="0">
                <a:ea typeface="ＭＳ Ｐゴシック" charset="0"/>
                <a:cs typeface="Arial"/>
              </a:rPr>
              <a:t>process must a priori claim maximum </a:t>
            </a:r>
            <a:r>
              <a:rPr lang="en-US" sz="2400" dirty="0" smtClean="0">
                <a:ea typeface="ＭＳ Ｐゴシック" charset="0"/>
                <a:cs typeface="Arial"/>
              </a:rPr>
              <a:t>use</a:t>
            </a:r>
          </a:p>
          <a:p>
            <a:pPr marL="346075" indent="-346075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>
                <a:ea typeface="ＭＳ Ｐゴシック" charset="0"/>
                <a:cs typeface="Arial"/>
              </a:rPr>
              <a:t>When a process requests a resource it may have to wait </a:t>
            </a:r>
            <a:endParaRPr lang="en-US" sz="2400" dirty="0" smtClean="0">
              <a:ea typeface="ＭＳ Ｐゴシック" charset="0"/>
              <a:cs typeface="Arial"/>
            </a:endParaRPr>
          </a:p>
          <a:p>
            <a:pPr marL="346075" indent="-346075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>
                <a:ea typeface="ＭＳ Ｐゴシック" charset="0"/>
                <a:cs typeface="Arial"/>
              </a:rPr>
              <a:t>When a process gets all its resources it must return them in a finite amount of </a:t>
            </a:r>
            <a:r>
              <a:rPr lang="en-US" sz="2400" dirty="0" smtClean="0">
                <a:ea typeface="ＭＳ Ｐゴシック" charset="0"/>
                <a:cs typeface="Arial"/>
              </a:rPr>
              <a:t>time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967978"/>
          </a:xfrm>
        </p:spPr>
        <p:txBody>
          <a:bodyPr/>
          <a:lstStyle/>
          <a:p>
            <a:pPr algn="l" eaLnBrk="1" hangingPunct="1"/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Deadlock Avoidance</a:t>
            </a:r>
            <a:b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b="0" dirty="0">
                <a:latin typeface="Tahoma" charset="0"/>
                <a:ea typeface="ＭＳ Ｐゴシック" charset="0"/>
                <a:cs typeface="ＭＳ Ｐゴシック" charset="0"/>
              </a:rPr>
              <a:t>Banker’s </a:t>
            </a:r>
            <a:r>
              <a:rPr lang="en-US" altLang="ja-JP" sz="2800" b="0" dirty="0" smtClean="0">
                <a:latin typeface="Tahoma" charset="0"/>
                <a:ea typeface="ＭＳ Ｐゴシック" charset="0"/>
                <a:cs typeface="ＭＳ Ｐゴシック" charset="0"/>
              </a:rPr>
              <a:t>Algorithm - Definitions</a:t>
            </a:r>
            <a:endParaRPr lang="ja-JP" altLang="en-US" sz="2800" b="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6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239" y="1553719"/>
            <a:ext cx="7366548" cy="4893648"/>
          </a:xfrm>
          <a:prstGeom prst="rect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/>
              </a:rPr>
              <a:t>Available</a:t>
            </a:r>
            <a:r>
              <a:rPr lang="en-US" dirty="0" smtClean="0">
                <a:cs typeface="Arial"/>
              </a:rPr>
              <a:t> – </a:t>
            </a:r>
            <a:r>
              <a:rPr lang="en-US" dirty="0">
                <a:cs typeface="Arial"/>
              </a:rPr>
              <a:t>V</a:t>
            </a:r>
            <a:r>
              <a:rPr lang="en-US" dirty="0" smtClean="0">
                <a:cs typeface="Arial"/>
              </a:rPr>
              <a:t>ector of length 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m</a:t>
            </a:r>
            <a:r>
              <a:rPr lang="en-US" dirty="0" smtClean="0">
                <a:cs typeface="Arial"/>
              </a:rPr>
              <a:t> indicates the </a:t>
            </a:r>
            <a:r>
              <a:rPr lang="en-US" dirty="0">
                <a:cs typeface="Arial"/>
              </a:rPr>
              <a:t>number of </a:t>
            </a:r>
            <a:r>
              <a:rPr lang="en-US" dirty="0" smtClean="0">
                <a:cs typeface="Arial"/>
              </a:rPr>
              <a:t>available resources of </a:t>
            </a:r>
            <a:r>
              <a:rPr lang="en-US" dirty="0">
                <a:cs typeface="Arial"/>
              </a:rPr>
              <a:t>each type. If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Available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cs typeface="Times New Roman"/>
              </a:rPr>
              <a:t>[ 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j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cs typeface="Times New Roman"/>
              </a:rPr>
              <a:t>]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FFE066"/>
                </a:solidFill>
                <a:cs typeface="Arial"/>
              </a:rPr>
              <a:t>=</a:t>
            </a:r>
            <a:r>
              <a:rPr lang="en-US" i="1" dirty="0" smtClean="0">
                <a:solidFill>
                  <a:srgbClr val="FFE066"/>
                </a:solidFill>
                <a:cs typeface="Arial"/>
              </a:rPr>
              <a:t>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k</a:t>
            </a:r>
            <a:r>
              <a:rPr lang="en-US" dirty="0">
                <a:cs typeface="Arial"/>
              </a:rPr>
              <a:t>, then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k</a:t>
            </a:r>
            <a:r>
              <a:rPr lang="en-US" dirty="0">
                <a:cs typeface="Arial"/>
              </a:rPr>
              <a:t> instances of resource type 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R</a:t>
            </a:r>
            <a:r>
              <a:rPr lang="en-US" i="1" baseline="-25000" dirty="0" smtClean="0">
                <a:solidFill>
                  <a:srgbClr val="FFE066"/>
                </a:solidFill>
                <a:latin typeface="Times New Roman"/>
                <a:cs typeface="Times New Roman"/>
              </a:rPr>
              <a:t>j</a:t>
            </a:r>
            <a:r>
              <a:rPr lang="en-US" dirty="0" smtClean="0">
                <a:cs typeface="Arial"/>
              </a:rPr>
              <a:t> are </a:t>
            </a:r>
            <a:r>
              <a:rPr lang="en-US" dirty="0">
                <a:cs typeface="Arial"/>
              </a:rPr>
              <a:t>available.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endParaRPr lang="en-US" dirty="0">
              <a:cs typeface="Arial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b="1" dirty="0" smtClean="0">
                <a:solidFill>
                  <a:srgbClr val="FFE066"/>
                </a:solidFill>
                <a:cs typeface="Arial"/>
              </a:rPr>
              <a:t>Max</a:t>
            </a:r>
            <a:r>
              <a:rPr lang="en-US" dirty="0" smtClean="0">
                <a:solidFill>
                  <a:srgbClr val="FFE066"/>
                </a:solidFill>
                <a:cs typeface="Arial"/>
              </a:rPr>
              <a:t> </a:t>
            </a:r>
            <a:r>
              <a:rPr lang="en-US" dirty="0">
                <a:cs typeface="Arial"/>
              </a:rPr>
              <a:t>:</a:t>
            </a:r>
            <a:r>
              <a:rPr lang="en-US" dirty="0" smtClean="0">
                <a:cs typeface="Arial"/>
              </a:rPr>
              <a:t> </a:t>
            </a:r>
            <a:r>
              <a:rPr lang="en-US" i="1" dirty="0">
                <a:solidFill>
                  <a:srgbClr val="FFE066"/>
                </a:solidFill>
                <a:cs typeface="Arial"/>
              </a:rPr>
              <a:t>n × m </a:t>
            </a:r>
            <a:r>
              <a:rPr lang="en-US" dirty="0" smtClean="0">
                <a:cs typeface="Arial"/>
              </a:rPr>
              <a:t>matrix. Deﬁnes </a:t>
            </a:r>
            <a:r>
              <a:rPr lang="en-US" dirty="0">
                <a:cs typeface="Arial"/>
              </a:rPr>
              <a:t>the maximum demand of each </a:t>
            </a:r>
            <a:r>
              <a:rPr lang="en-US" dirty="0" smtClean="0">
                <a:cs typeface="Arial"/>
              </a:rPr>
              <a:t>process. If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Max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cs typeface="Times New Roman"/>
              </a:rPr>
              <a:t>[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cs typeface="Times New Roman"/>
              </a:rPr>
              <a:t>,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j</a:t>
            </a:r>
            <a:r>
              <a:rPr lang="en-US" dirty="0">
                <a:solidFill>
                  <a:srgbClr val="FFE066"/>
                </a:solidFill>
                <a:latin typeface="Times New Roman"/>
                <a:cs typeface="Times New Roman"/>
              </a:rPr>
              <a:t>] </a:t>
            </a:r>
            <a:r>
              <a:rPr lang="en-US" dirty="0" smtClean="0">
                <a:solidFill>
                  <a:srgbClr val="FFE066"/>
                </a:solidFill>
                <a:cs typeface="Arial"/>
              </a:rPr>
              <a:t>=</a:t>
            </a:r>
            <a:r>
              <a:rPr lang="en-US" dirty="0" smtClean="0">
                <a:cs typeface="Arial"/>
              </a:rPr>
              <a:t>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cs typeface="Arial"/>
              </a:rPr>
              <a:t>, </a:t>
            </a:r>
            <a:r>
              <a:rPr lang="en-US" dirty="0">
                <a:cs typeface="Arial"/>
              </a:rPr>
              <a:t>then process </a:t>
            </a:r>
            <a:r>
              <a:rPr lang="en-US" i="1" dirty="0">
                <a:solidFill>
                  <a:srgbClr val="FFE066"/>
                </a:solidFill>
                <a:cs typeface="Arial"/>
              </a:rPr>
              <a:t>P</a:t>
            </a:r>
            <a:r>
              <a:rPr lang="en-US" i="1" baseline="-25000" dirty="0">
                <a:solidFill>
                  <a:srgbClr val="FFE066"/>
                </a:solidFill>
                <a:cs typeface="Arial"/>
              </a:rPr>
              <a:t>i</a:t>
            </a:r>
            <a:r>
              <a:rPr lang="en-US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may request at most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instances </a:t>
            </a:r>
            <a:r>
              <a:rPr lang="en-US" dirty="0" smtClean="0">
                <a:cs typeface="Arial"/>
              </a:rPr>
              <a:t>of resource </a:t>
            </a:r>
            <a:r>
              <a:rPr lang="en-US" dirty="0">
                <a:cs typeface="Arial"/>
              </a:rPr>
              <a:t>type </a:t>
            </a:r>
            <a:r>
              <a:rPr lang="en-US" i="1" dirty="0">
                <a:solidFill>
                  <a:srgbClr val="FFE066"/>
                </a:solidFill>
                <a:cs typeface="Arial"/>
              </a:rPr>
              <a:t>R</a:t>
            </a:r>
            <a:r>
              <a:rPr lang="en-US" i="1" baseline="-25000" dirty="0">
                <a:solidFill>
                  <a:srgbClr val="FFE066"/>
                </a:solidFill>
                <a:cs typeface="Arial"/>
              </a:rPr>
              <a:t>j</a:t>
            </a:r>
            <a:r>
              <a:rPr lang="en-US" dirty="0" smtClean="0">
                <a:cs typeface="Arial"/>
              </a:rPr>
              <a:t>.</a:t>
            </a:r>
            <a:endParaRPr lang="en-US" dirty="0">
              <a:cs typeface="Arial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endParaRPr lang="en-US" dirty="0">
              <a:cs typeface="Arial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b="1" dirty="0" smtClean="0">
                <a:solidFill>
                  <a:srgbClr val="FFE066"/>
                </a:solidFill>
                <a:cs typeface="Arial"/>
              </a:rPr>
              <a:t>Allocation</a:t>
            </a:r>
            <a:r>
              <a:rPr lang="en-US" dirty="0" smtClean="0">
                <a:cs typeface="Arial"/>
              </a:rPr>
              <a:t> : </a:t>
            </a:r>
            <a:r>
              <a:rPr lang="en-US" i="1" dirty="0">
                <a:solidFill>
                  <a:srgbClr val="FFE066"/>
                </a:solidFill>
                <a:cs typeface="Arial"/>
              </a:rPr>
              <a:t>n × m </a:t>
            </a:r>
            <a:r>
              <a:rPr lang="en-US" dirty="0" smtClean="0">
                <a:cs typeface="Arial"/>
              </a:rPr>
              <a:t>matrix. Deﬁnes </a:t>
            </a:r>
            <a:r>
              <a:rPr lang="en-US" dirty="0">
                <a:cs typeface="Arial"/>
              </a:rPr>
              <a:t>the number of resources of each </a:t>
            </a:r>
            <a:r>
              <a:rPr lang="en-US" dirty="0" smtClean="0">
                <a:cs typeface="Arial"/>
              </a:rPr>
              <a:t>type currently </a:t>
            </a:r>
            <a:r>
              <a:rPr lang="en-US" dirty="0">
                <a:cs typeface="Arial"/>
              </a:rPr>
              <a:t>allocated to each process. If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Allocation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cs typeface="Times New Roman"/>
              </a:rPr>
              <a:t>,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j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cs typeface="Times New Roman"/>
              </a:rPr>
              <a:t>]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FFE066"/>
                </a:solidFill>
                <a:cs typeface="Arial"/>
              </a:rPr>
              <a:t>=</a:t>
            </a:r>
            <a:r>
              <a:rPr lang="en-US" dirty="0" smtClean="0">
                <a:cs typeface="Arial"/>
              </a:rPr>
              <a:t>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k</a:t>
            </a:r>
            <a:r>
              <a:rPr lang="en-US" dirty="0">
                <a:cs typeface="Arial"/>
              </a:rPr>
              <a:t>, then </a:t>
            </a:r>
            <a:r>
              <a:rPr lang="en-US" dirty="0" smtClean="0">
                <a:cs typeface="Arial"/>
              </a:rPr>
              <a:t>process </a:t>
            </a:r>
            <a:r>
              <a:rPr lang="en-US" i="1" dirty="0" smtClean="0">
                <a:solidFill>
                  <a:srgbClr val="FFE066"/>
                </a:solidFill>
                <a:cs typeface="Arial"/>
              </a:rPr>
              <a:t>P</a:t>
            </a:r>
            <a:r>
              <a:rPr lang="en-US" i="1" baseline="-25000" dirty="0" smtClean="0">
                <a:solidFill>
                  <a:srgbClr val="FFE066"/>
                </a:solidFill>
                <a:cs typeface="Arial"/>
              </a:rPr>
              <a:t>i</a:t>
            </a:r>
            <a:r>
              <a:rPr lang="en-US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is currently allocated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instances of resource type </a:t>
            </a:r>
            <a:r>
              <a:rPr lang="en-US" i="1" dirty="0" smtClean="0">
                <a:solidFill>
                  <a:srgbClr val="FFE066"/>
                </a:solidFill>
                <a:cs typeface="Arial"/>
              </a:rPr>
              <a:t>R</a:t>
            </a:r>
            <a:r>
              <a:rPr lang="en-US" i="1" baseline="-25000" dirty="0" smtClean="0">
                <a:solidFill>
                  <a:srgbClr val="FFE066"/>
                </a:solidFill>
                <a:cs typeface="Arial"/>
              </a:rPr>
              <a:t>j</a:t>
            </a:r>
            <a:r>
              <a:rPr lang="en-US" dirty="0" smtClean="0">
                <a:cs typeface="Arial"/>
              </a:rPr>
              <a:t>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endParaRPr lang="en-US" dirty="0">
              <a:cs typeface="Arial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b="1" dirty="0" smtClean="0">
                <a:solidFill>
                  <a:srgbClr val="FFE066"/>
                </a:solidFill>
                <a:cs typeface="Arial"/>
              </a:rPr>
              <a:t>Need</a:t>
            </a:r>
            <a:r>
              <a:rPr lang="en-US" dirty="0" smtClean="0">
                <a:cs typeface="Arial"/>
              </a:rPr>
              <a:t> : </a:t>
            </a:r>
            <a:r>
              <a:rPr lang="en-US" i="1" dirty="0">
                <a:solidFill>
                  <a:srgbClr val="FFE066"/>
                </a:solidFill>
                <a:cs typeface="Arial"/>
              </a:rPr>
              <a:t>n × m </a:t>
            </a:r>
            <a:r>
              <a:rPr lang="en-US" dirty="0" smtClean="0">
                <a:cs typeface="Arial"/>
              </a:rPr>
              <a:t>matrix. Indicates </a:t>
            </a:r>
            <a:r>
              <a:rPr lang="en-US" dirty="0">
                <a:cs typeface="Arial"/>
              </a:rPr>
              <a:t>the remaining resource need of </a:t>
            </a:r>
            <a:r>
              <a:rPr lang="en-US" dirty="0" smtClean="0">
                <a:cs typeface="Arial"/>
              </a:rPr>
              <a:t>each process</a:t>
            </a:r>
            <a:r>
              <a:rPr lang="en-US" dirty="0">
                <a:cs typeface="Arial"/>
              </a:rPr>
              <a:t>. If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Need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cs typeface="Times New Roman"/>
              </a:rPr>
              <a:t>[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cs typeface="Times New Roman"/>
              </a:rPr>
              <a:t>,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j</a:t>
            </a:r>
            <a:r>
              <a:rPr lang="en-US" dirty="0">
                <a:solidFill>
                  <a:srgbClr val="FFE066"/>
                </a:solidFill>
                <a:latin typeface="Times New Roman"/>
                <a:cs typeface="Times New Roman"/>
              </a:rPr>
              <a:t>] </a:t>
            </a:r>
            <a:r>
              <a:rPr lang="en-US" dirty="0" smtClean="0">
                <a:solidFill>
                  <a:srgbClr val="FFE066"/>
                </a:solidFill>
                <a:cs typeface="Arial"/>
              </a:rPr>
              <a:t>=</a:t>
            </a:r>
            <a:r>
              <a:rPr lang="en-US" dirty="0" smtClean="0">
                <a:cs typeface="Arial"/>
              </a:rPr>
              <a:t>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cs typeface="Arial"/>
              </a:rPr>
              <a:t>, </a:t>
            </a:r>
            <a:r>
              <a:rPr lang="en-US" dirty="0">
                <a:cs typeface="Arial"/>
              </a:rPr>
              <a:t>then process </a:t>
            </a:r>
            <a:r>
              <a:rPr lang="en-US" i="1" dirty="0">
                <a:solidFill>
                  <a:srgbClr val="FFE066"/>
                </a:solidFill>
                <a:cs typeface="Arial"/>
              </a:rPr>
              <a:t>P</a:t>
            </a:r>
            <a:r>
              <a:rPr lang="en-US" i="1" baseline="-25000" dirty="0">
                <a:solidFill>
                  <a:srgbClr val="FFE066"/>
                </a:solidFill>
                <a:cs typeface="Arial"/>
              </a:rPr>
              <a:t>i</a:t>
            </a:r>
            <a:r>
              <a:rPr lang="en-US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may need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k</a:t>
            </a:r>
            <a:r>
              <a:rPr lang="en-US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more instances </a:t>
            </a:r>
            <a:r>
              <a:rPr lang="en-US" dirty="0" smtClean="0">
                <a:cs typeface="Arial"/>
              </a:rPr>
              <a:t>of resource </a:t>
            </a:r>
            <a:r>
              <a:rPr lang="en-US" dirty="0">
                <a:cs typeface="Arial"/>
              </a:rPr>
              <a:t>type </a:t>
            </a:r>
            <a:r>
              <a:rPr lang="en-US" i="1" dirty="0" smtClean="0">
                <a:solidFill>
                  <a:srgbClr val="FFE066"/>
                </a:solidFill>
                <a:cs typeface="Arial"/>
              </a:rPr>
              <a:t>R</a:t>
            </a:r>
            <a:r>
              <a:rPr lang="en-US" i="1" baseline="-25000" dirty="0" smtClean="0">
                <a:solidFill>
                  <a:srgbClr val="FFE066"/>
                </a:solidFill>
                <a:cs typeface="Arial"/>
              </a:rPr>
              <a:t>j </a:t>
            </a:r>
            <a:r>
              <a:rPr lang="en-US" dirty="0" smtClean="0">
                <a:cs typeface="Arial"/>
              </a:rPr>
              <a:t>to </a:t>
            </a:r>
            <a:r>
              <a:rPr lang="en-US" dirty="0">
                <a:cs typeface="Arial"/>
              </a:rPr>
              <a:t>complete its task. Note that </a:t>
            </a:r>
            <a:endParaRPr lang="en-US" dirty="0" smtClean="0">
              <a:cs typeface="Arial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</a:pPr>
            <a:endParaRPr lang="en-US" dirty="0" smtClean="0">
              <a:cs typeface="Arial"/>
            </a:endParaRPr>
          </a:p>
          <a:p>
            <a:pPr algn="ctr">
              <a:buClr>
                <a:schemeClr val="accent1">
                  <a:lumMod val="60000"/>
                  <a:lumOff val="40000"/>
                </a:schemeClr>
              </a:buClr>
              <a:buSzPct val="150000"/>
            </a:pPr>
            <a:r>
              <a:rPr lang="en-US" sz="2000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Need</a:t>
            </a:r>
            <a:r>
              <a:rPr lang="en-US" sz="2000" dirty="0">
                <a:solidFill>
                  <a:srgbClr val="FFE066"/>
                </a:solidFill>
                <a:latin typeface="Times New Roman"/>
                <a:cs typeface="Times New Roman"/>
              </a:rPr>
              <a:t>[</a:t>
            </a:r>
            <a:r>
              <a:rPr lang="en-US" sz="2000" i="1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>
                <a:solidFill>
                  <a:srgbClr val="FFE066"/>
                </a:solidFill>
                <a:latin typeface="Times New Roman"/>
                <a:cs typeface="Times New Roman"/>
              </a:rPr>
              <a:t>,</a:t>
            </a:r>
            <a:r>
              <a:rPr lang="en-US" sz="2000" i="1" dirty="0">
                <a:solidFill>
                  <a:srgbClr val="FFE066"/>
                </a:solidFill>
                <a:latin typeface="Times New Roman"/>
                <a:cs typeface="Times New Roman"/>
              </a:rPr>
              <a:t>j</a:t>
            </a:r>
            <a:r>
              <a:rPr lang="en-US" sz="2000" dirty="0">
                <a:solidFill>
                  <a:srgbClr val="FFE066"/>
                </a:solidFill>
                <a:latin typeface="Times New Roman"/>
                <a:cs typeface="Times New Roman"/>
              </a:rPr>
              <a:t>] 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= Max</a:t>
            </a:r>
            <a:r>
              <a:rPr lang="en-US" sz="2000" dirty="0">
                <a:solidFill>
                  <a:srgbClr val="FFE066"/>
                </a:solidFill>
                <a:latin typeface="Times New Roman"/>
                <a:cs typeface="Times New Roman"/>
              </a:rPr>
              <a:t>[</a:t>
            </a:r>
            <a:r>
              <a:rPr lang="en-US" sz="2000" i="1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>
                <a:solidFill>
                  <a:srgbClr val="FFE066"/>
                </a:solidFill>
                <a:latin typeface="Times New Roman"/>
                <a:cs typeface="Times New Roman"/>
              </a:rPr>
              <a:t>,</a:t>
            </a:r>
            <a:r>
              <a:rPr lang="en-US" sz="2000" i="1" dirty="0">
                <a:solidFill>
                  <a:srgbClr val="FFE066"/>
                </a:solidFill>
                <a:latin typeface="Times New Roman"/>
                <a:cs typeface="Times New Roman"/>
              </a:rPr>
              <a:t>j</a:t>
            </a:r>
            <a:r>
              <a:rPr lang="en-US" sz="2000" dirty="0">
                <a:solidFill>
                  <a:srgbClr val="FFE066"/>
                </a:solidFill>
                <a:latin typeface="Times New Roman"/>
                <a:cs typeface="Times New Roman"/>
              </a:rPr>
              <a:t>] 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− Allocation</a:t>
            </a:r>
            <a:r>
              <a:rPr lang="en-US" sz="2000" dirty="0">
                <a:solidFill>
                  <a:srgbClr val="FFE066"/>
                </a:solidFill>
                <a:latin typeface="Times New Roman"/>
                <a:cs typeface="Times New Roman"/>
              </a:rPr>
              <a:t>[</a:t>
            </a:r>
            <a:r>
              <a:rPr lang="en-US" sz="2000" i="1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>
                <a:solidFill>
                  <a:srgbClr val="FFE066"/>
                </a:solidFill>
                <a:latin typeface="Times New Roman"/>
                <a:cs typeface="Times New Roman"/>
              </a:rPr>
              <a:t>,</a:t>
            </a:r>
            <a:r>
              <a:rPr lang="en-US" sz="2000" i="1" dirty="0">
                <a:solidFill>
                  <a:srgbClr val="FFE066"/>
                </a:solidFill>
                <a:latin typeface="Times New Roman"/>
                <a:cs typeface="Times New Roman"/>
              </a:rPr>
              <a:t>j</a:t>
            </a:r>
            <a:r>
              <a:rPr lang="en-US" sz="2000" dirty="0">
                <a:solidFill>
                  <a:srgbClr val="FFE066"/>
                </a:solidFill>
                <a:latin typeface="Times New Roman"/>
                <a:cs typeface="Times New Roman"/>
              </a:rPr>
              <a:t>] </a:t>
            </a:r>
            <a:endParaRPr lang="en-US" sz="2000" i="1" dirty="0" smtClean="0">
              <a:solidFill>
                <a:srgbClr val="FFE066"/>
              </a:solidFill>
              <a:latin typeface="Times New Roman"/>
              <a:cs typeface="Times New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967978"/>
          </a:xfrm>
        </p:spPr>
        <p:txBody>
          <a:bodyPr/>
          <a:lstStyle/>
          <a:p>
            <a:pPr algn="l" eaLnBrk="1" hangingPunct="1"/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Deadlock Avoidance</a:t>
            </a:r>
            <a:b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b="0" dirty="0">
                <a:latin typeface="Tahoma" charset="0"/>
                <a:ea typeface="ＭＳ Ｐゴシック" charset="0"/>
                <a:cs typeface="ＭＳ Ｐゴシック" charset="0"/>
              </a:rPr>
              <a:t>Banker’s </a:t>
            </a:r>
            <a:r>
              <a:rPr lang="en-US" altLang="ja-JP" sz="2800" b="0" dirty="0" smtClean="0">
                <a:latin typeface="Tahoma" charset="0"/>
                <a:ea typeface="ＭＳ Ｐゴシック" charset="0"/>
                <a:cs typeface="ＭＳ Ｐゴシック" charset="0"/>
              </a:rPr>
              <a:t>Algorithm - Definitions</a:t>
            </a:r>
            <a:endParaRPr lang="ja-JP" altLang="en-US" sz="2800" b="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7239" y="977624"/>
            <a:ext cx="7366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Let </a:t>
            </a:r>
            <a:r>
              <a:rPr 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/>
              </a:rPr>
              <a:t>n</a:t>
            </a:r>
            <a:r>
              <a:rPr lang="en-US" dirty="0"/>
              <a:t> = number of processes, and </a:t>
            </a:r>
            <a:r>
              <a:rPr lang="en-US" sz="2000" i="1" dirty="0">
                <a:solidFill>
                  <a:srgbClr val="FFE066"/>
                </a:solidFill>
                <a:cs typeface="Times New Roman"/>
              </a:rPr>
              <a:t>m</a:t>
            </a:r>
            <a:r>
              <a:rPr lang="en-US" i="1" dirty="0"/>
              <a:t> </a:t>
            </a:r>
            <a:r>
              <a:rPr lang="en-US" dirty="0"/>
              <a:t>= number of resources types. </a:t>
            </a:r>
          </a:p>
        </p:txBody>
      </p:sp>
    </p:spTree>
    <p:extLst>
      <p:ext uri="{BB962C8B-B14F-4D97-AF65-F5344CB8AC3E}">
        <p14:creationId xmlns:p14="http://schemas.microsoft.com/office/powerpoint/2010/main" val="204766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Safety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39763" y="946780"/>
            <a:ext cx="7737475" cy="504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4025" indent="-454025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1.	Let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ＭＳ Ｐゴシック" charset="0"/>
                <a:cs typeface="Times New Roman"/>
              </a:rPr>
              <a:t>Work</a:t>
            </a:r>
            <a:r>
              <a:rPr lang="en-US" i="1" dirty="0" smtClean="0">
                <a:latin typeface="+mn-lt"/>
                <a:ea typeface="ＭＳ Ｐゴシック" charset="0"/>
                <a:cs typeface="Times New Roman"/>
              </a:rPr>
              <a:t> </a:t>
            </a: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and </a:t>
            </a:r>
            <a:r>
              <a:rPr lang="en-US" i="1" dirty="0" smtClean="0">
                <a:solidFill>
                  <a:srgbClr val="FFE066"/>
                </a:solidFill>
                <a:latin typeface="+mn-lt"/>
                <a:ea typeface="ＭＳ Ｐゴシック" charset="0"/>
                <a:cs typeface="Times New Roman"/>
              </a:rPr>
              <a:t>Finish</a:t>
            </a: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 be vectors of length</a:t>
            </a:r>
            <a:r>
              <a:rPr lang="en-US" i="1" dirty="0" smtClean="0">
                <a:latin typeface="+mn-lt"/>
                <a:ea typeface="ＭＳ Ｐゴシック" charset="0"/>
                <a:cs typeface="Times New Roman"/>
              </a:rPr>
              <a:t> </a:t>
            </a:r>
            <a:r>
              <a:rPr lang="en-US" i="1" dirty="0" smtClean="0">
                <a:solidFill>
                  <a:srgbClr val="FFE066"/>
                </a:solidFill>
                <a:latin typeface="+mn-lt"/>
                <a:ea typeface="ＭＳ Ｐゴシック" charset="0"/>
                <a:cs typeface="Times New Roman"/>
              </a:rPr>
              <a:t>m</a:t>
            </a: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 and</a:t>
            </a:r>
            <a:r>
              <a:rPr lang="en-US" i="1" dirty="0" smtClean="0">
                <a:latin typeface="+mn-lt"/>
                <a:ea typeface="ＭＳ Ｐゴシック" charset="0"/>
                <a:cs typeface="Times New Roman"/>
              </a:rPr>
              <a:t> </a:t>
            </a:r>
            <a:r>
              <a:rPr lang="en-US" i="1" dirty="0" smtClean="0">
                <a:solidFill>
                  <a:srgbClr val="FFE066"/>
                </a:solidFill>
                <a:latin typeface="+mn-lt"/>
                <a:ea typeface="ＭＳ Ｐゴシック" charset="0"/>
                <a:cs typeface="Times New Roman"/>
              </a:rPr>
              <a:t>n</a:t>
            </a: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Work </a:t>
            </a:r>
            <a:r>
              <a:rPr lang="en-US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= </a:t>
            </a:r>
            <a:r>
              <a:rPr lang="en-US" i="1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i="1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Finish </a:t>
            </a:r>
            <a:r>
              <a:rPr lang="en-US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[</a:t>
            </a:r>
            <a:r>
              <a:rPr lang="en-US" i="1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i</a:t>
            </a:r>
            <a:r>
              <a:rPr lang="en-US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] =</a:t>
            </a:r>
            <a:r>
              <a:rPr lang="en-US" i="1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 false </a:t>
            </a:r>
            <a:r>
              <a:rPr lang="en-US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for</a:t>
            </a:r>
            <a:r>
              <a:rPr lang="en-US" i="1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 i</a:t>
            </a:r>
            <a:r>
              <a:rPr lang="en-US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 = 0, 1, …, </a:t>
            </a:r>
            <a:r>
              <a:rPr lang="en-US" i="1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n- </a:t>
            </a:r>
            <a:r>
              <a:rPr lang="en-US" dirty="0" smtClean="0">
                <a:solidFill>
                  <a:srgbClr val="FFE066"/>
                </a:solidFill>
                <a:ea typeface="ＭＳ Ｐゴシック" charset="0"/>
                <a:cs typeface="Times New Roman"/>
              </a:rPr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sz="800" dirty="0" smtClean="0">
              <a:ea typeface="ＭＳ Ｐゴシック" charset="0"/>
              <a:cs typeface="Times New Roman"/>
            </a:endParaRPr>
          </a:p>
          <a:p>
            <a:pPr marL="454025" indent="-454025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2.	Find an </a:t>
            </a:r>
            <a:r>
              <a:rPr lang="en-US" i="1" dirty="0" smtClean="0">
                <a:solidFill>
                  <a:srgbClr val="FFE066"/>
                </a:solidFill>
                <a:latin typeface="+mn-lt"/>
                <a:ea typeface="ＭＳ Ｐゴシック" charset="0"/>
                <a:cs typeface="Times New Roman"/>
              </a:rPr>
              <a:t>i</a:t>
            </a:r>
            <a:r>
              <a:rPr lang="en-US" i="1" dirty="0" smtClean="0">
                <a:latin typeface="+mn-lt"/>
                <a:ea typeface="ＭＳ Ｐゴシック" charset="0"/>
                <a:cs typeface="Times New Roman"/>
              </a:rPr>
              <a:t> </a:t>
            </a: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+mn-lt"/>
                <a:ea typeface="ＭＳ Ｐゴシック" charset="0"/>
                <a:cs typeface="Times New Roman"/>
              </a:rPr>
              <a:t>(a) 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Finish</a:t>
            </a:r>
            <a: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[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i</a:t>
            </a:r>
            <a: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] = 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false</a:t>
            </a:r>
            <a:endParaRPr lang="en-US" sz="2000" dirty="0" smtClean="0">
              <a:solidFill>
                <a:srgbClr val="FFE066"/>
              </a:solidFill>
              <a:latin typeface="Times New Roman"/>
              <a:ea typeface="ＭＳ Ｐゴシック" charset="0"/>
              <a:cs typeface="Times New Roman"/>
            </a:endParaRPr>
          </a:p>
          <a:p>
            <a:pPr marL="800100" lvl="1" indent="-342900">
              <a:lnSpc>
                <a:spcPct val="90000"/>
              </a:lnSpc>
              <a:buFont typeface="Wingdings" charset="0"/>
              <a:buNone/>
            </a:pPr>
            <a:r>
              <a:rPr lang="en-US" sz="2000" dirty="0" smtClean="0">
                <a:latin typeface="+mn-lt"/>
                <a:ea typeface="ＭＳ Ｐゴシック" charset="0"/>
                <a:cs typeface="Times New Roman"/>
              </a:rPr>
              <a:t>(b) 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Need</a:t>
            </a:r>
            <a:r>
              <a:rPr lang="en-US" sz="2000" i="1" baseline="-25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i</a:t>
            </a:r>
            <a: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  <a:sym typeface="Symbol" charset="0"/>
              </a:rPr>
              <a:t> 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  <a:sym typeface="Symbol" charset="0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+mn-lt"/>
                <a:ea typeface="ＭＳ Ｐゴシック" charset="0"/>
                <a:cs typeface="Times New Roman"/>
                <a:sym typeface="Symbol" charset="0"/>
              </a:rPr>
              <a:t>If no such </a:t>
            </a:r>
            <a:r>
              <a:rPr lang="en-US" i="1" dirty="0" smtClean="0">
                <a:latin typeface="+mn-lt"/>
                <a:ea typeface="ＭＳ Ｐゴシック" charset="0"/>
                <a:cs typeface="Times New Roman"/>
                <a:sym typeface="Symbol" charset="0"/>
              </a:rPr>
              <a:t>i </a:t>
            </a:r>
            <a:r>
              <a:rPr lang="en-US" dirty="0" smtClean="0">
                <a:latin typeface="+mn-lt"/>
                <a:ea typeface="ＭＳ Ｐゴシック" charset="0"/>
                <a:cs typeface="Times New Roman"/>
                <a:sym typeface="Symbol" charset="0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None/>
            </a:pPr>
            <a:endParaRPr lang="en-US" sz="800" dirty="0" smtClean="0">
              <a:latin typeface="+mn-lt"/>
              <a:ea typeface="ＭＳ Ｐゴシック" charset="0"/>
              <a:cs typeface="Times New Roman"/>
              <a:sym typeface="Symbol" charset="0"/>
            </a:endParaRPr>
          </a:p>
          <a:p>
            <a:pPr marL="454025" indent="-454025">
              <a:lnSpc>
                <a:spcPct val="90000"/>
              </a:lnSpc>
              <a:buFont typeface="Wingdings" charset="0"/>
              <a:buNone/>
            </a:pPr>
            <a:r>
              <a:rPr lang="en-US" i="1" dirty="0" smtClean="0">
                <a:latin typeface="+mn-lt"/>
                <a:ea typeface="ＭＳ Ｐゴシック" charset="0"/>
                <a:cs typeface="Times New Roman"/>
              </a:rPr>
              <a:t>3.  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Work</a:t>
            </a:r>
            <a: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 = 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Work </a:t>
            </a:r>
            <a: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+ 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Allocation</a:t>
            </a:r>
            <a: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/>
            </a:r>
            <a:b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</a:b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Finish</a:t>
            </a:r>
            <a: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[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i</a:t>
            </a:r>
            <a:r>
              <a:rPr lang="en-US" sz="2000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] =</a:t>
            </a:r>
            <a:r>
              <a:rPr lang="en-US" sz="2000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 true</a:t>
            </a: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/>
            </a:r>
            <a:br>
              <a:rPr lang="en-US" dirty="0" smtClean="0">
                <a:latin typeface="+mn-lt"/>
                <a:ea typeface="ＭＳ Ｐゴシック" charset="0"/>
                <a:cs typeface="Times New Roman"/>
              </a:rPr>
            </a:b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sz="800" dirty="0" smtClean="0">
              <a:latin typeface="+mn-lt"/>
              <a:ea typeface="ＭＳ Ｐゴシック" charset="0"/>
              <a:cs typeface="Times New Roman"/>
            </a:endParaRPr>
          </a:p>
          <a:p>
            <a:pPr marL="454025" indent="-454025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4.	If 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Finish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 [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i</a:t>
            </a:r>
            <a:r>
              <a:rPr lang="en-US" dirty="0" smtClean="0">
                <a:solidFill>
                  <a:srgbClr val="FFE066"/>
                </a:solidFill>
                <a:latin typeface="Times New Roman"/>
                <a:ea typeface="ＭＳ Ｐゴシック" charset="0"/>
                <a:cs typeface="Times New Roman"/>
              </a:rPr>
              <a:t>] == true </a:t>
            </a: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for all </a:t>
            </a:r>
            <a:r>
              <a:rPr lang="en-US" i="1" dirty="0" smtClean="0">
                <a:solidFill>
                  <a:srgbClr val="FFE066"/>
                </a:solidFill>
                <a:latin typeface="+mn-lt"/>
                <a:ea typeface="ＭＳ Ｐゴシック" charset="0"/>
                <a:cs typeface="Times New Roman"/>
              </a:rPr>
              <a:t>i</a:t>
            </a:r>
            <a:r>
              <a:rPr lang="en-US" dirty="0" smtClean="0">
                <a:latin typeface="+mn-lt"/>
                <a:ea typeface="ＭＳ Ｐゴシック" charset="0"/>
                <a:cs typeface="Times New Roman"/>
              </a:rPr>
              <a:t>, then the system is in a </a:t>
            </a:r>
            <a:r>
              <a:rPr lang="en-US" dirty="0" smtClean="0">
                <a:solidFill>
                  <a:srgbClr val="00F902"/>
                </a:solidFill>
                <a:latin typeface="+mn-lt"/>
                <a:ea typeface="ＭＳ Ｐゴシック" charset="0"/>
                <a:cs typeface="Times New Roman"/>
              </a:rPr>
              <a:t>safe state</a:t>
            </a:r>
            <a:endParaRPr lang="en-US" dirty="0">
              <a:solidFill>
                <a:srgbClr val="00F902"/>
              </a:solidFill>
              <a:latin typeface="+mn-lt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89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1042311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Request = request vector for process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/>
              <a:t>.  </a:t>
            </a:r>
            <a:r>
              <a:rPr lang="en-US" dirty="0"/>
              <a:t>If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Request</a:t>
            </a:r>
            <a:r>
              <a:rPr lang="en-US" i="1" baseline="-25000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i="1" dirty="0">
                <a:solidFill>
                  <a:srgbClr val="FFE066"/>
                </a:solidFill>
              </a:rPr>
              <a:t> [j] = k</a:t>
            </a:r>
            <a:r>
              <a:rPr lang="en-US" dirty="0"/>
              <a:t> then process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/>
              <a:t> </a:t>
            </a:r>
            <a:r>
              <a:rPr lang="en-US" dirty="0"/>
              <a:t>wants </a:t>
            </a:r>
            <a:r>
              <a:rPr lang="en-US" sz="2200" i="1" dirty="0">
                <a:solidFill>
                  <a:srgbClr val="FFE066"/>
                </a:solidFill>
              </a:rPr>
              <a:t>k</a:t>
            </a:r>
            <a:r>
              <a:rPr lang="en-US" dirty="0"/>
              <a:t> instances of resource type 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R</a:t>
            </a:r>
            <a:r>
              <a:rPr lang="en-US" i="1" baseline="-25000" dirty="0" smtClean="0">
                <a:solidFill>
                  <a:srgbClr val="FFE066"/>
                </a:solidFill>
                <a:latin typeface="Times New Roman"/>
                <a:cs typeface="Times New Roman"/>
              </a:rPr>
              <a:t>j</a:t>
            </a:r>
          </a:p>
          <a:p>
            <a:pPr marL="0" indent="0">
              <a:buNone/>
            </a:pPr>
            <a:endParaRPr lang="en-US" dirty="0"/>
          </a:p>
          <a:p>
            <a:pPr marL="346075" indent="-346075">
              <a:buNone/>
            </a:pPr>
            <a:r>
              <a:rPr lang="en-US" dirty="0"/>
              <a:t>1. </a:t>
            </a:r>
            <a:r>
              <a:rPr lang="en-US" dirty="0" smtClean="0"/>
              <a:t>	If </a:t>
            </a:r>
            <a:r>
              <a:rPr lang="en-US" i="1" dirty="0">
                <a:solidFill>
                  <a:srgbClr val="FFE066"/>
                </a:solidFill>
              </a:rPr>
              <a:t>Request</a:t>
            </a:r>
            <a:r>
              <a:rPr lang="en-US" i="1" baseline="-25000" dirty="0">
                <a:solidFill>
                  <a:srgbClr val="FFE066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E066"/>
                </a:solidFill>
              </a:rPr>
              <a:t> </a:t>
            </a:r>
            <a:r>
              <a:rPr lang="en-US" i="1" dirty="0">
                <a:solidFill>
                  <a:srgbClr val="FFE066"/>
                </a:solidFill>
              </a:rPr>
              <a:t>Need</a:t>
            </a:r>
            <a:r>
              <a:rPr lang="en-US" i="1" baseline="-25000" dirty="0">
                <a:solidFill>
                  <a:srgbClr val="FFE066"/>
                </a:solidFill>
              </a:rPr>
              <a:t>i</a:t>
            </a:r>
            <a:r>
              <a:rPr lang="en-US" dirty="0"/>
              <a:t> go to step 2.  Otherwise, raise error condition, since process has exceeded its maximum claim</a:t>
            </a:r>
          </a:p>
          <a:p>
            <a:endParaRPr lang="en-US" dirty="0"/>
          </a:p>
          <a:p>
            <a:pPr marL="346075" indent="-346075">
              <a:buNone/>
            </a:pPr>
            <a:r>
              <a:rPr lang="en-US" dirty="0"/>
              <a:t>2.  </a:t>
            </a:r>
            <a:r>
              <a:rPr lang="en-US" dirty="0" smtClean="0"/>
              <a:t>	If </a:t>
            </a:r>
            <a:r>
              <a:rPr lang="en-US" i="1" dirty="0">
                <a:solidFill>
                  <a:srgbClr val="FFE066"/>
                </a:solidFill>
              </a:rPr>
              <a:t>Request</a:t>
            </a:r>
            <a:r>
              <a:rPr lang="en-US" i="1" baseline="-25000" dirty="0">
                <a:solidFill>
                  <a:srgbClr val="FFE066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FFE066"/>
                </a:solidFill>
              </a:rPr>
              <a:t> 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Available</a:t>
            </a:r>
            <a:r>
              <a:rPr lang="en-US" dirty="0"/>
              <a:t>, go to step 3.  Otherwise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must wait, since resources are not available</a:t>
            </a:r>
          </a:p>
          <a:p>
            <a:endParaRPr lang="en-US" dirty="0"/>
          </a:p>
          <a:p>
            <a:pPr marL="457200" indent="-457200">
              <a:buAutoNum type="arabicPeriod" startAt="3"/>
              <a:tabLst>
                <a:tab pos="346075" algn="l"/>
              </a:tabLst>
            </a:pPr>
            <a:r>
              <a:rPr lang="en-US" dirty="0" smtClean="0"/>
              <a:t>Pretend </a:t>
            </a:r>
            <a:r>
              <a:rPr lang="en-US" dirty="0"/>
              <a:t>to allocate requested resources to Pi by modifying the state as follows: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Available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= Available  – Request;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Allocation</a:t>
            </a:r>
            <a:r>
              <a:rPr lang="en-US" i="1" baseline="-25000" dirty="0" smtClean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= Allocation</a:t>
            </a:r>
            <a:r>
              <a:rPr lang="en-US" i="1" baseline="-25000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 + Request</a:t>
            </a:r>
            <a:r>
              <a:rPr lang="en-US" i="1" baseline="-25000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;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Need</a:t>
            </a:r>
            <a:r>
              <a:rPr lang="en-US" i="1" baseline="-25000" dirty="0" smtClean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= Need</a:t>
            </a:r>
            <a:r>
              <a:rPr lang="en-US" i="1" baseline="-25000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i="1" dirty="0">
                <a:solidFill>
                  <a:srgbClr val="FFE066"/>
                </a:solidFill>
                <a:latin typeface="Times New Roman"/>
                <a:cs typeface="Times New Roman"/>
              </a:rPr>
              <a:t> – </a:t>
            </a:r>
            <a:r>
              <a:rPr lang="en-US" i="1" dirty="0" smtClean="0">
                <a:solidFill>
                  <a:srgbClr val="FFE066"/>
                </a:solidFill>
                <a:latin typeface="Times New Roman"/>
                <a:cs typeface="Times New Roman"/>
              </a:rPr>
              <a:t>Request</a:t>
            </a:r>
            <a:r>
              <a:rPr lang="en-US" i="1" baseline="-25000" dirty="0" smtClean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</a:p>
          <a:p>
            <a:pPr marL="800100" lvl="1" indent="-342900">
              <a:buClr>
                <a:srgbClr val="00F902"/>
              </a:buClr>
              <a:buSzPct val="150000"/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If safe </a:t>
            </a:r>
            <a:r>
              <a:rPr lang="en-US" sz="1600" dirty="0" smtClean="0"/>
              <a:t> the resources are a</a:t>
            </a:r>
            <a:r>
              <a:rPr lang="en-US" sz="1800" dirty="0" smtClean="0">
                <a:latin typeface="Times New Roman"/>
                <a:cs typeface="Times New Roman"/>
              </a:rPr>
              <a:t>llocated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600" i="1" dirty="0">
                <a:solidFill>
                  <a:srgbClr val="FFE066"/>
                </a:solidFill>
                <a:latin typeface="Times New Roman"/>
                <a:cs typeface="Times New Roman"/>
              </a:rPr>
              <a:t>P</a:t>
            </a:r>
            <a:r>
              <a:rPr lang="en-US" sz="1600" i="1" baseline="-25000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sz="1600" dirty="0"/>
              <a:t> </a:t>
            </a:r>
            <a:endParaRPr lang="en-US" sz="1600" dirty="0" smtClean="0"/>
          </a:p>
          <a:p>
            <a:pPr marL="814388" lvl="1" indent="-357188">
              <a:buClr>
                <a:srgbClr val="FF0000"/>
              </a:buClr>
              <a:buSzPct val="150000"/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dirty="0"/>
              <a:t>unsafe  </a:t>
            </a:r>
            <a:r>
              <a:rPr lang="en-US" sz="2000" i="1" dirty="0">
                <a:solidFill>
                  <a:srgbClr val="FFE066"/>
                </a:solidFill>
                <a:latin typeface="Times New Roman"/>
                <a:cs typeface="Times New Roman"/>
              </a:rPr>
              <a:t>P</a:t>
            </a:r>
            <a:r>
              <a:rPr lang="en-US" sz="2000" i="1" baseline="-25000" dirty="0">
                <a:solidFill>
                  <a:srgbClr val="FFE066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wait, and the old resource-allocation state is restored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908284" cy="725691"/>
          </a:xfrm>
        </p:spPr>
        <p:txBody>
          <a:bodyPr/>
          <a:lstStyle/>
          <a:p>
            <a:r>
              <a:rPr lang="en-US" sz="3200" b="0" dirty="0">
                <a:latin typeface="Tahoma"/>
                <a:ea typeface="ＭＳ Ｐゴシック" charset="0"/>
                <a:cs typeface="Tahoma"/>
              </a:rPr>
              <a:t>Resource-Request Algorithm for Process </a:t>
            </a:r>
            <a:r>
              <a:rPr lang="en-US" sz="3200" b="0" i="1" dirty="0">
                <a:solidFill>
                  <a:srgbClr val="FFE066"/>
                </a:solidFill>
                <a:latin typeface="Tahoma"/>
                <a:ea typeface="ＭＳ Ｐゴシック" charset="0"/>
                <a:cs typeface="Tahoma"/>
              </a:rPr>
              <a:t>P</a:t>
            </a:r>
            <a:r>
              <a:rPr lang="en-US" sz="3200" b="0" i="1" baseline="-25000" dirty="0">
                <a:solidFill>
                  <a:srgbClr val="FFE066"/>
                </a:solidFill>
                <a:latin typeface="Tahoma"/>
                <a:ea typeface="ＭＳ Ｐゴシック" charset="0"/>
                <a:cs typeface="Tahoma"/>
              </a:rPr>
              <a:t>i</a:t>
            </a:r>
            <a:endParaRPr lang="en-US" sz="3200" b="0" dirty="0">
              <a:solidFill>
                <a:srgbClr val="FFE066"/>
              </a:solidFill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0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967978"/>
          </a:xfrm>
        </p:spPr>
        <p:txBody>
          <a:bodyPr/>
          <a:lstStyle/>
          <a:p>
            <a:pPr algn="l" eaLnBrk="1" hangingPunct="1"/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Deadlock Avoidance</a:t>
            </a:r>
            <a:b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b="0" dirty="0">
                <a:latin typeface="Tahoma" charset="0"/>
                <a:ea typeface="ＭＳ Ｐゴシック" charset="0"/>
                <a:cs typeface="ＭＳ Ｐゴシック" charset="0"/>
              </a:rPr>
              <a:t>Banker’s Algorithm</a:t>
            </a:r>
            <a:endParaRPr lang="ja-JP" altLang="en-US" sz="2800" b="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240" y="1043122"/>
            <a:ext cx="7772400" cy="1398587"/>
          </a:xfrm>
        </p:spPr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5 processes P0  through 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P4 </a:t>
            </a:r>
            <a:endParaRPr lang="en-US" altLang="ja-JP" sz="1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Each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process must claim </a:t>
            </a:r>
            <a:r>
              <a:rPr lang="en-US" altLang="ja-JP" sz="18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Max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use in advance.</a:t>
            </a:r>
          </a:p>
          <a:p>
            <a:pPr marL="365125" indent="-365125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Resource Types: A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(10 instances),  B (5instances), and C (7 instances)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13852"/>
              </p:ext>
            </p:extLst>
          </p:nvPr>
        </p:nvGraphicFramePr>
        <p:xfrm>
          <a:off x="1105752" y="2601119"/>
          <a:ext cx="7220172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3362"/>
                <a:gridCol w="1527436"/>
                <a:gridCol w="1092351"/>
                <a:gridCol w="990299"/>
                <a:gridCol w="1203362"/>
                <a:gridCol w="120336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Allocation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FE066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lang="en-US" u="sng" dirty="0">
                        <a:solidFill>
                          <a:srgbClr val="FFE066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Avail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0 1 0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7 5 3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7 4 3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10 5 7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3 3 2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2 0 0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3 2 2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1 2 2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3 0 2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0 2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6 0 0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2 1 1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2 2 2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0 1 1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3 3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4 3 1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84403" y="5310201"/>
            <a:ext cx="226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Snapshot at time </a:t>
            </a:r>
            <a:r>
              <a:rPr lang="en-US" i="1" dirty="0"/>
              <a:t>T</a:t>
            </a:r>
            <a:r>
              <a:rPr lang="en-US" i="1" baseline="-25000" dirty="0"/>
              <a:t>0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4126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8358" y="1"/>
            <a:ext cx="7772401" cy="967978"/>
          </a:xfrm>
        </p:spPr>
        <p:txBody>
          <a:bodyPr/>
          <a:lstStyle/>
          <a:p>
            <a:pPr algn="l"/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Deadlock Avoidance</a:t>
            </a:r>
            <a:b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b="0" dirty="0">
                <a:latin typeface="Tahoma" charset="0"/>
                <a:ea typeface="ＭＳ Ｐゴシック" charset="0"/>
                <a:cs typeface="ＭＳ Ｐゴシック" charset="0"/>
              </a:rPr>
              <a:t>Banker’s </a:t>
            </a:r>
            <a:r>
              <a:rPr lang="en-US" altLang="ja-JP" sz="2800" b="0" dirty="0" smtClean="0">
                <a:latin typeface="Tahoma" charset="0"/>
                <a:ea typeface="ＭＳ Ｐゴシック" charset="0"/>
                <a:cs typeface="ＭＳ Ｐゴシック" charset="0"/>
              </a:rPr>
              <a:t>Algorithm </a:t>
            </a:r>
            <a:r>
              <a:rPr lang="en-US" altLang="ja-JP" sz="2800" b="0" dirty="0">
                <a:latin typeface="Tahoma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2800" b="0" i="1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800" b="0" i="1" baseline="-25000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 b="0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 Request </a:t>
            </a:r>
            <a:r>
              <a:rPr lang="en-US" sz="2800" b="0" dirty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b="0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1 0 2</a:t>
            </a:r>
            <a:r>
              <a:rPr lang="en-US" sz="2800" b="0" dirty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ja-JP" altLang="en-US" sz="2800" b="0" dirty="0">
              <a:solidFill>
                <a:srgbClr val="00F902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240" y="1131927"/>
            <a:ext cx="7772400" cy="1398587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Check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that Request  Available (that is, (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1 0 2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)  (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3 3 2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)  true</a:t>
            </a:r>
          </a:p>
          <a:p>
            <a:pPr marL="365125" indent="-365125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Execute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safety algorithm shows that sequence &lt; P1, P3, P4, P0, P2&gt; 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satisfies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safety 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requirement</a:t>
            </a:r>
            <a:endParaRPr lang="en-US" altLang="ja-JP" sz="1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23810"/>
              </p:ext>
            </p:extLst>
          </p:nvPr>
        </p:nvGraphicFramePr>
        <p:xfrm>
          <a:off x="1105752" y="2601119"/>
          <a:ext cx="7220172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3362"/>
                <a:gridCol w="1527436"/>
                <a:gridCol w="1092351"/>
                <a:gridCol w="990299"/>
                <a:gridCol w="1203362"/>
                <a:gridCol w="120336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Allocation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FE066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lang="en-US" u="sng" dirty="0">
                        <a:solidFill>
                          <a:srgbClr val="FFE066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Avail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0 1 0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7 5 3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7 4 3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10 5 7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rgbClr val="00F902"/>
                          </a:solidFill>
                          <a:latin typeface="Consolas"/>
                          <a:cs typeface="Consolas"/>
                        </a:rPr>
                        <a:t>2 </a:t>
                      </a:r>
                      <a:r>
                        <a:rPr lang="en-US" altLang="ja-JP" sz="1800" dirty="0" smtClean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lang="en-US" altLang="ja-JP" sz="1800" dirty="0" smtClean="0">
                          <a:solidFill>
                            <a:srgbClr val="00F902"/>
                          </a:solidFill>
                          <a:latin typeface="Consolas"/>
                          <a:cs typeface="Consolas"/>
                        </a:rPr>
                        <a:t> 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rgbClr val="00F902"/>
                          </a:solidFill>
                          <a:latin typeface="Consolas"/>
                          <a:cs typeface="Consolas"/>
                        </a:rPr>
                        <a:t>3 </a:t>
                      </a: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lang="en-US" altLang="ja-JP" sz="1800" dirty="0" smtClean="0">
                          <a:solidFill>
                            <a:srgbClr val="00F902"/>
                          </a:solidFill>
                          <a:latin typeface="Consolas"/>
                          <a:cs typeface="Consolas"/>
                        </a:rPr>
                        <a:t> 2</a:t>
                      </a:r>
                      <a:endParaRPr lang="en-US" dirty="0">
                        <a:solidFill>
                          <a:srgbClr val="00F902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3 2 2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1 2 2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3 0 2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0 2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6 0 0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2 1 1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2 2 2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0 1 1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3 3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4 3 1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84403" y="5310201"/>
            <a:ext cx="222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Snapshot at time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252"/>
            <a:ext cx="7772401" cy="725691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Deadlock Examples 1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 flipH="1">
            <a:off x="2259013" y="5127438"/>
            <a:ext cx="4552950" cy="751037"/>
          </a:xfrm>
          <a:custGeom>
            <a:avLst/>
            <a:gdLst>
              <a:gd name="T0" fmla="*/ 0 w 2868"/>
              <a:gd name="T1" fmla="*/ 0 h 463"/>
              <a:gd name="T2" fmla="*/ 2147483647 w 2868"/>
              <a:gd name="T3" fmla="*/ 0 h 463"/>
              <a:gd name="T4" fmla="*/ 2147483647 w 2868"/>
              <a:gd name="T5" fmla="*/ 2147483647 h 463"/>
              <a:gd name="T6" fmla="*/ 2147483647 w 2868"/>
              <a:gd name="T7" fmla="*/ 2147483647 h 463"/>
              <a:gd name="T8" fmla="*/ 0 60000 65536"/>
              <a:gd name="T9" fmla="*/ 0 60000 65536"/>
              <a:gd name="T10" fmla="*/ 0 60000 65536"/>
              <a:gd name="T11" fmla="*/ 0 60000 65536"/>
              <a:gd name="T12" fmla="*/ 0 w 2868"/>
              <a:gd name="T13" fmla="*/ 0 h 463"/>
              <a:gd name="T14" fmla="*/ 2868 w 2868"/>
              <a:gd name="T15" fmla="*/ 463 h 4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8" h="463">
                <a:moveTo>
                  <a:pt x="0" y="0"/>
                </a:moveTo>
                <a:lnTo>
                  <a:pt x="1174" y="0"/>
                </a:lnTo>
                <a:lnTo>
                  <a:pt x="1818" y="463"/>
                </a:lnTo>
                <a:lnTo>
                  <a:pt x="2868" y="463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2339975" y="5127438"/>
            <a:ext cx="4475163" cy="751037"/>
          </a:xfrm>
          <a:custGeom>
            <a:avLst/>
            <a:gdLst>
              <a:gd name="T0" fmla="*/ 0 w 2868"/>
              <a:gd name="T1" fmla="*/ 0 h 463"/>
              <a:gd name="T2" fmla="*/ 2147483647 w 2868"/>
              <a:gd name="T3" fmla="*/ 0 h 463"/>
              <a:gd name="T4" fmla="*/ 2147483647 w 2868"/>
              <a:gd name="T5" fmla="*/ 2147483647 h 463"/>
              <a:gd name="T6" fmla="*/ 2147483647 w 2868"/>
              <a:gd name="T7" fmla="*/ 2147483647 h 463"/>
              <a:gd name="T8" fmla="*/ 0 60000 65536"/>
              <a:gd name="T9" fmla="*/ 0 60000 65536"/>
              <a:gd name="T10" fmla="*/ 0 60000 65536"/>
              <a:gd name="T11" fmla="*/ 0 60000 65536"/>
              <a:gd name="T12" fmla="*/ 0 w 2868"/>
              <a:gd name="T13" fmla="*/ 0 h 463"/>
              <a:gd name="T14" fmla="*/ 2868 w 2868"/>
              <a:gd name="T15" fmla="*/ 463 h 4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68" h="463">
                <a:moveTo>
                  <a:pt x="0" y="0"/>
                </a:moveTo>
                <a:lnTo>
                  <a:pt x="1174" y="0"/>
                </a:lnTo>
                <a:lnTo>
                  <a:pt x="1818" y="463"/>
                </a:lnTo>
                <a:lnTo>
                  <a:pt x="2868" y="463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pic>
        <p:nvPicPr>
          <p:cNvPr id="25" name="Picture 9" descr="c:\Program Files\Common Files\Microsoft Shared\Clipart\cagcat50\BD06288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11" y="3311588"/>
            <a:ext cx="1031875" cy="5302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36549" y="1072470"/>
            <a:ext cx="821309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Kansas Legislature: </a:t>
            </a:r>
            <a:r>
              <a:rPr lang="en-US" altLang="ja-JP" dirty="0" smtClean="0"/>
              <a:t>“when </a:t>
            </a:r>
            <a:r>
              <a:rPr lang="en-US" altLang="ja-JP" dirty="0"/>
              <a:t>two trains approach each other at a crossing, both </a:t>
            </a:r>
            <a:r>
              <a:rPr lang="en-US" altLang="ja-JP" dirty="0" smtClean="0"/>
              <a:t>shall </a:t>
            </a:r>
            <a:r>
              <a:rPr lang="en-US" altLang="ja-JP" dirty="0"/>
              <a:t>come to  a full stop and neither shall start up again until the other has gone</a:t>
            </a:r>
            <a:r>
              <a:rPr lang="en-US" altLang="ja-JP" dirty="0" smtClean="0"/>
              <a:t>.”</a:t>
            </a:r>
            <a:endParaRPr lang="en-US" altLang="ja-JP" dirty="0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3820986" y="3576701"/>
            <a:ext cx="157797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4575048" y="3273488"/>
            <a:ext cx="0" cy="701675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36550" y="3947963"/>
            <a:ext cx="8380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/>
              <a:t>Two processes exchange a long message with each other, but their socket buffer</a:t>
            </a:r>
          </a:p>
          <a:p>
            <a:pPr eaLnBrk="1" hangingPunct="1"/>
            <a:r>
              <a:rPr lang="en-US" altLang="ja-JP" sz="1800"/>
              <a:t>is smaller than the message.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6795029" y="4670614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600" dirty="0"/>
              <a:t>Process</a:t>
            </a:r>
          </a:p>
          <a:p>
            <a:pPr algn="ctr"/>
            <a:r>
              <a:rPr lang="en-US" altLang="ja-JP" sz="1600" dirty="0"/>
              <a:t>B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6851647" y="5597864"/>
            <a:ext cx="790575" cy="4922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600" dirty="0"/>
              <a:t>Socket</a:t>
            </a:r>
          </a:p>
          <a:p>
            <a:pPr algn="ctr"/>
            <a:r>
              <a:rPr lang="en-US" altLang="ja-JP" sz="1600" dirty="0"/>
              <a:t>buffer</a:t>
            </a: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2441480" y="4903601"/>
            <a:ext cx="1614487" cy="44767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/>
              <a:t>message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5091113" y="4903601"/>
            <a:ext cx="1614487" cy="44767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600"/>
              <a:t>message</a:t>
            </a:r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1425575" y="4665038"/>
            <a:ext cx="914400" cy="914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600" dirty="0"/>
              <a:t>Process</a:t>
            </a:r>
          </a:p>
          <a:p>
            <a:pPr algn="ctr"/>
            <a:r>
              <a:rPr lang="en-US" altLang="ja-JP" sz="1600" dirty="0" smtClean="0"/>
              <a:t>A</a:t>
            </a:r>
            <a:endParaRPr lang="en-US" altLang="ja-JP" sz="1600" dirty="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1482193" y="5617163"/>
            <a:ext cx="790575" cy="4922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1600" dirty="0"/>
              <a:t>Socket</a:t>
            </a:r>
          </a:p>
          <a:p>
            <a:pPr algn="ctr"/>
            <a:r>
              <a:rPr lang="en-US" altLang="ja-JP" sz="1600" dirty="0"/>
              <a:t>buffer</a:t>
            </a:r>
          </a:p>
        </p:txBody>
      </p:sp>
      <p:pic>
        <p:nvPicPr>
          <p:cNvPr id="39" name="Picture 9" descr="c:\Program Files\Common Files\Microsoft Shared\Clipart\cagcat50\BD06288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59110" y="2492438"/>
            <a:ext cx="1031875" cy="5302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70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967978"/>
          </a:xfrm>
        </p:spPr>
        <p:txBody>
          <a:bodyPr/>
          <a:lstStyle/>
          <a:p>
            <a:pPr algn="l"/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Deadlock Avoidance</a:t>
            </a:r>
            <a:b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b="0" dirty="0">
                <a:latin typeface="Tahoma" charset="0"/>
                <a:ea typeface="ＭＳ Ｐゴシック" charset="0"/>
                <a:cs typeface="ＭＳ Ｐゴシック" charset="0"/>
              </a:rPr>
              <a:t>Banker’s </a:t>
            </a:r>
            <a:r>
              <a:rPr lang="en-US" altLang="ja-JP" sz="2800" b="0" dirty="0" smtClean="0">
                <a:latin typeface="Tahoma" charset="0"/>
                <a:ea typeface="ＭＳ Ｐゴシック" charset="0"/>
                <a:cs typeface="ＭＳ Ｐゴシック" charset="0"/>
              </a:rPr>
              <a:t>Algorithm – </a:t>
            </a:r>
            <a:r>
              <a:rPr lang="en-US" sz="2800" b="0" i="1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800" b="0" i="1" baseline="-25000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800" b="0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0" dirty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Request </a:t>
            </a:r>
            <a:r>
              <a:rPr lang="en-US" sz="2800" b="0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b="0" dirty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b="0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0" dirty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b="0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0" dirty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800" b="0" dirty="0" smtClean="0">
                <a:solidFill>
                  <a:srgbClr val="00F902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ja-JP" altLang="en-US" sz="2800" b="0" dirty="0">
              <a:solidFill>
                <a:srgbClr val="00F902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240" y="1131927"/>
            <a:ext cx="7772400" cy="1398587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Check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that Request  Available (that is, 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3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3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0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)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 (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3 3 2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)  </a:t>
            </a:r>
            <a:r>
              <a:rPr lang="en-US" altLang="ja-JP" sz="1800" dirty="0" smtClean="0">
                <a:solidFill>
                  <a:srgbClr val="00F902"/>
                </a:solidFill>
                <a:latin typeface="Tahoma" charset="0"/>
                <a:ea typeface="ＭＳ Ｐゴシック" charset="0"/>
                <a:cs typeface="ＭＳ Ｐゴシック" charset="0"/>
              </a:rPr>
              <a:t>true</a:t>
            </a:r>
            <a:endParaRPr lang="en-US" altLang="ja-JP" sz="1800" dirty="0">
              <a:solidFill>
                <a:srgbClr val="00F902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4403" y="5310201"/>
            <a:ext cx="222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Snapshot at time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67898"/>
              </p:ext>
            </p:extLst>
          </p:nvPr>
        </p:nvGraphicFramePr>
        <p:xfrm>
          <a:off x="1105752" y="2601119"/>
          <a:ext cx="7220172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3362"/>
                <a:gridCol w="1527436"/>
                <a:gridCol w="1092351"/>
                <a:gridCol w="990299"/>
                <a:gridCol w="1203362"/>
                <a:gridCol w="120336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Allocation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FE066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lang="en-US" u="sng" dirty="0">
                        <a:solidFill>
                          <a:srgbClr val="FFE066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Avail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0 1 0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7 5 3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7 4 3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10 5 7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rgbClr val="00F902"/>
                          </a:solidFill>
                          <a:latin typeface="Consolas"/>
                          <a:cs typeface="Consolas"/>
                        </a:rPr>
                        <a:t>0 0 2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2 0 0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3 2 2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1 2 2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3 0 2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0 2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6 0 0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2 1 1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2 2 2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0 1 1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rgbClr val="00F902"/>
                          </a:solidFill>
                          <a:latin typeface="Consolas"/>
                          <a:cs typeface="Consolas"/>
                        </a:rPr>
                        <a:t>3 3</a:t>
                      </a: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3 3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4 3 1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82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967978"/>
          </a:xfrm>
        </p:spPr>
        <p:txBody>
          <a:bodyPr/>
          <a:lstStyle/>
          <a:p>
            <a:pPr algn="l"/>
            <a: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  <a:t>Deadlock Avoidance</a:t>
            </a:r>
            <a:br>
              <a:rPr lang="en-US" altLang="ja-JP" b="0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800" b="0" dirty="0">
                <a:latin typeface="Tahoma" charset="0"/>
                <a:ea typeface="ＭＳ Ｐゴシック" charset="0"/>
                <a:cs typeface="ＭＳ Ｐゴシック" charset="0"/>
              </a:rPr>
              <a:t>Banker’s </a:t>
            </a:r>
            <a:r>
              <a:rPr lang="en-US" altLang="ja-JP" sz="2800" b="0" dirty="0" smtClean="0">
                <a:latin typeface="Tahoma" charset="0"/>
                <a:ea typeface="ＭＳ Ｐゴシック" charset="0"/>
                <a:cs typeface="ＭＳ Ｐゴシック" charset="0"/>
              </a:rPr>
              <a:t>Algorithm – </a:t>
            </a:r>
            <a:r>
              <a:rPr lang="en-US" sz="2800" b="0" i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800" b="0" i="1" baseline="-25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Request 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(4 </a:t>
            </a:r>
            <a:r>
              <a:rPr lang="en-US" sz="2800" b="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ja-JP" altLang="en-US" sz="2800" b="0" dirty="0">
              <a:solidFill>
                <a:srgbClr val="FF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240" y="1131927"/>
            <a:ext cx="7772400" cy="1398587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Check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that Request  Available (that is, 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(4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3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0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) 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 (</a:t>
            </a:r>
            <a:r>
              <a:rPr lang="en-US" altLang="ja-JP" sz="1800" dirty="0" smtClean="0">
                <a:latin typeface="Tahoma" charset="0"/>
                <a:ea typeface="ＭＳ Ｐゴシック" charset="0"/>
                <a:cs typeface="ＭＳ Ｐゴシック" charset="0"/>
              </a:rPr>
              <a:t>3 3 2</a:t>
            </a:r>
            <a:r>
              <a:rPr lang="en-US" altLang="ja-JP" sz="1800" dirty="0">
                <a:latin typeface="Tahoma" charset="0"/>
                <a:ea typeface="ＭＳ Ｐゴシック" charset="0"/>
                <a:cs typeface="ＭＳ Ｐゴシック" charset="0"/>
              </a:rPr>
              <a:t>)  </a:t>
            </a:r>
            <a:r>
              <a:rPr lang="en-US" altLang="ja-JP" sz="1800" dirty="0" smtClean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false</a:t>
            </a:r>
            <a:endParaRPr lang="en-US" altLang="ja-JP" sz="1800" dirty="0">
              <a:solidFill>
                <a:srgbClr val="FF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4403" y="5310201"/>
            <a:ext cx="222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Snapshot at time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020"/>
              </p:ext>
            </p:extLst>
          </p:nvPr>
        </p:nvGraphicFramePr>
        <p:xfrm>
          <a:off x="1105752" y="2601119"/>
          <a:ext cx="7220172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3362"/>
                <a:gridCol w="1527436"/>
                <a:gridCol w="1092351"/>
                <a:gridCol w="990299"/>
                <a:gridCol w="1203362"/>
                <a:gridCol w="120336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Allocation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FE066"/>
                          </a:solidFill>
                          <a:latin typeface="Arial"/>
                          <a:cs typeface="Arial"/>
                        </a:rPr>
                        <a:t>Max</a:t>
                      </a:r>
                      <a:endParaRPr lang="en-US" u="sng" dirty="0">
                        <a:solidFill>
                          <a:srgbClr val="FFE066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Avail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0 1 0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7 5 3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7 4 3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10 5 7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3 2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2 0 0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3 2 2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1 2 2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3 0 2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0 2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6 0 0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2 1 1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2 2 2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0 1 1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3 3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4 3 1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834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1246563"/>
            <a:ext cx="7772400" cy="1919207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Allow system to enter deadlock state 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1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Detection algorithm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1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Recovery scheme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Deadlock Detection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86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4968" y="112064"/>
            <a:ext cx="8189213" cy="725691"/>
          </a:xfrm>
        </p:spPr>
        <p:txBody>
          <a:bodyPr/>
          <a:lstStyle/>
          <a:p>
            <a:r>
              <a:rPr lang="en-US" sz="3600" b="0" dirty="0">
                <a:latin typeface="Arial" charset="0"/>
                <a:ea typeface="ＭＳ Ｐゴシック" charset="0"/>
                <a:cs typeface="ＭＳ Ｐゴシック" charset="0"/>
              </a:rPr>
              <a:t>Single Instance of Each Resource Type</a:t>
            </a:r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57493" y="1290882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Maintain wait-for graph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50000"/>
              <a:buFont typeface="Arial"/>
              <a:buChar char="•"/>
            </a:pP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>Nodes are processes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50000"/>
              <a:buFont typeface="Arial"/>
              <a:buChar char="•"/>
            </a:pPr>
            <a:r>
              <a:rPr lang="en-US" altLang="ja-JP" sz="26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600" i="1" baseline="-25000" dirty="0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>  </a:t>
            </a:r>
            <a:r>
              <a:rPr lang="en-US" altLang="ja-JP" sz="26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600" i="1" baseline="-25000" dirty="0">
                <a:latin typeface="Tahoma" charset="0"/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>   if </a:t>
            </a:r>
            <a:r>
              <a:rPr lang="en-US" altLang="ja-JP" sz="26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600" i="1" baseline="-25000" dirty="0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> is waiting for </a:t>
            </a:r>
            <a:r>
              <a:rPr lang="en-US" altLang="ja-JP" sz="2600" i="1" dirty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600" i="1" baseline="-25000" dirty="0">
                <a:latin typeface="Tahoma" charset="0"/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600" dirty="0">
                <a:latin typeface="Tahoma" charset="0"/>
                <a:ea typeface="ＭＳ Ｐゴシック" charset="0"/>
                <a:cs typeface="ＭＳ Ｐゴシック" charset="0"/>
              </a:rPr>
            </a:br>
            <a:endParaRPr lang="en-US" altLang="ja-JP" sz="26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365125" indent="-365125"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Periodically invoke an algorithm that searches for a cycle in the graph. If there is a cycle, there exists a deadlock</a:t>
            </a:r>
          </a:p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endParaRPr lang="en-US" altLang="ja-JP" sz="2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365125" indent="-365125"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An algorithm to detect a cycle in a graph requires an order of </a:t>
            </a:r>
            <a:r>
              <a:rPr lang="en-US" altLang="ja-JP" sz="2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altLang="ja-JP" sz="2800" i="1" baseline="30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 operations, where </a:t>
            </a:r>
            <a:r>
              <a:rPr lang="en-US" altLang="ja-JP" sz="2800" i="1" dirty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altLang="ja-JP" sz="2800" dirty="0">
                <a:latin typeface="Tahoma" charset="0"/>
                <a:ea typeface="ＭＳ Ｐゴシック" charset="0"/>
                <a:cs typeface="ＭＳ Ｐゴシック" charset="0"/>
              </a:rPr>
              <a:t> is the number of vertices in the graph</a:t>
            </a:r>
          </a:p>
          <a:p>
            <a:pPr>
              <a:lnSpc>
                <a:spcPct val="90000"/>
              </a:lnSpc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endParaRPr lang="en-US" altLang="ja-JP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73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39" y="1"/>
            <a:ext cx="7772401" cy="1036578"/>
          </a:xfrm>
        </p:spPr>
        <p:txBody>
          <a:bodyPr/>
          <a:lstStyle/>
          <a:p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Resource-Allocation Graph and </a:t>
            </a:r>
            <a:b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Wait-for Graph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395413"/>
            <a:ext cx="58070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68425" y="5294313"/>
            <a:ext cx="320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Helvetica" charset="0"/>
              </a:rPr>
              <a:t>Resource-Allocation Graph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latin typeface="Helvetica" charset="0"/>
              </a:rPr>
              <a:t>Corresponding wait-for graph</a:t>
            </a:r>
          </a:p>
        </p:txBody>
      </p:sp>
    </p:spTree>
    <p:extLst>
      <p:ext uri="{BB962C8B-B14F-4D97-AF65-F5344CB8AC3E}">
        <p14:creationId xmlns:p14="http://schemas.microsoft.com/office/powerpoint/2010/main" val="1502831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0846" y="633344"/>
            <a:ext cx="7772400" cy="8445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Several Instances of a Resource Type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0400" y="1301750"/>
            <a:ext cx="7712075" cy="385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Available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  A vector of length 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m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 indicates the number of available resources of each type.</a:t>
            </a:r>
            <a:b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80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b="1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Allocation</a:t>
            </a:r>
            <a:r>
              <a:rPr lang="en-US" i="1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r>
              <a:rPr lang="en-US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An 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n 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x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 m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 matrix defines the number of resources of each type currently allocated to each process.</a:t>
            </a:r>
            <a:b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80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b="1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Request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  An 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n 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x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 m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 matrix indicates the current request  of each process.  If 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Request 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[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i="1" baseline="-25000" smtClean="0">
                <a:latin typeface="Helvetica" charset="0"/>
                <a:ea typeface="ＭＳ Ｐゴシック" charset="0"/>
                <a:cs typeface="ＭＳ Ｐゴシック" charset="0"/>
              </a:rPr>
              <a:t>j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] = 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, then process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 P</a:t>
            </a:r>
            <a:r>
              <a:rPr lang="en-US" i="1" baseline="-25000" smtClean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 is requesting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 k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 more instances of resource type. 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i="1" baseline="-25000" smtClean="0">
                <a:latin typeface="Helvetica" charset="0"/>
                <a:ea typeface="ＭＳ Ｐゴシック" charset="0"/>
                <a:cs typeface="ＭＳ Ｐゴシック" charset="0"/>
              </a:rPr>
              <a:t>j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69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5982" y="11414"/>
            <a:ext cx="7543800" cy="914400"/>
          </a:xfrm>
        </p:spPr>
        <p:txBody>
          <a:bodyPr/>
          <a:lstStyle/>
          <a:p>
            <a:pPr algn="ctr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Detection Algorithm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5982" y="948578"/>
            <a:ext cx="7785484" cy="504807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1.	Let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Work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Finish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be vectors of length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m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respectively Initialize:</a:t>
            </a:r>
          </a:p>
          <a:p>
            <a:pPr marL="850900" lvl="1" indent="-393700" eaLnBrk="1" hangingPunct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(a)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Work</a:t>
            </a:r>
            <a:r>
              <a:rPr lang="en-US" dirty="0">
                <a:latin typeface="Helvetica" charset="0"/>
                <a:ea typeface="ＭＳ Ｐゴシック" charset="0"/>
              </a:rPr>
              <a:t> = </a:t>
            </a:r>
            <a:r>
              <a:rPr lang="en-US" i="1" dirty="0">
                <a:latin typeface="Helvetica" charset="0"/>
                <a:ea typeface="ＭＳ Ｐゴシック" charset="0"/>
              </a:rPr>
              <a:t>Available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850900" lvl="1" indent="-393700" eaLnBrk="1" hangingPunct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(b)</a:t>
            </a:r>
            <a:r>
              <a:rPr lang="en-US" dirty="0">
                <a:latin typeface="Helvetica" charset="0"/>
                <a:ea typeface="ＭＳ Ｐゴシック" charset="0"/>
              </a:rPr>
              <a:t>  For </a:t>
            </a:r>
            <a:r>
              <a:rPr lang="en-US" i="1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= 1,2, …,</a:t>
            </a:r>
            <a:r>
              <a:rPr lang="en-US" i="1" dirty="0">
                <a:latin typeface="Helvetica" charset="0"/>
                <a:ea typeface="ＭＳ Ｐゴシック" charset="0"/>
              </a:rPr>
              <a:t> n</a:t>
            </a:r>
            <a:r>
              <a:rPr lang="en-US" dirty="0">
                <a:latin typeface="Helvetica" charset="0"/>
                <a:ea typeface="ＭＳ Ｐゴシック" charset="0"/>
              </a:rPr>
              <a:t>, if </a:t>
            </a:r>
            <a:r>
              <a:rPr lang="en-US" i="1" dirty="0">
                <a:latin typeface="Helvetica" charset="0"/>
                <a:ea typeface="ＭＳ Ｐゴシック" charset="0"/>
              </a:rPr>
              <a:t>Allocation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 0, then </a:t>
            </a:r>
            <a:br>
              <a:rPr lang="en-US" dirty="0">
                <a:latin typeface="Helvetica" charset="0"/>
                <a:ea typeface="ＭＳ Ｐゴシック" charset="0"/>
                <a:sym typeface="Symbol" charset="0"/>
              </a:rPr>
            </a:b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Finish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[i] = </a:t>
            </a:r>
            <a:r>
              <a:rPr lang="en-US" dirty="0" err="1">
                <a:latin typeface="Helvetica" charset="0"/>
                <a:ea typeface="ＭＳ Ｐゴシック" charset="0"/>
                <a:sym typeface="Symbol" charset="0"/>
              </a:rPr>
              <a:t>false;otherwise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, 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Finish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[i] = 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true</a:t>
            </a:r>
          </a:p>
          <a:p>
            <a:pPr marL="850900" lvl="1" indent="-393700" eaLnBrk="1" hangingPunct="1">
              <a:buFont typeface="Wingdings" charset="0"/>
              <a:buAutoNum type="alphaLcParenBoth" startAt="2"/>
            </a:pPr>
            <a:endParaRPr lang="en-US" sz="800" dirty="0">
              <a:latin typeface="Helvetica" charset="0"/>
              <a:ea typeface="ＭＳ Ｐゴシック" charset="0"/>
              <a:sym typeface="Symbo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2.	Find an index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i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such that both:</a:t>
            </a:r>
          </a:p>
          <a:p>
            <a:pPr marL="850900" lvl="1" indent="-393700" eaLnBrk="1" hangingPunct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(a)</a:t>
            </a:r>
            <a:r>
              <a:rPr lang="en-US" dirty="0">
                <a:latin typeface="Helvetica" charset="0"/>
                <a:ea typeface="ＭＳ Ｐゴシック" charset="0"/>
              </a:rPr>
              <a:t>	</a:t>
            </a:r>
            <a:r>
              <a:rPr lang="en-US" i="1" dirty="0">
                <a:latin typeface="Helvetica" charset="0"/>
                <a:ea typeface="ＭＳ Ｐゴシック" charset="0"/>
              </a:rPr>
              <a:t>Finish</a:t>
            </a:r>
            <a:r>
              <a:rPr lang="en-US" dirty="0">
                <a:latin typeface="Helvetica" charset="0"/>
                <a:ea typeface="ＭＳ Ｐゴシック" charset="0"/>
              </a:rPr>
              <a:t>[</a:t>
            </a:r>
            <a:r>
              <a:rPr lang="en-US" i="1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] == </a:t>
            </a:r>
            <a:r>
              <a:rPr lang="en-US" i="1" dirty="0">
                <a:latin typeface="Helvetica" charset="0"/>
                <a:ea typeface="ＭＳ Ｐゴシック" charset="0"/>
              </a:rPr>
              <a:t>false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850900" lvl="1" indent="-393700" eaLnBrk="1" hangingPunct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(b)</a:t>
            </a:r>
            <a:r>
              <a:rPr lang="en-US" dirty="0">
                <a:latin typeface="Helvetica" charset="0"/>
                <a:ea typeface="ＭＳ Ｐゴシック" charset="0"/>
              </a:rPr>
              <a:t>	</a:t>
            </a:r>
            <a:r>
              <a:rPr lang="en-US" i="1" dirty="0">
                <a:latin typeface="Helvetica" charset="0"/>
                <a:ea typeface="ＭＳ Ｐゴシック" charset="0"/>
              </a:rPr>
              <a:t>Request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Work</a:t>
            </a:r>
            <a:br>
              <a:rPr lang="en-US" i="1" dirty="0">
                <a:latin typeface="Helvetica" charset="0"/>
                <a:ea typeface="ＭＳ Ｐゴシック" charset="0"/>
                <a:sym typeface="Symbol" charset="0"/>
              </a:rPr>
            </a:br>
            <a:endParaRPr lang="en-US" sz="800" dirty="0">
              <a:latin typeface="Helvetica" charset="0"/>
              <a:ea typeface="ＭＳ Ｐゴシック" charset="0"/>
              <a:sym typeface="Symbol" charset="0"/>
            </a:endParaRPr>
          </a:p>
          <a:p>
            <a:pPr marL="850900" lvl="1" indent="-393700" eaLnBrk="1" hangingPunct="1">
              <a:buFont typeface="Wingdings" charset="0"/>
              <a:buNone/>
            </a:pP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If no such </a:t>
            </a:r>
            <a:r>
              <a:rPr lang="en-US" i="1" dirty="0">
                <a:latin typeface="Helvetica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 exists, go to step </a:t>
            </a:r>
            <a:r>
              <a:rPr lang="en-US" dirty="0" smtClean="0">
                <a:latin typeface="Helvetica" charset="0"/>
                <a:ea typeface="ＭＳ Ｐゴシック" charset="0"/>
                <a:sym typeface="Symbol" charset="0"/>
              </a:rPr>
              <a:t>4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3.	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Work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Work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+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Allocation</a:t>
            </a:r>
            <a:r>
              <a:rPr lang="en-US" i="1" baseline="-25000" dirty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Finish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[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] =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true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go to step 2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4.	If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Finish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[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] == false, for some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1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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 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, then the system is in deadlock state. Moreover, if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Finish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[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] ==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false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, then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P</a:t>
            </a:r>
            <a:r>
              <a:rPr lang="en-US" i="1" baseline="-25000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is deadlocked</a:t>
            </a:r>
          </a:p>
          <a:p>
            <a:pPr marL="850900" lvl="1" indent="-393700" eaLnBrk="1" hangingPunct="1">
              <a:buFont typeface="Wingdings" charset="0"/>
              <a:buNone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5982" y="5764699"/>
            <a:ext cx="7694612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solidFill>
                  <a:srgbClr val="FF0066"/>
                </a:solidFill>
                <a:latin typeface="Helvetica" charset="0"/>
                <a:sym typeface="Symbol" charset="0"/>
              </a:rPr>
              <a:t>This algorithm </a:t>
            </a:r>
            <a:r>
              <a:rPr lang="en-US" sz="1800" b="1" dirty="0">
                <a:solidFill>
                  <a:srgbClr val="FF0066"/>
                </a:solidFill>
                <a:latin typeface="Helvetica" charset="0"/>
                <a:sym typeface="Symbol" charset="0"/>
              </a:rPr>
              <a:t>requires an order of O(</a:t>
            </a:r>
            <a:r>
              <a:rPr lang="en-US" sz="1800" b="1" i="1" dirty="0">
                <a:solidFill>
                  <a:srgbClr val="FF0066"/>
                </a:solidFill>
                <a:latin typeface="Helvetica" charset="0"/>
                <a:sym typeface="Symbol" charset="0"/>
              </a:rPr>
              <a:t>m </a:t>
            </a:r>
            <a:r>
              <a:rPr lang="en-US" sz="1800" b="1" dirty="0">
                <a:solidFill>
                  <a:srgbClr val="FF0066"/>
                </a:solidFill>
                <a:latin typeface="Helvetica" charset="0"/>
                <a:sym typeface="Symbol" charset="0"/>
              </a:rPr>
              <a:t>x</a:t>
            </a:r>
            <a:r>
              <a:rPr lang="en-US" sz="1800" b="1" i="1" dirty="0">
                <a:solidFill>
                  <a:srgbClr val="FF0066"/>
                </a:solidFill>
                <a:latin typeface="Helvetica" charset="0"/>
                <a:sym typeface="Symbol" charset="0"/>
              </a:rPr>
              <a:t> n</a:t>
            </a:r>
            <a:r>
              <a:rPr lang="en-US" sz="1800" b="1" baseline="30000" dirty="0">
                <a:solidFill>
                  <a:srgbClr val="FF0066"/>
                </a:solidFill>
                <a:latin typeface="Helvetica" charset="0"/>
                <a:sym typeface="Symbol" charset="0"/>
              </a:rPr>
              <a:t>2)</a:t>
            </a:r>
            <a:r>
              <a:rPr lang="en-US" sz="1800" b="1" dirty="0">
                <a:solidFill>
                  <a:srgbClr val="FF0066"/>
                </a:solidFill>
                <a:latin typeface="Helvetica" charset="0"/>
                <a:sym typeface="Symbol" charset="0"/>
              </a:rPr>
              <a:t> operations to detect whether the system is in deadlocked </a:t>
            </a:r>
            <a:r>
              <a:rPr lang="en-US" sz="1800" b="1" dirty="0" smtClean="0">
                <a:solidFill>
                  <a:srgbClr val="FF0066"/>
                </a:solidFill>
                <a:latin typeface="Helvetica" charset="0"/>
                <a:sym typeface="Symbol" charset="0"/>
              </a:rPr>
              <a:t>state.</a:t>
            </a:r>
            <a:endParaRPr lang="en-US" sz="1800" dirty="0">
              <a:solidFill>
                <a:srgbClr val="FF0066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8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8358" y="1"/>
            <a:ext cx="7772401" cy="967978"/>
          </a:xfrm>
        </p:spPr>
        <p:txBody>
          <a:bodyPr/>
          <a:lstStyle/>
          <a:p>
            <a:pPr algn="l"/>
            <a:r>
              <a:rPr lang="en-US" altLang="ja-JP" b="0" dirty="0" smtClean="0">
                <a:latin typeface="Tahoma" charset="0"/>
                <a:ea typeface="ＭＳ Ｐゴシック" charset="0"/>
                <a:cs typeface="ＭＳ Ｐゴシック" charset="0"/>
              </a:rPr>
              <a:t>Detection Algorithm Example</a:t>
            </a:r>
            <a:endParaRPr lang="ja-JP" altLang="en-US" sz="2800" b="0" dirty="0">
              <a:solidFill>
                <a:srgbClr val="00F902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240" y="1131927"/>
            <a:ext cx="7772400" cy="1398587"/>
          </a:xfrm>
        </p:spPr>
        <p:txBody>
          <a:bodyPr>
            <a:normAutofit/>
          </a:bodyPr>
          <a:lstStyle/>
          <a:p>
            <a:pPr marL="365125" indent="-365125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</a:pPr>
            <a:r>
              <a:rPr lang="en-US" sz="1800" dirty="0" smtClean="0">
                <a:latin typeface="Helvetica" charset="0"/>
                <a:ea typeface="ＭＳ Ｐゴシック" charset="0"/>
                <a:cs typeface="ＭＳ Ｐゴシック" charset="0"/>
              </a:rPr>
              <a:t>Five </a:t>
            </a: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processes </a:t>
            </a:r>
            <a:r>
              <a:rPr lang="en-US" sz="1800" i="1" dirty="0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800" baseline="-25000" dirty="0">
                <a:latin typeface="Helvetica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 through </a:t>
            </a:r>
            <a:r>
              <a:rPr lang="en-US" sz="1800" i="1" dirty="0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1800" baseline="-25000" dirty="0"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;</a:t>
            </a:r>
            <a:r>
              <a:rPr lang="en-US" sz="1800" baseline="-250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aseline="-2500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401638" indent="-401638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  <a:tabLst>
                <a:tab pos="401638" algn="l"/>
              </a:tabLst>
            </a:pPr>
            <a:r>
              <a:rPr lang="en-US" sz="1800" dirty="0" smtClean="0">
                <a:latin typeface="Helvetica" charset="0"/>
                <a:ea typeface="ＭＳ Ｐゴシック" charset="0"/>
                <a:cs typeface="ＭＳ Ｐゴシック" charset="0"/>
              </a:rPr>
              <a:t>Three resources </a:t>
            </a: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types A (7 instances), </a:t>
            </a:r>
            <a:r>
              <a:rPr lang="en-US" sz="1800" i="1" dirty="0">
                <a:latin typeface="Helvetica" charset="0"/>
                <a:ea typeface="ＭＳ Ｐゴシック" charset="0"/>
                <a:cs typeface="ＭＳ Ｐゴシック" charset="0"/>
              </a:rPr>
              <a:t>B </a:t>
            </a: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(2 instances), and </a:t>
            </a:r>
            <a:r>
              <a:rPr lang="en-US" sz="1800" i="1" dirty="0">
                <a:latin typeface="Helvetica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 (6 instances</a:t>
            </a:r>
            <a:r>
              <a:rPr lang="en-US" sz="1800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01638" indent="-401638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§"/>
              <a:tabLst>
                <a:tab pos="401638" algn="l"/>
              </a:tabLst>
            </a:pP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Sequence &lt;P0, P2, P3, P1, P4&gt; will result in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Finish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[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i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] </a:t>
            </a:r>
            <a:r>
              <a:rPr lang="en-US" sz="1800" dirty="0">
                <a:latin typeface="Helvetica" charset="0"/>
                <a:ea typeface="ＭＳ Ｐゴシック" charset="0"/>
                <a:cs typeface="ＭＳ Ｐゴシック" charset="0"/>
              </a:rPr>
              <a:t>= true for all</a:t>
            </a:r>
            <a:r>
              <a:rPr lang="en-US" sz="1800" i="1" dirty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endParaRPr lang="en-US" sz="1800" i="1" dirty="0">
              <a:solidFill>
                <a:srgbClr val="FFE066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10318"/>
              </p:ext>
            </p:extLst>
          </p:nvPr>
        </p:nvGraphicFramePr>
        <p:xfrm>
          <a:off x="1376549" y="2564670"/>
          <a:ext cx="5757500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06928"/>
                <a:gridCol w="1493217"/>
                <a:gridCol w="1269935"/>
                <a:gridCol w="158742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Allocation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Request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0 1 0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0 0 0</a:t>
                      </a:r>
                      <a:endParaRPr lang="en-US" altLang="ja-JP" sz="1800" dirty="0" smtClean="0">
                        <a:solidFill>
                          <a:srgbClr val="00F902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olas"/>
                          <a:cs typeface="Consolas"/>
                        </a:rPr>
                        <a:t> 0 0</a:t>
                      </a:r>
                      <a:endParaRPr lang="en-US" dirty="0">
                        <a:solidFill>
                          <a:srgbClr val="000000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lang="en-US" altLang="ja-JP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0 2</a:t>
                      </a:r>
                      <a:endParaRPr lang="en-US" altLang="ja-JP" sz="1800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3 0 3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2 1 1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1 0 0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0 0 2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60297" y="5310201"/>
            <a:ext cx="2224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Snapshot at time </a:t>
            </a:r>
            <a:r>
              <a:rPr lang="en-US" i="1" dirty="0" smtClean="0"/>
              <a:t>T</a:t>
            </a:r>
            <a:r>
              <a:rPr lang="en-US" i="1" baseline="-250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7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(Cont.)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63666" y="1126014"/>
            <a:ext cx="7717734" cy="483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800350" algn="l"/>
                <a:tab pos="3708400" algn="ctr"/>
              </a:tabLst>
            </a:pP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-25000" smtClean="0"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 requests an additional instance of type</a:t>
            </a:r>
            <a:r>
              <a:rPr lang="en-US" i="1" smtClean="0">
                <a:latin typeface="Helvetica" charset="0"/>
                <a:ea typeface="ＭＳ Ｐゴシック" charset="0"/>
                <a:cs typeface="ＭＳ Ｐゴシック" charset="0"/>
              </a:rPr>
              <a:t> C</a:t>
            </a:r>
            <a:endParaRPr lang="en-US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  <a:tabLst>
                <a:tab pos="2800350" algn="l"/>
                <a:tab pos="3708400" algn="ctr"/>
              </a:tabLst>
            </a:pP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  <a:endParaRPr lang="en-US" sz="80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endParaRPr lang="en-US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endParaRPr lang="en-US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endParaRPr lang="en-US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endParaRPr lang="en-US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endParaRPr lang="en-US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endParaRPr lang="en-US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smtClean="0">
                <a:latin typeface="Helvetica" charset="0"/>
                <a:ea typeface="ＭＳ Ｐゴシック" charset="0"/>
              </a:rPr>
              <a:t>Can reclaim resources held by process </a:t>
            </a:r>
            <a:r>
              <a:rPr lang="en-US" i="1" smtClean="0">
                <a:latin typeface="Helvetica" charset="0"/>
                <a:ea typeface="ＭＳ Ｐゴシック" charset="0"/>
              </a:rPr>
              <a:t>P</a:t>
            </a:r>
            <a:r>
              <a:rPr lang="en-US" baseline="-25000" smtClean="0">
                <a:latin typeface="Helvetica" charset="0"/>
                <a:ea typeface="ＭＳ Ｐゴシック" charset="0"/>
              </a:rPr>
              <a:t>0</a:t>
            </a:r>
            <a:r>
              <a:rPr lang="en-US" smtClean="0">
                <a:latin typeface="Helvetica" charset="0"/>
                <a:ea typeface="ＭＳ Ｐゴシック" charset="0"/>
              </a:rPr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smtClean="0">
                <a:latin typeface="Helvetica" charset="0"/>
                <a:ea typeface="ＭＳ Ｐゴシック" charset="0"/>
              </a:rPr>
              <a:t>Deadlock exists, consisting of processes </a:t>
            </a:r>
            <a:r>
              <a:rPr lang="en-US" i="1" smtClean="0">
                <a:latin typeface="Helvetica" charset="0"/>
                <a:ea typeface="ＭＳ Ｐゴシック" charset="0"/>
              </a:rPr>
              <a:t>P</a:t>
            </a:r>
            <a:r>
              <a:rPr lang="en-US" baseline="-25000" smtClean="0">
                <a:latin typeface="Helvetica" charset="0"/>
                <a:ea typeface="ＭＳ Ｐゴシック" charset="0"/>
              </a:rPr>
              <a:t>1</a:t>
            </a:r>
            <a:r>
              <a:rPr lang="en-US" smtClean="0">
                <a:latin typeface="Helvetica" charset="0"/>
                <a:ea typeface="ＭＳ Ｐゴシック" charset="0"/>
              </a:rPr>
              <a:t>, </a:t>
            </a:r>
            <a:r>
              <a:rPr lang="en-US" baseline="-25000" smtClean="0">
                <a:latin typeface="Helvetica" charset="0"/>
                <a:ea typeface="ＭＳ Ｐゴシック" charset="0"/>
              </a:rPr>
              <a:t> </a:t>
            </a:r>
            <a:r>
              <a:rPr lang="en-US" i="1" smtClean="0">
                <a:latin typeface="Helvetica" charset="0"/>
                <a:ea typeface="ＭＳ Ｐゴシック" charset="0"/>
              </a:rPr>
              <a:t>P</a:t>
            </a:r>
            <a:r>
              <a:rPr lang="en-US" baseline="-25000" smtClean="0">
                <a:latin typeface="Helvetica" charset="0"/>
                <a:ea typeface="ＭＳ Ｐゴシック" charset="0"/>
              </a:rPr>
              <a:t>2</a:t>
            </a:r>
            <a:r>
              <a:rPr lang="en-US" smtClean="0">
                <a:latin typeface="Helvetica" charset="0"/>
                <a:ea typeface="ＭＳ Ｐゴシック" charset="0"/>
              </a:rPr>
              <a:t>, </a:t>
            </a:r>
            <a:r>
              <a:rPr lang="en-US" i="1" smtClean="0">
                <a:latin typeface="Helvetica" charset="0"/>
                <a:ea typeface="ＭＳ Ｐゴシック" charset="0"/>
              </a:rPr>
              <a:t>P</a:t>
            </a:r>
            <a:r>
              <a:rPr lang="en-US" baseline="-25000" smtClean="0">
                <a:latin typeface="Helvetica" charset="0"/>
                <a:ea typeface="ＭＳ Ｐゴシック" charset="0"/>
              </a:rPr>
              <a:t>3</a:t>
            </a:r>
            <a:r>
              <a:rPr lang="en-US" smtClean="0">
                <a:latin typeface="Helvetica" charset="0"/>
                <a:ea typeface="ＭＳ Ｐゴシック" charset="0"/>
              </a:rPr>
              <a:t>, and </a:t>
            </a:r>
            <a:r>
              <a:rPr lang="en-US" i="1" smtClean="0">
                <a:latin typeface="Helvetica" charset="0"/>
                <a:ea typeface="ＭＳ Ｐゴシック" charset="0"/>
              </a:rPr>
              <a:t>P</a:t>
            </a:r>
            <a:r>
              <a:rPr lang="en-US" baseline="-25000" smtClean="0">
                <a:latin typeface="Helvetica" charset="0"/>
                <a:ea typeface="ＭＳ Ｐゴシック" charset="0"/>
              </a:rPr>
              <a:t>4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96418"/>
              </p:ext>
            </p:extLst>
          </p:nvPr>
        </p:nvGraphicFramePr>
        <p:xfrm>
          <a:off x="2901599" y="1773159"/>
          <a:ext cx="2857355" cy="26234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69935"/>
                <a:gridCol w="1587420"/>
              </a:tblGrid>
              <a:tr h="3984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Request</a:t>
                      </a:r>
                      <a:endParaRPr lang="en-US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A B C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0 0 0</a:t>
                      </a:r>
                      <a:endParaRPr lang="en-US" dirty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lang="en-US" altLang="ja-JP" sz="1800" baseline="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 0 1</a:t>
                      </a:r>
                      <a:endParaRPr lang="en-US" altLang="ja-JP" sz="1800" dirty="0" smtClean="0">
                        <a:solidFill>
                          <a:schemeClr val="bg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1 0 0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P4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smtClean="0">
                          <a:solidFill>
                            <a:schemeClr val="bg1"/>
                          </a:solidFill>
                          <a:latin typeface="Consolas"/>
                          <a:cs typeface="Consolas"/>
                        </a:rPr>
                        <a:t>0 0 2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69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2500" y="201613"/>
            <a:ext cx="77343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Detection-Algorithm Usage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034" y="1143390"/>
            <a:ext cx="7544909" cy="3657599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When, and how often, to invoke depends on: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How often a deadlock is likely to occur?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How many processes will need to be rolled back?</a:t>
            </a:r>
          </a:p>
          <a:p>
            <a:pPr lvl="2" eaLnBrk="1" hangingPunct="1"/>
            <a:r>
              <a:rPr lang="en-US" dirty="0">
                <a:latin typeface="Helvetica" charset="0"/>
                <a:ea typeface="ＭＳ Ｐゴシック" charset="0"/>
              </a:rPr>
              <a:t>one for each disjoint cycle</a:t>
            </a:r>
            <a:br>
              <a:rPr lang="en-US" dirty="0">
                <a:latin typeface="Helvetica" charset="0"/>
                <a:ea typeface="ＭＳ Ｐゴシック" charset="0"/>
              </a:rPr>
            </a:br>
            <a:endParaRPr lang="en-US" dirty="0">
              <a:latin typeface="Helvetica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caused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the deadlock.</a:t>
            </a:r>
          </a:p>
        </p:txBody>
      </p:sp>
    </p:spTree>
    <p:extLst>
      <p:ext uri="{BB962C8B-B14F-4D97-AF65-F5344CB8AC3E}">
        <p14:creationId xmlns:p14="http://schemas.microsoft.com/office/powerpoint/2010/main" val="407078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latin typeface="Arial"/>
                <a:ea typeface="ＭＳ Ｐゴシック" charset="0"/>
                <a:cs typeface="Arial"/>
              </a:rPr>
              <a:t>Deadlock Examples 2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77239" y="952500"/>
            <a:ext cx="777240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/>
              <a:t>Bridge crossing example: traffic only in one direction where two cars are </a:t>
            </a:r>
            <a:r>
              <a:rPr lang="en-US" altLang="ja-JP" dirty="0" smtClean="0"/>
              <a:t>driving from </a:t>
            </a:r>
            <a:r>
              <a:rPr lang="en-US" altLang="ja-JP" dirty="0"/>
              <a:t>the opposite direction. A deadlock is not resolved unless one gets back up.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46075" y="4321175"/>
            <a:ext cx="83645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dirty="0"/>
              <a:t>Two processes try to go into the same nested critical section in a different order.</a:t>
            </a:r>
          </a:p>
          <a:p>
            <a:pPr eaLnBrk="1" hangingPunct="1"/>
            <a:endParaRPr lang="en-US" altLang="ja-JP" sz="1800" dirty="0"/>
          </a:p>
          <a:p>
            <a:pPr lvl="4" eaLnBrk="1" hangingPunct="1">
              <a:buFont typeface="Arial" charset="0"/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en-US" altLang="ja-JP" i="1" dirty="0" smtClean="0"/>
              <a:t>P</a:t>
            </a:r>
            <a:r>
              <a:rPr lang="en-US" altLang="ja-JP" baseline="-25000" dirty="0" smtClean="0"/>
              <a:t>0</a:t>
            </a:r>
            <a:r>
              <a:rPr lang="en-US" altLang="ja-JP" dirty="0"/>
              <a:t>		         </a:t>
            </a:r>
            <a:r>
              <a:rPr lang="en-US" altLang="ja-JP" i="1" dirty="0" smtClean="0"/>
              <a:t>P</a:t>
            </a:r>
            <a:r>
              <a:rPr lang="en-US" altLang="ja-JP" baseline="-25000" dirty="0" smtClean="0"/>
              <a:t>1</a:t>
            </a:r>
            <a:endParaRPr lang="en-US" altLang="ja-JP" dirty="0"/>
          </a:p>
          <a:p>
            <a:pPr lvl="4" eaLnBrk="1" hangingPunct="1">
              <a:buFont typeface="Arial" charset="0"/>
              <a:buNone/>
            </a:pPr>
            <a:r>
              <a:rPr lang="en-US" altLang="ja-JP" dirty="0">
                <a:solidFill>
                  <a:srgbClr val="FFE066"/>
                </a:solidFill>
              </a:rPr>
              <a:t>wait (A);		wait(B)</a:t>
            </a:r>
          </a:p>
          <a:p>
            <a:pPr lvl="4" eaLnBrk="1" hangingPunct="1">
              <a:buFont typeface="Arial" charset="0"/>
              <a:buNone/>
            </a:pPr>
            <a:r>
              <a:rPr lang="en-US" altLang="ja-JP" dirty="0">
                <a:solidFill>
                  <a:srgbClr val="FFE066"/>
                </a:solidFill>
              </a:rPr>
              <a:t>wait (B);		wait(A)</a:t>
            </a:r>
            <a:endParaRPr lang="en-US" altLang="ja-JP" sz="1800" dirty="0">
              <a:solidFill>
                <a:srgbClr val="FFE066"/>
              </a:solidFill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382713" y="2678113"/>
            <a:ext cx="6276975" cy="1371600"/>
            <a:chOff x="798" y="1008"/>
            <a:chExt cx="3954" cy="864"/>
          </a:xfrm>
        </p:grpSpPr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33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5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22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6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20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7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18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908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415925"/>
            <a:ext cx="8520113" cy="457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Recovery from Deadlock:  </a:t>
            </a:r>
            <a:br>
              <a:rPr lang="en-US" sz="280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Process Termination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88102" y="1549035"/>
            <a:ext cx="6096000" cy="365759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Abort all deadlocked processes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Abort one process at a time until the deadlock cycle is eliminated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 which order should we choose to abort?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Priority of the process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How long process has computed, and how much longer to completion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Resources the process has used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Resources process needs to complete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How many processes will need to be terminated</a:t>
            </a:r>
          </a:p>
          <a:p>
            <a:pPr lvl="1" eaLnBrk="1" hangingPunct="1"/>
            <a:r>
              <a:rPr lang="en-US" dirty="0">
                <a:latin typeface="Helvetica" charset="0"/>
                <a:ea typeface="ＭＳ Ｐゴシック" charset="0"/>
              </a:rPr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3922056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363" y="312738"/>
            <a:ext cx="8020050" cy="55086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Recovery from Deadlock: </a:t>
            </a:r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Resource Preemption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482725"/>
            <a:ext cx="7351712" cy="4483100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Selecting a victim – minimize cost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365125" indent="-365125"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Rollback – return to some safe state, restart process for that state</a:t>
            </a:r>
            <a:b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365125" indent="-365125"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Starvation –  same process may always be picked as victim, include number of rollback in cost factor</a:t>
            </a:r>
          </a:p>
        </p:txBody>
      </p:sp>
    </p:spTree>
    <p:extLst>
      <p:ext uri="{BB962C8B-B14F-4D97-AF65-F5344CB8AC3E}">
        <p14:creationId xmlns:p14="http://schemas.microsoft.com/office/powerpoint/2010/main" val="1611670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D21CD6-2639-224B-802F-D19BB1BB4ED8}" type="slidenum">
              <a:rPr kumimoji="0" lang="en-US" altLang="ja-JP" sz="1400"/>
              <a:pPr eaLnBrk="1" hangingPunct="1"/>
              <a:t>42</a:t>
            </a:fld>
            <a:endParaRPr kumimoji="0" lang="en-US" altLang="ja-JP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047750"/>
            <a:ext cx="7793037" cy="712788"/>
          </a:xfrm>
        </p:spPr>
        <p:txBody>
          <a:bodyPr/>
          <a:lstStyle/>
          <a:p>
            <a:pPr eaLnBrk="1" hangingPunct="1"/>
            <a:r>
              <a:rPr lang="en-US" altLang="ja-JP">
                <a:latin typeface="Tahoma" charset="0"/>
                <a:ea typeface="ＭＳ Ｐゴシック" charset="0"/>
                <a:cs typeface="ＭＳ Ｐゴシック" charset="0"/>
              </a:rPr>
              <a:t>Exercises (No turn-in)</a:t>
            </a:r>
          </a:p>
        </p:txBody>
      </p:sp>
      <p:sp>
        <p:nvSpPr>
          <p:cNvPr id="194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57238" y="2017713"/>
            <a:ext cx="8197850" cy="4114800"/>
          </a:xfrm>
          <a:noFill/>
        </p:spPr>
        <p:txBody>
          <a:bodyPr/>
          <a:lstStyle/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Why aren’t deadlock detection and recovery so attractive? </a:t>
            </a:r>
          </a:p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Solve Exercise 7.3, 7.6, 7.9, 7.10, 7.14, and 7.19</a:t>
            </a:r>
          </a:p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altLang="ja-JP" sz="2400" dirty="0">
                <a:latin typeface="Tahoma" charset="0"/>
                <a:ea typeface="ＭＳ Ｐゴシック" charset="0"/>
              </a:rPr>
              <a:t>Can the Java code in the next slide cause a deadlock? If so, write a resource allocation graph with a deadlock.</a:t>
            </a:r>
          </a:p>
          <a:p>
            <a:pPr marL="990600" lvl="1" indent="-533400" eaLnBrk="1" hangingPunct="1"/>
            <a:endParaRPr lang="en-US" altLang="ja-JP" sz="24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10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kumimoji="0" lang="en-US" altLang="ja-JP" sz="1400"/>
              <a:t>CSS430 Deadlocks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30CB48-933A-5242-A9A8-A5A21C31B3F3}" type="slidenum">
              <a:rPr kumimoji="0" lang="en-US" altLang="ja-JP" sz="1400"/>
              <a:pPr eaLnBrk="1" hangingPunct="1"/>
              <a:t>43</a:t>
            </a:fld>
            <a:endParaRPr kumimoji="0" lang="en-US" altLang="ja-JP" sz="1400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0" y="0"/>
            <a:ext cx="4216400" cy="6340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 dirty="0"/>
              <a:t>public class Deadlock {</a:t>
            </a:r>
          </a:p>
          <a:p>
            <a:pPr eaLnBrk="1" hangingPunct="1"/>
            <a:r>
              <a:rPr lang="en-US" altLang="ja-JP" sz="1000" dirty="0"/>
              <a:t>    </a:t>
            </a:r>
          </a:p>
          <a:p>
            <a:pPr eaLnBrk="1" hangingPunct="1"/>
            <a:r>
              <a:rPr lang="en-US" altLang="ja-JP" sz="1000" dirty="0"/>
              <a:t>    public Deadlock( ) {</a:t>
            </a:r>
          </a:p>
          <a:p>
            <a:pPr eaLnBrk="1" hangingPunct="1"/>
            <a:r>
              <a:rPr lang="en-US" altLang="ja-JP" sz="1000" dirty="0"/>
              <a:t>	Mutex mutex[] = new Mutex[4];</a:t>
            </a:r>
          </a:p>
          <a:p>
            <a:pPr eaLnBrk="1" hangingPunct="1"/>
            <a:endParaRPr lang="en-US" altLang="ja-JP" sz="1000" dirty="0"/>
          </a:p>
          <a:p>
            <a:pPr eaLnBrk="1" hangingPunct="1"/>
            <a:r>
              <a:rPr lang="en-US" altLang="ja-JP" sz="1000" dirty="0"/>
              <a:t>	for 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 0; i &lt; 4; i++ )</a:t>
            </a:r>
          </a:p>
          <a:p>
            <a:pPr eaLnBrk="1" hangingPunct="1"/>
            <a:r>
              <a:rPr lang="en-US" altLang="ja-JP" sz="1000" dirty="0"/>
              <a:t>	    mutex[i] = new Mutex( );</a:t>
            </a:r>
          </a:p>
          <a:p>
            <a:pPr eaLnBrk="1" hangingPunct="1"/>
            <a:endParaRPr lang="en-US" altLang="ja-JP" sz="1000" dirty="0"/>
          </a:p>
          <a:p>
            <a:pPr eaLnBrk="1" hangingPunct="1"/>
            <a:r>
              <a:rPr lang="en-US" altLang="ja-JP" sz="1000" dirty="0"/>
              <a:t>	A </a:t>
            </a:r>
            <a:r>
              <a:rPr lang="en-US" altLang="ja-JP" sz="1000" dirty="0" err="1"/>
              <a:t>threadA</a:t>
            </a:r>
            <a:r>
              <a:rPr lang="en-US" altLang="ja-JP" sz="1000" dirty="0"/>
              <a:t> = new A( mutex );</a:t>
            </a:r>
          </a:p>
          <a:p>
            <a:pPr eaLnBrk="1" hangingPunct="1"/>
            <a:r>
              <a:rPr lang="en-US" altLang="ja-JP" sz="1000" dirty="0"/>
              <a:t>	B </a:t>
            </a:r>
            <a:r>
              <a:rPr lang="en-US" altLang="ja-JP" sz="1000" dirty="0" err="1"/>
              <a:t>threadB</a:t>
            </a:r>
            <a:r>
              <a:rPr lang="en-US" altLang="ja-JP" sz="1000" dirty="0"/>
              <a:t> = new B( mutex );</a:t>
            </a:r>
          </a:p>
          <a:p>
            <a:pPr eaLnBrk="1" hangingPunct="1"/>
            <a:r>
              <a:rPr lang="en-US" altLang="ja-JP" sz="1000" dirty="0"/>
              <a:t>	C </a:t>
            </a:r>
            <a:r>
              <a:rPr lang="en-US" altLang="ja-JP" sz="1000" dirty="0" err="1"/>
              <a:t>threadC</a:t>
            </a:r>
            <a:r>
              <a:rPr lang="en-US" altLang="ja-JP" sz="1000" dirty="0"/>
              <a:t> = new C( mutex );</a:t>
            </a:r>
          </a:p>
          <a:p>
            <a:pPr eaLnBrk="1" hangingPunct="1"/>
            <a:endParaRPr lang="en-US" altLang="ja-JP" sz="1000" dirty="0"/>
          </a:p>
          <a:p>
            <a:pPr eaLnBrk="1" hangingPunct="1"/>
            <a:r>
              <a:rPr lang="en-US" altLang="ja-JP" sz="1000" dirty="0"/>
              <a:t>	</a:t>
            </a:r>
            <a:r>
              <a:rPr lang="en-US" altLang="ja-JP" sz="1000" dirty="0" err="1"/>
              <a:t>threadA.start</a:t>
            </a:r>
            <a:r>
              <a:rPr lang="en-US" altLang="ja-JP" sz="1000" dirty="0"/>
              <a:t>( );</a:t>
            </a:r>
          </a:p>
          <a:p>
            <a:pPr eaLnBrk="1" hangingPunct="1"/>
            <a:r>
              <a:rPr lang="en-US" altLang="ja-JP" sz="1000" dirty="0"/>
              <a:t>	</a:t>
            </a:r>
            <a:r>
              <a:rPr lang="en-US" altLang="ja-JP" sz="1000" dirty="0" err="1"/>
              <a:t>threadB.start</a:t>
            </a:r>
            <a:r>
              <a:rPr lang="en-US" altLang="ja-JP" sz="1000" dirty="0"/>
              <a:t>( );</a:t>
            </a:r>
          </a:p>
          <a:p>
            <a:pPr eaLnBrk="1" hangingPunct="1"/>
            <a:r>
              <a:rPr lang="en-US" altLang="ja-JP" sz="1000" dirty="0"/>
              <a:t>	</a:t>
            </a:r>
            <a:r>
              <a:rPr lang="en-US" altLang="ja-JP" sz="1000" dirty="0" err="1"/>
              <a:t>threadC.start</a:t>
            </a:r>
            <a:r>
              <a:rPr lang="en-US" altLang="ja-JP" sz="1000" dirty="0"/>
              <a:t>( );</a:t>
            </a:r>
          </a:p>
          <a:p>
            <a:pPr eaLnBrk="1" hangingPunct="1"/>
            <a:r>
              <a:rPr lang="en-US" altLang="ja-JP" sz="1000" dirty="0"/>
              <a:t>    }</a:t>
            </a:r>
          </a:p>
          <a:p>
            <a:pPr eaLnBrk="1" hangingPunct="1"/>
            <a:r>
              <a:rPr lang="en-US" altLang="ja-JP" sz="1000" dirty="0"/>
              <a:t>	</a:t>
            </a:r>
          </a:p>
          <a:p>
            <a:pPr eaLnBrk="1" hangingPunct="1"/>
            <a:endParaRPr lang="en-US" altLang="ja-JP" sz="1000" dirty="0"/>
          </a:p>
          <a:p>
            <a:pPr eaLnBrk="1" hangingPunct="1"/>
            <a:r>
              <a:rPr lang="en-US" altLang="ja-JP" sz="1000" dirty="0"/>
              <a:t>    public static void main( String </a:t>
            </a:r>
            <a:r>
              <a:rPr lang="en-US" altLang="ja-JP" sz="1000" dirty="0" err="1"/>
              <a:t>arg</a:t>
            </a:r>
            <a:r>
              <a:rPr lang="en-US" altLang="ja-JP" sz="1000" dirty="0"/>
              <a:t>[] ) {</a:t>
            </a:r>
          </a:p>
          <a:p>
            <a:pPr eaLnBrk="1" hangingPunct="1"/>
            <a:r>
              <a:rPr lang="en-US" altLang="ja-JP" sz="1000" dirty="0"/>
              <a:t>	Deadlock d = new Deadlock( );</a:t>
            </a:r>
          </a:p>
          <a:p>
            <a:pPr eaLnBrk="1" hangingPunct="1"/>
            <a:r>
              <a:rPr lang="en-US" altLang="ja-JP" sz="1000" dirty="0"/>
              <a:t>    }</a:t>
            </a:r>
          </a:p>
          <a:p>
            <a:pPr eaLnBrk="1" hangingPunct="1"/>
            <a:endParaRPr lang="en-US" altLang="ja-JP" sz="1000" dirty="0"/>
          </a:p>
          <a:p>
            <a:pPr eaLnBrk="1" hangingPunct="1"/>
            <a:r>
              <a:rPr lang="en-US" altLang="ja-JP" sz="1000" dirty="0"/>
              <a:t>    class Mutex{ }</a:t>
            </a:r>
          </a:p>
          <a:p>
            <a:pPr eaLnBrk="1" hangingPunct="1"/>
            <a:endParaRPr lang="en-US" altLang="ja-JP" sz="1000" dirty="0"/>
          </a:p>
          <a:p>
            <a:pPr eaLnBrk="1" hangingPunct="1"/>
            <a:r>
              <a:rPr lang="en-US" altLang="ja-JP" sz="1000" dirty="0"/>
              <a:t>    private class A extends Thread</a:t>
            </a:r>
          </a:p>
          <a:p>
            <a:pPr eaLnBrk="1" hangingPunct="1"/>
            <a:r>
              <a:rPr lang="en-US" altLang="ja-JP" sz="1000" dirty="0"/>
              <a:t>    {</a:t>
            </a:r>
          </a:p>
          <a:p>
            <a:pPr eaLnBrk="1" hangingPunct="1"/>
            <a:r>
              <a:rPr lang="en-US" altLang="ja-JP" sz="1000" dirty="0"/>
              <a:t>	private Mutex[] resource;</a:t>
            </a:r>
          </a:p>
          <a:p>
            <a:pPr eaLnBrk="1" hangingPunct="1"/>
            <a:r>
              <a:rPr lang="en-US" altLang="ja-JP" sz="1000" dirty="0"/>
              <a:t>	public A( Mutex[] m ) {</a:t>
            </a:r>
          </a:p>
          <a:p>
            <a:pPr eaLnBrk="1" hangingPunct="1"/>
            <a:r>
              <a:rPr lang="en-US" altLang="ja-JP" sz="1000" dirty="0"/>
              <a:t>	    resource = m;</a:t>
            </a:r>
          </a:p>
          <a:p>
            <a:pPr eaLnBrk="1" hangingPunct="1"/>
            <a:r>
              <a:rPr lang="en-US" altLang="ja-JP" sz="1000" dirty="0"/>
              <a:t>	}</a:t>
            </a:r>
          </a:p>
          <a:p>
            <a:pPr eaLnBrk="1" hangingPunct="1"/>
            <a:r>
              <a:rPr lang="en-US" altLang="ja-JP" sz="1000" dirty="0"/>
              <a:t>	public void run( ) {</a:t>
            </a:r>
          </a:p>
          <a:p>
            <a:pPr eaLnBrk="1" hangingPunct="1"/>
            <a:r>
              <a:rPr lang="en-US" altLang="ja-JP" sz="1000" dirty="0"/>
              <a:t>	    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"A started" );</a:t>
            </a:r>
          </a:p>
          <a:p>
            <a:pPr eaLnBrk="1" hangingPunct="1"/>
            <a:r>
              <a:rPr lang="en-US" altLang="ja-JP" sz="1000" dirty="0"/>
              <a:t>	    synchronized ( resource[1] ) {</a:t>
            </a:r>
          </a:p>
          <a:p>
            <a:pPr eaLnBrk="1" hangingPunct="1"/>
            <a:r>
              <a:rPr lang="en-US" altLang="ja-JP" sz="1000" dirty="0"/>
              <a:t>		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"A got </a:t>
            </a:r>
            <a:r>
              <a:rPr lang="en-US" altLang="ja-JP" sz="1000" dirty="0" err="1"/>
              <a:t>rsc</a:t>
            </a:r>
            <a:r>
              <a:rPr lang="en-US" altLang="ja-JP" sz="1000" dirty="0"/>
              <a:t> 1" );</a:t>
            </a:r>
          </a:p>
          <a:p>
            <a:pPr eaLnBrk="1" hangingPunct="1"/>
            <a:r>
              <a:rPr lang="en-US" altLang="ja-JP" sz="1000" dirty="0"/>
              <a:t>		synchronized ( resource[0] ) {</a:t>
            </a:r>
          </a:p>
          <a:p>
            <a:pPr eaLnBrk="1" hangingPunct="1"/>
            <a:r>
              <a:rPr lang="en-US" altLang="ja-JP" sz="1000" dirty="0"/>
              <a:t>		    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"A got </a:t>
            </a:r>
            <a:r>
              <a:rPr lang="en-US" altLang="ja-JP" sz="1000" dirty="0" err="1"/>
              <a:t>rsc</a:t>
            </a:r>
            <a:r>
              <a:rPr lang="en-US" altLang="ja-JP" sz="1000" dirty="0"/>
              <a:t> 0" );</a:t>
            </a:r>
          </a:p>
          <a:p>
            <a:pPr eaLnBrk="1" hangingPunct="1"/>
            <a:r>
              <a:rPr lang="en-US" altLang="ja-JP" sz="1000" dirty="0"/>
              <a:t>		}</a:t>
            </a:r>
          </a:p>
          <a:p>
            <a:pPr eaLnBrk="1" hangingPunct="1"/>
            <a:r>
              <a:rPr lang="en-US" altLang="ja-JP" sz="1000" dirty="0"/>
              <a:t>	    }</a:t>
            </a:r>
          </a:p>
          <a:p>
            <a:pPr eaLnBrk="1" hangingPunct="1"/>
            <a:r>
              <a:rPr lang="en-US" altLang="ja-JP" sz="1000" dirty="0"/>
              <a:t>	    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"A finished" );</a:t>
            </a:r>
          </a:p>
          <a:p>
            <a:pPr eaLnBrk="1" hangingPunct="1"/>
            <a:r>
              <a:rPr lang="en-US" altLang="ja-JP" sz="1000" dirty="0"/>
              <a:t>	}</a:t>
            </a:r>
          </a:p>
          <a:p>
            <a:pPr eaLnBrk="1" hangingPunct="1"/>
            <a:r>
              <a:rPr lang="en-US" altLang="ja-JP" sz="1000" dirty="0"/>
              <a:t>    }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211638" y="0"/>
            <a:ext cx="4932362" cy="6370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000" dirty="0"/>
              <a:t>private class B extends Thread</a:t>
            </a:r>
          </a:p>
          <a:p>
            <a:pPr eaLnBrk="1" hangingPunct="1"/>
            <a:r>
              <a:rPr lang="en-US" altLang="ja-JP" sz="1000" dirty="0"/>
              <a:t>    {</a:t>
            </a:r>
          </a:p>
          <a:p>
            <a:pPr eaLnBrk="1" hangingPunct="1"/>
            <a:r>
              <a:rPr lang="en-US" altLang="ja-JP" sz="1000" dirty="0"/>
              <a:t>	private Mutex[] resource;</a:t>
            </a:r>
          </a:p>
          <a:p>
            <a:pPr eaLnBrk="1" hangingPunct="1"/>
            <a:r>
              <a:rPr lang="en-US" altLang="ja-JP" sz="1000" dirty="0"/>
              <a:t>	public B( Mutex[] m ) {</a:t>
            </a:r>
          </a:p>
          <a:p>
            <a:pPr eaLnBrk="1" hangingPunct="1"/>
            <a:r>
              <a:rPr lang="en-US" altLang="ja-JP" sz="1000" dirty="0"/>
              <a:t>	    resource = m;</a:t>
            </a:r>
          </a:p>
          <a:p>
            <a:pPr eaLnBrk="1" hangingPunct="1"/>
            <a:r>
              <a:rPr lang="en-US" altLang="ja-JP" sz="1000" dirty="0"/>
              <a:t>	}</a:t>
            </a:r>
          </a:p>
          <a:p>
            <a:pPr eaLnBrk="1" hangingPunct="1"/>
            <a:r>
              <a:rPr lang="en-US" altLang="ja-JP" sz="1000" dirty="0"/>
              <a:t>	public void run( ) {</a:t>
            </a:r>
          </a:p>
          <a:p>
            <a:pPr eaLnBrk="1" hangingPunct="1"/>
            <a:r>
              <a:rPr lang="en-US" altLang="ja-JP" sz="1000" dirty="0"/>
              <a:t>	    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"B started" );</a:t>
            </a:r>
          </a:p>
          <a:p>
            <a:pPr eaLnBrk="1" hangingPunct="1"/>
            <a:r>
              <a:rPr lang="en-US" altLang="ja-JP" sz="1000" dirty="0"/>
              <a:t>	    synchronized ( resource[3] ) {</a:t>
            </a:r>
          </a:p>
          <a:p>
            <a:pPr eaLnBrk="1" hangingPunct="1"/>
            <a:r>
              <a:rPr lang="en-US" altLang="ja-JP" sz="1000" dirty="0"/>
              <a:t>		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"B got </a:t>
            </a:r>
            <a:r>
              <a:rPr lang="en-US" altLang="ja-JP" sz="1000" dirty="0" err="1"/>
              <a:t>rsc</a:t>
            </a:r>
            <a:r>
              <a:rPr lang="en-US" altLang="ja-JP" sz="1000" dirty="0"/>
              <a:t> 3" );</a:t>
            </a:r>
          </a:p>
          <a:p>
            <a:pPr eaLnBrk="1" hangingPunct="1"/>
            <a:r>
              <a:rPr lang="en-US" altLang="ja-JP" sz="1000" dirty="0"/>
              <a:t>		synchronized ( resource[0] ) {</a:t>
            </a:r>
          </a:p>
          <a:p>
            <a:pPr eaLnBrk="1" hangingPunct="1"/>
            <a:r>
              <a:rPr lang="en-US" altLang="ja-JP" sz="1000" dirty="0"/>
              <a:t>		    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"B got </a:t>
            </a:r>
            <a:r>
              <a:rPr lang="en-US" altLang="ja-JP" sz="1000" dirty="0" err="1"/>
              <a:t>rsc</a:t>
            </a:r>
            <a:r>
              <a:rPr lang="en-US" altLang="ja-JP" sz="1000" dirty="0"/>
              <a:t> 0" );</a:t>
            </a:r>
          </a:p>
          <a:p>
            <a:pPr eaLnBrk="1" hangingPunct="1"/>
            <a:r>
              <a:rPr lang="en-US" altLang="ja-JP" sz="1000" dirty="0"/>
              <a:t>		    synchronized ( resource[2] ) {</a:t>
            </a:r>
          </a:p>
          <a:p>
            <a:pPr eaLnBrk="1" hangingPunct="1"/>
            <a:r>
              <a:rPr lang="en-US" altLang="ja-JP" sz="1000" dirty="0"/>
              <a:t>			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"B got </a:t>
            </a:r>
            <a:r>
              <a:rPr lang="en-US" altLang="ja-JP" sz="1000" dirty="0" err="1"/>
              <a:t>rsc</a:t>
            </a:r>
            <a:r>
              <a:rPr lang="en-US" altLang="ja-JP" sz="1000" dirty="0"/>
              <a:t> 2" );</a:t>
            </a:r>
          </a:p>
          <a:p>
            <a:pPr eaLnBrk="1" hangingPunct="1"/>
            <a:r>
              <a:rPr lang="en-US" altLang="ja-JP" sz="1000" dirty="0"/>
              <a:t>		    }</a:t>
            </a:r>
          </a:p>
          <a:p>
            <a:pPr eaLnBrk="1" hangingPunct="1"/>
            <a:r>
              <a:rPr lang="en-US" altLang="ja-JP" sz="1000" dirty="0"/>
              <a:t>		}</a:t>
            </a:r>
          </a:p>
          <a:p>
            <a:pPr eaLnBrk="1" hangingPunct="1"/>
            <a:r>
              <a:rPr lang="en-US" altLang="ja-JP" sz="1000" dirty="0"/>
              <a:t>	    }</a:t>
            </a:r>
          </a:p>
          <a:p>
            <a:pPr eaLnBrk="1" hangingPunct="1"/>
            <a:r>
              <a:rPr lang="en-US" altLang="ja-JP" sz="1000" dirty="0"/>
              <a:t>	    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"B finished" );</a:t>
            </a:r>
          </a:p>
          <a:p>
            <a:pPr eaLnBrk="1" hangingPunct="1"/>
            <a:r>
              <a:rPr lang="en-US" altLang="ja-JP" sz="1000" dirty="0"/>
              <a:t>	}</a:t>
            </a:r>
          </a:p>
          <a:p>
            <a:pPr eaLnBrk="1" hangingPunct="1"/>
            <a:r>
              <a:rPr lang="en-US" altLang="ja-JP" sz="1000" dirty="0"/>
              <a:t>    }</a:t>
            </a:r>
          </a:p>
          <a:p>
            <a:pPr eaLnBrk="1" hangingPunct="1"/>
            <a:endParaRPr lang="en-US" altLang="ja-JP" sz="1000" dirty="0"/>
          </a:p>
          <a:p>
            <a:pPr eaLnBrk="1" hangingPunct="1"/>
            <a:r>
              <a:rPr lang="en-US" altLang="ja-JP" sz="1000" dirty="0"/>
              <a:t>    private class C extends Thread</a:t>
            </a:r>
          </a:p>
          <a:p>
            <a:pPr eaLnBrk="1" hangingPunct="1"/>
            <a:r>
              <a:rPr lang="en-US" altLang="ja-JP" sz="1000" dirty="0"/>
              <a:t>    {</a:t>
            </a:r>
          </a:p>
          <a:p>
            <a:pPr eaLnBrk="1" hangingPunct="1"/>
            <a:r>
              <a:rPr lang="en-US" altLang="ja-JP" sz="1000" dirty="0"/>
              <a:t>	private Mutex[] resource;</a:t>
            </a:r>
          </a:p>
          <a:p>
            <a:pPr eaLnBrk="1" hangingPunct="1"/>
            <a:r>
              <a:rPr lang="en-US" altLang="ja-JP" sz="1000" dirty="0"/>
              <a:t>	public C( Mutex[] m ) {</a:t>
            </a:r>
          </a:p>
          <a:p>
            <a:pPr eaLnBrk="1" hangingPunct="1"/>
            <a:r>
              <a:rPr lang="en-US" altLang="ja-JP" sz="1000" dirty="0"/>
              <a:t>	    resource = m;</a:t>
            </a:r>
          </a:p>
          <a:p>
            <a:pPr eaLnBrk="1" hangingPunct="1"/>
            <a:r>
              <a:rPr lang="en-US" altLang="ja-JP" sz="1000" dirty="0"/>
              <a:t>	}</a:t>
            </a:r>
          </a:p>
          <a:p>
            <a:pPr eaLnBrk="1" hangingPunct="1"/>
            <a:r>
              <a:rPr lang="en-US" altLang="ja-JP" sz="1000" dirty="0"/>
              <a:t>	public void run( ) {</a:t>
            </a:r>
          </a:p>
          <a:p>
            <a:pPr eaLnBrk="1" hangingPunct="1"/>
            <a:r>
              <a:rPr lang="en-US" altLang="ja-JP" sz="1000" dirty="0"/>
              <a:t>	    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"C started" );</a:t>
            </a:r>
          </a:p>
          <a:p>
            <a:pPr eaLnBrk="1" hangingPunct="1"/>
            <a:r>
              <a:rPr lang="en-US" altLang="ja-JP" sz="1000" dirty="0"/>
              <a:t>	    synchronized ( resource[2] ) {</a:t>
            </a:r>
          </a:p>
          <a:p>
            <a:pPr eaLnBrk="1" hangingPunct="1"/>
            <a:r>
              <a:rPr lang="en-US" altLang="ja-JP" sz="1000" dirty="0"/>
              <a:t>		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"C got </a:t>
            </a:r>
            <a:r>
              <a:rPr lang="en-US" altLang="ja-JP" sz="1000" dirty="0" err="1"/>
              <a:t>rsc</a:t>
            </a:r>
            <a:r>
              <a:rPr lang="en-US" altLang="ja-JP" sz="1000" dirty="0"/>
              <a:t> 2" );</a:t>
            </a:r>
          </a:p>
          <a:p>
            <a:pPr eaLnBrk="1" hangingPunct="1"/>
            <a:r>
              <a:rPr lang="en-US" altLang="ja-JP" sz="1000" dirty="0"/>
              <a:t>		synchronized ( resource[1] ) {</a:t>
            </a:r>
          </a:p>
          <a:p>
            <a:pPr eaLnBrk="1" hangingPunct="1"/>
            <a:r>
              <a:rPr lang="en-US" altLang="ja-JP" sz="1000" dirty="0"/>
              <a:t>		    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"C got </a:t>
            </a:r>
            <a:r>
              <a:rPr lang="en-US" altLang="ja-JP" sz="1000" dirty="0" err="1"/>
              <a:t>rsc</a:t>
            </a:r>
            <a:r>
              <a:rPr lang="en-US" altLang="ja-JP" sz="1000" dirty="0"/>
              <a:t> 1" );</a:t>
            </a:r>
          </a:p>
          <a:p>
            <a:pPr eaLnBrk="1" hangingPunct="1"/>
            <a:r>
              <a:rPr lang="en-US" altLang="ja-JP" sz="1000" dirty="0"/>
              <a:t>		}</a:t>
            </a:r>
          </a:p>
          <a:p>
            <a:pPr eaLnBrk="1" hangingPunct="1"/>
            <a:r>
              <a:rPr lang="en-US" altLang="ja-JP" sz="1000" dirty="0"/>
              <a:t>	    }</a:t>
            </a:r>
          </a:p>
          <a:p>
            <a:pPr eaLnBrk="1" hangingPunct="1"/>
            <a:r>
              <a:rPr lang="en-US" altLang="ja-JP" sz="1000" dirty="0"/>
              <a:t>	    </a:t>
            </a:r>
            <a:r>
              <a:rPr lang="en-US" altLang="ja-JP" sz="1000" dirty="0" err="1"/>
              <a:t>System.out.println</a:t>
            </a:r>
            <a:r>
              <a:rPr lang="en-US" altLang="ja-JP" sz="1000" dirty="0"/>
              <a:t>( "C finished" );</a:t>
            </a:r>
          </a:p>
          <a:p>
            <a:pPr eaLnBrk="1" hangingPunct="1"/>
            <a:r>
              <a:rPr lang="en-US" altLang="ja-JP" sz="1000" dirty="0"/>
              <a:t>	}</a:t>
            </a:r>
          </a:p>
          <a:p>
            <a:pPr eaLnBrk="1" hangingPunct="1"/>
            <a:r>
              <a:rPr lang="en-US" altLang="ja-JP" sz="1000" dirty="0"/>
              <a:t>    }</a:t>
            </a:r>
          </a:p>
          <a:p>
            <a:pPr eaLnBrk="1" hangingPunct="1"/>
            <a:r>
              <a:rPr lang="en-US" altLang="ja-JP" sz="1000" dirty="0"/>
              <a:t>}</a:t>
            </a:r>
          </a:p>
          <a:p>
            <a:pPr eaLnBrk="1" hangingPunct="1"/>
            <a:endParaRPr lang="en-US" altLang="ja-JP" sz="1000" dirty="0"/>
          </a:p>
          <a:p>
            <a:pPr eaLnBrk="1" hangingPunct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954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System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27088" y="1425575"/>
            <a:ext cx="7722552" cy="448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50000"/>
              <a:buFont typeface="Wingdings" charset="2"/>
              <a:buChar char="§"/>
            </a:pP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Resource types </a:t>
            </a:r>
            <a:r>
              <a:rPr lang="en-US" sz="2800" i="1" dirty="0" smtClean="0"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smtClean="0"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i="1" dirty="0" smtClean="0"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smtClean="0"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, . . ., </a:t>
            </a:r>
            <a:r>
              <a:rPr lang="en-US" sz="2800" i="1" dirty="0" smtClean="0"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smtClean="0">
                <a:latin typeface="Helvetica" charset="0"/>
                <a:ea typeface="ＭＳ Ｐゴシック" charset="0"/>
                <a:cs typeface="ＭＳ Ｐゴシック" charset="0"/>
              </a:rPr>
              <a:t>m</a:t>
            </a:r>
          </a:p>
          <a:p>
            <a:pPr marL="454025" lvl="2" indent="3175">
              <a:buFont typeface="Webdings" charset="0"/>
              <a:buNone/>
            </a:pPr>
            <a:r>
              <a:rPr lang="en-US" sz="2000" i="1" dirty="0" smtClean="0">
                <a:latin typeface="Helvetica" charset="0"/>
                <a:ea typeface="ＭＳ Ｐゴシック" charset="0"/>
              </a:rPr>
              <a:t>CPU cycles, memory space, I/O devices</a:t>
            </a:r>
          </a:p>
          <a:p>
            <a:pPr marL="454025" lvl="2" indent="-454025">
              <a:buFont typeface="Webdings" charset="0"/>
              <a:buNone/>
            </a:pPr>
            <a:endParaRPr lang="en-US" sz="1000" i="1" dirty="0" smtClean="0">
              <a:latin typeface="Helvetica" charset="0"/>
              <a:ea typeface="ＭＳ Ｐゴシック" charset="0"/>
            </a:endParaRPr>
          </a:p>
          <a:p>
            <a:pPr marL="457200" indent="-457200">
              <a:buSzPct val="150000"/>
              <a:buFont typeface="Wingdings" charset="2"/>
              <a:buChar char="§"/>
            </a:pP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Each resource type </a:t>
            </a:r>
            <a:r>
              <a:rPr lang="en-US" sz="2800" i="1" dirty="0" smtClean="0"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smtClean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 has </a:t>
            </a:r>
            <a:r>
              <a:rPr lang="en-US" sz="2800" i="1" dirty="0" smtClean="0">
                <a:latin typeface="Helvetica" charset="0"/>
                <a:ea typeface="ＭＳ Ｐゴシック" charset="0"/>
                <a:cs typeface="ＭＳ Ｐゴシック" charset="0"/>
              </a:rPr>
              <a:t>W</a:t>
            </a:r>
            <a:r>
              <a:rPr lang="en-US" sz="2800" baseline="-25000" dirty="0" smtClean="0"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 instances</a:t>
            </a:r>
          </a:p>
          <a:p>
            <a:pPr marL="454025" indent="-454025">
              <a:buSzPct val="150000"/>
              <a:buFont typeface="Wingdings" charset="2"/>
              <a:buChar char="§"/>
            </a:pPr>
            <a:endParaRPr lang="en-US" sz="1000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SzPct val="150000"/>
              <a:buFont typeface="Wingdings" charset="2"/>
              <a:buChar char="§"/>
            </a:pP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Each process utilizes a resource as follows:</a:t>
            </a:r>
          </a:p>
          <a:p>
            <a:pPr marL="908050" lvl="1" indent="-450850" defTabSz="1028700">
              <a:buClr>
                <a:srgbClr val="FF0000"/>
              </a:buClr>
              <a:buSzPct val="150000"/>
              <a:buFont typeface="Arial"/>
              <a:buChar char="•"/>
            </a:pPr>
            <a:r>
              <a:rPr lang="en-US" sz="2400" b="1" dirty="0" smtClean="0">
                <a:ea typeface="ＭＳ Ｐゴシック" charset="0"/>
                <a:cs typeface="Tahoma"/>
              </a:rPr>
              <a:t>request </a:t>
            </a:r>
          </a:p>
          <a:p>
            <a:pPr marL="908050" lvl="1" indent="-450850" defTabSz="1028700">
              <a:buClr>
                <a:srgbClr val="FF0000"/>
              </a:buClr>
              <a:buSzPct val="150000"/>
              <a:buFont typeface="Arial"/>
              <a:buChar char="•"/>
            </a:pPr>
            <a:r>
              <a:rPr lang="en-US" sz="2400" b="1" dirty="0" smtClean="0">
                <a:ea typeface="ＭＳ Ｐゴシック" charset="0"/>
                <a:cs typeface="Tahoma"/>
              </a:rPr>
              <a:t>use </a:t>
            </a:r>
          </a:p>
          <a:p>
            <a:pPr marL="908050" lvl="1" indent="-450850" defTabSz="1028700">
              <a:buClr>
                <a:srgbClr val="FF0000"/>
              </a:buClr>
              <a:buSzPct val="150000"/>
              <a:buFont typeface="Arial"/>
              <a:buChar char="•"/>
            </a:pPr>
            <a:r>
              <a:rPr lang="en-US" sz="2400" b="1" dirty="0" smtClean="0">
                <a:ea typeface="ＭＳ Ｐゴシック" charset="0"/>
                <a:cs typeface="Tahoma"/>
              </a:rPr>
              <a:t>release</a:t>
            </a:r>
            <a:endParaRPr lang="en-US" sz="2400" b="1" dirty="0">
              <a:ea typeface="ＭＳ Ｐゴシック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3345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Deadlock Characterization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075"/>
          <p:cNvSpPr txBox="1">
            <a:spLocks noChangeArrowheads="1"/>
          </p:cNvSpPr>
          <p:nvPr/>
        </p:nvSpPr>
        <p:spPr>
          <a:xfrm>
            <a:off x="777239" y="1562100"/>
            <a:ext cx="7772400" cy="452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en-US" altLang="ja-JP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Mutual exclusion:</a:t>
            </a:r>
            <a:r>
              <a:rPr lang="en-US" altLang="ja-JP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only one process at a time can use a resource.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en-US" altLang="ja-JP" sz="2000" b="1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Hold and wait:</a:t>
            </a:r>
            <a:r>
              <a:rPr lang="en-US" altLang="ja-JP" sz="20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a process holding resource(s) is waiting to acquire additional resources held by other processes.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en-US" altLang="ja-JP" sz="2000" b="1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No preemption:</a:t>
            </a:r>
            <a:r>
              <a:rPr lang="en-US" altLang="ja-JP" sz="20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a resource can be released only voluntarily by the process holding it upon its task completion.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en-US" altLang="ja-JP" sz="2000" b="1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Circular wait:</a:t>
            </a:r>
            <a:r>
              <a:rPr lang="en-US" altLang="ja-JP" sz="20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there exists a set {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0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,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, …,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0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} of waiting processes such that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0 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is waiting for a resource that is held by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,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is waiting for a resource that is held by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, …,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n–1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is waiting for a resource that is held by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, and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n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is waiting for a resource that is held by P</a:t>
            </a:r>
            <a:r>
              <a:rPr lang="en-US" altLang="ja-JP" sz="2000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0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ja-JP" altLang="en-US" sz="28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076"/>
          <p:cNvSpPr>
            <a:spLocks noChangeArrowheads="1"/>
          </p:cNvSpPr>
          <p:nvPr/>
        </p:nvSpPr>
        <p:spPr bwMode="auto">
          <a:xfrm>
            <a:off x="777240" y="957262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ja-JP" sz="2000" dirty="0">
                <a:latin typeface="Helvetica" charset="0"/>
              </a:rPr>
              <a:t>Deadlock can arise if four conditions hold </a:t>
            </a:r>
            <a:r>
              <a:rPr kumimoji="0" lang="en-US" altLang="ja-JP" sz="2000" dirty="0" smtClean="0">
                <a:latin typeface="Helvetica" charset="0"/>
              </a:rPr>
              <a:t>simultaneously:</a:t>
            </a:r>
            <a:endParaRPr kumimoji="0" lang="en-US" altLang="ja-JP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9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Resource-Allocation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85838" y="1400175"/>
            <a:ext cx="6924675" cy="3825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V is partitioned into two types:</a:t>
            </a:r>
          </a:p>
          <a:p>
            <a:pPr lvl="1"/>
            <a:r>
              <a:rPr lang="en-US" sz="2000" i="1" dirty="0" smtClean="0">
                <a:latin typeface="Helvetica" charset="0"/>
                <a:ea typeface="ＭＳ Ｐゴシック" charset="0"/>
              </a:rPr>
              <a:t>P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= {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P</a:t>
            </a:r>
            <a:r>
              <a:rPr lang="en-US" sz="2000" baseline="-25000" dirty="0" smtClean="0">
                <a:latin typeface="Helvetica" charset="0"/>
                <a:ea typeface="ＭＳ Ｐゴシック" charset="0"/>
              </a:rPr>
              <a:t>1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, 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P</a:t>
            </a:r>
            <a:r>
              <a:rPr lang="en-US" sz="2000" baseline="-25000" dirty="0" smtClean="0">
                <a:latin typeface="Helvetica" charset="0"/>
                <a:ea typeface="ＭＳ Ｐゴシック" charset="0"/>
              </a:rPr>
              <a:t>2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, …, 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P</a:t>
            </a:r>
            <a:r>
              <a:rPr lang="en-US" sz="2000" i="1" baseline="-25000" dirty="0" smtClean="0">
                <a:latin typeface="Helvetica" charset="0"/>
                <a:ea typeface="ＭＳ Ｐゴシック" charset="0"/>
              </a:rPr>
              <a:t>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}, the set consisting of all the processes in the system</a:t>
            </a:r>
          </a:p>
          <a:p>
            <a:pPr lvl="1"/>
            <a:r>
              <a:rPr lang="en-US" sz="2000" i="1" dirty="0" smtClean="0">
                <a:latin typeface="Helvetica" charset="0"/>
                <a:ea typeface="ＭＳ Ｐゴシック" charset="0"/>
              </a:rPr>
              <a:t>R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 = {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R</a:t>
            </a:r>
            <a:r>
              <a:rPr lang="en-US" sz="2000" baseline="-25000" dirty="0" smtClean="0">
                <a:latin typeface="Helvetica" charset="0"/>
                <a:ea typeface="ＭＳ Ｐゴシック" charset="0"/>
              </a:rPr>
              <a:t>1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, 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R</a:t>
            </a:r>
            <a:r>
              <a:rPr lang="en-US" sz="2000" baseline="-25000" dirty="0" smtClean="0">
                <a:latin typeface="Helvetica" charset="0"/>
                <a:ea typeface="ＭＳ Ｐゴシック" charset="0"/>
              </a:rPr>
              <a:t>2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, …, 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R</a:t>
            </a:r>
            <a:r>
              <a:rPr lang="en-US" sz="2000" i="1" baseline="-25000" dirty="0" smtClean="0">
                <a:latin typeface="Helvetica" charset="0"/>
                <a:ea typeface="ＭＳ Ｐゴシック" charset="0"/>
              </a:rPr>
              <a:t>m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}, the set consisting of all resource types in the system</a:t>
            </a:r>
          </a:p>
          <a:p>
            <a:pPr lvl="1"/>
            <a:endParaRPr lang="en-US" sz="800" dirty="0" smtClean="0">
              <a:latin typeface="Helvetica" charset="0"/>
              <a:ea typeface="ＭＳ Ｐゴシック" charset="0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request edge</a:t>
            </a:r>
            <a:r>
              <a:rPr lang="en-US" dirty="0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– directed edge </a:t>
            </a:r>
            <a:r>
              <a:rPr lang="en-US" i="1" dirty="0" smtClean="0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i="1" baseline="-25000" dirty="0" smtClean="0">
                <a:latin typeface="Helvetica" charset="0"/>
                <a:ea typeface="ＭＳ Ｐゴシック" charset="0"/>
                <a:cs typeface="ＭＳ Ｐゴシック" charset="0"/>
              </a:rPr>
              <a:t>i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 </a:t>
            </a:r>
            <a:r>
              <a:rPr lang="en-US" i="1" dirty="0" smtClean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R</a:t>
            </a:r>
            <a:r>
              <a:rPr lang="en-US" i="1" baseline="-25000" dirty="0" smtClean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800" i="1" baseline="-25000" dirty="0" smtClean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assignment edge</a:t>
            </a:r>
            <a:r>
              <a:rPr lang="en-US" dirty="0" smtClean="0">
                <a:solidFill>
                  <a:srgbClr val="FFE066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– directed edge </a:t>
            </a:r>
            <a:r>
              <a:rPr lang="en-US" i="1" dirty="0" smtClean="0">
                <a:latin typeface="Helvetica" charset="0"/>
                <a:ea typeface="ＭＳ Ｐゴシック" charset="0"/>
                <a:cs typeface="ＭＳ Ｐゴシック" charset="0"/>
              </a:rPr>
              <a:t>R</a:t>
            </a:r>
            <a:r>
              <a:rPr lang="en-US" i="1" baseline="-25000" dirty="0" smtClean="0">
                <a:latin typeface="Helvetica" charset="0"/>
                <a:ea typeface="ＭＳ Ｐゴシック" charset="0"/>
                <a:cs typeface="ＭＳ Ｐゴシック" charset="0"/>
              </a:rPr>
              <a:t>j</a:t>
            </a:r>
            <a:r>
              <a:rPr lang="en-US" i="1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 </a:t>
            </a:r>
            <a:r>
              <a:rPr lang="en-US" i="1" dirty="0" smtClean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P</a:t>
            </a:r>
            <a:r>
              <a:rPr lang="en-US" i="1" baseline="-25000" dirty="0" smtClean="0"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5838" y="1169342"/>
            <a:ext cx="726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A set of vertices </a:t>
            </a:r>
            <a:r>
              <a:rPr lang="en-US" i="1" dirty="0">
                <a:latin typeface="Helvetica" charset="0"/>
              </a:rPr>
              <a:t>V</a:t>
            </a:r>
            <a:r>
              <a:rPr lang="en-US" dirty="0">
                <a:latin typeface="Helvetica" charset="0"/>
              </a:rPr>
              <a:t> and a set of edges </a:t>
            </a:r>
            <a:r>
              <a:rPr lang="en-US" i="1" dirty="0">
                <a:latin typeface="Helvetica" charset="0"/>
              </a:rPr>
              <a:t>E</a:t>
            </a:r>
            <a:endParaRPr lang="en-US" dirty="0">
              <a:latin typeface="Helvetica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923213" y="2136738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923213" y="2948378"/>
            <a:ext cx="6858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R</a:t>
            </a:r>
            <a:r>
              <a:rPr lang="en-US" sz="2400" i="1" baseline="-25000" dirty="0" smtClean="0"/>
              <a:t>j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98498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Resource-Allocation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066983" y="1146175"/>
            <a:ext cx="4859337" cy="4546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74320" indent="-36576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charset="2"/>
              <a:buChar char="u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1pPr>
            <a:lvl2pPr marL="731520" indent="-365760" algn="l" defTabSz="914400" rtl="0" eaLnBrk="1" latinLnBrk="0" hangingPunct="1">
              <a:spcBef>
                <a:spcPts val="400"/>
              </a:spcBef>
              <a:buSzPct val="100000"/>
              <a:buFont typeface="Wingdings" charset="2"/>
              <a:buChar char="ü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2pPr>
            <a:lvl3pPr marL="1097280" indent="-365760" algn="l" defTabSz="914400" rtl="0" eaLnBrk="1" latinLnBrk="0" hangingPunct="1">
              <a:spcBef>
                <a:spcPts val="400"/>
              </a:spcBef>
              <a:buSzPct val="60000"/>
              <a:buFont typeface="Wingdings" charset="2"/>
              <a:buChar char="v"/>
              <a:defRPr sz="1700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Courier New"/>
              <a:buChar char="o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Arial"/>
              <a:buChar char="•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+mn-ea"/>
                <a:cs typeface="Cambria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Process</a:t>
            </a:r>
            <a:b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/>
            </a:r>
            <a:b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</a:b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Resource Type with 4 instances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rPr>
              <a:t>requests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instance of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R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j</a:t>
            </a: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ja-JP" sz="20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is </a:t>
            </a:r>
            <a:r>
              <a:rPr lang="en-US" altLang="ja-JP" sz="20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holding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an instance of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R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j</a:t>
            </a:r>
          </a:p>
          <a:p>
            <a:pPr>
              <a:lnSpc>
                <a:spcPct val="90000"/>
              </a:lnSpc>
            </a:pPr>
            <a:endParaRPr lang="en-US" altLang="ja-JP" sz="2000" i="1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altLang="ja-JP" sz="2000" i="1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P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000" dirty="0" smtClean="0">
                <a:solidFill>
                  <a:srgbClr val="FFE066"/>
                </a:solidFill>
                <a:latin typeface="Tahoma" charset="0"/>
                <a:ea typeface="ＭＳ Ｐゴシック" charset="0"/>
                <a:cs typeface="ＭＳ Ｐゴシック" charset="0"/>
              </a:rPr>
              <a:t>releases</a:t>
            </a:r>
            <a:r>
              <a:rPr lang="en-US" altLang="ja-JP" sz="2000" dirty="0" smtClean="0">
                <a:latin typeface="Tahoma" charset="0"/>
                <a:ea typeface="ＭＳ Ｐゴシック" charset="0"/>
                <a:cs typeface="ＭＳ Ｐゴシック" charset="0"/>
              </a:rPr>
              <a:t> an instance of </a:t>
            </a:r>
            <a:r>
              <a:rPr lang="en-US" altLang="ja-JP" sz="2000" i="1" dirty="0" smtClean="0">
                <a:latin typeface="Tahoma" charset="0"/>
                <a:ea typeface="ＭＳ Ｐゴシック" charset="0"/>
                <a:cs typeface="ＭＳ Ｐゴシック" charset="0"/>
              </a:rPr>
              <a:t>R</a:t>
            </a:r>
            <a:r>
              <a:rPr lang="en-US" altLang="ja-JP" sz="2000" i="1" baseline="-25000" dirty="0" smtClean="0">
                <a:latin typeface="Tahoma" charset="0"/>
                <a:ea typeface="ＭＳ Ｐゴシック" charset="0"/>
                <a:cs typeface="ＭＳ Ｐゴシック" charset="0"/>
              </a:rPr>
              <a:t>j</a:t>
            </a:r>
            <a:endParaRPr lang="en-US" altLang="ja-JP" sz="2000" i="1" baseline="-250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521508" y="3365500"/>
            <a:ext cx="319088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015221" y="2688901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1400" i="1" dirty="0">
                <a:latin typeface="Helvetica" charset="0"/>
              </a:rPr>
              <a:t>R</a:t>
            </a:r>
            <a:r>
              <a:rPr kumimoji="0" lang="en-US" altLang="ja-JP" sz="1400" i="1" baseline="-25000" dirty="0">
                <a:latin typeface="Helvetica" charset="0"/>
              </a:rPr>
              <a:t>j</a:t>
            </a:r>
            <a:endParaRPr kumimoji="0" lang="en-US" altLang="ja-JP" sz="1400" i="1" dirty="0">
              <a:latin typeface="Helvetica" charset="0"/>
            </a:endParaRPr>
          </a:p>
        </p:txBody>
      </p:sp>
      <p:sp>
        <p:nvSpPr>
          <p:cNvPr id="38" name="AutoShape 41"/>
          <p:cNvSpPr>
            <a:spLocks/>
          </p:cNvSpPr>
          <p:nvPr/>
        </p:nvSpPr>
        <p:spPr bwMode="auto">
          <a:xfrm>
            <a:off x="2592320" y="3177654"/>
            <a:ext cx="376238" cy="2365375"/>
          </a:xfrm>
          <a:prstGeom prst="leftBrace">
            <a:avLst>
              <a:gd name="adj1" fmla="val 52391"/>
              <a:gd name="adj2" fmla="val 50000"/>
            </a:avLst>
          </a:prstGeom>
          <a:noFill/>
          <a:ln w="1905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538828" y="3903141"/>
            <a:ext cx="21518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2000" dirty="0">
                <a:latin typeface="Arial"/>
                <a:cs typeface="Arial"/>
              </a:rPr>
              <a:t>S</a:t>
            </a:r>
            <a:r>
              <a:rPr lang="en-US" altLang="ja-JP" sz="2000" dirty="0" smtClean="0">
                <a:latin typeface="Arial"/>
                <a:cs typeface="Arial"/>
              </a:rPr>
              <a:t>equence of </a:t>
            </a:r>
            <a:endParaRPr lang="en-US" altLang="ja-JP" sz="2000" dirty="0">
              <a:latin typeface="Arial"/>
              <a:cs typeface="Arial"/>
            </a:endParaRPr>
          </a:p>
          <a:p>
            <a:pPr algn="ctr" eaLnBrk="1" hangingPunct="1"/>
            <a:r>
              <a:rPr lang="en-US" altLang="ja-JP" sz="2000" dirty="0">
                <a:latin typeface="Arial"/>
                <a:cs typeface="Arial"/>
              </a:rPr>
              <a:t>p</a:t>
            </a:r>
            <a:r>
              <a:rPr lang="en-US" altLang="ja-JP" sz="2000" dirty="0" smtClean="0">
                <a:latin typeface="Arial"/>
                <a:cs typeface="Arial"/>
              </a:rPr>
              <a:t>rocess resource </a:t>
            </a:r>
          </a:p>
          <a:p>
            <a:pPr algn="ctr" eaLnBrk="1" hangingPunct="1"/>
            <a:r>
              <a:rPr lang="en-US" altLang="ja-JP" sz="2000" dirty="0" smtClean="0">
                <a:latin typeface="Arial"/>
                <a:cs typeface="Arial"/>
              </a:rPr>
              <a:t>utilization</a:t>
            </a:r>
            <a:endParaRPr lang="en-US" altLang="ja-JP" sz="2000" dirty="0">
              <a:latin typeface="Arial"/>
              <a:cs typeface="Arial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854915" y="3698346"/>
            <a:ext cx="1844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i="1" dirty="0">
                <a:solidFill>
                  <a:srgbClr val="FFE066"/>
                </a:solidFill>
                <a:latin typeface="Arial"/>
                <a:cs typeface="Arial"/>
              </a:rPr>
              <a:t>Request edge</a:t>
            </a: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6534083" y="4691063"/>
            <a:ext cx="22290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i="1" dirty="0">
                <a:solidFill>
                  <a:srgbClr val="FFE066"/>
                </a:solidFill>
                <a:latin typeface="Arial"/>
                <a:cs typeface="Arial"/>
              </a:rPr>
              <a:t>Assignment edge</a:t>
            </a:r>
          </a:p>
        </p:txBody>
      </p:sp>
      <p:sp>
        <p:nvSpPr>
          <p:cNvPr id="42" name="Oval 41"/>
          <p:cNvSpPr/>
          <p:nvPr/>
        </p:nvSpPr>
        <p:spPr>
          <a:xfrm>
            <a:off x="7824721" y="1146175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7834245" y="2005297"/>
            <a:ext cx="685800" cy="685800"/>
            <a:chOff x="1806375" y="2776537"/>
            <a:chExt cx="685800" cy="685800"/>
          </a:xfrm>
        </p:grpSpPr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940675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232637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940675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232637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/>
          <p:cNvSpPr/>
          <p:nvPr/>
        </p:nvSpPr>
        <p:spPr>
          <a:xfrm>
            <a:off x="6854915" y="3022600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7840596" y="3016825"/>
            <a:ext cx="685800" cy="685800"/>
            <a:chOff x="1806375" y="2776537"/>
            <a:chExt cx="685800" cy="685800"/>
          </a:xfrm>
        </p:grpSpPr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40675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232637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940675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232637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/>
          <p:cNvSpPr/>
          <p:nvPr/>
        </p:nvSpPr>
        <p:spPr>
          <a:xfrm>
            <a:off x="6854915" y="4104231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7840596" y="4098456"/>
            <a:ext cx="685800" cy="685800"/>
            <a:chOff x="1806375" y="2776537"/>
            <a:chExt cx="685800" cy="685800"/>
          </a:xfrm>
        </p:grpSpPr>
        <p:sp>
          <p:nvSpPr>
            <p:cNvPr id="65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940675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232637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940675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32637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Line 21"/>
          <p:cNvSpPr>
            <a:spLocks noChangeShapeType="1"/>
          </p:cNvSpPr>
          <p:nvPr/>
        </p:nvSpPr>
        <p:spPr bwMode="auto">
          <a:xfrm flipH="1">
            <a:off x="7521508" y="4301066"/>
            <a:ext cx="530292" cy="80728"/>
          </a:xfrm>
          <a:prstGeom prst="line">
            <a:avLst/>
          </a:prstGeom>
          <a:noFill/>
          <a:ln w="25400" cap="rnd" cmpd="sng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854915" y="5096948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endParaRPr lang="en-US" sz="2400" i="1" baseline="-250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7840596" y="5091173"/>
            <a:ext cx="685800" cy="685800"/>
            <a:chOff x="1806375" y="2776537"/>
            <a:chExt cx="685800" cy="685800"/>
          </a:xfrm>
        </p:grpSpPr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940675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232637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940675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232637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7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3037840" y="2092324"/>
            <a:ext cx="565785" cy="83375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V="1">
            <a:off x="4968475" y="2092324"/>
            <a:ext cx="565785" cy="83375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Resource-Allocation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11041" y="2832100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84859" y="4292189"/>
            <a:ext cx="685800" cy="685800"/>
            <a:chOff x="1806375" y="2776537"/>
            <a:chExt cx="685800" cy="685800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72755" y="290442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72755" y="3175001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4433503" y="2832100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6355965" y="2832100"/>
            <a:ext cx="685800" cy="6858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P</a:t>
            </a:r>
            <a:r>
              <a:rPr lang="en-US" sz="2400" i="1" baseline="-25000" dirty="0"/>
              <a:t>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84859" y="1406525"/>
            <a:ext cx="685800" cy="685800"/>
            <a:chOff x="1806375" y="2776537"/>
            <a:chExt cx="685800" cy="685800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085963" y="304647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33220" y="4635089"/>
            <a:ext cx="685800" cy="931864"/>
            <a:chOff x="3445125" y="4708525"/>
            <a:chExt cx="685800" cy="931864"/>
          </a:xfrm>
        </p:grpSpPr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3569268" y="5584825"/>
              <a:ext cx="3190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445125" y="4708525"/>
              <a:ext cx="685800" cy="93186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10301" y="4822509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710301" y="5089876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10301" y="5357243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94734" y="1406525"/>
            <a:ext cx="685800" cy="685800"/>
            <a:chOff x="1806375" y="2776537"/>
            <a:chExt cx="685800" cy="685800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1806375" y="2776537"/>
              <a:ext cx="685800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85963" y="3046477"/>
              <a:ext cx="155448" cy="155448"/>
            </a:xfrm>
            <a:prstGeom prst="ellipse">
              <a:avLst/>
            </a:prstGeom>
            <a:ln/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3919895" y="1831913"/>
            <a:ext cx="697188" cy="1070352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5821832" y="1831913"/>
            <a:ext cx="697188" cy="1070352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21"/>
          <p:cNvSpPr>
            <a:spLocks noChangeShapeType="1"/>
          </p:cNvSpPr>
          <p:nvPr/>
        </p:nvSpPr>
        <p:spPr bwMode="auto">
          <a:xfrm flipV="1">
            <a:off x="3935385" y="3460750"/>
            <a:ext cx="710396" cy="959329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 flipH="1" flipV="1">
            <a:off x="3037838" y="3517898"/>
            <a:ext cx="726607" cy="117275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3585474" y="998477"/>
            <a:ext cx="51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2000" i="1" dirty="0" smtClean="0">
                <a:latin typeface="Helvetica" charset="0"/>
              </a:rPr>
              <a:t>R</a:t>
            </a:r>
            <a:r>
              <a:rPr kumimoji="0" lang="en-US" altLang="ja-JP" sz="2000" i="1" baseline="-25000" dirty="0" smtClean="0">
                <a:latin typeface="Helvetica" charset="0"/>
              </a:rPr>
              <a:t>1</a:t>
            </a:r>
            <a:endParaRPr kumimoji="0" lang="en-US" altLang="ja-JP" sz="2000" i="1" dirty="0">
              <a:latin typeface="Helvetica" charset="0"/>
            </a:endParaRP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5478572" y="998477"/>
            <a:ext cx="51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2000" i="1" dirty="0" smtClean="0">
                <a:latin typeface="Helvetica" charset="0"/>
              </a:rPr>
              <a:t>R</a:t>
            </a:r>
            <a:r>
              <a:rPr kumimoji="0" lang="en-US" altLang="ja-JP" sz="2000" i="1" baseline="-25000" dirty="0">
                <a:latin typeface="Helvetica" charset="0"/>
              </a:rPr>
              <a:t>3</a:t>
            </a:r>
            <a:endParaRPr kumimoji="0" lang="en-US" altLang="ja-JP" sz="2000" i="1" dirty="0">
              <a:latin typeface="Helvetica" charset="0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3601758" y="5016440"/>
            <a:ext cx="51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2000" i="1" dirty="0" smtClean="0">
                <a:latin typeface="Helvetica" charset="0"/>
              </a:rPr>
              <a:t>R</a:t>
            </a:r>
            <a:r>
              <a:rPr kumimoji="0" lang="en-US" altLang="ja-JP" sz="2000" i="1" baseline="-25000" dirty="0">
                <a:latin typeface="Helvetica" charset="0"/>
              </a:rPr>
              <a:t>2</a:t>
            </a:r>
            <a:endParaRPr kumimoji="0" lang="en-US" altLang="ja-JP" sz="2000" i="1" dirty="0">
              <a:latin typeface="Helvetica" charset="0"/>
            </a:endParaRP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5917673" y="5587937"/>
            <a:ext cx="514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ja-JP" sz="2000" i="1" dirty="0" smtClean="0">
                <a:latin typeface="Helvetica" charset="0"/>
              </a:rPr>
              <a:t>R</a:t>
            </a:r>
            <a:r>
              <a:rPr kumimoji="0" lang="en-US" altLang="ja-JP" sz="2000" i="1" baseline="-25000" dirty="0" smtClean="0">
                <a:latin typeface="Helvetica" charset="0"/>
              </a:rPr>
              <a:t>4</a:t>
            </a:r>
            <a:endParaRPr kumimoji="0" lang="en-US" altLang="ja-JP" sz="2000" i="1" dirty="0">
              <a:latin typeface="Helvetica" charset="0"/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2511041" y="5666874"/>
            <a:ext cx="3053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/>
              <a:t>Is </a:t>
            </a:r>
            <a:r>
              <a:rPr lang="en-US" altLang="ja-JP" dirty="0"/>
              <a:t>deadlock </a:t>
            </a:r>
            <a:r>
              <a:rPr lang="en-US" altLang="ja-JP" dirty="0" smtClean="0"/>
              <a:t>possible?</a:t>
            </a:r>
            <a:endParaRPr lang="en-US" altLang="ja-JP" dirty="0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 flipH="1">
            <a:off x="4216011" y="3405187"/>
            <a:ext cx="2261026" cy="1229902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 flipV="1">
            <a:off x="3037840" y="2092325"/>
            <a:ext cx="565785" cy="833754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 flipV="1">
            <a:off x="4968475" y="2092325"/>
            <a:ext cx="565785" cy="833754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>
            <a:off x="3919895" y="1830389"/>
            <a:ext cx="697188" cy="1070352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1"/>
          <p:cNvSpPr>
            <a:spLocks noChangeShapeType="1"/>
          </p:cNvSpPr>
          <p:nvPr/>
        </p:nvSpPr>
        <p:spPr bwMode="auto">
          <a:xfrm>
            <a:off x="5821832" y="1831913"/>
            <a:ext cx="697188" cy="1070352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 flipH="1" flipV="1">
            <a:off x="3037840" y="3517898"/>
            <a:ext cx="726607" cy="1172754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4201833" y="3413125"/>
            <a:ext cx="2261026" cy="1229902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3407677" y="2825249"/>
            <a:ext cx="808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solidFill>
                  <a:srgbClr val="FF0000"/>
                </a:solidFill>
              </a:rPr>
              <a:t>YES!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904239" y="2822390"/>
            <a:ext cx="1321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solidFill>
                  <a:srgbClr val="FF0000"/>
                </a:solidFill>
              </a:rPr>
              <a:t>CYCLE 1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5" grpId="0" animBg="1"/>
      <p:bldP spid="46" grpId="0" animBg="1"/>
      <p:bldP spid="47" grpId="0" animBg="1"/>
      <p:bldP spid="48" grpId="0" animBg="1" autoUpdateAnimBg="0"/>
      <p:bldP spid="49" grpId="0" animBg="1"/>
      <p:bldP spid="50" grpId="1" animBg="1"/>
      <p:bldP spid="61" grpId="0"/>
      <p:bldP spid="6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Custom 5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FCC00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6600CC"/>
      </a:accent6>
      <a:hlink>
        <a:srgbClr val="D2D200"/>
      </a:hlink>
      <a:folHlink>
        <a:srgbClr val="D0B9F8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24435</TotalTime>
  <Words>2198</Words>
  <Application>Microsoft Macintosh PowerPoint</Application>
  <PresentationFormat>On-screen Show (4:3)</PresentationFormat>
  <Paragraphs>611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Elemental</vt:lpstr>
      <vt:lpstr>CSS430  Deadlocks Textbook Chapter 7</vt:lpstr>
      <vt:lpstr>WKP 17</vt:lpstr>
      <vt:lpstr>Deadlock Examples 1</vt:lpstr>
      <vt:lpstr>Deadlock Examples 2</vt:lpstr>
      <vt:lpstr>System Model</vt:lpstr>
      <vt:lpstr>Deadlock Characterization</vt:lpstr>
      <vt:lpstr>Resource-Allocation Graph</vt:lpstr>
      <vt:lpstr>Resource-Allocation Graph</vt:lpstr>
      <vt:lpstr>Resource-Allocation Graph</vt:lpstr>
      <vt:lpstr>Resource-Allocation Graph</vt:lpstr>
      <vt:lpstr>Resource Allocation Graph With A Cycle But No Deadlock</vt:lpstr>
      <vt:lpstr>Methods for Handling Deadlocks</vt:lpstr>
      <vt:lpstr>Deadlock Prevention</vt:lpstr>
      <vt:lpstr>PowerPoint Presentation</vt:lpstr>
      <vt:lpstr>Safe State</vt:lpstr>
      <vt:lpstr>Basic Facts</vt:lpstr>
      <vt:lpstr>Safe, Unsafe 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Deadlock Avoidance Resource-Allocation Algorithm</vt:lpstr>
      <vt:lpstr>Deadlock Avoidance Banker’s Algorithm - Definitions</vt:lpstr>
      <vt:lpstr>Deadlock Avoidance Banker’s Algorithm - Definitions</vt:lpstr>
      <vt:lpstr>Safety Algorithm</vt:lpstr>
      <vt:lpstr>Resource-Request Algorithm for Process Pi</vt:lpstr>
      <vt:lpstr>Deadlock Avoidance Banker’s Algorithm</vt:lpstr>
      <vt:lpstr>Deadlock Avoidance Banker’s Algorithm – P1 Request (1 0 2)</vt:lpstr>
      <vt:lpstr>Deadlock Avoidance Banker’s Algorithm – P4 Request (3 3 0)</vt:lpstr>
      <vt:lpstr>Deadlock Avoidance Banker’s Algorithm – P0 Request (4 3 0)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Example</vt:lpstr>
      <vt:lpstr>Example (Cont.)</vt:lpstr>
      <vt:lpstr>Detection-Algorithm Usage</vt:lpstr>
      <vt:lpstr> Recovery from Deadlock:   Process Termination</vt:lpstr>
      <vt:lpstr>Recovery from Deadlock:  Resource Preemption</vt:lpstr>
      <vt:lpstr>Exercises (No turn-in)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Stephen Dame</cp:lastModifiedBy>
  <cp:revision>126</cp:revision>
  <dcterms:created xsi:type="dcterms:W3CDTF">2014-02-16T23:16:53Z</dcterms:created>
  <dcterms:modified xsi:type="dcterms:W3CDTF">2014-05-02T02:32:43Z</dcterms:modified>
</cp:coreProperties>
</file>