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411" r:id="rId5"/>
    <p:sldId id="291" r:id="rId6"/>
    <p:sldId id="387" r:id="rId7"/>
    <p:sldId id="395" r:id="rId8"/>
    <p:sldId id="396" r:id="rId9"/>
    <p:sldId id="397" r:id="rId10"/>
    <p:sldId id="398" r:id="rId11"/>
    <p:sldId id="399" r:id="rId12"/>
    <p:sldId id="401" r:id="rId13"/>
    <p:sldId id="402" r:id="rId14"/>
    <p:sldId id="394" r:id="rId15"/>
    <p:sldId id="403" r:id="rId16"/>
    <p:sldId id="408" r:id="rId17"/>
    <p:sldId id="405" r:id="rId18"/>
    <p:sldId id="390" r:id="rId19"/>
    <p:sldId id="404" r:id="rId20"/>
    <p:sldId id="406" r:id="rId21"/>
    <p:sldId id="410" r:id="rId22"/>
    <p:sldId id="412" r:id="rId23"/>
    <p:sldId id="409" r:id="rId24"/>
    <p:sldId id="391" r:id="rId25"/>
    <p:sldId id="407" r:id="rId26"/>
    <p:sldId id="413" r:id="rId27"/>
    <p:sldId id="272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" initials="m" lastIdx="2" clrIdx="0">
    <p:extLst>
      <p:ext uri="{19B8F6BF-5375-455C-9EA6-DF929625EA0E}">
        <p15:presenceInfo xmlns:p15="http://schemas.microsoft.com/office/powerpoint/2012/main" userId="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0AD47"/>
    <a:srgbClr val="86A09D"/>
    <a:srgbClr val="2905FF"/>
    <a:srgbClr val="FFCDC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667" autoAdjust="0"/>
  </p:normalViewPr>
  <p:slideViewPr>
    <p:cSldViewPr snapToGrid="0">
      <p:cViewPr varScale="1">
        <p:scale>
          <a:sx n="76" d="100"/>
          <a:sy n="76" d="100"/>
        </p:scale>
        <p:origin x="18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E89B1-3C4E-4EDD-9CF2-1877216F635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306D0-05CC-4357-9510-08A56F8E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0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1</a:t>
            </a:r>
          </a:p>
          <a:p>
            <a:r>
              <a:rPr lang="en-US" altLang="ko-KR" baseline="0" dirty="0"/>
              <a:t>2</a:t>
            </a:r>
          </a:p>
          <a:p>
            <a:r>
              <a:rPr lang="en-US" altLang="ko-KR" baseline="0" dirty="0"/>
              <a:t>3</a:t>
            </a:r>
          </a:p>
          <a:p>
            <a:r>
              <a:rPr lang="en-US" altLang="ko-KR" baseline="0" dirty="0"/>
              <a:t>4</a:t>
            </a:r>
          </a:p>
          <a:p>
            <a:r>
              <a:rPr lang="en-US" altLang="ko-KR" baseline="0" dirty="0"/>
              <a:t>5</a:t>
            </a:r>
          </a:p>
          <a:p>
            <a:r>
              <a:rPr lang="en-US" altLang="ko-KR" baseline="0" dirty="0"/>
              <a:t>6</a:t>
            </a:r>
          </a:p>
          <a:p>
            <a:r>
              <a:rPr lang="en-US" altLang="ko-KR" baseline="0" dirty="0"/>
              <a:t>7</a:t>
            </a:r>
          </a:p>
          <a:p>
            <a:r>
              <a:rPr lang="en-US" altLang="ko-KR" baseline="0" dirty="0"/>
              <a:t>8</a:t>
            </a:r>
          </a:p>
          <a:p>
            <a:r>
              <a:rPr lang="en-US" altLang="ko-KR" baseline="0" dirty="0"/>
              <a:t>9</a:t>
            </a:r>
          </a:p>
          <a:p>
            <a:r>
              <a:rPr lang="en-US" altLang="ko-KR" baseline="0" dirty="0"/>
              <a:t>10</a:t>
            </a:r>
          </a:p>
          <a:p>
            <a:r>
              <a:rPr lang="en-US" altLang="ko-KR" baseline="0" dirty="0"/>
              <a:t>1</a:t>
            </a:r>
          </a:p>
          <a:p>
            <a:r>
              <a:rPr lang="en-US" altLang="ko-KR" baseline="0" dirty="0"/>
              <a:t>2</a:t>
            </a:r>
          </a:p>
          <a:p>
            <a:r>
              <a:rPr lang="en-US" altLang="ko-KR" baseline="0" dirty="0"/>
              <a:t>3</a:t>
            </a:r>
          </a:p>
          <a:p>
            <a:r>
              <a:rPr lang="en-US" altLang="ko-KR" baseline="0" dirty="0"/>
              <a:t>4</a:t>
            </a:r>
          </a:p>
          <a:p>
            <a:r>
              <a:rPr lang="en-US" altLang="ko-KR" baseline="0" dirty="0"/>
              <a:t>5</a:t>
            </a:r>
          </a:p>
          <a:p>
            <a:r>
              <a:rPr lang="en-US" altLang="ko-KR" baseline="0" dirty="0"/>
              <a:t>6</a:t>
            </a:r>
          </a:p>
          <a:p>
            <a:r>
              <a:rPr lang="en-US" altLang="ko-KR" baseline="0" dirty="0"/>
              <a:t>7</a:t>
            </a:r>
          </a:p>
          <a:p>
            <a:r>
              <a:rPr lang="en-US" altLang="ko-KR" baseline="0" dirty="0"/>
              <a:t>8</a:t>
            </a:r>
          </a:p>
          <a:p>
            <a:r>
              <a:rPr lang="en-US" altLang="ko-KR" baseline="0" dirty="0"/>
              <a:t>9</a:t>
            </a:r>
          </a:p>
          <a:p>
            <a:r>
              <a:rPr lang="en-US" altLang="ko-KR" baseline="0" dirty="0"/>
              <a:t>10-------------------------------------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8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en-US" altLang="ko-KR" dirty="0"/>
              <a:t>CDSS</a:t>
            </a:r>
            <a:r>
              <a:rPr lang="ko-KR" altLang="en-US" dirty="0"/>
              <a:t>의 정신건강 치료 분야의 최근 사례로 </a:t>
            </a:r>
            <a:r>
              <a:rPr lang="en-US" altLang="ko-KR" dirty="0"/>
              <a:t>TMAP </a:t>
            </a:r>
            <a:r>
              <a:rPr lang="ko-KR" altLang="en-US" dirty="0"/>
              <a:t>프로젝트가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Computer-assisted </a:t>
            </a:r>
            <a:r>
              <a:rPr lang="ko-KR" altLang="en-US" dirty="0"/>
              <a:t>우울증 약물 치료 시스템인데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Electronic health record system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 적절한 약물의 변경과 투약을 제안한다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연구에서는 잘 작동했지만</a:t>
            </a:r>
            <a:r>
              <a:rPr lang="en-US" altLang="ko-KR" dirty="0"/>
              <a:t>, </a:t>
            </a:r>
            <a:r>
              <a:rPr lang="ko-KR" altLang="en-US" dirty="0"/>
              <a:t>그럼에도 현실에서 사용하기에는 어려움들이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윤리와 도전 부분에서 다룰 것임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66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한계점으로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대부분의 </a:t>
            </a:r>
            <a:r>
              <a:rPr lang="en-US" altLang="ko-KR" dirty="0"/>
              <a:t>CDSS</a:t>
            </a:r>
            <a:r>
              <a:rPr lang="ko-KR" altLang="en-US" dirty="0"/>
              <a:t> </a:t>
            </a:r>
            <a:r>
              <a:rPr lang="en-US" altLang="ko-KR" dirty="0"/>
              <a:t>tool</a:t>
            </a:r>
            <a:r>
              <a:rPr lang="ko-KR" altLang="en-US" dirty="0"/>
              <a:t>이 기반으로 하고 있는 </a:t>
            </a:r>
            <a:r>
              <a:rPr lang="en-US" altLang="ko-KR" dirty="0"/>
              <a:t>evidence-based guideline</a:t>
            </a:r>
            <a:r>
              <a:rPr lang="ko-KR" altLang="en-US" dirty="0"/>
              <a:t>이</a:t>
            </a:r>
            <a:r>
              <a:rPr lang="en-US" altLang="ko-KR" dirty="0"/>
              <a:t>, </a:t>
            </a:r>
            <a:r>
              <a:rPr lang="ko-KR" altLang="en-US" dirty="0"/>
              <a:t>주로 보편적</a:t>
            </a:r>
            <a:r>
              <a:rPr lang="en-US" altLang="ko-KR" dirty="0"/>
              <a:t>(one-size-fits-all)</a:t>
            </a:r>
            <a:r>
              <a:rPr lang="ko-KR" altLang="en-US" dirty="0"/>
              <a:t>이고</a:t>
            </a:r>
            <a:r>
              <a:rPr lang="en-US" altLang="ko-KR" dirty="0"/>
              <a:t> </a:t>
            </a:r>
            <a:r>
              <a:rPr lang="ko-KR" altLang="en-US" dirty="0"/>
              <a:t>표준화된 치료 방법들을 처방해주는데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개인마다</a:t>
            </a:r>
            <a:r>
              <a:rPr lang="en-US" altLang="ko-KR" dirty="0"/>
              <a:t> </a:t>
            </a:r>
            <a:r>
              <a:rPr lang="ko-KR" altLang="en-US" dirty="0"/>
              <a:t>특성과 증상들이 조금씩 달라서 치료 효과가 그에 따라 달라지게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임상의들은 연구단계에서 매우 효과적인 것으로 나타난 치료방법들이</a:t>
            </a:r>
            <a:r>
              <a:rPr lang="en-US" altLang="ko-KR" dirty="0"/>
              <a:t>, </a:t>
            </a:r>
            <a:r>
              <a:rPr lang="ko-KR" altLang="en-US" dirty="0"/>
              <a:t>실제상황애서도 그대로 효과가 같게 나타나지는 않는다는 것을 잘 알고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게다가 </a:t>
            </a:r>
            <a:r>
              <a:rPr lang="en-US" altLang="ko-KR" dirty="0"/>
              <a:t>evidence-based </a:t>
            </a:r>
            <a:r>
              <a:rPr lang="en-US" altLang="ko-KR" dirty="0" err="1"/>
              <a:t>guidline</a:t>
            </a:r>
            <a:r>
              <a:rPr lang="ko-KR" altLang="en-US" dirty="0"/>
              <a:t>들이 종종 구식인 경우들이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***********</a:t>
            </a:r>
            <a:endParaRPr lang="en-US" altLang="ko-KR" dirty="0"/>
          </a:p>
          <a:p>
            <a:r>
              <a:rPr lang="ko-KR" altLang="en-US" dirty="0"/>
              <a:t>다른 한계점으로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전통적인 </a:t>
            </a:r>
            <a:r>
              <a:rPr lang="en-US" altLang="ko-KR" dirty="0"/>
              <a:t>expert systems</a:t>
            </a:r>
            <a:r>
              <a:rPr lang="ko-KR" altLang="en-US" dirty="0"/>
              <a:t>와 </a:t>
            </a:r>
            <a:r>
              <a:rPr lang="en-US" altLang="ko-KR" dirty="0"/>
              <a:t>CDSS</a:t>
            </a:r>
            <a:r>
              <a:rPr lang="ko-KR" altLang="en-US" dirty="0"/>
              <a:t>는 </a:t>
            </a:r>
            <a:r>
              <a:rPr lang="en-US" altLang="ko-KR" dirty="0"/>
              <a:t>knowledge engineering </a:t>
            </a:r>
            <a:r>
              <a:rPr lang="ko-KR" altLang="en-US" dirty="0"/>
              <a:t>문제를 겪는다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knowledge base</a:t>
            </a:r>
            <a:r>
              <a:rPr lang="ko-KR" altLang="en-US" dirty="0"/>
              <a:t>를 만들고 유지시키는 데에 어려움을 겪는다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규칙을 만들면</a:t>
            </a:r>
            <a:r>
              <a:rPr lang="en-US" altLang="ko-KR" dirty="0"/>
              <a:t>, </a:t>
            </a:r>
            <a:r>
              <a:rPr lang="ko-KR" altLang="en-US" dirty="0"/>
              <a:t>늘 그것에 대한 예외가 있기 마련이고</a:t>
            </a:r>
            <a:r>
              <a:rPr lang="en-US" altLang="ko-KR" dirty="0"/>
              <a:t>, </a:t>
            </a:r>
            <a:r>
              <a:rPr lang="ko-KR" altLang="en-US" dirty="0"/>
              <a:t>이는 더 많은 규칙들을 필요로 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점은 무한 회귀 되고</a:t>
            </a:r>
            <a:r>
              <a:rPr lang="en-US" altLang="ko-KR" dirty="0"/>
              <a:t>… </a:t>
            </a:r>
            <a:r>
              <a:rPr lang="ko-KR" altLang="en-US" dirty="0"/>
              <a:t>이는 </a:t>
            </a:r>
            <a:r>
              <a:rPr lang="en-US" altLang="ko-KR" dirty="0"/>
              <a:t>AI</a:t>
            </a:r>
            <a:r>
              <a:rPr lang="ko-KR" altLang="en-US" dirty="0"/>
              <a:t>의 다른 응용 분야에서도 어려움이다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53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최근에는 단순히 </a:t>
            </a:r>
            <a:r>
              <a:rPr lang="en-US" altLang="ko-KR" dirty="0"/>
              <a:t>knowledge</a:t>
            </a:r>
            <a:r>
              <a:rPr lang="ko-KR" altLang="en-US" dirty="0"/>
              <a:t> </a:t>
            </a:r>
            <a:r>
              <a:rPr lang="en-US" altLang="ko-KR" dirty="0"/>
              <a:t>base</a:t>
            </a:r>
            <a:r>
              <a:rPr lang="ko-KR" altLang="en-US" dirty="0"/>
              <a:t>를 사용해 확률 추론을 하는 것을 넘어서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머신 러닝에 결합시켜</a:t>
            </a:r>
            <a:r>
              <a:rPr lang="en-US" altLang="ko-KR" dirty="0"/>
              <a:t> </a:t>
            </a:r>
            <a:r>
              <a:rPr lang="ko-KR" altLang="en-US" dirty="0"/>
              <a:t>훨씬 더 </a:t>
            </a:r>
            <a:r>
              <a:rPr lang="en-US" altLang="ko-KR" dirty="0"/>
              <a:t>data-driven</a:t>
            </a:r>
            <a:r>
              <a:rPr lang="ko-KR" altLang="en-US" dirty="0"/>
              <a:t>한 확률 추론을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en-US" altLang="ko-KR" dirty="0"/>
              <a:t>approach</a:t>
            </a:r>
            <a:r>
              <a:rPr lang="ko-KR" altLang="en-US" dirty="0"/>
              <a:t>를 사용하면</a:t>
            </a:r>
            <a:r>
              <a:rPr lang="en-US" altLang="ko-KR" dirty="0"/>
              <a:t>, </a:t>
            </a:r>
            <a:r>
              <a:rPr lang="ko-KR" altLang="en-US" dirty="0"/>
              <a:t>훨씬 더 유연하고 개인에게 맞춰질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예시로</a:t>
            </a:r>
            <a:r>
              <a:rPr lang="en-US" altLang="ko-KR" dirty="0"/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clinical data</a:t>
            </a:r>
            <a:r>
              <a:rPr lang="ko-KR" altLang="en-US" dirty="0"/>
              <a:t>를 학습하거나</a:t>
            </a:r>
            <a:r>
              <a:rPr lang="en-US" altLang="ko-KR" dirty="0"/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자신이 했던 예측들을 평가하고</a:t>
            </a:r>
            <a:r>
              <a:rPr lang="en-US" altLang="ko-KR" dirty="0"/>
              <a:t>, </a:t>
            </a:r>
            <a:r>
              <a:rPr lang="ko-KR" altLang="en-US" dirty="0"/>
              <a:t>실수를 통해 배우며</a:t>
            </a:r>
            <a:r>
              <a:rPr lang="en-US" altLang="ko-KR" dirty="0"/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인간 전문가들이 눈치채지 못한 패턴들을 발견할 수 있다</a:t>
            </a:r>
            <a:r>
              <a:rPr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또한 새로운 지식을 습득하는 시간을 수 년에서</a:t>
            </a:r>
            <a:r>
              <a:rPr lang="en-US" altLang="ko-KR" dirty="0"/>
              <a:t>, </a:t>
            </a:r>
            <a:r>
              <a:rPr lang="ko-KR" altLang="en-US" dirty="0"/>
              <a:t>며칠이나 몇 주로 줄 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사례로 </a:t>
            </a:r>
            <a:r>
              <a:rPr lang="en-US" altLang="ko-KR" dirty="0"/>
              <a:t>IBM</a:t>
            </a:r>
            <a:r>
              <a:rPr lang="ko-KR" altLang="en-US" dirty="0"/>
              <a:t>의 </a:t>
            </a:r>
            <a:r>
              <a:rPr lang="en-US" altLang="ko-KR" dirty="0"/>
              <a:t>Watson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암과 같은 특정 헬스케어 문제에 현재 적용되고 있는 중이다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847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넓은 관점에서 보면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AI</a:t>
            </a:r>
            <a:r>
              <a:rPr lang="ko-KR" altLang="en-US" dirty="0"/>
              <a:t>가 잘 활용되려면</a:t>
            </a:r>
            <a:r>
              <a:rPr lang="en-US" altLang="ko-KR" dirty="0"/>
              <a:t>, skillful </a:t>
            </a:r>
            <a:r>
              <a:rPr lang="ko-KR" altLang="en-US" dirty="0"/>
              <a:t>하고</a:t>
            </a:r>
            <a:r>
              <a:rPr lang="en-US" altLang="ko-KR" dirty="0"/>
              <a:t>, flexible </a:t>
            </a:r>
            <a:r>
              <a:rPr lang="ko-KR" altLang="en-US" dirty="0"/>
              <a:t>해야 하는데</a:t>
            </a:r>
            <a:r>
              <a:rPr lang="en-US" altLang="ko-KR" dirty="0"/>
              <a:t>, </a:t>
            </a:r>
            <a:r>
              <a:rPr lang="ko-KR" altLang="en-US" dirty="0"/>
              <a:t>전통적인 방법들로는 </a:t>
            </a:r>
            <a:r>
              <a:rPr lang="en-US" altLang="ko-KR" dirty="0"/>
              <a:t>flexible</a:t>
            </a:r>
            <a:r>
              <a:rPr lang="ko-KR" altLang="en-US" dirty="0"/>
              <a:t>하지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AI</a:t>
            </a:r>
            <a:r>
              <a:rPr lang="ko-KR" altLang="en-US" dirty="0"/>
              <a:t>에 대한 분위기가 기존의 </a:t>
            </a:r>
            <a:r>
              <a:rPr lang="ko-KR" altLang="en-US" dirty="0" err="1"/>
              <a:t>계산주의적인</a:t>
            </a:r>
            <a:r>
              <a:rPr lang="ko-KR" altLang="en-US" dirty="0"/>
              <a:t> 분위기에서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좀 더 유연하게 동작하는</a:t>
            </a:r>
            <a:r>
              <a:rPr lang="en-US" altLang="ko-KR" dirty="0"/>
              <a:t>, </a:t>
            </a:r>
            <a:r>
              <a:rPr lang="ko-KR" altLang="en-US" dirty="0"/>
              <a:t>인간의 정신과 유사하게 만들어보자는 분위기로 변화하게 됐다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(neural network model </a:t>
            </a:r>
            <a:r>
              <a:rPr lang="ko-KR" altLang="en-US" dirty="0"/>
              <a:t>같은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전통적인 </a:t>
            </a:r>
            <a:r>
              <a:rPr lang="en-US" altLang="ko-KR" dirty="0"/>
              <a:t>search and planning</a:t>
            </a:r>
            <a:r>
              <a:rPr lang="ko-KR" altLang="en-US" dirty="0"/>
              <a:t>에 기반한 </a:t>
            </a:r>
            <a:r>
              <a:rPr lang="en-US" altLang="ko-KR" dirty="0"/>
              <a:t>chess AI</a:t>
            </a:r>
            <a:r>
              <a:rPr lang="ko-KR" altLang="en-US" dirty="0"/>
              <a:t>는 </a:t>
            </a:r>
            <a:r>
              <a:rPr lang="en-US" altLang="ko-KR" dirty="0"/>
              <a:t>chess</a:t>
            </a:r>
            <a:r>
              <a:rPr lang="ko-KR" altLang="en-US" dirty="0"/>
              <a:t>의 룰이 살짝 바뀌면 전혀 대응을 못하게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임상 과정도 이런 동적인 환경이기 때문에 </a:t>
            </a:r>
            <a:r>
              <a:rPr lang="en-US" altLang="ko-KR" dirty="0"/>
              <a:t>flexibility</a:t>
            </a:r>
            <a:r>
              <a:rPr lang="ko-KR" altLang="en-US" dirty="0"/>
              <a:t>가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환자의 상태를 보고 처방을 하면</a:t>
            </a:r>
            <a:r>
              <a:rPr lang="en-US" altLang="ko-KR" dirty="0"/>
              <a:t>, </a:t>
            </a:r>
            <a:r>
              <a:rPr lang="ko-KR" altLang="en-US" dirty="0"/>
              <a:t>이 환자의 상태가 새로 업데이트 되기 때문에</a:t>
            </a:r>
            <a:r>
              <a:rPr lang="en-US" altLang="ko-KR" dirty="0"/>
              <a:t>... </a:t>
            </a:r>
            <a:r>
              <a:rPr lang="ko-KR" altLang="en-US" dirty="0"/>
              <a:t>다시 새로운 관찰을 하고</a:t>
            </a:r>
            <a:r>
              <a:rPr lang="en-US" altLang="ko-KR" dirty="0"/>
              <a:t>... </a:t>
            </a:r>
            <a:r>
              <a:rPr lang="ko-KR" altLang="en-US" dirty="0"/>
              <a:t>이러한 과정이 동적인 과정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88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510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Multiple decision timepoints</a:t>
            </a:r>
            <a:r>
              <a:rPr lang="ko-KR" altLang="en-US" dirty="0"/>
              <a:t>를 고려해서 모델을 만들자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임상에서 </a:t>
            </a:r>
            <a:r>
              <a:rPr lang="ko-KR" altLang="en-US" b="1" dirty="0">
                <a:highlight>
                  <a:srgbClr val="FFFF00"/>
                </a:highlight>
              </a:rPr>
              <a:t>진료와 처방을 한번 하고 끝내는 것</a:t>
            </a:r>
            <a:r>
              <a:rPr lang="ko-KR" altLang="en-US" dirty="0"/>
              <a:t>이 아니라</a:t>
            </a:r>
            <a:endParaRPr lang="en-US" altLang="ko-KR" dirty="0"/>
          </a:p>
          <a:p>
            <a:r>
              <a:rPr lang="ko-KR" altLang="en-US" dirty="0"/>
              <a:t>처방 이후의 상태를 또 진찰하고 다시 처방하고 이를 반복하기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시간에 따른 환자의 변화들의 패턴을 파악하고</a:t>
            </a:r>
            <a:r>
              <a:rPr lang="en-US" altLang="ko-KR" dirty="0"/>
              <a:t>, </a:t>
            </a:r>
            <a:r>
              <a:rPr lang="ko-KR" altLang="en-US" dirty="0"/>
              <a:t>이 변화들을 모델링 </a:t>
            </a:r>
            <a:r>
              <a:rPr lang="ko-KR" altLang="en-US" dirty="0" err="1"/>
              <a:t>해야하며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</a:t>
            </a:r>
            <a:r>
              <a:rPr lang="en-US" altLang="ko-KR" dirty="0"/>
              <a:t>Temporal modeling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위한 방법으로는</a:t>
            </a:r>
            <a:r>
              <a:rPr lang="en-US" altLang="ko-KR" dirty="0"/>
              <a:t>, </a:t>
            </a:r>
            <a:r>
              <a:rPr lang="ko-KR" altLang="en-US" dirty="0" err="1"/>
              <a:t>마르코프</a:t>
            </a:r>
            <a:r>
              <a:rPr lang="ko-KR" altLang="en-US" dirty="0"/>
              <a:t> 모델</a:t>
            </a:r>
            <a:r>
              <a:rPr lang="en-US" altLang="ko-KR" dirty="0"/>
              <a:t>, temporal datamining, </a:t>
            </a:r>
            <a:r>
              <a:rPr lang="ko-KR" altLang="en-US" dirty="0"/>
              <a:t>강화학습 등이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181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Partially Observable </a:t>
            </a:r>
            <a:r>
              <a:rPr lang="ko-KR" altLang="en-US" dirty="0" err="1"/>
              <a:t>마르코프</a:t>
            </a:r>
            <a:r>
              <a:rPr lang="ko-KR" altLang="en-US" dirty="0"/>
              <a:t> 결정 프로세스 혹은 </a:t>
            </a:r>
            <a:r>
              <a:rPr lang="en-US" altLang="ko-KR" dirty="0"/>
              <a:t>Dynamic Decision Network</a:t>
            </a:r>
            <a:r>
              <a:rPr lang="ko-KR" altLang="en-US" dirty="0"/>
              <a:t>를 사용하여 구상한 모델의 구성도인데요</a:t>
            </a:r>
            <a:r>
              <a:rPr lang="en-US" altLang="ko-KR" dirty="0"/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처음 </a:t>
            </a:r>
            <a:r>
              <a:rPr lang="ko-KR" altLang="en-US" b="1" dirty="0">
                <a:highlight>
                  <a:srgbClr val="FFFF00"/>
                </a:highlight>
              </a:rPr>
              <a:t>상태</a:t>
            </a:r>
            <a:r>
              <a:rPr lang="ko-KR" altLang="en-US" dirty="0">
                <a:highlight>
                  <a:srgbClr val="FFFF00"/>
                </a:highlight>
              </a:rPr>
              <a:t>가 </a:t>
            </a:r>
            <a:r>
              <a:rPr lang="ko-KR" altLang="en-US" dirty="0"/>
              <a:t>존재하면</a:t>
            </a:r>
            <a:r>
              <a:rPr lang="en-US" altLang="ko-KR" dirty="0"/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이를 </a:t>
            </a:r>
            <a:r>
              <a:rPr lang="ko-KR" altLang="en-US" b="1" dirty="0">
                <a:highlight>
                  <a:srgbClr val="FFFF00"/>
                </a:highlight>
              </a:rPr>
              <a:t>관찰</a:t>
            </a:r>
            <a:r>
              <a:rPr lang="ko-KR" altLang="en-US" dirty="0"/>
              <a:t>하고</a:t>
            </a:r>
            <a:r>
              <a:rPr lang="en-US" altLang="ko-KR" dirty="0"/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b="1" dirty="0">
                <a:highlight>
                  <a:srgbClr val="FFFF00"/>
                </a:highlight>
              </a:rPr>
              <a:t>Action</a:t>
            </a:r>
            <a:r>
              <a:rPr lang="en-US" altLang="ko-KR" dirty="0"/>
              <a:t> </a:t>
            </a:r>
            <a:r>
              <a:rPr lang="ko-KR" altLang="en-US" dirty="0"/>
              <a:t>혹은 치료를 하고</a:t>
            </a:r>
            <a:r>
              <a:rPr lang="en-US" altLang="ko-KR" dirty="0"/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그러면 </a:t>
            </a:r>
            <a:r>
              <a:rPr lang="ko-KR" altLang="en-US" b="1" dirty="0">
                <a:highlight>
                  <a:srgbClr val="FFFF00"/>
                </a:highlight>
              </a:rPr>
              <a:t>상태</a:t>
            </a:r>
            <a:r>
              <a:rPr lang="ko-KR" altLang="en-US" dirty="0">
                <a:highlight>
                  <a:srgbClr val="FFFF00"/>
                </a:highlight>
              </a:rPr>
              <a:t>가 업데이트 </a:t>
            </a:r>
            <a:r>
              <a:rPr lang="ko-KR" altLang="en-US" dirty="0"/>
              <a:t>되고</a:t>
            </a:r>
            <a:r>
              <a:rPr lang="en-US" altLang="ko-KR" dirty="0"/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거기서 </a:t>
            </a:r>
            <a:r>
              <a:rPr lang="ko-KR" altLang="en-US" b="1" dirty="0">
                <a:highlight>
                  <a:srgbClr val="FFFF00"/>
                </a:highlight>
              </a:rPr>
              <a:t>비용</a:t>
            </a:r>
            <a:r>
              <a:rPr lang="ko-KR" altLang="en-US" dirty="0">
                <a:highlight>
                  <a:srgbClr val="FFFF00"/>
                </a:highlight>
              </a:rPr>
              <a:t>이 발생</a:t>
            </a:r>
            <a:r>
              <a:rPr lang="ko-KR" altLang="en-US" dirty="0"/>
              <a:t>되는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이런 반복적인 과정을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1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기억하셔야 할 점은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앞서 설명 드린 </a:t>
            </a:r>
            <a:r>
              <a:rPr lang="ko-KR" altLang="en-US" b="1" dirty="0">
                <a:highlight>
                  <a:srgbClr val="FFFF00"/>
                </a:highlight>
              </a:rPr>
              <a:t>현실세계와 유사한 이런 동적인 </a:t>
            </a:r>
            <a:r>
              <a:rPr lang="en-US" altLang="ko-KR" b="1" dirty="0">
                <a:highlight>
                  <a:srgbClr val="FFFF00"/>
                </a:highlight>
              </a:rPr>
              <a:t>process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잘 작동하기 위해선</a:t>
            </a:r>
            <a:endParaRPr lang="en-US" altLang="ko-KR" dirty="0"/>
          </a:p>
          <a:p>
            <a:r>
              <a:rPr lang="en-US" altLang="ko-KR" b="1" dirty="0">
                <a:highlight>
                  <a:srgbClr val="FFFF00"/>
                </a:highlight>
              </a:rPr>
              <a:t>Dynamic</a:t>
            </a:r>
            <a:r>
              <a:rPr lang="ko-KR" altLang="en-US" b="1" dirty="0">
                <a:highlight>
                  <a:srgbClr val="FFFF00"/>
                </a:highlight>
              </a:rPr>
              <a:t> </a:t>
            </a:r>
            <a:r>
              <a:rPr lang="en-US" altLang="ko-KR" b="1" dirty="0">
                <a:highlight>
                  <a:srgbClr val="FFFF00"/>
                </a:highlight>
              </a:rPr>
              <a:t>Approach </a:t>
            </a:r>
            <a:r>
              <a:rPr lang="ko-KR" altLang="en-US" b="1" dirty="0">
                <a:highlight>
                  <a:srgbClr val="FFFF00"/>
                </a:highlight>
              </a:rPr>
              <a:t>그리고 </a:t>
            </a:r>
            <a:r>
              <a:rPr lang="en-US" altLang="ko-KR" b="1" dirty="0">
                <a:highlight>
                  <a:srgbClr val="FFFF00"/>
                </a:highlight>
              </a:rPr>
              <a:t>Temporal Modeling </a:t>
            </a:r>
            <a:r>
              <a:rPr lang="ko-KR" altLang="en-US" b="1" dirty="0">
                <a:highlight>
                  <a:srgbClr val="FFFF00"/>
                </a:highlight>
              </a:rPr>
              <a:t>등이 적합하다</a:t>
            </a:r>
            <a:endParaRPr lang="en-US" altLang="ko-KR" b="1" dirty="0">
              <a:highlight>
                <a:srgbClr val="FFFF00"/>
              </a:highlight>
            </a:endParaRPr>
          </a:p>
          <a:p>
            <a:r>
              <a:rPr lang="ko-KR" altLang="en-US" dirty="0"/>
              <a:t>라는 점입니다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69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본 </a:t>
            </a:r>
            <a:r>
              <a:rPr lang="en-US" altLang="ko-KR" dirty="0"/>
              <a:t>approach</a:t>
            </a:r>
            <a:r>
              <a:rPr lang="ko-KR" altLang="en-US" dirty="0"/>
              <a:t>들이 실제 헬스케어 영역에서 어떻게 적용될 수 있을지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4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미래의 의료 전문가들은 더 다양한 </a:t>
            </a:r>
            <a:r>
              <a:rPr lang="ko-KR" altLang="en-US" dirty="0" err="1"/>
              <a:t>소스들에서</a:t>
            </a:r>
            <a:r>
              <a:rPr lang="ko-KR" altLang="en-US" dirty="0"/>
              <a:t> 데이터들이 올 텐데</a:t>
            </a:r>
            <a:r>
              <a:rPr lang="en-US" altLang="ko-KR" dirty="0"/>
              <a:t>, </a:t>
            </a:r>
            <a:r>
              <a:rPr lang="ko-KR" altLang="en-US" dirty="0"/>
              <a:t>이때 정보 과부화의 문제에 대처해야 할 것입니다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과제는 어떤 정보에 주의를 기울이고</a:t>
            </a:r>
            <a:r>
              <a:rPr lang="en-US" altLang="ko-KR" dirty="0"/>
              <a:t>, </a:t>
            </a:r>
            <a:r>
              <a:rPr lang="ko-KR" altLang="en-US" dirty="0"/>
              <a:t>무시할 것인지</a:t>
            </a:r>
            <a:r>
              <a:rPr lang="en-US" altLang="ko-KR" dirty="0"/>
              <a:t>, </a:t>
            </a:r>
            <a:r>
              <a:rPr lang="ko-KR" altLang="en-US" dirty="0"/>
              <a:t>그리고 이것들을 어떻게 해석할 것인가 등등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또한 이런 기술 발전의 목표는</a:t>
            </a:r>
            <a:r>
              <a:rPr lang="en-US" altLang="ko-KR" dirty="0"/>
              <a:t>, </a:t>
            </a:r>
            <a:r>
              <a:rPr lang="ko-KR" altLang="en-US" dirty="0"/>
              <a:t>인간 의료 전문가를 대체하는 것이 아니라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그들이 더욱 효과적으로 일할 수 있도록 돕는 데에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6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자연스런 흐름을 위해 책의 목차를 좀 조정하여</a:t>
            </a:r>
            <a:r>
              <a:rPr lang="en-US" altLang="ko-KR" dirty="0"/>
              <a:t>, </a:t>
            </a:r>
            <a:r>
              <a:rPr lang="ko-KR" altLang="en-US" dirty="0"/>
              <a:t>내용을 결합시켰다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03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</a:t>
            </a:r>
            <a:r>
              <a:rPr lang="en-US" altLang="ko-KR" dirty="0"/>
              <a:t>, </a:t>
            </a:r>
            <a:r>
              <a:rPr lang="ko-KR" altLang="en-US" dirty="0"/>
              <a:t>앞으로 어떤 방향으로 기술들을 발전시킬 것이냐</a:t>
            </a:r>
            <a:endParaRPr lang="en-US" altLang="ko-KR" dirty="0"/>
          </a:p>
          <a:p>
            <a:r>
              <a:rPr lang="en-US" altLang="ko-KR" dirty="0"/>
              <a:t>Cognitive </a:t>
            </a:r>
            <a:r>
              <a:rPr lang="en-US" altLang="ko-KR" dirty="0" err="1"/>
              <a:t>computin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가지고 있는 계산 도구들</a:t>
            </a:r>
            <a:r>
              <a:rPr lang="en-US" altLang="ko-KR" dirty="0"/>
              <a:t>(computing tools)</a:t>
            </a:r>
            <a:r>
              <a:rPr lang="ko-KR" altLang="en-US" dirty="0"/>
              <a:t>을 </a:t>
            </a:r>
            <a:r>
              <a:rPr lang="en-US" altLang="ko-KR" dirty="0"/>
              <a:t>cognitive scaffolding(</a:t>
            </a:r>
            <a:r>
              <a:rPr lang="ko-KR" altLang="en-US" dirty="0"/>
              <a:t>인지적 뼈대</a:t>
            </a:r>
            <a:r>
              <a:rPr lang="en-US" altLang="ko-KR" dirty="0"/>
              <a:t>)</a:t>
            </a:r>
            <a:r>
              <a:rPr lang="ko-KR" altLang="en-US" dirty="0"/>
              <a:t>의 형태로 다시 컨셉을 잡아보자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하면 우리가 동적인 정보들을 더 잘 다룰 수 있을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최종적으로는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en-US" altLang="ko-KR" dirty="0"/>
              <a:t>AI</a:t>
            </a:r>
            <a:r>
              <a:rPr lang="ko-KR" altLang="en-US" dirty="0"/>
              <a:t>와 </a:t>
            </a:r>
            <a:r>
              <a:rPr lang="en-US" altLang="ko-KR" dirty="0"/>
              <a:t>CDSS </a:t>
            </a:r>
            <a:r>
              <a:rPr lang="ko-KR" altLang="en-US" dirty="0"/>
              <a:t>도구들이 임상 환경에서 자연적 유기체들의 방식대로 작동하길 바란다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08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그리고 좀 더 다양한 기술들과 접목될 수 있는데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in-home sensor technology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스마트 홈이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임상 진료를 제공하는 데 큰 어려움 중 하나는 환자가 일반적으로 일주일이나 한 달에 한 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때로는 몇 번씩의 횟수로만 클리닉에서만 병원을 받는다는 것입니다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의사가 들을 수 있는 것은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환자나 보호자의 구두로의 보고 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이때 도움을 줄 수 있는 것이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가정 내 센서 기술 및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또는 스마트 홈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가정 내에 배치된 센서가 </a:t>
            </a:r>
            <a:r>
              <a:rPr lang="ko-KR" altLang="en-US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임상 우울증을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가진 환자를 </a:t>
            </a:r>
            <a:r>
              <a:rPr lang="ko-KR" altLang="en-US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모니터링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할 수 있고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환자의 식습관이나 식단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약물 복용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생리 신호 등을 모니터링 할 수 있을 것이다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환자 기억에 의존하지 않고 직접 수집됐다는 장점도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42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더 발전된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In-home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sensor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technology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사례로는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가정용 로봇 기술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들입니다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이에는 왼쪽의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룸바와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같이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과제 중심 서비스 로봇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’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및 </a:t>
            </a:r>
            <a:r>
              <a:rPr lang="ko-KR" alt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오른쪽의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파로와</a:t>
            </a:r>
            <a:r>
              <a:rPr lang="ko-KR" alt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 같이 </a:t>
            </a:r>
            <a:r>
              <a:rPr lang="en-US" altLang="ko-KR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‘</a:t>
            </a:r>
            <a:r>
              <a:rPr lang="ko-KR" alt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사회적 상호 작용 동반자 로봇</a:t>
            </a:r>
            <a:r>
              <a:rPr lang="en-US" altLang="ko-KR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’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로봇은 특정 작업들을 위해 여러 센서를 갖추고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센서는 앞에서 설명한 스마트 홈과 마찬가지로 의사들의 의사 결정을 위해 데이터를 제공해줄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45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그러면 이런 기술들을 연구하기 위해 어떤 점을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극복해야할까요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?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늘 그렇듯이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실제 임상에서 사용되는 시스템을 위한 유효한 모델을 생성하기 위해서는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샘플을 위한 상당한 인구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ko-KR" altLang="en-US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신뢰할 수 있는 데이터가 필요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하다는 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데이터 수집과 공유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ko-KR" altLang="en-US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개인 정보 보호와 관련된 이슈들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있겠죠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개인의 프라이버시 보호와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진료 기술 발전을 위한 데이터 수집이 균형 있게 유지되어야 하겠다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9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결론 부분을 말씀드리며 발표를 마치겠습니다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27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인류는 발전하면서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돌로 긁어 글씨를 쓰는 것부터</a:t>
            </a:r>
            <a:r>
              <a:rPr lang="en-US" altLang="ko-KR" dirty="0"/>
              <a:t>, </a:t>
            </a:r>
            <a:r>
              <a:rPr lang="ko-KR" altLang="en-US" dirty="0"/>
              <a:t>연필과 메모장</a:t>
            </a:r>
            <a:r>
              <a:rPr lang="en-US" altLang="ko-KR" dirty="0"/>
              <a:t>, </a:t>
            </a:r>
            <a:r>
              <a:rPr lang="ko-KR" altLang="en-US" dirty="0"/>
              <a:t>주판</a:t>
            </a:r>
            <a:r>
              <a:rPr lang="en-US" altLang="ko-KR" dirty="0"/>
              <a:t>, </a:t>
            </a:r>
            <a:r>
              <a:rPr lang="ko-KR" altLang="en-US" dirty="0"/>
              <a:t>계산기</a:t>
            </a:r>
            <a:r>
              <a:rPr lang="en-US" altLang="ko-KR" dirty="0"/>
              <a:t>, </a:t>
            </a:r>
            <a:r>
              <a:rPr lang="ko-KR" altLang="en-US" dirty="0"/>
              <a:t>컴퓨터 등등</a:t>
            </a:r>
          </a:p>
          <a:p>
            <a:r>
              <a:rPr lang="ko-KR" altLang="en-US" dirty="0"/>
              <a:t>인지적 작업</a:t>
            </a:r>
            <a:r>
              <a:rPr lang="en-US" altLang="ko-KR" dirty="0"/>
              <a:t>(cognitive task)</a:t>
            </a:r>
            <a:r>
              <a:rPr lang="ko-KR" altLang="en-US" dirty="0"/>
              <a:t>을 도와주거나 대신해주는 도구들을 발명해왔다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도구들은 우리가 더 복잡한 문제와 큰 그림에 집중할 수 있게 해주었습니다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AI</a:t>
            </a:r>
            <a:r>
              <a:rPr lang="ko-KR" altLang="en-US" dirty="0"/>
              <a:t>도 마찬가지이다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93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현대 의학에서는</a:t>
            </a:r>
            <a:endParaRPr lang="en-US" altLang="ko-KR" dirty="0"/>
          </a:p>
          <a:p>
            <a:r>
              <a:rPr lang="ko-KR" altLang="en-US" dirty="0"/>
              <a:t>새로운 정보와 치료법이 계속해서 등장함에 따라 복잡성이 더욱 증가하고 있기 때문에</a:t>
            </a:r>
            <a:endParaRPr lang="en-US" altLang="ko-KR" dirty="0"/>
          </a:p>
          <a:p>
            <a:r>
              <a:rPr lang="ko-KR" altLang="en-US" dirty="0"/>
              <a:t>이러한 도구들이 정말 도움이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앞서 소개한 도구들을 사용하여</a:t>
            </a:r>
            <a:r>
              <a:rPr lang="en-US" altLang="ko-KR" dirty="0"/>
              <a:t>, </a:t>
            </a:r>
            <a:r>
              <a:rPr lang="ko-KR" altLang="en-US" dirty="0"/>
              <a:t>혹은 더 미래에 더 자율적인 </a:t>
            </a:r>
            <a:r>
              <a:rPr lang="en-US" altLang="ko-KR" dirty="0"/>
              <a:t>AI</a:t>
            </a:r>
            <a:r>
              <a:rPr lang="ko-KR" altLang="en-US" dirty="0"/>
              <a:t>가 인간 의사와 협력하며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인간이 잘하는 일을 인간에게</a:t>
            </a:r>
            <a:r>
              <a:rPr lang="en-US" altLang="ko-KR" dirty="0"/>
              <a:t>, </a:t>
            </a:r>
            <a:r>
              <a:rPr lang="ko-KR" altLang="en-US" dirty="0"/>
              <a:t>기계가 잘하는 일을 기계에게 맡기면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양쪽의 잠재력을 극대화 할 수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44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66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7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현실세계에서 우리의 행동들을 보면</a:t>
            </a:r>
            <a:r>
              <a:rPr lang="en-US" altLang="ko-KR" dirty="0"/>
              <a:t>, </a:t>
            </a:r>
            <a:r>
              <a:rPr lang="ko-KR" altLang="en-US" dirty="0"/>
              <a:t>인지와 행동의 반복입니다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행동을 할 때</a:t>
            </a:r>
            <a:r>
              <a:rPr lang="en-US" altLang="ko-KR" dirty="0"/>
              <a:t>, </a:t>
            </a:r>
            <a:r>
              <a:rPr lang="ko-KR" altLang="en-US" dirty="0"/>
              <a:t>우리가 관측한 것들을 기반으로 행동하고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우리가 행동하면</a:t>
            </a:r>
            <a:r>
              <a:rPr lang="en-US" altLang="ko-KR" dirty="0"/>
              <a:t>, </a:t>
            </a:r>
            <a:r>
              <a:rPr lang="ko-KR" altLang="en-US" dirty="0"/>
              <a:t>그것에 의해서 관측되는 것들이 또 바뀌고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임상에서 의사들이 진료하고 치료를 하는 과정도 마찬가지입니다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식으로 </a:t>
            </a:r>
            <a:r>
              <a:rPr lang="en-US" altLang="ko-KR" dirty="0"/>
              <a:t>Data</a:t>
            </a:r>
            <a:r>
              <a:rPr lang="ko-KR" altLang="en-US" dirty="0"/>
              <a:t>를 수동적으로 관찰하는 것이 아니라</a:t>
            </a:r>
            <a:r>
              <a:rPr lang="en-US" altLang="ko-KR" dirty="0"/>
              <a:t>, Data</a:t>
            </a:r>
            <a:r>
              <a:rPr lang="ko-KR" altLang="en-US" dirty="0"/>
              <a:t>와 상호작용을 하는 과정을 </a:t>
            </a:r>
            <a:r>
              <a:rPr lang="en-US" altLang="ko-KR" dirty="0"/>
              <a:t>dynamic process</a:t>
            </a:r>
            <a:r>
              <a:rPr lang="ko-KR" altLang="en-US" dirty="0"/>
              <a:t>라 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이 과정에서 우리의 의사결정을 도와주는 </a:t>
            </a:r>
            <a:r>
              <a:rPr lang="en-US" altLang="ko-KR" dirty="0"/>
              <a:t>tool</a:t>
            </a:r>
            <a:r>
              <a:rPr lang="ko-KR" altLang="en-US" dirty="0"/>
              <a:t>들을 어떻게 만들 것이냐</a:t>
            </a:r>
            <a:r>
              <a:rPr lang="en-US" altLang="ko-KR" dirty="0"/>
              <a:t>’</a:t>
            </a:r>
            <a:r>
              <a:rPr lang="ko-KR" altLang="en-US" dirty="0"/>
              <a:t>를 살펴보겠습니다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History </a:t>
            </a:r>
            <a:r>
              <a:rPr lang="ko-KR" altLang="en-US" dirty="0"/>
              <a:t>챕터에서는 </a:t>
            </a:r>
            <a:r>
              <a:rPr lang="en-US" altLang="ko-KR" dirty="0"/>
              <a:t>AI, expert system, CDSS</a:t>
            </a:r>
            <a:r>
              <a:rPr lang="ko-KR" altLang="en-US" dirty="0"/>
              <a:t>들의 간략한 역사를 살펴보고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Present </a:t>
            </a:r>
            <a:r>
              <a:rPr lang="ko-KR" altLang="en-US" dirty="0"/>
              <a:t>챕터에서는 앞서 설명한 </a:t>
            </a:r>
            <a:r>
              <a:rPr lang="en-US" altLang="ko-KR" dirty="0"/>
              <a:t>Dynamical Approach</a:t>
            </a:r>
            <a:r>
              <a:rPr lang="ko-KR" altLang="en-US" dirty="0"/>
              <a:t>들에 대해서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Future </a:t>
            </a:r>
            <a:r>
              <a:rPr lang="ko-KR" altLang="en-US" dirty="0"/>
              <a:t>챕터에서는 그러한 </a:t>
            </a:r>
            <a:r>
              <a:rPr lang="en-US" altLang="ko-KR" dirty="0"/>
              <a:t>approach</a:t>
            </a:r>
            <a:r>
              <a:rPr lang="ko-KR" altLang="en-US" dirty="0"/>
              <a:t>들이 실제 헬스케어 영역에서 어떻게 적용될 수 있는지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4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</a:t>
            </a:r>
            <a:r>
              <a:rPr lang="en-US" altLang="ko-KR" dirty="0"/>
              <a:t>History </a:t>
            </a:r>
            <a:r>
              <a:rPr lang="ko-KR" altLang="en-US" dirty="0"/>
              <a:t>챕터에서</a:t>
            </a:r>
            <a:r>
              <a:rPr lang="en-US" altLang="ko-KR" dirty="0"/>
              <a:t>, </a:t>
            </a:r>
            <a:r>
              <a:rPr lang="ko-KR" altLang="en-US" dirty="0"/>
              <a:t>여태 어떤 </a:t>
            </a:r>
            <a:r>
              <a:rPr lang="en-US" altLang="ko-KR" dirty="0"/>
              <a:t>AI application</a:t>
            </a:r>
            <a:r>
              <a:rPr lang="ko-KR" altLang="en-US" dirty="0"/>
              <a:t> 사례들이 있었는지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Health care</a:t>
            </a:r>
            <a:r>
              <a:rPr lang="ko-KR" altLang="en-US" dirty="0"/>
              <a:t>에서 처음으로 성공했던 </a:t>
            </a:r>
            <a:r>
              <a:rPr lang="en-US" altLang="ko-KR" dirty="0"/>
              <a:t>AI application</a:t>
            </a:r>
            <a:r>
              <a:rPr lang="ko-KR" altLang="en-US" dirty="0"/>
              <a:t>들 중 하나는 </a:t>
            </a:r>
            <a:r>
              <a:rPr lang="en-US" altLang="ko-KR" i="1" dirty="0"/>
              <a:t>expert systems</a:t>
            </a:r>
            <a:r>
              <a:rPr lang="ko-KR" altLang="en-US" dirty="0"/>
              <a:t>라는 시스템입니다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experts system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특정분야에 대하여 가지고 있는 전문적인 지식을 정리하고 표현하여 컴퓨터에 기억시킴으로써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일반인도 이 전문지식을 이용할 수 있도록 하는 시스템입니다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보시는 바와 같이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전문가들로부터 전문 지식들을 추출한 다음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현재 상태와 미래에 대한 추론을 생성해줍니다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전문가는 의사가 되겠죠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추출된 지식들은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환자가 </a:t>
            </a:r>
            <a:r>
              <a:rPr lang="en-US" altLang="ko-KR" dirty="0"/>
              <a:t>x</a:t>
            </a:r>
            <a:r>
              <a:rPr lang="ko-KR" altLang="en-US" dirty="0"/>
              <a:t>라는 증상을 보이면</a:t>
            </a:r>
            <a:r>
              <a:rPr lang="en-US" altLang="ko-KR" dirty="0"/>
              <a:t>, </a:t>
            </a:r>
            <a:r>
              <a:rPr lang="ko-KR" altLang="en-US" dirty="0"/>
              <a:t>질병 </a:t>
            </a:r>
            <a:r>
              <a:rPr lang="en-US" altLang="ko-KR" dirty="0"/>
              <a:t>y</a:t>
            </a:r>
            <a:r>
              <a:rPr lang="ko-KR" altLang="en-US" dirty="0"/>
              <a:t>에 걸렸을 확률이 </a:t>
            </a:r>
            <a:r>
              <a:rPr lang="en-US" altLang="ko-KR" dirty="0"/>
              <a:t>0.6</a:t>
            </a:r>
            <a:r>
              <a:rPr lang="ko-KR" altLang="en-US" dirty="0"/>
              <a:t>이다</a:t>
            </a:r>
            <a:r>
              <a:rPr lang="en-US" altLang="ko-KR" dirty="0"/>
              <a:t>.’ </a:t>
            </a:r>
            <a:r>
              <a:rPr lang="ko-KR" altLang="en-US" dirty="0"/>
              <a:t>등의</a:t>
            </a:r>
            <a:r>
              <a:rPr lang="en-US" altLang="ko-KR" dirty="0"/>
              <a:t>, ‘if-then’ </a:t>
            </a:r>
            <a:r>
              <a:rPr lang="ko-KR" altLang="en-US" dirty="0"/>
              <a:t>형태로 이루어져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77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잘 알려진 사례로는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1970</a:t>
            </a:r>
            <a:r>
              <a:rPr lang="ko-KR" altLang="en-US" dirty="0"/>
              <a:t>년대에 스탠포드 대학에서 개발한</a:t>
            </a:r>
            <a:endParaRPr lang="en-US" altLang="ko-KR" dirty="0"/>
          </a:p>
          <a:p>
            <a:r>
              <a:rPr lang="ko-KR" altLang="en-US" dirty="0"/>
              <a:t>박테리아 감염을 확인하고 적절한 항생제 치료를 추천하는</a:t>
            </a:r>
            <a:endParaRPr lang="en-US" altLang="ko-KR" dirty="0"/>
          </a:p>
          <a:p>
            <a:r>
              <a:rPr lang="en-US" altLang="ko-KR" dirty="0"/>
              <a:t>MYCIN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1960~1970</a:t>
            </a:r>
            <a:r>
              <a:rPr lang="ko-KR" altLang="en-US" dirty="0"/>
              <a:t>년대에 콜롬비아 대학에서 개발된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Computer-assisted </a:t>
            </a:r>
            <a:r>
              <a:rPr lang="ko-KR" altLang="en-US" dirty="0"/>
              <a:t>정신과 진료 도구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DIAGNO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</a:t>
            </a:r>
          </a:p>
          <a:p>
            <a:r>
              <a:rPr lang="en-US" altLang="ko-KR" dirty="0"/>
              <a:t>39</a:t>
            </a:r>
            <a:r>
              <a:rPr lang="ko-KR" altLang="en-US" dirty="0"/>
              <a:t>개의 임상 관찰 점수</a:t>
            </a:r>
            <a:r>
              <a:rPr lang="en-US" altLang="ko-KR" dirty="0"/>
              <a:t>(clinical-</a:t>
            </a:r>
            <a:r>
              <a:rPr lang="en-US" altLang="ko-KR" dirty="0" err="1"/>
              <a:t>obsercation</a:t>
            </a:r>
            <a:r>
              <a:rPr lang="en-US" altLang="ko-KR" dirty="0"/>
              <a:t> scores)</a:t>
            </a:r>
            <a:r>
              <a:rPr lang="ko-KR" altLang="en-US" dirty="0"/>
              <a:t>를 </a:t>
            </a:r>
            <a:r>
              <a:rPr lang="en-US" altLang="ko-KR" dirty="0"/>
              <a:t>decision tree</a:t>
            </a:r>
            <a:r>
              <a:rPr lang="ko-KR" altLang="en-US" dirty="0"/>
              <a:t>에 넣으면</a:t>
            </a:r>
            <a:r>
              <a:rPr lang="en-US" altLang="ko-KR" dirty="0"/>
              <a:t>, </a:t>
            </a:r>
            <a:r>
              <a:rPr lang="ko-KR" altLang="en-US" dirty="0"/>
              <a:t>감별진단</a:t>
            </a:r>
            <a:r>
              <a:rPr lang="en-US" altLang="ko-KR" dirty="0"/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질환의 임상적 소견을 계통적으로 비교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대조함으로써 둘 이상의 질환이나 상태 중에서 환자의 질환을 진단하는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을 해준다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인간 의사와 비슷한 성능을 달성했지만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실제 임상에서 사용되지는 못했다고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13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이후에는 </a:t>
            </a:r>
            <a:r>
              <a:rPr lang="en-US" altLang="ko-KR" dirty="0"/>
              <a:t>expert system</a:t>
            </a:r>
            <a:r>
              <a:rPr lang="ko-KR" altLang="en-US" dirty="0"/>
              <a:t>들이 </a:t>
            </a:r>
            <a:r>
              <a:rPr lang="en-US" altLang="ko-KR" dirty="0"/>
              <a:t>CDSS</a:t>
            </a:r>
            <a:r>
              <a:rPr lang="ko-KR" altLang="en-US" dirty="0"/>
              <a:t>로 포함되기 시작함</a:t>
            </a:r>
            <a:r>
              <a:rPr lang="en-US" altLang="ko-KR" dirty="0"/>
              <a:t>.</a:t>
            </a:r>
          </a:p>
          <a:p>
            <a:r>
              <a:rPr lang="en-US" altLang="ko-KR" sz="1200" b="0" dirty="0"/>
              <a:t>Clinical Decision Support System</a:t>
            </a:r>
            <a:r>
              <a:rPr lang="ko-KR" altLang="en-US" sz="1200" b="0" dirty="0"/>
              <a:t>라</a:t>
            </a:r>
            <a:r>
              <a:rPr lang="ko-KR" altLang="en-US" dirty="0"/>
              <a:t>는 이름 그대로</a:t>
            </a:r>
            <a:r>
              <a:rPr lang="en-US" altLang="ko-KR" dirty="0"/>
              <a:t>, </a:t>
            </a:r>
            <a:r>
              <a:rPr lang="ko-KR" altLang="en-US" dirty="0"/>
              <a:t>의사가 의사결정을 할 때 도움이 될 정보를 제공해 주는 도구들을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CDSS</a:t>
            </a:r>
            <a:r>
              <a:rPr lang="ko-KR" altLang="en-US" dirty="0"/>
              <a:t>안에는 </a:t>
            </a:r>
            <a:r>
              <a:rPr lang="en-US" altLang="ko-KR" dirty="0"/>
              <a:t>expert system</a:t>
            </a:r>
            <a:r>
              <a:rPr lang="ko-KR" altLang="en-US" dirty="0"/>
              <a:t>인 것들도 있고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AI application</a:t>
            </a:r>
            <a:r>
              <a:rPr lang="ko-KR" altLang="en-US" dirty="0"/>
              <a:t>이나 다른 </a:t>
            </a:r>
            <a:r>
              <a:rPr lang="en-US" altLang="ko-KR" dirty="0"/>
              <a:t>tool</a:t>
            </a:r>
            <a:r>
              <a:rPr lang="ko-KR" altLang="en-US" dirty="0"/>
              <a:t>들의 집합이다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0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6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5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46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16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130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2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5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3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1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6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6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0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732F-4198-4962-92B9-1877461E68E7}" type="datetimeFigureOut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8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48369-426A-44EE-BF08-73711B0EF2E5}"/>
              </a:ext>
            </a:extLst>
          </p:cNvPr>
          <p:cNvSpPr/>
          <p:nvPr/>
        </p:nvSpPr>
        <p:spPr>
          <a:xfrm>
            <a:off x="4204277" y="4300991"/>
            <a:ext cx="38029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err="1">
                <a:latin typeface="Franklin Gothic Book" panose="020B0503020102020204" pitchFamily="34" charset="0"/>
                <a:cs typeface="Times New Roman" panose="02020603050405020304" pitchFamily="18" charset="0"/>
              </a:rPr>
              <a:t>Jongyun</a:t>
            </a:r>
            <a:r>
              <a:rPr lang="en-US" altLang="ko-KR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Park</a:t>
            </a:r>
          </a:p>
          <a:p>
            <a:pPr algn="ctr"/>
            <a:r>
              <a:rPr lang="en-US" altLang="ko-KR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2023. 01. 22.</a:t>
            </a:r>
          </a:p>
          <a:p>
            <a:pPr algn="ctr"/>
            <a:r>
              <a:rPr lang="en-US" altLang="ko-KR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Human-Computer Interaction LAB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803" y="2379785"/>
            <a:ext cx="10986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CH2. Expert</a:t>
            </a:r>
            <a:r>
              <a:rPr lang="ko-KR" altLang="en-US" sz="48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8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Systems</a:t>
            </a:r>
            <a:r>
              <a:rPr lang="ko-KR" altLang="en-US" sz="48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8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in</a:t>
            </a:r>
            <a:r>
              <a:rPr lang="ko-KR" altLang="en-US" sz="48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8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Mental</a:t>
            </a:r>
            <a:r>
              <a:rPr lang="ko-KR" altLang="en-US" sz="48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8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Health Care:</a:t>
            </a:r>
          </a:p>
          <a:p>
            <a:pPr algn="ctr"/>
            <a:r>
              <a:rPr lang="en-US" altLang="ko-KR" sz="36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AI Applications in Decision - Making and Consultation</a:t>
            </a:r>
            <a:endParaRPr lang="ko-KR" altLang="en-US" sz="3600" spc="-3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93593" y="1637838"/>
            <a:ext cx="5004815" cy="437166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Franklin Gothic Medium" panose="020B0603020102020204" pitchFamily="34" charset="0"/>
                <a:ea typeface="나눔스퀘어 Bold" panose="020B0600000101010101" pitchFamily="50" charset="-127"/>
              </a:rPr>
              <a:t>Independent Book Review III</a:t>
            </a:r>
            <a:endParaRPr lang="ko-KR" altLang="en-US" sz="2800" b="1" dirty="0">
              <a:latin typeface="Franklin Gothic Medium" panose="020B0603020102020204" pitchFamily="34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24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45647" y="281262"/>
            <a:ext cx="959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 HISTORY</a:t>
            </a:r>
            <a:b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</a:b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EXPERT SYSTEMS AND CLINICAL ARTIFICIAL INTELLIGENCE IN HEALTH CARE</a:t>
            </a: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267B4C-1553-3001-0B2D-778F85461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737" y="1560986"/>
            <a:ext cx="3854363" cy="373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607774-F697-BC3B-8828-4D7825F3F2B2}"/>
              </a:ext>
            </a:extLst>
          </p:cNvPr>
          <p:cNvSpPr txBox="1"/>
          <p:nvPr/>
        </p:nvSpPr>
        <p:spPr>
          <a:xfrm>
            <a:off x="4007225" y="5410694"/>
            <a:ext cx="4235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TMAP project</a:t>
            </a:r>
          </a:p>
          <a:p>
            <a:pPr algn="ctr"/>
            <a:r>
              <a:rPr lang="en-US" altLang="ko-KR" dirty="0"/>
              <a:t>from UT-Southwestern Medical School</a:t>
            </a:r>
            <a:endParaRPr lang="ko-KR" altLang="en-US" dirty="0"/>
          </a:p>
        </p:txBody>
      </p:sp>
      <p:sp>
        <p:nvSpPr>
          <p:cNvPr id="3" name="슬라이드 번호 개체 틀 10">
            <a:extLst>
              <a:ext uri="{FF2B5EF4-FFF2-40B4-BE49-F238E27FC236}">
                <a16:creationId xmlns:a16="http://schemas.microsoft.com/office/drawing/2014/main" id="{ABE8BD3C-58D7-1F9C-591C-0768C445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098" name="Picture 2" descr="Children's Health, UT Southwestern planning $2.5 billion pediatric campus  in Dallas, D CEO Magazine reports - Dallas Business Journal">
            <a:extLst>
              <a:ext uri="{FF2B5EF4-FFF2-40B4-BE49-F238E27FC236}">
                <a16:creationId xmlns:a16="http://schemas.microsoft.com/office/drawing/2014/main" id="{E23C0795-DF60-F9F1-90F6-F3671BE8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315" y="1683165"/>
            <a:ext cx="3419475" cy="34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78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45647" y="281262"/>
            <a:ext cx="959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 HISTORY</a:t>
            </a:r>
            <a:b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</a:b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EXPERT SYSTEMS AND CLINICAL ARTIFICIAL INTELLIGENCE IN HEALTH CARE</a:t>
            </a: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12A88B-9BFB-0971-EAE5-6595DC21AA9D}"/>
              </a:ext>
            </a:extLst>
          </p:cNvPr>
          <p:cNvSpPr/>
          <p:nvPr/>
        </p:nvSpPr>
        <p:spPr>
          <a:xfrm>
            <a:off x="7035505" y="2899955"/>
            <a:ext cx="3067450" cy="14404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Creating and Maintaining</a:t>
            </a:r>
          </a:p>
          <a:p>
            <a:pPr algn="ctr"/>
            <a:r>
              <a:rPr lang="en-US" altLang="ko-KR" dirty="0"/>
              <a:t>Knowledge Base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7372A-AD77-482A-FEC2-384FD258D091}"/>
              </a:ext>
            </a:extLst>
          </p:cNvPr>
          <p:cNvSpPr txBox="1"/>
          <p:nvPr/>
        </p:nvSpPr>
        <p:spPr>
          <a:xfrm>
            <a:off x="2858995" y="2384141"/>
            <a:ext cx="126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8E43D-C909-7E47-2AB8-4315220806AB}"/>
              </a:ext>
            </a:extLst>
          </p:cNvPr>
          <p:cNvSpPr txBox="1"/>
          <p:nvPr/>
        </p:nvSpPr>
        <p:spPr>
          <a:xfrm>
            <a:off x="7938320" y="2384141"/>
            <a:ext cx="126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2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FDDE6F-DA19-EDF7-43E0-C79FA8C3F601}"/>
              </a:ext>
            </a:extLst>
          </p:cNvPr>
          <p:cNvSpPr/>
          <p:nvPr/>
        </p:nvSpPr>
        <p:spPr>
          <a:xfrm>
            <a:off x="2224776" y="2899955"/>
            <a:ext cx="2530257" cy="14404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One-size-fits-all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Standardized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Not individualized</a:t>
            </a:r>
            <a:endParaRPr lang="ko-KR" altLang="en-US" dirty="0"/>
          </a:p>
        </p:txBody>
      </p:sp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2B2AA613-D87D-9459-8AFC-7955949C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21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45647" y="281262"/>
            <a:ext cx="959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 HISTORY</a:t>
            </a:r>
            <a:b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</a:b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EXPERT SYSTEMS AND CLINICAL ARTIFICIAL INTELLIGENCE IN HEALTH CARE</a:t>
            </a: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Simplifying AI and Machine Learning with IBM Watson Studio | by Cunhan Zou  | Medium">
            <a:extLst>
              <a:ext uri="{FF2B5EF4-FFF2-40B4-BE49-F238E27FC236}">
                <a16:creationId xmlns:a16="http://schemas.microsoft.com/office/drawing/2014/main" id="{3FCB52D2-1165-871A-95F3-C184FE06F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40" y="1291499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713B81C6-A7E2-8307-BF82-D38D9675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C9D2F-AC9B-1811-F954-D1E7A09AF336}"/>
              </a:ext>
            </a:extLst>
          </p:cNvPr>
          <p:cNvSpPr txBox="1"/>
          <p:nvPr/>
        </p:nvSpPr>
        <p:spPr>
          <a:xfrm>
            <a:off x="836066" y="2247037"/>
            <a:ext cx="5980548" cy="2993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Incorporating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Machine-Learning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learn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clinical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Can evaluate the accuracy of their predictions</a:t>
            </a:r>
            <a:br>
              <a:rPr lang="en-US" altLang="ko-KR" dirty="0"/>
            </a:br>
            <a:r>
              <a:rPr lang="en-US" altLang="ko-KR" dirty="0"/>
              <a:t>and learn from their mistakes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Can discover patterns that not even human experts</a:t>
            </a:r>
            <a:br>
              <a:rPr lang="en-US" altLang="ko-KR" dirty="0"/>
            </a:br>
            <a:r>
              <a:rPr lang="en-US" altLang="ko-KR" dirty="0"/>
              <a:t>may be aware of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reduce the turnaround time for new knowledge</a:t>
            </a:r>
          </a:p>
        </p:txBody>
      </p:sp>
    </p:spTree>
    <p:extLst>
      <p:ext uri="{BB962C8B-B14F-4D97-AF65-F5344CB8AC3E}">
        <p14:creationId xmlns:p14="http://schemas.microsoft.com/office/powerpoint/2010/main" val="198335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45647" y="281262"/>
            <a:ext cx="959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 HISTORY</a:t>
            </a:r>
            <a:b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</a:b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EXPERT SYSTEMS AND CLINICAL ARTIFICIAL INTELLIGENCE IN HEALTH CARE</a:t>
            </a: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E12A88B-9BFB-0971-EAE5-6595DC21AA9D}"/>
              </a:ext>
            </a:extLst>
          </p:cNvPr>
          <p:cNvSpPr/>
          <p:nvPr/>
        </p:nvSpPr>
        <p:spPr>
          <a:xfrm>
            <a:off x="2301263" y="1517766"/>
            <a:ext cx="2380340" cy="12889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Skillful</a:t>
            </a:r>
          </a:p>
          <a:p>
            <a:pPr algn="ctr"/>
            <a:r>
              <a:rPr lang="en-US" altLang="ko-KR" sz="2000" dirty="0"/>
              <a:t>(Specificity)</a:t>
            </a:r>
            <a:endParaRPr lang="ko-KR" altLang="en-US" sz="20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7CD2D9-3DE9-2BD8-EED4-962F541C58FF}"/>
              </a:ext>
            </a:extLst>
          </p:cNvPr>
          <p:cNvSpPr/>
          <p:nvPr/>
        </p:nvSpPr>
        <p:spPr>
          <a:xfrm>
            <a:off x="7368238" y="1517767"/>
            <a:ext cx="2484724" cy="12889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Flexible</a:t>
            </a:r>
          </a:p>
          <a:p>
            <a:pPr algn="ctr"/>
            <a:r>
              <a:rPr lang="en-US" altLang="ko-KR" sz="2000" dirty="0"/>
              <a:t>(Adaptivity) </a:t>
            </a:r>
            <a:endParaRPr lang="ko-KR" altLang="en-US" sz="2000" dirty="0"/>
          </a:p>
        </p:txBody>
      </p:sp>
      <p:sp>
        <p:nvSpPr>
          <p:cNvPr id="3" name="슬라이드 번호 개체 틀 10">
            <a:extLst>
              <a:ext uri="{FF2B5EF4-FFF2-40B4-BE49-F238E27FC236}">
                <a16:creationId xmlns:a16="http://schemas.microsoft.com/office/drawing/2014/main" id="{C3937792-9C72-51E4-A614-464C0086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77BBF43-7480-51FA-9D25-58A870981AE9}"/>
              </a:ext>
            </a:extLst>
          </p:cNvPr>
          <p:cNvSpPr/>
          <p:nvPr/>
        </p:nvSpPr>
        <p:spPr>
          <a:xfrm>
            <a:off x="1795003" y="4193213"/>
            <a:ext cx="3392861" cy="14785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Computationalism</a:t>
            </a:r>
            <a:endParaRPr lang="ko-KR" altLang="en-US" sz="28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2A368B-2E95-268E-195E-2A3DEE10ED04}"/>
              </a:ext>
            </a:extLst>
          </p:cNvPr>
          <p:cNvSpPr/>
          <p:nvPr/>
        </p:nvSpPr>
        <p:spPr>
          <a:xfrm>
            <a:off x="7004137" y="4193214"/>
            <a:ext cx="3392861" cy="14785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Systems-Thinking</a:t>
            </a:r>
            <a:endParaRPr lang="ko-KR" altLang="en-US" sz="28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194755-66D3-BA48-8071-0EC9FB22A226}"/>
              </a:ext>
            </a:extLst>
          </p:cNvPr>
          <p:cNvCxnSpPr/>
          <p:nvPr/>
        </p:nvCxnSpPr>
        <p:spPr>
          <a:xfrm>
            <a:off x="5410200" y="4889500"/>
            <a:ext cx="1384300" cy="0"/>
          </a:xfrm>
          <a:prstGeom prst="straightConnector1">
            <a:avLst/>
          </a:prstGeom>
          <a:ln w="57150">
            <a:solidFill>
              <a:srgbClr val="70AD4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99EB085D-8504-6E46-5E83-BA1FA973B66F}"/>
              </a:ext>
            </a:extLst>
          </p:cNvPr>
          <p:cNvSpPr/>
          <p:nvPr/>
        </p:nvSpPr>
        <p:spPr>
          <a:xfrm>
            <a:off x="5403850" y="1517769"/>
            <a:ext cx="1244600" cy="1288931"/>
          </a:xfrm>
          <a:prstGeom prst="mathPlus">
            <a:avLst>
              <a:gd name="adj1" fmla="val 719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2FDB1BC-CA9C-D6A9-430F-D3A6194798A9}"/>
              </a:ext>
            </a:extLst>
          </p:cNvPr>
          <p:cNvCxnSpPr/>
          <p:nvPr/>
        </p:nvCxnSpPr>
        <p:spPr>
          <a:xfrm>
            <a:off x="971550" y="3498850"/>
            <a:ext cx="10267949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8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4E4D52-A75C-476A-A0CC-4AFF420E61C7}"/>
              </a:ext>
            </a:extLst>
          </p:cNvPr>
          <p:cNvSpPr txBox="1"/>
          <p:nvPr/>
        </p:nvSpPr>
        <p:spPr>
          <a:xfrm>
            <a:off x="0" y="15494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3. THE PRESENT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32114" y="2198080"/>
            <a:ext cx="7553067" cy="3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F448CC6-DD85-2444-CBD0-F1FA8993086E}"/>
              </a:ext>
            </a:extLst>
          </p:cNvPr>
          <p:cNvSpPr txBox="1"/>
          <p:nvPr/>
        </p:nvSpPr>
        <p:spPr>
          <a:xfrm>
            <a:off x="0" y="323295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DYNAMICAL APPROACHES</a:t>
            </a:r>
            <a:br>
              <a:rPr lang="en-US" altLang="ko-KR" sz="36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</a:br>
            <a:r>
              <a:rPr lang="en-US" altLang="ko-KR" sz="36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TO CLINICAL AI AND EXPERT SYSTEMS</a:t>
            </a:r>
          </a:p>
        </p:txBody>
      </p:sp>
    </p:spTree>
    <p:extLst>
      <p:ext uri="{BB962C8B-B14F-4D97-AF65-F5344CB8AC3E}">
        <p14:creationId xmlns:p14="http://schemas.microsoft.com/office/powerpoint/2010/main" val="272249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588497" y="252726"/>
            <a:ext cx="959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??"/>
              </a:rPr>
              <a:t>THE PRESENT</a:t>
            </a:r>
          </a:p>
          <a:p>
            <a:r>
              <a:rPr lang="en-US" altLang="ko-KR" sz="2000" b="1" i="0" dirty="0">
                <a:effectLst/>
                <a:latin typeface="??"/>
              </a:rPr>
              <a:t>DYNAMICAL APPROACHS TO CLINIC AI AND EXPERT SYSTEMS</a:t>
            </a:r>
            <a:endParaRPr lang="en-US" altLang="ko-KR" sz="2000" dirty="0"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B2C4C886-FA26-AEE1-7E2F-E8285B2A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FE98B7B-6C08-7A01-14C6-65578C4E30DB}"/>
              </a:ext>
            </a:extLst>
          </p:cNvPr>
          <p:cNvSpPr/>
          <p:nvPr/>
        </p:nvSpPr>
        <p:spPr>
          <a:xfrm>
            <a:off x="1728791" y="3562027"/>
            <a:ext cx="9031635" cy="25414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A3C045A-EB3D-29B1-7671-0718CE2FEAC6}"/>
              </a:ext>
            </a:extLst>
          </p:cNvPr>
          <p:cNvSpPr/>
          <p:nvPr/>
        </p:nvSpPr>
        <p:spPr>
          <a:xfrm>
            <a:off x="2206273" y="4339642"/>
            <a:ext cx="2380340" cy="11151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Markovian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9C77881-034E-F594-920E-4C806BA468D5}"/>
              </a:ext>
            </a:extLst>
          </p:cNvPr>
          <p:cNvSpPr/>
          <p:nvPr/>
        </p:nvSpPr>
        <p:spPr>
          <a:xfrm>
            <a:off x="7973687" y="4339642"/>
            <a:ext cx="2380340" cy="11151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Reinforcement</a:t>
            </a:r>
            <a:r>
              <a:rPr lang="ko-KR" altLang="en-US" dirty="0"/>
              <a:t> Lear</a:t>
            </a:r>
            <a:r>
              <a:rPr lang="en-US" altLang="ko-KR" dirty="0"/>
              <a:t>n</a:t>
            </a:r>
            <a:r>
              <a:rPr lang="ko-KR" altLang="en-US" dirty="0" err="1"/>
              <a:t>ing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CBE3FC6-96EF-6124-204D-8546652BF216}"/>
              </a:ext>
            </a:extLst>
          </p:cNvPr>
          <p:cNvSpPr/>
          <p:nvPr/>
        </p:nvSpPr>
        <p:spPr>
          <a:xfrm>
            <a:off x="5089980" y="4275153"/>
            <a:ext cx="2380340" cy="11151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Tempo</a:t>
            </a:r>
            <a:r>
              <a:rPr lang="en-US" altLang="ko-KR" dirty="0"/>
              <a:t>r</a:t>
            </a:r>
            <a:r>
              <a:rPr lang="ko-KR" altLang="en-US" dirty="0" err="1"/>
              <a:t>al</a:t>
            </a:r>
            <a:endParaRPr lang="en-US" altLang="ko-KR" dirty="0"/>
          </a:p>
          <a:p>
            <a:pPr algn="ctr"/>
            <a:r>
              <a:rPr lang="ko-KR" altLang="en-US" dirty="0"/>
              <a:t>Data Mining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EC6785-CAD2-592C-D7F6-17A71B162967}"/>
              </a:ext>
            </a:extLst>
          </p:cNvPr>
          <p:cNvSpPr txBox="1"/>
          <p:nvPr/>
        </p:nvSpPr>
        <p:spPr>
          <a:xfrm>
            <a:off x="3048000" y="32987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highlight>
                  <a:srgbClr val="FFFFFF"/>
                </a:highlight>
              </a:rPr>
              <a:t>Temporal Modeling</a:t>
            </a:r>
            <a:endParaRPr lang="ko-KR" altLang="en-US" sz="2400" b="1" dirty="0">
              <a:highlight>
                <a:srgbClr val="FFFFFF"/>
              </a:highlight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A38231F-91C6-BF48-C0F1-4D0A207D93B6}"/>
              </a:ext>
            </a:extLst>
          </p:cNvPr>
          <p:cNvSpPr/>
          <p:nvPr/>
        </p:nvSpPr>
        <p:spPr>
          <a:xfrm>
            <a:off x="4185031" y="1680794"/>
            <a:ext cx="1351876" cy="13598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8F7CD17-4200-501C-F361-DAC6AA02144E}"/>
              </a:ext>
            </a:extLst>
          </p:cNvPr>
          <p:cNvGrpSpPr/>
          <p:nvPr/>
        </p:nvGrpSpPr>
        <p:grpSpPr>
          <a:xfrm>
            <a:off x="1938120" y="1686418"/>
            <a:ext cx="1387050" cy="1359875"/>
            <a:chOff x="-2761576" y="3222574"/>
            <a:chExt cx="1387050" cy="135987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BE74910-1334-F76E-DB5F-2DD0E43E9CC7}"/>
                </a:ext>
              </a:extLst>
            </p:cNvPr>
            <p:cNvSpPr/>
            <p:nvPr/>
          </p:nvSpPr>
          <p:spPr>
            <a:xfrm>
              <a:off x="-2761576" y="3222574"/>
              <a:ext cx="1351876" cy="13598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DEA752-2014-B0F5-9776-806D2D6E1BC0}"/>
                </a:ext>
              </a:extLst>
            </p:cNvPr>
            <p:cNvSpPr txBox="1"/>
            <p:nvPr/>
          </p:nvSpPr>
          <p:spPr>
            <a:xfrm>
              <a:off x="-2720725" y="3723921"/>
              <a:ext cx="134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Perception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0AB32C7-D748-90DF-3353-4D92EF17F699}"/>
              </a:ext>
            </a:extLst>
          </p:cNvPr>
          <p:cNvCxnSpPr>
            <a:stCxn id="26" idx="3"/>
            <a:endCxn id="22" idx="2"/>
          </p:cNvCxnSpPr>
          <p:nvPr/>
        </p:nvCxnSpPr>
        <p:spPr>
          <a:xfrm flipV="1">
            <a:off x="3325170" y="2360732"/>
            <a:ext cx="859861" cy="116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53BFFA3-F5A4-B83D-CCFA-98923E90EF3D}"/>
              </a:ext>
            </a:extLst>
          </p:cNvPr>
          <p:cNvGrpSpPr/>
          <p:nvPr/>
        </p:nvGrpSpPr>
        <p:grpSpPr>
          <a:xfrm>
            <a:off x="6396768" y="1686418"/>
            <a:ext cx="1387050" cy="1359875"/>
            <a:chOff x="-2761576" y="3222574"/>
            <a:chExt cx="1387050" cy="135987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C6CE7B4-1AC7-2701-79D8-9C31C60805C8}"/>
                </a:ext>
              </a:extLst>
            </p:cNvPr>
            <p:cNvSpPr/>
            <p:nvPr/>
          </p:nvSpPr>
          <p:spPr>
            <a:xfrm>
              <a:off x="-2761576" y="3222574"/>
              <a:ext cx="1351876" cy="13598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EEF82D-B0F4-9A0E-4D78-694A5010D79A}"/>
                </a:ext>
              </a:extLst>
            </p:cNvPr>
            <p:cNvSpPr txBox="1"/>
            <p:nvPr/>
          </p:nvSpPr>
          <p:spPr>
            <a:xfrm>
              <a:off x="-2720725" y="3723921"/>
              <a:ext cx="134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Perception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55DB20B-0E52-2ECC-58A5-3796CFC35A7A}"/>
              </a:ext>
            </a:extLst>
          </p:cNvPr>
          <p:cNvCxnSpPr/>
          <p:nvPr/>
        </p:nvCxnSpPr>
        <p:spPr>
          <a:xfrm flipV="1">
            <a:off x="5572081" y="2360732"/>
            <a:ext cx="859861" cy="116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12E97659-D84F-9588-086C-25FA86EBD555}"/>
              </a:ext>
            </a:extLst>
          </p:cNvPr>
          <p:cNvSpPr/>
          <p:nvPr/>
        </p:nvSpPr>
        <p:spPr>
          <a:xfrm>
            <a:off x="8677973" y="1680794"/>
            <a:ext cx="1351876" cy="13598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965728-C006-1BF9-7095-C67113544662}"/>
              </a:ext>
            </a:extLst>
          </p:cNvPr>
          <p:cNvCxnSpPr>
            <a:endCxn id="34" idx="2"/>
          </p:cNvCxnSpPr>
          <p:nvPr/>
        </p:nvCxnSpPr>
        <p:spPr>
          <a:xfrm flipV="1">
            <a:off x="7818112" y="2360732"/>
            <a:ext cx="859861" cy="116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E70B05-9E03-F37B-0EED-709F7164176C}"/>
              </a:ext>
            </a:extLst>
          </p:cNvPr>
          <p:cNvSpPr txBox="1"/>
          <p:nvPr/>
        </p:nvSpPr>
        <p:spPr>
          <a:xfrm>
            <a:off x="10131365" y="199261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3F0EA-C217-5395-A632-44A24264E291}"/>
              </a:ext>
            </a:extLst>
          </p:cNvPr>
          <p:cNvSpPr txBox="1"/>
          <p:nvPr/>
        </p:nvSpPr>
        <p:spPr>
          <a:xfrm>
            <a:off x="3048000" y="117718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highlight>
                  <a:srgbClr val="FFFFFF"/>
                </a:highlight>
              </a:rPr>
              <a:t>Multiple Decision Timepoints</a:t>
            </a:r>
            <a:endParaRPr lang="ko-KR" altLang="en-US" sz="2400" b="1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676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92B55-C0E2-2042-51F1-6C01F3E7B336}"/>
              </a:ext>
            </a:extLst>
          </p:cNvPr>
          <p:cNvSpPr txBox="1"/>
          <p:nvPr/>
        </p:nvSpPr>
        <p:spPr>
          <a:xfrm>
            <a:off x="897601" y="5684186"/>
            <a:ext cx="583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Linux Libertine"/>
              </a:rPr>
              <a:t>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inux Libertine"/>
              </a:rPr>
              <a:t>artially Observable Markov Decision Process (POMDPs)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349831-246E-794A-C54C-395AC937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933" y="1441011"/>
            <a:ext cx="6698134" cy="4214638"/>
          </a:xfrm>
          <a:prstGeom prst="rect">
            <a:avLst/>
          </a:prstGeom>
        </p:spPr>
      </p:pic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8D71F08D-4167-7DA6-822A-9BA95165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B3859-5690-FF84-7A20-B3ADB6D48809}"/>
              </a:ext>
            </a:extLst>
          </p:cNvPr>
          <p:cNvSpPr txBox="1"/>
          <p:nvPr/>
        </p:nvSpPr>
        <p:spPr>
          <a:xfrm>
            <a:off x="7047359" y="5679173"/>
            <a:ext cx="3900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Linux Libertine"/>
              </a:rPr>
              <a:t>Dynamic</a:t>
            </a:r>
            <a:r>
              <a:rPr lang="ko-KR" altLang="en-US" dirty="0">
                <a:latin typeface="Linux Libertine"/>
              </a:rPr>
              <a:t> </a:t>
            </a:r>
            <a:r>
              <a:rPr lang="ko-KR" altLang="en-US" dirty="0" err="1">
                <a:latin typeface="Linux Libertine"/>
              </a:rPr>
              <a:t>Decision</a:t>
            </a:r>
            <a:r>
              <a:rPr lang="ko-KR" altLang="en-US" dirty="0">
                <a:latin typeface="Linux Libertine"/>
              </a:rPr>
              <a:t> Network </a:t>
            </a:r>
            <a:r>
              <a:rPr lang="en-US" altLang="ko-KR" dirty="0">
                <a:latin typeface="Linux Libertine"/>
              </a:rPr>
              <a:t>(DDNs)</a:t>
            </a:r>
            <a:endParaRPr lang="ko-KR" altLang="en-US" dirty="0">
              <a:latin typeface="Linux Liberti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9E5B7-E5A6-B265-D8AF-F3087BB11DB3}"/>
              </a:ext>
            </a:extLst>
          </p:cNvPr>
          <p:cNvSpPr txBox="1"/>
          <p:nvPr/>
        </p:nvSpPr>
        <p:spPr>
          <a:xfrm>
            <a:off x="1588497" y="252726"/>
            <a:ext cx="959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??"/>
              </a:rPr>
              <a:t>THE PRESENT</a:t>
            </a:r>
          </a:p>
          <a:p>
            <a:r>
              <a:rPr lang="en-US" altLang="ko-KR" sz="2000" b="1" i="0" dirty="0">
                <a:effectLst/>
                <a:latin typeface="??"/>
              </a:rPr>
              <a:t>DYNAMICAL APPROACHS TO CLINIC AI AND EXPERT SYSTEMS</a:t>
            </a:r>
            <a:endParaRPr lang="en-US" altLang="ko-KR" sz="2000" dirty="0"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1EC179-D9B8-3A2C-6935-33E3EBB2BF94}"/>
              </a:ext>
            </a:extLst>
          </p:cNvPr>
          <p:cNvSpPr/>
          <p:nvPr/>
        </p:nvSpPr>
        <p:spPr>
          <a:xfrm>
            <a:off x="3686175" y="2352675"/>
            <a:ext cx="531222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5E08BB9-5383-A7E3-97F5-3DCD9A7CFCCA}"/>
              </a:ext>
            </a:extLst>
          </p:cNvPr>
          <p:cNvSpPr/>
          <p:nvPr/>
        </p:nvSpPr>
        <p:spPr>
          <a:xfrm>
            <a:off x="3686175" y="3332877"/>
            <a:ext cx="531222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8EE4451-C82D-29EF-B9A9-369BDD3E71CC}"/>
              </a:ext>
            </a:extLst>
          </p:cNvPr>
          <p:cNvSpPr/>
          <p:nvPr/>
        </p:nvSpPr>
        <p:spPr>
          <a:xfrm>
            <a:off x="3686175" y="1660333"/>
            <a:ext cx="531222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F472281-4535-F802-D59E-A7334AD27FC3}"/>
              </a:ext>
            </a:extLst>
          </p:cNvPr>
          <p:cNvSpPr/>
          <p:nvPr/>
        </p:nvSpPr>
        <p:spPr>
          <a:xfrm>
            <a:off x="4552950" y="2343149"/>
            <a:ext cx="531222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EC57453-5F31-87D3-8402-A3B213D47D60}"/>
              </a:ext>
            </a:extLst>
          </p:cNvPr>
          <p:cNvSpPr/>
          <p:nvPr/>
        </p:nvSpPr>
        <p:spPr>
          <a:xfrm>
            <a:off x="4021728" y="2960803"/>
            <a:ext cx="531222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7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물결 18">
            <a:extLst>
              <a:ext uri="{FF2B5EF4-FFF2-40B4-BE49-F238E27FC236}">
                <a16:creationId xmlns:a16="http://schemas.microsoft.com/office/drawing/2014/main" id="{83765532-D732-CE2B-3DFA-B0E68650EA83}"/>
              </a:ext>
            </a:extLst>
          </p:cNvPr>
          <p:cNvSpPr/>
          <p:nvPr/>
        </p:nvSpPr>
        <p:spPr>
          <a:xfrm>
            <a:off x="5057775" y="3106111"/>
            <a:ext cx="2438400" cy="1443840"/>
          </a:xfrm>
          <a:prstGeom prst="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10">
            <a:extLst>
              <a:ext uri="{FF2B5EF4-FFF2-40B4-BE49-F238E27FC236}">
                <a16:creationId xmlns:a16="http://schemas.microsoft.com/office/drawing/2014/main" id="{70E73717-45E7-E6E2-47EF-3980CCC7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B9F36B-8C1F-917C-C5B3-624B1EBC1404}"/>
              </a:ext>
            </a:extLst>
          </p:cNvPr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2FA347-32E4-15F8-CAF9-0CAC8B8EB4D0}"/>
              </a:ext>
            </a:extLst>
          </p:cNvPr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C3ECE-B538-D880-B30B-B5EA7F1CD784}"/>
              </a:ext>
            </a:extLst>
          </p:cNvPr>
          <p:cNvSpPr txBox="1"/>
          <p:nvPr/>
        </p:nvSpPr>
        <p:spPr>
          <a:xfrm>
            <a:off x="1588497" y="252726"/>
            <a:ext cx="959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??"/>
              </a:rPr>
              <a:t>THE PRESENT</a:t>
            </a:r>
          </a:p>
          <a:p>
            <a:r>
              <a:rPr lang="en-US" altLang="ko-KR" sz="2000" b="1" i="0" dirty="0">
                <a:effectLst/>
                <a:latin typeface="??"/>
              </a:rPr>
              <a:t>DYNAMICAL APPROACHS TO CLINIC AI AND EXPERT SYSTEMS</a:t>
            </a:r>
            <a:endParaRPr lang="en-US" altLang="ko-KR" sz="2000" dirty="0"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3FEB3D-2D3D-8875-1F4B-6448A07D5339}"/>
              </a:ext>
            </a:extLst>
          </p:cNvPr>
          <p:cNvSpPr/>
          <p:nvPr/>
        </p:nvSpPr>
        <p:spPr>
          <a:xfrm>
            <a:off x="2316273" y="2771818"/>
            <a:ext cx="2116898" cy="21294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Perception</a:t>
            </a:r>
          </a:p>
          <a:p>
            <a:pPr algn="ctr"/>
            <a:r>
              <a:rPr lang="en-US" altLang="ko-KR" sz="1600" dirty="0"/>
              <a:t>(Observation)</a:t>
            </a:r>
            <a:endParaRPr lang="ko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0216BD4-7F8D-48F9-BFB4-E5C5A9B072BA}"/>
              </a:ext>
            </a:extLst>
          </p:cNvPr>
          <p:cNvSpPr/>
          <p:nvPr/>
        </p:nvSpPr>
        <p:spPr>
          <a:xfrm>
            <a:off x="8063631" y="2823650"/>
            <a:ext cx="2116898" cy="21294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br>
              <a:rPr lang="en-US" altLang="ko-KR" dirty="0"/>
            </a:br>
            <a:r>
              <a:rPr lang="en-US" altLang="ko-KR" sz="1600" dirty="0"/>
              <a:t>(Treatment)</a:t>
            </a:r>
            <a:endParaRPr lang="ko-KR" altLang="en-US" dirty="0"/>
          </a:p>
        </p:txBody>
      </p:sp>
      <p:sp>
        <p:nvSpPr>
          <p:cNvPr id="15" name="화살표: U자형 14">
            <a:extLst>
              <a:ext uri="{FF2B5EF4-FFF2-40B4-BE49-F238E27FC236}">
                <a16:creationId xmlns:a16="http://schemas.microsoft.com/office/drawing/2014/main" id="{0455FA14-EA16-7230-DAA3-743127C8893A}"/>
              </a:ext>
            </a:extLst>
          </p:cNvPr>
          <p:cNvSpPr/>
          <p:nvPr/>
        </p:nvSpPr>
        <p:spPr>
          <a:xfrm>
            <a:off x="3228175" y="1762347"/>
            <a:ext cx="6040450" cy="70145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U자형 15">
            <a:extLst>
              <a:ext uri="{FF2B5EF4-FFF2-40B4-BE49-F238E27FC236}">
                <a16:creationId xmlns:a16="http://schemas.microsoft.com/office/drawing/2014/main" id="{A49A6A5C-22D3-3A69-7E98-E073EF3DB715}"/>
              </a:ext>
            </a:extLst>
          </p:cNvPr>
          <p:cNvSpPr/>
          <p:nvPr/>
        </p:nvSpPr>
        <p:spPr>
          <a:xfrm flipH="1" flipV="1">
            <a:off x="3228175" y="5196150"/>
            <a:ext cx="6040450" cy="64489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908F4-A2FB-4214-6410-6CB3AC1ED0E6}"/>
              </a:ext>
            </a:extLst>
          </p:cNvPr>
          <p:cNvSpPr txBox="1"/>
          <p:nvPr/>
        </p:nvSpPr>
        <p:spPr>
          <a:xfrm>
            <a:off x="5137391" y="3506810"/>
            <a:ext cx="222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Dynamic Approach</a:t>
            </a:r>
          </a:p>
          <a:p>
            <a:pPr algn="ctr"/>
            <a:r>
              <a:rPr lang="en-US" altLang="ko-KR" dirty="0"/>
              <a:t>Temporal Modeling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49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4E4D52-A75C-476A-A0CC-4AFF420E61C7}"/>
              </a:ext>
            </a:extLst>
          </p:cNvPr>
          <p:cNvSpPr txBox="1"/>
          <p:nvPr/>
        </p:nvSpPr>
        <p:spPr>
          <a:xfrm>
            <a:off x="0" y="13195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4. The Future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32114" y="2198080"/>
            <a:ext cx="7553067" cy="3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8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7년전 나온 'AI 의사 대체론'…생각만큼 도입 더딘 이유는 : 동아사이언스">
            <a:extLst>
              <a:ext uri="{FF2B5EF4-FFF2-40B4-BE49-F238E27FC236}">
                <a16:creationId xmlns:a16="http://schemas.microsoft.com/office/drawing/2014/main" id="{50547A10-ABD0-A9B2-9ED9-CFA61271C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20" y="1675225"/>
            <a:ext cx="5375311" cy="381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E931501F-CAAE-B884-7ECD-39F969BF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937866-EEBD-1BA2-D13A-23208D8DDA11}"/>
              </a:ext>
            </a:extLst>
          </p:cNvPr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정보 과부하를 피하는 팁 8가지 &lt; 뉴스&amp;이슈 &lt; 기사본문 - 허프포스트코리아">
            <a:extLst>
              <a:ext uri="{FF2B5EF4-FFF2-40B4-BE49-F238E27FC236}">
                <a16:creationId xmlns:a16="http://schemas.microsoft.com/office/drawing/2014/main" id="{DB3B2E8A-AE00-FED4-929B-14DA1BFE8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"/>
          <a:stretch/>
        </p:blipFill>
        <p:spPr bwMode="auto">
          <a:xfrm>
            <a:off x="928849" y="1675224"/>
            <a:ext cx="4768289" cy="381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315104-FC96-B2B3-61C7-AE19BFE89BFC}"/>
              </a:ext>
            </a:extLst>
          </p:cNvPr>
          <p:cNvSpPr txBox="1"/>
          <p:nvPr/>
        </p:nvSpPr>
        <p:spPr>
          <a:xfrm>
            <a:off x="1588497" y="525771"/>
            <a:ext cx="959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</a:t>
            </a:r>
            <a:r>
              <a:rPr lang="ko-KR" altLang="en-US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Future</a:t>
            </a:r>
            <a:endParaRPr lang="en-US" altLang="ko-KR" sz="2000" dirty="0"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A7CBE-79D1-5E6B-1040-6A9C7D2F2CB5}"/>
              </a:ext>
            </a:extLst>
          </p:cNvPr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4.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7E474-184F-882D-8CD2-EB029CA6FE89}"/>
              </a:ext>
            </a:extLst>
          </p:cNvPr>
          <p:cNvSpPr txBox="1"/>
          <p:nvPr/>
        </p:nvSpPr>
        <p:spPr>
          <a:xfrm>
            <a:off x="1588497" y="987436"/>
            <a:ext cx="352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Technology-Enhanced Clinicians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3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410" y="1151191"/>
            <a:ext cx="1219741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altLang="ko-KR" sz="36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1	   </a:t>
            </a: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Introduction</a:t>
            </a:r>
            <a:endParaRPr lang="en-US" altLang="ko-KR" sz="2000" spc="-3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4"/>
            <a:r>
              <a:rPr lang="en-US" altLang="ko-KR" sz="36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2	   </a:t>
            </a: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 History - Expert Systems and Clinical Artificial Intelligence in Health Care</a:t>
            </a:r>
            <a:endParaRPr lang="en-US" altLang="ko-KR" sz="3600" spc="-3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4"/>
            <a:r>
              <a:rPr lang="en-US" altLang="ko-KR" sz="36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3	   </a:t>
            </a: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 Present - Dynamical Approaches to Clinical Ai and Expert Systems</a:t>
            </a:r>
            <a:endParaRPr lang="en-US" altLang="ko-KR" sz="3600" spc="-3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4"/>
            <a:r>
              <a:rPr lang="en-US" altLang="ko-KR" sz="36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4	   </a:t>
            </a: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 Future</a:t>
            </a:r>
          </a:p>
          <a:p>
            <a:pPr lvl="4"/>
            <a:r>
              <a:rPr lang="en-US" altLang="ko-KR" sz="36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5	   </a:t>
            </a: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Conclusion</a:t>
            </a:r>
          </a:p>
          <a:p>
            <a:pPr lvl="4"/>
            <a:endParaRPr lang="en-US" altLang="ko-KR" sz="20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4"/>
            <a:r>
              <a:rPr lang="en-US" altLang="ko-KR" sz="36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   -	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Technology-Enhanced Clinicians</a:t>
            </a:r>
            <a:endParaRPr lang="en-US" altLang="ko-KR" sz="3600" spc="-300" dirty="0">
              <a:solidFill>
                <a:schemeClr val="tx1">
                  <a:lumMod val="50000"/>
                  <a:lumOff val="50000"/>
                </a:schemeClr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4"/>
            <a:r>
              <a:rPr lang="en-US" altLang="ko-KR" sz="36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   -	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Summary of Dynamical Approaches for Clinical AI</a:t>
            </a:r>
          </a:p>
          <a:p>
            <a:pPr lvl="4"/>
            <a:endParaRPr lang="en-US" altLang="ko-KR" sz="20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E4D52-A75C-476A-A0CC-4AFF420E61C7}"/>
              </a:ext>
            </a:extLst>
          </p:cNvPr>
          <p:cNvSpPr txBox="1"/>
          <p:nvPr/>
        </p:nvSpPr>
        <p:spPr>
          <a:xfrm>
            <a:off x="4683470" y="320194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CONTENTS</a:t>
            </a:r>
            <a:endParaRPr lang="ko-KR" altLang="en-US" sz="48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021712" y="1203461"/>
            <a:ext cx="83026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29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588497" y="525771"/>
            <a:ext cx="959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</a:t>
            </a:r>
            <a:r>
              <a:rPr lang="ko-KR" altLang="en-US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Future</a:t>
            </a:r>
            <a:endParaRPr lang="en-US" altLang="ko-KR" sz="2000" dirty="0"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4.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C10574B-29FA-0E69-2EDD-50607F1E2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18323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67A0A080-8EAF-A95A-5D55-44DDA718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BE7DD-401F-2FC1-FA29-4FB1654A6348}"/>
              </a:ext>
            </a:extLst>
          </p:cNvPr>
          <p:cNvSpPr txBox="1"/>
          <p:nvPr/>
        </p:nvSpPr>
        <p:spPr>
          <a:xfrm>
            <a:off x="1588497" y="987436"/>
            <a:ext cx="241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Cognitive Computing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744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588497" y="525771"/>
            <a:ext cx="959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</a:t>
            </a:r>
            <a:r>
              <a:rPr lang="ko-KR" altLang="en-US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Future</a:t>
            </a:r>
            <a:endParaRPr lang="en-US" altLang="ko-KR" sz="2000" dirty="0"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EB1D56E6-7A1A-A9B3-293F-AFD141D9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C6DEA-134E-E998-645A-B4B9589EAECF}"/>
              </a:ext>
            </a:extLst>
          </p:cNvPr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4.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7014E-DED1-666E-B28C-59D8D905AA22}"/>
              </a:ext>
            </a:extLst>
          </p:cNvPr>
          <p:cNvSpPr txBox="1"/>
          <p:nvPr/>
        </p:nvSpPr>
        <p:spPr>
          <a:xfrm>
            <a:off x="1588497" y="987436"/>
            <a:ext cx="95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Intersection Between Other Emerging Technologies and Clinical Artificial Intelligence</a:t>
            </a:r>
            <a:endParaRPr lang="ko-KR" altLang="en-US" dirty="0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8E5F1DF5-B470-E0CB-C9A2-D6E5C6770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6870" y="1439554"/>
            <a:ext cx="5753100" cy="4905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BE678A-7B68-4A7D-9CB7-4DCCAF032C8F}"/>
              </a:ext>
            </a:extLst>
          </p:cNvPr>
          <p:cNvSpPr txBox="1"/>
          <p:nvPr/>
        </p:nvSpPr>
        <p:spPr>
          <a:xfrm>
            <a:off x="5524500" y="6419618"/>
            <a:ext cx="151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Smart 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144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588497" y="525771"/>
            <a:ext cx="959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</a:t>
            </a:r>
            <a:r>
              <a:rPr lang="ko-KR" altLang="en-US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Future</a:t>
            </a:r>
            <a:endParaRPr lang="en-US" altLang="ko-KR" sz="2000" dirty="0"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Paro the robotic seal provides unconditional love for aged care residents -  ABC News">
            <a:extLst>
              <a:ext uri="{FF2B5EF4-FFF2-40B4-BE49-F238E27FC236}">
                <a16:creationId xmlns:a16="http://schemas.microsoft.com/office/drawing/2014/main" id="{A1803A2E-DD7A-AA78-D101-1137441E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22" y="1851919"/>
            <a:ext cx="4845270" cy="322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020D90-0E97-C8E1-FAD7-0E05AFD5E6F2}"/>
              </a:ext>
            </a:extLst>
          </p:cNvPr>
          <p:cNvSpPr txBox="1"/>
          <p:nvPr/>
        </p:nvSpPr>
        <p:spPr>
          <a:xfrm>
            <a:off x="7694982" y="5198537"/>
            <a:ext cx="2973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PARO – socially assistive robot</a:t>
            </a:r>
            <a:endParaRPr lang="ko-KR" altLang="en-US" dirty="0"/>
          </a:p>
        </p:txBody>
      </p:sp>
      <p:pic>
        <p:nvPicPr>
          <p:cNvPr id="3076" name="Picture 4" descr="Powerful performance, Powerful pick-up | Roomba® e series | iRobot® -  YouTube">
            <a:extLst>
              <a:ext uri="{FF2B5EF4-FFF2-40B4-BE49-F238E27FC236}">
                <a16:creationId xmlns:a16="http://schemas.microsoft.com/office/drawing/2014/main" id="{551E63FB-4D47-6321-D8A6-F97F091E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0" y="1851919"/>
            <a:ext cx="5740770" cy="322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0EB343-BA28-018A-7FD9-D3CAA8422148}"/>
              </a:ext>
            </a:extLst>
          </p:cNvPr>
          <p:cNvSpPr txBox="1"/>
          <p:nvPr/>
        </p:nvSpPr>
        <p:spPr>
          <a:xfrm>
            <a:off x="1647869" y="5191833"/>
            <a:ext cx="3851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Roomba – Robot Vacuum Cleaners</a:t>
            </a:r>
          </a:p>
          <a:p>
            <a:pPr algn="ctr"/>
            <a:r>
              <a:rPr lang="en-US" altLang="ko-KR" dirty="0"/>
              <a:t>(task-oriented service robot)</a:t>
            </a:r>
            <a:endParaRPr lang="ko-KR" altLang="en-US" dirty="0"/>
          </a:p>
        </p:txBody>
      </p:sp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EB1D56E6-7A1A-A9B3-293F-AFD141D9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C6DEA-134E-E998-645A-B4B9589EAECF}"/>
              </a:ext>
            </a:extLst>
          </p:cNvPr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4.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7014E-DED1-666E-B28C-59D8D905AA22}"/>
              </a:ext>
            </a:extLst>
          </p:cNvPr>
          <p:cNvSpPr txBox="1"/>
          <p:nvPr/>
        </p:nvSpPr>
        <p:spPr>
          <a:xfrm>
            <a:off x="1588497" y="987436"/>
            <a:ext cx="95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Intersection Between Other Emerging Technologies and Clinical Artificial Intelligence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517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588497" y="525771"/>
            <a:ext cx="959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</a:t>
            </a:r>
            <a:r>
              <a:rPr lang="ko-KR" altLang="en-US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Future</a:t>
            </a:r>
            <a:endParaRPr lang="en-US" altLang="ko-KR" sz="2000" dirty="0"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010E29C4-4ED6-360A-1826-A3AAA940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1026" name="Picture 2" descr="Fear, loathing and profits – the battle over data access and data privacy  in healthcare | CIO">
            <a:extLst>
              <a:ext uri="{FF2B5EF4-FFF2-40B4-BE49-F238E27FC236}">
                <a16:creationId xmlns:a16="http://schemas.microsoft.com/office/drawing/2014/main" id="{8FF79010-0FD4-B19A-3ED7-5BB4A0ABC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02" y="1418323"/>
            <a:ext cx="7300898" cy="486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916852-E769-5839-C82F-830EDA6EADB9}"/>
              </a:ext>
            </a:extLst>
          </p:cNvPr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4.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73478-449B-7F85-633A-EB75998C5415}"/>
              </a:ext>
            </a:extLst>
          </p:cNvPr>
          <p:cNvSpPr txBox="1"/>
          <p:nvPr/>
        </p:nvSpPr>
        <p:spPr>
          <a:xfrm>
            <a:off x="1588497" y="98743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Ethics and Challenges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709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4E4D52-A75C-476A-A0CC-4AFF420E61C7}"/>
              </a:ext>
            </a:extLst>
          </p:cNvPr>
          <p:cNvSpPr txBox="1"/>
          <p:nvPr/>
        </p:nvSpPr>
        <p:spPr>
          <a:xfrm>
            <a:off x="0" y="13195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5. Conclusion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32114" y="2198080"/>
            <a:ext cx="7553067" cy="3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58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588497" y="525771"/>
            <a:ext cx="959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Conclusion</a:t>
            </a:r>
            <a:endParaRPr lang="en-US" altLang="ko-KR" sz="2000" dirty="0"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5.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사암에 새겨진 고대 이집트 상형 문자 로열티 무료 사진, 그림, 이미지 그리고 스톡포토그래피. Image 50094348">
            <a:extLst>
              <a:ext uri="{FF2B5EF4-FFF2-40B4-BE49-F238E27FC236}">
                <a16:creationId xmlns:a16="http://schemas.microsoft.com/office/drawing/2014/main" id="{2851CA38-FBFD-588A-7802-6DD846FD9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78" y="1306068"/>
            <a:ext cx="2421699" cy="181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클래식 주판(17선) - 주식회사 씽크타운">
            <a:extLst>
              <a:ext uri="{FF2B5EF4-FFF2-40B4-BE49-F238E27FC236}">
                <a16:creationId xmlns:a16="http://schemas.microsoft.com/office/drawing/2014/main" id="{BE30CE59-0784-F17C-7A3E-ACCDDAE93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45"/>
          <a:stretch/>
        </p:blipFill>
        <p:spPr bwMode="auto">
          <a:xfrm>
            <a:off x="4580411" y="1052416"/>
            <a:ext cx="2202754" cy="181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여름철 각별히 주의해야 하는 전자제품! 컴퓨터가 너무 뜨겁다면? 과열 방지법과 데스크톱 본체 온도 알아보는 방법까지">
            <a:extLst>
              <a:ext uri="{FF2B5EF4-FFF2-40B4-BE49-F238E27FC236}">
                <a16:creationId xmlns:a16="http://schemas.microsoft.com/office/drawing/2014/main" id="{47E5CC8B-A951-7AB9-B423-3C87E3688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r="6368"/>
          <a:stretch/>
        </p:blipFill>
        <p:spPr bwMode="auto">
          <a:xfrm>
            <a:off x="7427999" y="798764"/>
            <a:ext cx="3043824" cy="232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인공지능(AI)에 대한 무성한 소문들? - Secure Insights">
            <a:extLst>
              <a:ext uri="{FF2B5EF4-FFF2-40B4-BE49-F238E27FC236}">
                <a16:creationId xmlns:a16="http://schemas.microsoft.com/office/drawing/2014/main" id="{831C4180-944D-2FFA-1C90-F3678D3CC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7" r="7457"/>
          <a:stretch/>
        </p:blipFill>
        <p:spPr bwMode="auto">
          <a:xfrm>
            <a:off x="3644472" y="3647977"/>
            <a:ext cx="4527275" cy="291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CE6C4D59-B65F-4922-7F1B-504E3A7A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89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588497" y="525771"/>
            <a:ext cx="959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Conclusion</a:t>
            </a:r>
            <a:endParaRPr lang="en-US" altLang="ko-KR" sz="2000" dirty="0"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5.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CE6C4D59-B65F-4922-7F1B-504E3A7A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3074" name="Picture 2" descr="AI In HealthCare Is Making Our World Healthier">
            <a:extLst>
              <a:ext uri="{FF2B5EF4-FFF2-40B4-BE49-F238E27FC236}">
                <a16:creationId xmlns:a16="http://schemas.microsoft.com/office/drawing/2014/main" id="{581FD828-28FD-6EFC-55B9-11874FF1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63329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08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715" y="2059326"/>
            <a:ext cx="413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Thank you </a:t>
            </a:r>
          </a:p>
          <a:p>
            <a:pPr algn="ctr"/>
            <a:r>
              <a:rPr lang="en-US" altLang="ko-KR" sz="54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for listening</a:t>
            </a:r>
            <a:endParaRPr lang="ko-KR" altLang="en-US" sz="5400" spc="-3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97758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9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4E4D52-A75C-476A-A0CC-4AFF420E61C7}"/>
              </a:ext>
            </a:extLst>
          </p:cNvPr>
          <p:cNvSpPr txBox="1"/>
          <p:nvPr/>
        </p:nvSpPr>
        <p:spPr>
          <a:xfrm>
            <a:off x="0" y="13195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1. Introduction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32114" y="2198080"/>
            <a:ext cx="7553067" cy="3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8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8" y="369657"/>
            <a:ext cx="959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Introduction</a:t>
            </a: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1.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1A498A-B800-D3DF-0BE0-93B6951777AE}"/>
              </a:ext>
            </a:extLst>
          </p:cNvPr>
          <p:cNvSpPr/>
          <p:nvPr/>
        </p:nvSpPr>
        <p:spPr>
          <a:xfrm>
            <a:off x="2163873" y="2619418"/>
            <a:ext cx="2116898" cy="21294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Perception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96EE173-01CC-C3AA-E222-724B8BD8D887}"/>
              </a:ext>
            </a:extLst>
          </p:cNvPr>
          <p:cNvSpPr/>
          <p:nvPr/>
        </p:nvSpPr>
        <p:spPr>
          <a:xfrm>
            <a:off x="7911231" y="2671250"/>
            <a:ext cx="2116898" cy="21294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7" name="화살표: U자형 6">
            <a:extLst>
              <a:ext uri="{FF2B5EF4-FFF2-40B4-BE49-F238E27FC236}">
                <a16:creationId xmlns:a16="http://schemas.microsoft.com/office/drawing/2014/main" id="{3AF945E4-84DF-D7DB-CEC1-2265F00BD6D4}"/>
              </a:ext>
            </a:extLst>
          </p:cNvPr>
          <p:cNvSpPr/>
          <p:nvPr/>
        </p:nvSpPr>
        <p:spPr>
          <a:xfrm>
            <a:off x="3075775" y="1486122"/>
            <a:ext cx="6040450" cy="70145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EE298F74-A284-8D56-ADCE-B71E1BC7FF25}"/>
              </a:ext>
            </a:extLst>
          </p:cNvPr>
          <p:cNvSpPr/>
          <p:nvPr/>
        </p:nvSpPr>
        <p:spPr>
          <a:xfrm flipH="1" flipV="1">
            <a:off x="3075775" y="5167575"/>
            <a:ext cx="6040450" cy="64489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D1BB4-044F-7D07-492C-ABA9ACC1EC4D}"/>
              </a:ext>
            </a:extLst>
          </p:cNvPr>
          <p:cNvSpPr txBox="1"/>
          <p:nvPr/>
        </p:nvSpPr>
        <p:spPr>
          <a:xfrm>
            <a:off x="5122849" y="3480930"/>
            <a:ext cx="194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Dynamic Process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9429827-B7CB-1CF8-B490-A29197AF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2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0FA4-16FB-2493-96A7-2A902FD9C7C5}"/>
              </a:ext>
            </a:extLst>
          </p:cNvPr>
          <p:cNvSpPr/>
          <p:nvPr/>
        </p:nvSpPr>
        <p:spPr>
          <a:xfrm>
            <a:off x="8287065" y="2390795"/>
            <a:ext cx="3092135" cy="1714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96915B-CAB2-2C94-BF3F-5C0C8353CCE2}"/>
              </a:ext>
            </a:extLst>
          </p:cNvPr>
          <p:cNvSpPr/>
          <p:nvPr/>
        </p:nvSpPr>
        <p:spPr>
          <a:xfrm>
            <a:off x="4475736" y="2390795"/>
            <a:ext cx="3092135" cy="1714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22689-9DB8-74E5-1BAE-6D9003F3A0D7}"/>
              </a:ext>
            </a:extLst>
          </p:cNvPr>
          <p:cNvSpPr/>
          <p:nvPr/>
        </p:nvSpPr>
        <p:spPr>
          <a:xfrm>
            <a:off x="664408" y="2390795"/>
            <a:ext cx="3092135" cy="1714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8" y="369657"/>
            <a:ext cx="959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Introduction</a:t>
            </a: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1.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A57D2-896F-603E-5C94-55F2ADF83CAE}"/>
              </a:ext>
            </a:extLst>
          </p:cNvPr>
          <p:cNvSpPr txBox="1"/>
          <p:nvPr/>
        </p:nvSpPr>
        <p:spPr>
          <a:xfrm>
            <a:off x="1746213" y="4731266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02BCD-ABA4-F6DE-B513-157E4664F7FD}"/>
              </a:ext>
            </a:extLst>
          </p:cNvPr>
          <p:cNvSpPr txBox="1"/>
          <p:nvPr/>
        </p:nvSpPr>
        <p:spPr>
          <a:xfrm>
            <a:off x="5618978" y="475769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98752-04CE-6BE6-1D75-FDC41ED04451}"/>
              </a:ext>
            </a:extLst>
          </p:cNvPr>
          <p:cNvSpPr txBox="1"/>
          <p:nvPr/>
        </p:nvSpPr>
        <p:spPr>
          <a:xfrm>
            <a:off x="9517263" y="4757698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Future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E868B-5828-7A49-6290-E5D5601A4FAC}"/>
              </a:ext>
            </a:extLst>
          </p:cNvPr>
          <p:cNvSpPr txBox="1"/>
          <p:nvPr/>
        </p:nvSpPr>
        <p:spPr>
          <a:xfrm flipH="1">
            <a:off x="4762499" y="2804160"/>
            <a:ext cx="2616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Dynamical Approaches</a:t>
            </a:r>
          </a:p>
          <a:p>
            <a:r>
              <a:rPr lang="en-US" altLang="ko-KR" dirty="0"/>
              <a:t>- Temporal Modeling</a:t>
            </a:r>
          </a:p>
          <a:p>
            <a:r>
              <a:rPr lang="en-US" altLang="ko-KR" dirty="0"/>
              <a:t>- Cognitive computing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973AE-179E-F90F-C642-B33A164C9FA7}"/>
              </a:ext>
            </a:extLst>
          </p:cNvPr>
          <p:cNvSpPr txBox="1"/>
          <p:nvPr/>
        </p:nvSpPr>
        <p:spPr>
          <a:xfrm>
            <a:off x="1157645" y="2647880"/>
            <a:ext cx="1972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brief history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</a:p>
          <a:p>
            <a:r>
              <a:rPr lang="en-US" altLang="ko-KR" dirty="0"/>
              <a:t>- AI</a:t>
            </a:r>
          </a:p>
          <a:p>
            <a:r>
              <a:rPr lang="en-US" altLang="ko-KR" dirty="0"/>
              <a:t>- expert system</a:t>
            </a:r>
          </a:p>
          <a:p>
            <a:r>
              <a:rPr lang="en-US" altLang="ko-KR" dirty="0"/>
              <a:t>- CDSS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4E67C-B078-B3DA-C991-CC50A8943153}"/>
              </a:ext>
            </a:extLst>
          </p:cNvPr>
          <p:cNvSpPr txBox="1"/>
          <p:nvPr/>
        </p:nvSpPr>
        <p:spPr>
          <a:xfrm flipH="1">
            <a:off x="8350564" y="2786380"/>
            <a:ext cx="2990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such approaches can integrate into the broader healthcare space</a:t>
            </a:r>
            <a:endParaRPr lang="ko-KR" altLang="en-US" dirty="0"/>
          </a:p>
        </p:txBody>
      </p:sp>
      <p:sp>
        <p:nvSpPr>
          <p:cNvPr id="16" name="슬라이드 번호 개체 틀 10">
            <a:extLst>
              <a:ext uri="{FF2B5EF4-FFF2-40B4-BE49-F238E27FC236}">
                <a16:creationId xmlns:a16="http://schemas.microsoft.com/office/drawing/2014/main" id="{D68C4790-56A3-F1A5-1436-FDA11CA4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17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4E4D52-A75C-476A-A0CC-4AFF420E61C7}"/>
              </a:ext>
            </a:extLst>
          </p:cNvPr>
          <p:cNvSpPr txBox="1"/>
          <p:nvPr/>
        </p:nvSpPr>
        <p:spPr>
          <a:xfrm>
            <a:off x="0" y="14992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2. THE HISTORY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32114" y="2198080"/>
            <a:ext cx="7553067" cy="3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0ED891-F973-8C5F-EFAD-C3D205C4BF55}"/>
              </a:ext>
            </a:extLst>
          </p:cNvPr>
          <p:cNvSpPr txBox="1"/>
          <p:nvPr/>
        </p:nvSpPr>
        <p:spPr>
          <a:xfrm>
            <a:off x="0" y="265404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EXPERT SYSTEMS</a:t>
            </a:r>
          </a:p>
          <a:p>
            <a:pPr algn="ctr"/>
            <a:r>
              <a:rPr lang="en-US" altLang="ko-KR" sz="36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AND</a:t>
            </a:r>
          </a:p>
          <a:p>
            <a:pPr algn="ctr"/>
            <a:r>
              <a:rPr lang="en-US" altLang="ko-KR" sz="36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CLINICAL ARTIFICIAL INTELLIGENCE</a:t>
            </a:r>
          </a:p>
          <a:p>
            <a:pPr algn="ctr"/>
            <a:r>
              <a:rPr lang="en-US" altLang="ko-KR" sz="36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IN HEALTH CARE</a:t>
            </a:r>
          </a:p>
        </p:txBody>
      </p:sp>
    </p:spTree>
    <p:extLst>
      <p:ext uri="{BB962C8B-B14F-4D97-AF65-F5344CB8AC3E}">
        <p14:creationId xmlns:p14="http://schemas.microsoft.com/office/powerpoint/2010/main" val="342423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45647" y="281262"/>
            <a:ext cx="959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 HISTORY</a:t>
            </a:r>
            <a:b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</a:b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– EXPERT SYSTEMS AND CLINICAL ARTIFICIAL INTELLIGENCE IN HEALTH CARE</a:t>
            </a: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A74A08F-489B-9A4F-6539-4FBD39417D91}"/>
              </a:ext>
            </a:extLst>
          </p:cNvPr>
          <p:cNvSpPr/>
          <p:nvPr/>
        </p:nvSpPr>
        <p:spPr>
          <a:xfrm>
            <a:off x="2149739" y="2004647"/>
            <a:ext cx="1823301" cy="15826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Knowledge</a:t>
            </a:r>
          </a:p>
          <a:p>
            <a:pPr algn="ctr"/>
            <a:r>
              <a:rPr lang="en-US" altLang="ko-KR" dirty="0"/>
              <a:t>base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62E99B-268A-564E-9EB0-8D4571D949A3}"/>
              </a:ext>
            </a:extLst>
          </p:cNvPr>
          <p:cNvSpPr/>
          <p:nvPr/>
        </p:nvSpPr>
        <p:spPr>
          <a:xfrm>
            <a:off x="5176594" y="2004645"/>
            <a:ext cx="1823301" cy="15826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Inference</a:t>
            </a:r>
          </a:p>
          <a:p>
            <a:pPr algn="ctr"/>
            <a:r>
              <a:rPr lang="en-US" altLang="ko-KR" dirty="0"/>
              <a:t>engine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83810F-7799-861A-96A9-8F8F692E64B5}"/>
              </a:ext>
            </a:extLst>
          </p:cNvPr>
          <p:cNvSpPr/>
          <p:nvPr/>
        </p:nvSpPr>
        <p:spPr>
          <a:xfrm>
            <a:off x="8203449" y="2004645"/>
            <a:ext cx="1823301" cy="15826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F24D211-9D34-3979-CE70-512E493F7705}"/>
              </a:ext>
            </a:extLst>
          </p:cNvPr>
          <p:cNvCxnSpPr/>
          <p:nvPr/>
        </p:nvCxnSpPr>
        <p:spPr>
          <a:xfrm>
            <a:off x="4138246" y="2795952"/>
            <a:ext cx="902677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369106-9D3C-DF26-A104-8F30A003BD26}"/>
              </a:ext>
            </a:extLst>
          </p:cNvPr>
          <p:cNvCxnSpPr/>
          <p:nvPr/>
        </p:nvCxnSpPr>
        <p:spPr>
          <a:xfrm>
            <a:off x="7184292" y="2448167"/>
            <a:ext cx="902677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A13BE30-BB60-8B64-2158-502B998FB983}"/>
              </a:ext>
            </a:extLst>
          </p:cNvPr>
          <p:cNvCxnSpPr>
            <a:cxnSpLocks/>
          </p:cNvCxnSpPr>
          <p:nvPr/>
        </p:nvCxnSpPr>
        <p:spPr>
          <a:xfrm flipH="1">
            <a:off x="7177941" y="3219690"/>
            <a:ext cx="902677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010414-07BC-8993-C982-58C3233417FD}"/>
              </a:ext>
            </a:extLst>
          </p:cNvPr>
          <p:cNvSpPr txBox="1"/>
          <p:nvPr/>
        </p:nvSpPr>
        <p:spPr>
          <a:xfrm>
            <a:off x="3732136" y="5684186"/>
            <a:ext cx="489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Expert Systems (Jackson, 1998; Luxton, 2014)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53AB77-71F6-AB1A-1AD4-244410E125A8}"/>
              </a:ext>
            </a:extLst>
          </p:cNvPr>
          <p:cNvSpPr txBox="1"/>
          <p:nvPr/>
        </p:nvSpPr>
        <p:spPr>
          <a:xfrm>
            <a:off x="4004133" y="4213467"/>
            <a:ext cx="434785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i="1" dirty="0"/>
              <a:t>If</a:t>
            </a:r>
            <a:r>
              <a:rPr lang="en-US" altLang="ko-KR" dirty="0"/>
              <a:t>  the patient has symptom x,</a:t>
            </a:r>
          </a:p>
          <a:p>
            <a:r>
              <a:rPr lang="en-US" altLang="ko-KR" i="1" dirty="0"/>
              <a:t>then</a:t>
            </a:r>
            <a:r>
              <a:rPr lang="en-US" altLang="ko-KR" dirty="0"/>
              <a:t>  the probability of disease y is 0.6.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B55F62C-615A-555E-07E3-360419193281}"/>
              </a:ext>
            </a:extLst>
          </p:cNvPr>
          <p:cNvSpPr/>
          <p:nvPr/>
        </p:nvSpPr>
        <p:spPr>
          <a:xfrm>
            <a:off x="844062" y="1441938"/>
            <a:ext cx="10621107" cy="402100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0FCE50ED-9326-A5D1-0D71-147C08BC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48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45647" y="281262"/>
            <a:ext cx="959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 HISTORY</a:t>
            </a:r>
            <a:b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</a:b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EXPERT SYSTEMS AND CLINICAL ARTIFICIAL INTELLIGENCE IN HEALTH CARE</a:t>
            </a: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A36FB3-0DB8-0406-C105-56B61AEB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793" y="20574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56B23C-E8C4-CB63-20C4-3CE73869E776}"/>
              </a:ext>
            </a:extLst>
          </p:cNvPr>
          <p:cNvSpPr txBox="1"/>
          <p:nvPr/>
        </p:nvSpPr>
        <p:spPr>
          <a:xfrm>
            <a:off x="7243063" y="2967335"/>
            <a:ext cx="2877334" cy="92333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r>
              <a:rPr lang="en-US" altLang="ko-KR" sz="5400" dirty="0"/>
              <a:t>DIAGNO</a:t>
            </a:r>
          </a:p>
        </p:txBody>
      </p:sp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488E3D0A-C3FB-57A8-F073-07182893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ECA81-C91F-F06F-0434-515561AF01D3}"/>
              </a:ext>
            </a:extLst>
          </p:cNvPr>
          <p:cNvSpPr txBox="1"/>
          <p:nvPr/>
        </p:nvSpPr>
        <p:spPr>
          <a:xfrm>
            <a:off x="2226093" y="5479864"/>
            <a:ext cx="302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(Stanford University, 1970s)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39919-0BA4-43FC-BE52-B1310D2C16FF}"/>
              </a:ext>
            </a:extLst>
          </p:cNvPr>
          <p:cNvSpPr txBox="1"/>
          <p:nvPr/>
        </p:nvSpPr>
        <p:spPr>
          <a:xfrm>
            <a:off x="7117095" y="5479864"/>
            <a:ext cx="3129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(Columbia University, 1970s)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37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45647" y="281262"/>
            <a:ext cx="959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THE HISTORY</a:t>
            </a:r>
            <a:b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</a:br>
            <a:r>
              <a:rPr lang="en-US" altLang="ko-KR" sz="20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EXPERT SYSTEMS AND CLINICAL ARTIFICIAL INTELLIGENCE IN HEALTH CARE</a:t>
            </a: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The Significance of CDSS and Its Impact on the Healthcare Industry |  Covetus Technologies Pvt Ltd">
            <a:extLst>
              <a:ext uri="{FF2B5EF4-FFF2-40B4-BE49-F238E27FC236}">
                <a16:creationId xmlns:a16="http://schemas.microsoft.com/office/drawing/2014/main" id="{D886790C-57EA-A433-973F-9FFF19108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2" y="1487352"/>
            <a:ext cx="8382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36D6F5A-1ABA-1E00-1B2B-7D9AD31CD17A}"/>
              </a:ext>
            </a:extLst>
          </p:cNvPr>
          <p:cNvSpPr/>
          <p:nvPr/>
        </p:nvSpPr>
        <p:spPr>
          <a:xfrm>
            <a:off x="2109912" y="1541464"/>
            <a:ext cx="8382000" cy="751384"/>
          </a:xfrm>
          <a:prstGeom prst="rect">
            <a:avLst/>
          </a:prstGeom>
          <a:solidFill>
            <a:srgbClr val="86A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Clinical Decision Support System (CDSS)</a:t>
            </a:r>
          </a:p>
        </p:txBody>
      </p:sp>
      <p:sp>
        <p:nvSpPr>
          <p:cNvPr id="2" name="슬라이드 번호 개체 틀 10">
            <a:extLst>
              <a:ext uri="{FF2B5EF4-FFF2-40B4-BE49-F238E27FC236}">
                <a16:creationId xmlns:a16="http://schemas.microsoft.com/office/drawing/2014/main" id="{F837132E-A8DF-1530-707F-212D8562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55206D-8BA6-49DA-881E-FAB17738B39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38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6655</TotalTime>
  <Words>1944</Words>
  <Application>Microsoft Office PowerPoint</Application>
  <PresentationFormat>와이드스크린</PresentationFormat>
  <Paragraphs>358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??</vt:lpstr>
      <vt:lpstr>-apple-system</vt:lpstr>
      <vt:lpstr>Linux Libertine</vt:lpstr>
      <vt:lpstr>Söhne</vt:lpstr>
      <vt:lpstr>나눔스퀘어 Bold</vt:lpstr>
      <vt:lpstr>맑은 고딕</vt:lpstr>
      <vt:lpstr>Arial</vt:lpstr>
      <vt:lpstr>Franklin Gothic Book</vt:lpstr>
      <vt:lpstr>Franklin Gothic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</dc:creator>
  <cp:lastModifiedBy>1</cp:lastModifiedBy>
  <cp:revision>626</cp:revision>
  <dcterms:created xsi:type="dcterms:W3CDTF">2020-01-02T10:21:22Z</dcterms:created>
  <dcterms:modified xsi:type="dcterms:W3CDTF">2024-01-22T06:18:26Z</dcterms:modified>
</cp:coreProperties>
</file>