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91" r:id="rId5"/>
    <p:sldId id="292" r:id="rId6"/>
    <p:sldId id="337" r:id="rId7"/>
    <p:sldId id="338" r:id="rId8"/>
    <p:sldId id="342" r:id="rId9"/>
    <p:sldId id="347" r:id="rId10"/>
    <p:sldId id="339" r:id="rId11"/>
    <p:sldId id="340" r:id="rId12"/>
    <p:sldId id="343" r:id="rId13"/>
    <p:sldId id="341" r:id="rId14"/>
    <p:sldId id="344" r:id="rId15"/>
    <p:sldId id="345" r:id="rId16"/>
    <p:sldId id="348" r:id="rId17"/>
    <p:sldId id="329" r:id="rId18"/>
    <p:sldId id="349" r:id="rId19"/>
    <p:sldId id="352" r:id="rId20"/>
    <p:sldId id="353" r:id="rId21"/>
    <p:sldId id="350" r:id="rId22"/>
    <p:sldId id="354" r:id="rId23"/>
    <p:sldId id="330" r:id="rId24"/>
    <p:sldId id="351" r:id="rId25"/>
    <p:sldId id="356" r:id="rId26"/>
    <p:sldId id="358" r:id="rId27"/>
    <p:sldId id="359" r:id="rId28"/>
    <p:sldId id="361" r:id="rId29"/>
    <p:sldId id="362" r:id="rId30"/>
    <p:sldId id="355" r:id="rId31"/>
    <p:sldId id="360" r:id="rId32"/>
    <p:sldId id="331" r:id="rId33"/>
    <p:sldId id="363" r:id="rId34"/>
    <p:sldId id="364" r:id="rId35"/>
    <p:sldId id="332" r:id="rId36"/>
    <p:sldId id="365" r:id="rId37"/>
    <p:sldId id="366" r:id="rId38"/>
    <p:sldId id="272" r:id="rId3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" initials="m" lastIdx="2" clrIdx="0">
    <p:extLst>
      <p:ext uri="{19B8F6BF-5375-455C-9EA6-DF929625EA0E}">
        <p15:presenceInfo xmlns:p15="http://schemas.microsoft.com/office/powerpoint/2012/main" userId="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5FF"/>
    <a:srgbClr val="FFCDC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092" autoAdjust="0"/>
  </p:normalViewPr>
  <p:slideViewPr>
    <p:cSldViewPr snapToGrid="0">
      <p:cViewPr varScale="1">
        <p:scale>
          <a:sx n="84" d="100"/>
          <a:sy n="84" d="100"/>
        </p:scale>
        <p:origin x="16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89B1-3C4E-4EDD-9CF2-1877216F6354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06D0-05CC-4357-9510-08A56F8E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0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Fundamentals-of-Computer-Graphics</a:t>
            </a:r>
            <a:r>
              <a:rPr lang="ko-KR" altLang="en-US" dirty="0"/>
              <a:t>의</a:t>
            </a:r>
            <a:r>
              <a:rPr lang="en-US" altLang="ko-KR" baseline="0" dirty="0"/>
              <a:t> Ch6 Transformation</a:t>
            </a:r>
            <a:r>
              <a:rPr lang="ko-KR" altLang="en-US" baseline="0" dirty="0"/>
              <a:t> </a:t>
            </a:r>
            <a:r>
              <a:rPr lang="en-US" altLang="ko-KR" baseline="0" dirty="0"/>
              <a:t>Matrices</a:t>
            </a:r>
            <a:r>
              <a:rPr lang="ko-KR" altLang="en-US" baseline="0" dirty="0"/>
              <a:t>에 대한 발표를 시작하겠습니다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컴퓨터 그래픽스를 수강하셨다면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복습하는 느낌으로 편하게 보시면 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x</a:t>
            </a:r>
            <a:r>
              <a:rPr lang="ko-KR" altLang="en-US" baseline="0" dirty="0"/>
              <a:t>축과 </a:t>
            </a:r>
            <a:r>
              <a:rPr lang="en-US" altLang="ko-KR" baseline="0" dirty="0"/>
              <a:t>y</a:t>
            </a:r>
            <a:r>
              <a:rPr lang="ko-KR" altLang="en-US" baseline="0" dirty="0"/>
              <a:t>축으로 대칭이동하는 변형입니다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지금까지 여러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을</a:t>
            </a:r>
            <a:r>
              <a:rPr lang="en-US" altLang="ko-KR" baseline="0" dirty="0"/>
              <a:t> </a:t>
            </a:r>
            <a:r>
              <a:rPr lang="ko-KR" altLang="en-US" baseline="0" dirty="0"/>
              <a:t>살펴보았습니다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이제 살펴볼 것은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의 조합과 분해입니다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Transformation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의 곱으로 표현했기 때문에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여러 번의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을 적용하는 것을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를 여러 번 곱한 것으로 표현할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주의 해야 할 점은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오른쪽 </a:t>
            </a:r>
            <a:r>
              <a:rPr lang="en-US" altLang="ko-KR" baseline="0" dirty="0" err="1"/>
              <a:t>matirx</a:t>
            </a:r>
            <a:r>
              <a:rPr lang="ko-KR" altLang="en-US" baseline="0" dirty="0"/>
              <a:t>부터 곱해지니까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오른쪽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에 해당하는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이 먼저 수행된다는 점을 명심하셔야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자료에서는 </a:t>
            </a:r>
            <a:r>
              <a:rPr lang="en-US" altLang="ko-KR" baseline="0" dirty="0"/>
              <a:t>S</a:t>
            </a:r>
            <a:r>
              <a:rPr lang="ko-KR" altLang="en-US" baseline="0" dirty="0"/>
              <a:t>가 먼저 수행되고</a:t>
            </a:r>
            <a:r>
              <a:rPr lang="en-US" altLang="ko-KR" baseline="0" dirty="0"/>
              <a:t>, R</a:t>
            </a:r>
            <a:r>
              <a:rPr lang="ko-KR" altLang="en-US" baseline="0" dirty="0"/>
              <a:t>이 그 다음에 수행되는 걸 볼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자 그러면 </a:t>
            </a:r>
            <a:r>
              <a:rPr lang="ko-KR" altLang="en-US" baseline="0" dirty="0" err="1"/>
              <a:t>아까의</a:t>
            </a:r>
            <a:r>
              <a:rPr lang="ko-KR" altLang="en-US" baseline="0" dirty="0"/>
              <a:t> 시계그림을 다시 상상해봅시다</a:t>
            </a:r>
            <a:r>
              <a:rPr lang="en-US" altLang="ko-KR" baseline="0" dirty="0"/>
              <a:t>.</a:t>
            </a:r>
          </a:p>
          <a:p>
            <a:r>
              <a:rPr lang="en-US" altLang="ko-KR" dirty="0"/>
              <a:t>Scaling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축으로 밖에 </a:t>
            </a:r>
            <a:r>
              <a:rPr lang="ko-KR" altLang="en-US" dirty="0" err="1"/>
              <a:t>못했었죠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 시계를 대각선 방향으로 </a:t>
            </a:r>
            <a:r>
              <a:rPr lang="en-US" altLang="ko-KR" dirty="0"/>
              <a:t>scaling</a:t>
            </a:r>
            <a:r>
              <a:rPr lang="ko-KR" altLang="en-US" dirty="0"/>
              <a:t>하고 싶으면 어떻게 </a:t>
            </a:r>
            <a:r>
              <a:rPr lang="ko-KR" altLang="en-US" dirty="0" err="1"/>
              <a:t>해야할까요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Rotation</a:t>
            </a:r>
            <a:r>
              <a:rPr lang="ko-KR" altLang="en-US" dirty="0"/>
              <a:t>해서 시계의 대각선을 </a:t>
            </a:r>
            <a:r>
              <a:rPr lang="en-US" altLang="ko-KR" dirty="0"/>
              <a:t>x</a:t>
            </a:r>
            <a:r>
              <a:rPr lang="ko-KR" altLang="en-US" dirty="0"/>
              <a:t>축 또는 </a:t>
            </a:r>
            <a:r>
              <a:rPr lang="en-US" altLang="ko-KR" dirty="0"/>
              <a:t>y</a:t>
            </a:r>
            <a:r>
              <a:rPr lang="ko-KR" altLang="en-US" dirty="0"/>
              <a:t>축의 방향이 </a:t>
            </a:r>
            <a:r>
              <a:rPr lang="ko-KR" altLang="en-US" dirty="0" err="1"/>
              <a:t>되도록하고</a:t>
            </a:r>
            <a:r>
              <a:rPr lang="en-US" altLang="ko-KR" dirty="0"/>
              <a:t>, scaling</a:t>
            </a:r>
            <a:r>
              <a:rPr lang="ko-KR" altLang="en-US" dirty="0"/>
              <a:t>을 하면 되겠죠</a:t>
            </a:r>
            <a:r>
              <a:rPr lang="en-US" altLang="ko-KR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9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Rotation</a:t>
            </a:r>
            <a:r>
              <a:rPr lang="ko-KR" altLang="en-US" dirty="0"/>
              <a:t>을 한 뒤에 </a:t>
            </a:r>
            <a:r>
              <a:rPr lang="en-US" altLang="ko-KR" dirty="0"/>
              <a:t>Scaling</a:t>
            </a:r>
            <a:r>
              <a:rPr lang="ko-KR" altLang="en-US" dirty="0"/>
              <a:t>해야</a:t>
            </a:r>
            <a:r>
              <a:rPr lang="en-US" altLang="ko-KR" dirty="0"/>
              <a:t>, </a:t>
            </a:r>
            <a:r>
              <a:rPr lang="ko-KR" altLang="en-US" dirty="0"/>
              <a:t>시계의 대각선 방향으로 </a:t>
            </a:r>
            <a:r>
              <a:rPr lang="en-US" altLang="ko-KR" dirty="0"/>
              <a:t>scaling</a:t>
            </a:r>
            <a:r>
              <a:rPr lang="ko-KR" altLang="en-US" dirty="0"/>
              <a:t>이 될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원한다면 다시 반대로 </a:t>
            </a:r>
            <a:r>
              <a:rPr lang="en-US" altLang="ko-KR" dirty="0"/>
              <a:t>rotation</a:t>
            </a:r>
            <a:r>
              <a:rPr lang="ko-KR" altLang="en-US" dirty="0"/>
              <a:t>을 할 수 있겠죠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</a:t>
            </a:r>
            <a:r>
              <a:rPr lang="en-US" altLang="ko-KR" dirty="0"/>
              <a:t>scaling</a:t>
            </a:r>
            <a:r>
              <a:rPr lang="ko-KR" altLang="en-US" dirty="0"/>
              <a:t>을 먼저하고 </a:t>
            </a:r>
            <a:r>
              <a:rPr lang="en-US" altLang="ko-KR" dirty="0"/>
              <a:t>rotation</a:t>
            </a:r>
            <a:r>
              <a:rPr lang="ko-KR" altLang="en-US" dirty="0"/>
              <a:t>을 하면 전혀 다른 모양이 되겠죠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보신 거와 같이 </a:t>
            </a:r>
            <a:r>
              <a:rPr lang="en-US" altLang="ko-KR" dirty="0"/>
              <a:t>matrix</a:t>
            </a:r>
            <a:r>
              <a:rPr lang="ko-KR" altLang="en-US" dirty="0"/>
              <a:t> 순서를 잘 못 쓰게 되면 전혀 다른 변형이 될 수 있으니 주의해야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8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Matrix</a:t>
            </a:r>
            <a:r>
              <a:rPr lang="ko-KR" altLang="en-US" baseline="0" dirty="0"/>
              <a:t>들을 곱해서 조합하는 것을 봤으니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이제 분해하는 것을 보도록 </a:t>
            </a:r>
            <a:r>
              <a:rPr lang="ko-KR" altLang="en-US" baseline="0" dirty="0" err="1"/>
              <a:t>할게요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다음은 </a:t>
            </a:r>
            <a:r>
              <a:rPr lang="en-US" altLang="ko-KR" baseline="0" dirty="0"/>
              <a:t>symmetric matrix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Eigenvalue</a:t>
            </a:r>
            <a:r>
              <a:rPr lang="ko-KR" altLang="en-US" baseline="0" dirty="0"/>
              <a:t> </a:t>
            </a:r>
            <a:r>
              <a:rPr lang="en-US" altLang="ko-KR" baseline="0" dirty="0"/>
              <a:t>Decomposition</a:t>
            </a:r>
            <a:r>
              <a:rPr lang="ko-KR" altLang="en-US" baseline="0" dirty="0"/>
              <a:t>으로 분해하는 과정입니다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Symmetric matrix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Eigenvalue</a:t>
            </a:r>
            <a:r>
              <a:rPr lang="ko-KR" altLang="en-US" baseline="0" dirty="0"/>
              <a:t> </a:t>
            </a:r>
            <a:r>
              <a:rPr lang="en-US" altLang="ko-KR" baseline="0" dirty="0"/>
              <a:t>Decomposition</a:t>
            </a:r>
            <a:r>
              <a:rPr lang="ko-KR" altLang="en-US" baseline="0" dirty="0"/>
              <a:t>으로 분해를 하면</a:t>
            </a:r>
            <a:r>
              <a:rPr lang="en-US" altLang="ko-KR" baseline="0" dirty="0"/>
              <a:t>, Eigen vector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Eigen value</a:t>
            </a:r>
            <a:r>
              <a:rPr lang="ko-KR" altLang="en-US" baseline="0" dirty="0"/>
              <a:t>로 이루어진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로 분해될 것입니다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Eigen vector</a:t>
            </a:r>
            <a:r>
              <a:rPr lang="ko-KR" altLang="en-US" baseline="0" dirty="0"/>
              <a:t>들은 서로 수직이니까</a:t>
            </a:r>
            <a:r>
              <a:rPr lang="en-US" altLang="ko-KR" baseline="0" dirty="0"/>
              <a:t>, Rotation matrix</a:t>
            </a:r>
            <a:r>
              <a:rPr lang="ko-KR" altLang="en-US" baseline="0" dirty="0"/>
              <a:t>가 될 수 있겠죠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이전에 </a:t>
            </a:r>
            <a:r>
              <a:rPr lang="ko-KR" altLang="en-US" baseline="0" dirty="0" err="1"/>
              <a:t>설명드렸던</a:t>
            </a:r>
            <a:r>
              <a:rPr lang="ko-KR" altLang="en-US" baseline="0" dirty="0"/>
              <a:t> </a:t>
            </a:r>
            <a:r>
              <a:rPr lang="en-US" altLang="ko-KR" baseline="0" dirty="0"/>
              <a:t>rotation matrix</a:t>
            </a:r>
            <a:r>
              <a:rPr lang="ko-KR" altLang="en-US" baseline="0" dirty="0"/>
              <a:t>의 특징 기억나시죠</a:t>
            </a:r>
            <a:r>
              <a:rPr lang="en-US" altLang="ko-KR" baseline="0" dirty="0"/>
              <a:t>?)</a:t>
            </a:r>
          </a:p>
          <a:p>
            <a:r>
              <a:rPr lang="ko-KR" altLang="en-US" baseline="0" dirty="0"/>
              <a:t>그리고 </a:t>
            </a:r>
            <a:r>
              <a:rPr lang="en-US" altLang="ko-KR" baseline="0" dirty="0"/>
              <a:t>Eigen value</a:t>
            </a:r>
            <a:r>
              <a:rPr lang="ko-KR" altLang="en-US" baseline="0" dirty="0"/>
              <a:t>로 이루어진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diagonal matrix</a:t>
            </a:r>
            <a:r>
              <a:rPr lang="ko-KR" altLang="en-US" baseline="0" dirty="0"/>
              <a:t>라 </a:t>
            </a:r>
            <a:r>
              <a:rPr lang="en-US" altLang="ko-KR" baseline="0" dirty="0"/>
              <a:t>scaling matrix</a:t>
            </a:r>
            <a:r>
              <a:rPr lang="ko-KR" altLang="en-US" baseline="0" dirty="0"/>
              <a:t>의 형태가 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이를 통해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어떠한 </a:t>
            </a:r>
            <a:r>
              <a:rPr lang="en-US" altLang="ko-KR" baseline="0" dirty="0"/>
              <a:t>matrix a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symmetric</a:t>
            </a:r>
            <a:r>
              <a:rPr lang="ko-KR" altLang="en-US" baseline="0" dirty="0"/>
              <a:t>하다면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저희는 </a:t>
            </a:r>
            <a:r>
              <a:rPr lang="en-US" altLang="ko-KR" baseline="0" dirty="0"/>
              <a:t>Eigenvalue Decomposition</a:t>
            </a:r>
            <a:r>
              <a:rPr lang="ko-KR" altLang="en-US" baseline="0" dirty="0"/>
              <a:t>을 통해 </a:t>
            </a:r>
            <a:r>
              <a:rPr lang="en-US" altLang="ko-KR" baseline="0" dirty="0" err="1"/>
              <a:t>rotatio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scalin</a:t>
            </a:r>
            <a:r>
              <a:rPr lang="ko-KR" altLang="en-US" baseline="0" dirty="0"/>
              <a:t>으로 분해할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그림을 보시면</a:t>
            </a:r>
            <a:r>
              <a:rPr lang="en-US" altLang="ko-KR" baseline="0" dirty="0"/>
              <a:t>, R transpose</a:t>
            </a:r>
            <a:r>
              <a:rPr lang="ko-KR" altLang="en-US" baseline="0" dirty="0"/>
              <a:t>에 의해 회전이 되고</a:t>
            </a:r>
            <a:r>
              <a:rPr lang="en-US" altLang="ko-KR" baseline="0" dirty="0"/>
              <a:t>, scaling</a:t>
            </a:r>
            <a:r>
              <a:rPr lang="ko-KR" altLang="en-US" baseline="0" dirty="0"/>
              <a:t>이 이루어진 후에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다시 </a:t>
            </a:r>
            <a:r>
              <a:rPr lang="en-US" altLang="ko-KR" baseline="0" dirty="0"/>
              <a:t>R</a:t>
            </a:r>
            <a:r>
              <a:rPr lang="ko-KR" altLang="en-US" baseline="0" dirty="0"/>
              <a:t>에 의해 회전이 되는 모습을 볼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여러분도 </a:t>
            </a:r>
            <a:r>
              <a:rPr lang="ko-KR" altLang="en-US" baseline="0" dirty="0" err="1"/>
              <a:t>아시다시피</a:t>
            </a:r>
            <a:r>
              <a:rPr lang="ko-KR" altLang="en-US" baseline="0" dirty="0"/>
              <a:t> </a:t>
            </a:r>
            <a:r>
              <a:rPr lang="en-US" altLang="ko-KR" baseline="0" dirty="0"/>
              <a:t>orthogonal matrix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inverse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transpose</a:t>
            </a:r>
            <a:r>
              <a:rPr lang="ko-KR" altLang="en-US" baseline="0" dirty="0"/>
              <a:t>죠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예시입니다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Symmetric matrix</a:t>
            </a:r>
            <a:r>
              <a:rPr lang="ko-KR" altLang="en-US" baseline="0" dirty="0"/>
              <a:t>를 분해하여서 보니까</a:t>
            </a:r>
            <a:r>
              <a:rPr lang="en-US" altLang="ko-KR" baseline="0" dirty="0"/>
              <a:t>, 31.7</a:t>
            </a:r>
            <a:r>
              <a:rPr lang="ko-KR" altLang="en-US" baseline="0" dirty="0"/>
              <a:t>도만큼 회전시켜서 이렇게 </a:t>
            </a:r>
            <a:r>
              <a:rPr lang="en-US" altLang="ko-KR" baseline="0" dirty="0"/>
              <a:t>scaling</a:t>
            </a:r>
            <a:r>
              <a:rPr lang="ko-KR" altLang="en-US" baseline="0" dirty="0"/>
              <a:t>을하고 다시 </a:t>
            </a:r>
            <a:r>
              <a:rPr lang="en-US" altLang="ko-KR" baseline="0" dirty="0"/>
              <a:t>31.7</a:t>
            </a:r>
            <a:r>
              <a:rPr lang="ko-KR" altLang="en-US" baseline="0" dirty="0"/>
              <a:t>도만큼 반대로 회전시키는 </a:t>
            </a:r>
            <a:r>
              <a:rPr lang="en-US" altLang="ko-KR" baseline="0" dirty="0" err="1"/>
              <a:t>transformatio</a:t>
            </a:r>
            <a:r>
              <a:rPr lang="ko-KR" altLang="en-US" baseline="0" dirty="0"/>
              <a:t>이라는 것을 알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7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</a:t>
            </a:r>
            <a:r>
              <a:rPr lang="en-US" altLang="ko-KR" baseline="0" dirty="0"/>
              <a:t>Singular Value Decomposition, </a:t>
            </a:r>
            <a:r>
              <a:rPr lang="ko-KR" altLang="en-US" baseline="0" dirty="0"/>
              <a:t>약자로 </a:t>
            </a:r>
            <a:r>
              <a:rPr lang="en-US" altLang="ko-KR" baseline="0" dirty="0"/>
              <a:t>SVD</a:t>
            </a:r>
            <a:r>
              <a:rPr lang="ko-KR" altLang="en-US" baseline="0" dirty="0"/>
              <a:t>에 대해 보겠습니다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SVD</a:t>
            </a:r>
            <a:r>
              <a:rPr lang="ko-KR" altLang="en-US" baseline="0" dirty="0"/>
              <a:t>를 통해 분해를 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마찬가지로 </a:t>
            </a:r>
            <a:r>
              <a:rPr lang="en-US" altLang="ko-KR" baseline="0" dirty="0"/>
              <a:t>singular value</a:t>
            </a:r>
            <a:r>
              <a:rPr lang="ko-KR" altLang="en-US" baseline="0" dirty="0"/>
              <a:t>로 이루어진 </a:t>
            </a:r>
            <a:r>
              <a:rPr lang="en-US" altLang="ko-KR" baseline="0" dirty="0"/>
              <a:t>diagonal matrix</a:t>
            </a:r>
            <a:r>
              <a:rPr lang="ko-KR" altLang="en-US" baseline="0" dirty="0"/>
              <a:t>와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그것의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앞 뒤에 위치하는 </a:t>
            </a:r>
            <a:r>
              <a:rPr lang="en-US" altLang="ko-KR" baseline="0" dirty="0"/>
              <a:t>rotation matrix</a:t>
            </a:r>
            <a:r>
              <a:rPr lang="ko-KR" altLang="en-US" baseline="0" dirty="0"/>
              <a:t>로 분해가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한 가지 다른 점은 각 </a:t>
            </a:r>
            <a:r>
              <a:rPr lang="en-US" altLang="ko-KR" baseline="0" dirty="0"/>
              <a:t>rotation </a:t>
            </a:r>
            <a:r>
              <a:rPr lang="en-US" altLang="ko-KR" baseline="0" dirty="0" err="1"/>
              <a:t>matri</a:t>
            </a:r>
            <a:r>
              <a:rPr lang="ko-KR" altLang="en-US" baseline="0" dirty="0"/>
              <a:t>가 서로의 역행렬이 아니라는 점입니다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--------------------------------(</a:t>
            </a:r>
            <a:r>
              <a:rPr lang="ko-KR" altLang="en-US" baseline="0" dirty="0"/>
              <a:t>시간 없다면 생략</a:t>
            </a:r>
            <a:r>
              <a:rPr lang="en-US" altLang="ko-KR" baseline="0" dirty="0"/>
              <a:t>)---------------------------------------------------------</a:t>
            </a:r>
          </a:p>
          <a:p>
            <a:r>
              <a:rPr lang="en-US" altLang="ko-KR" baseline="0" dirty="0"/>
              <a:t>SVD</a:t>
            </a:r>
            <a:r>
              <a:rPr lang="ko-KR" altLang="en-US" baseline="0" dirty="0"/>
              <a:t>는 항상 </a:t>
            </a:r>
            <a:r>
              <a:rPr lang="en-US" altLang="ko-KR" baseline="0" dirty="0"/>
              <a:t>positive entry</a:t>
            </a:r>
            <a:r>
              <a:rPr lang="ko-KR" altLang="en-US" baseline="0" dirty="0"/>
              <a:t>로 이루어진 </a:t>
            </a:r>
            <a:r>
              <a:rPr lang="en-US" altLang="ko-KR" baseline="0" dirty="0"/>
              <a:t>singular values</a:t>
            </a:r>
            <a:r>
              <a:rPr lang="ko-KR" altLang="en-US" baseline="0" dirty="0"/>
              <a:t>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를 제공 가능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하지만 </a:t>
            </a:r>
            <a:r>
              <a:rPr lang="en-US" altLang="ko-KR" baseline="0" dirty="0"/>
              <a:t>U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V</a:t>
            </a:r>
            <a:r>
              <a:rPr lang="ko-KR" altLang="en-US" baseline="0" dirty="0"/>
              <a:t>는 항상 </a:t>
            </a:r>
            <a:r>
              <a:rPr lang="en-US" altLang="ko-KR" baseline="0" dirty="0"/>
              <a:t>rotation</a:t>
            </a:r>
            <a:r>
              <a:rPr lang="ko-KR" altLang="en-US" baseline="0" dirty="0"/>
              <a:t>이지 않고</a:t>
            </a:r>
            <a:r>
              <a:rPr lang="en-US" altLang="ko-KR" baseline="0" dirty="0"/>
              <a:t>, reflection</a:t>
            </a:r>
            <a:r>
              <a:rPr lang="ko-KR" altLang="en-US" baseline="0" dirty="0"/>
              <a:t>일 수도 있음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책에서 소개하는 방법으로</a:t>
            </a:r>
            <a:r>
              <a:rPr lang="en-US" altLang="ko-KR" baseline="0" dirty="0"/>
              <a:t>, Determinant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check</a:t>
            </a:r>
            <a:r>
              <a:rPr lang="ko-KR" altLang="en-US" baseline="0" dirty="0"/>
              <a:t>해서 </a:t>
            </a:r>
            <a:r>
              <a:rPr lang="en-US" altLang="ko-KR" baseline="0" dirty="0"/>
              <a:t>+1</a:t>
            </a:r>
            <a:r>
              <a:rPr lang="ko-KR" altLang="en-US" baseline="0" dirty="0"/>
              <a:t>이면 </a:t>
            </a:r>
            <a:r>
              <a:rPr lang="en-US" altLang="ko-KR" baseline="0" dirty="0"/>
              <a:t>rotation, -1</a:t>
            </a:r>
            <a:r>
              <a:rPr lang="ko-KR" altLang="en-US" baseline="0" dirty="0"/>
              <a:t>이면 </a:t>
            </a:r>
            <a:r>
              <a:rPr lang="en-US" altLang="ko-KR" baseline="0" dirty="0"/>
              <a:t>reflection</a:t>
            </a:r>
            <a:r>
              <a:rPr lang="ko-KR" altLang="en-US" baseline="0" dirty="0"/>
              <a:t>으로 구분할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86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 </a:t>
            </a:r>
            <a:r>
              <a:rPr lang="en-US" altLang="ko-KR" baseline="0" dirty="0"/>
              <a:t>Decomposition</a:t>
            </a:r>
            <a:r>
              <a:rPr lang="ko-KR" altLang="en-US" baseline="0" dirty="0"/>
              <a:t>은 </a:t>
            </a:r>
            <a:r>
              <a:rPr lang="en-US" altLang="ko-KR" baseline="0" dirty="0" err="1"/>
              <a:t>Paeth</a:t>
            </a:r>
            <a:r>
              <a:rPr lang="en-US" altLang="ko-KR" baseline="0" dirty="0"/>
              <a:t> Decomposition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Rotation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개의 </a:t>
            </a:r>
            <a:r>
              <a:rPr lang="en-US" altLang="ko-KR" baseline="0" dirty="0"/>
              <a:t>Shearing</a:t>
            </a:r>
            <a:r>
              <a:rPr lang="ko-KR" altLang="en-US" baseline="0" dirty="0"/>
              <a:t>의 곱으로 나타내는 방법입니다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이러한 방법을 사용하는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컴퓨터로 작업할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이미지를 회전 시키는 것보다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픽셀들을 </a:t>
            </a:r>
            <a:r>
              <a:rPr lang="en-US" altLang="ko-KR" baseline="0" dirty="0"/>
              <a:t>shear</a:t>
            </a:r>
            <a:r>
              <a:rPr lang="ko-KR" altLang="en-US" baseline="0" dirty="0"/>
              <a:t>을 통해 옆으로 이동시키는 것이 계산이 효율적이고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구현도 쉽기 때문입니다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봤던 </a:t>
            </a:r>
            <a:r>
              <a:rPr lang="en-US" altLang="ko-KR" dirty="0"/>
              <a:t>2</a:t>
            </a:r>
            <a:r>
              <a:rPr lang="ko-KR" altLang="en-US" dirty="0"/>
              <a:t>차원에서의 </a:t>
            </a:r>
            <a:r>
              <a:rPr lang="en-US" altLang="ko-KR" dirty="0"/>
              <a:t>transformation</a:t>
            </a:r>
            <a:r>
              <a:rPr lang="ko-KR" altLang="en-US" dirty="0"/>
              <a:t>을 바탕으로 </a:t>
            </a:r>
            <a:r>
              <a:rPr lang="en-US" altLang="ko-KR" dirty="0"/>
              <a:t>3</a:t>
            </a:r>
            <a:r>
              <a:rPr lang="ko-KR" altLang="en-US" dirty="0"/>
              <a:t>차원에서의 </a:t>
            </a:r>
            <a:r>
              <a:rPr lang="en-US" altLang="ko-KR" dirty="0"/>
              <a:t>transformation</a:t>
            </a:r>
            <a:r>
              <a:rPr lang="ko-KR" altLang="en-US" dirty="0"/>
              <a:t>을 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2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3</a:t>
            </a:r>
            <a:r>
              <a:rPr lang="ko-KR" altLang="en-US" baseline="0" dirty="0"/>
              <a:t>차원에서의 </a:t>
            </a:r>
            <a:r>
              <a:rPr lang="en-US" altLang="ko-KR" baseline="0" dirty="0"/>
              <a:t>transformation 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차원의 </a:t>
            </a:r>
            <a:r>
              <a:rPr lang="en-US" altLang="ko-KR" baseline="0" dirty="0"/>
              <a:t>transformation </a:t>
            </a:r>
            <a:r>
              <a:rPr lang="ko-KR" altLang="en-US" baseline="0" dirty="0"/>
              <a:t>을 확장한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차원이 하나 늘어났을 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직관적인 생김새는 </a:t>
            </a:r>
            <a:r>
              <a:rPr lang="en-US" altLang="ko-KR" baseline="0" dirty="0"/>
              <a:t>2</a:t>
            </a:r>
            <a:r>
              <a:rPr lang="ko-KR" altLang="en-US" baseline="0" dirty="0"/>
              <a:t>차원과 비슷하죠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회전의 경우를 좀 더 자세히 보고 넘어가겠습니다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3</a:t>
            </a:r>
            <a:r>
              <a:rPr lang="ko-KR" altLang="en-US" baseline="0" dirty="0"/>
              <a:t>차원에서 회전을 시킬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축하나를 고정시키고 회전시키게 된다면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2</a:t>
            </a:r>
            <a:r>
              <a:rPr lang="ko-KR" altLang="en-US" baseline="0" dirty="0"/>
              <a:t>차원에서의 회전과 같다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각 축으로의 회전들을 이렇게 할 수 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2</a:t>
            </a:r>
            <a:r>
              <a:rPr lang="ko-KR" altLang="en-US" baseline="0" dirty="0" err="1"/>
              <a:t>차원에서와</a:t>
            </a:r>
            <a:r>
              <a:rPr lang="ko-KR" altLang="en-US" baseline="0" dirty="0"/>
              <a:t> 마찬가지로 </a:t>
            </a:r>
            <a:r>
              <a:rPr lang="en-US" altLang="ko-KR" baseline="0" dirty="0"/>
              <a:t>Singular Value Decomposition, Eigenvalue Decomposition, </a:t>
            </a:r>
            <a:r>
              <a:rPr lang="en-US" altLang="ko-KR" baseline="0" dirty="0" err="1"/>
              <a:t>Paeth</a:t>
            </a:r>
            <a:r>
              <a:rPr lang="en-US" altLang="ko-KR" baseline="0" dirty="0"/>
              <a:t> Decomposition </a:t>
            </a:r>
            <a:r>
              <a:rPr lang="ko-KR" altLang="en-US" baseline="0" dirty="0"/>
              <a:t>전부 그대로 적용된다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3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그렇다면 </a:t>
            </a:r>
            <a:r>
              <a:rPr lang="en-US" altLang="ko-KR" baseline="0" dirty="0" err="1"/>
              <a:t>x,y,z</a:t>
            </a:r>
            <a:r>
              <a:rPr lang="ko-KR" altLang="en-US" baseline="0" dirty="0"/>
              <a:t>축 말고 임의의 축으로 회전은 어떻게 할 수 있을까요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이를 살펴보기 위해 </a:t>
            </a:r>
            <a:r>
              <a:rPr lang="en-US" altLang="ko-KR" baseline="0" dirty="0"/>
              <a:t>rotation matrix</a:t>
            </a:r>
            <a:r>
              <a:rPr lang="ko-KR" altLang="en-US" baseline="0" dirty="0"/>
              <a:t>을 살펴보고 넘어가겠습니다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임의의 좌표계 </a:t>
            </a:r>
            <a:r>
              <a:rPr lang="en-US" altLang="ko-KR" baseline="0" dirty="0" err="1"/>
              <a:t>uvw</a:t>
            </a:r>
            <a:r>
              <a:rPr lang="ko-KR" altLang="en-US" baseline="0" dirty="0"/>
              <a:t>를 설정합니다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각 벡터들의 크기를 </a:t>
            </a:r>
            <a:r>
              <a:rPr lang="en-US" altLang="ko-KR" baseline="0" dirty="0"/>
              <a:t>1</a:t>
            </a:r>
            <a:r>
              <a:rPr lang="ko-KR" altLang="en-US" baseline="0" dirty="0"/>
              <a:t>로 설정하고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당연히 각 벡터들은 수직이겠죠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이것을 통해 </a:t>
            </a:r>
            <a:r>
              <a:rPr lang="en-US" altLang="ko-KR" baseline="0" dirty="0"/>
              <a:t>rotation</a:t>
            </a:r>
            <a:r>
              <a:rPr lang="ko-KR" altLang="en-US" baseline="0" dirty="0"/>
              <a:t>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를 만들면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uvw</a:t>
            </a:r>
            <a:r>
              <a:rPr lang="ko-KR" altLang="en-US" baseline="0" dirty="0"/>
              <a:t>를 </a:t>
            </a:r>
            <a:r>
              <a:rPr lang="en-US" altLang="ko-KR" baseline="0" dirty="0" err="1"/>
              <a:t>xyz</a:t>
            </a:r>
            <a:r>
              <a:rPr lang="ko-KR" altLang="en-US" baseline="0" dirty="0"/>
              <a:t>좌표계로 회전시키는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가 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이것의 역함수는 좌표계를 </a:t>
            </a:r>
            <a:r>
              <a:rPr lang="en-US" altLang="ko-KR" baseline="0" dirty="0" err="1"/>
              <a:t>xyz</a:t>
            </a:r>
            <a:r>
              <a:rPr lang="ko-KR" altLang="en-US" baseline="0" dirty="0"/>
              <a:t>에서 </a:t>
            </a:r>
            <a:r>
              <a:rPr lang="en-US" altLang="ko-KR" baseline="0" dirty="0" err="1"/>
              <a:t>uvw</a:t>
            </a:r>
            <a:r>
              <a:rPr lang="ko-KR" altLang="en-US" baseline="0" dirty="0"/>
              <a:t>로 회전시키는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(Rotation</a:t>
            </a:r>
            <a:r>
              <a:rPr lang="ko-KR" altLang="en-US" baseline="0" dirty="0"/>
              <a:t>을 시키는 </a:t>
            </a:r>
            <a:r>
              <a:rPr lang="en-US" altLang="ko-KR" baseline="0" dirty="0"/>
              <a:t>transformation matrix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orthogonal matrix </a:t>
            </a:r>
            <a:r>
              <a:rPr lang="ko-KR" altLang="en-US" baseline="0" dirty="0"/>
              <a:t>였죠</a:t>
            </a:r>
            <a:r>
              <a:rPr lang="en-US" altLang="ko-KR" baseline="0" dirty="0"/>
              <a:t>.)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7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03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임의의 축으로 회전을 시켜봅시다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r>
              <a:rPr lang="ko-KR" altLang="en-US" baseline="0" dirty="0"/>
              <a:t>임의의 </a:t>
            </a:r>
            <a:r>
              <a:rPr lang="en-US" altLang="ko-KR" baseline="0" dirty="0"/>
              <a:t>vector a </a:t>
            </a:r>
            <a:r>
              <a:rPr lang="ko-KR" altLang="en-US" baseline="0" dirty="0"/>
              <a:t>를 축으로 회전하고 싶다면</a:t>
            </a:r>
            <a:r>
              <a:rPr lang="en-US" altLang="ko-KR" baseline="0" dirty="0"/>
              <a:t>, a</a:t>
            </a:r>
            <a:r>
              <a:rPr lang="ko-KR" altLang="en-US" baseline="0" dirty="0"/>
              <a:t>를 하나의 축으로 하는 좌표계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uvw</a:t>
            </a:r>
            <a:r>
              <a:rPr lang="ko-KR" altLang="en-US" baseline="0" dirty="0"/>
              <a:t>를 설정합니다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여기서는 </a:t>
            </a:r>
            <a:r>
              <a:rPr lang="en-US" altLang="ko-KR" baseline="0" dirty="0"/>
              <a:t>w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a</a:t>
            </a:r>
            <a:r>
              <a:rPr lang="ko-KR" altLang="en-US" baseline="0" dirty="0"/>
              <a:t>가 되도록 </a:t>
            </a:r>
            <a:r>
              <a:rPr lang="ko-KR" altLang="en-US" baseline="0" dirty="0" err="1"/>
              <a:t>설정할게요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이렇게 설정한다면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우리는 </a:t>
            </a:r>
            <a:r>
              <a:rPr lang="en-US" altLang="ko-KR" baseline="0" dirty="0" err="1"/>
              <a:t>uvw</a:t>
            </a:r>
            <a:r>
              <a:rPr lang="ko-KR" altLang="en-US" baseline="0" dirty="0"/>
              <a:t>좌표계에서 </a:t>
            </a:r>
            <a:r>
              <a:rPr lang="en-US" altLang="ko-KR" baseline="0" dirty="0" err="1"/>
              <a:t>xyz</a:t>
            </a:r>
            <a:r>
              <a:rPr lang="ko-KR" altLang="en-US" baseline="0" dirty="0"/>
              <a:t>좌표계로 회전을 시켰을 때</a:t>
            </a:r>
            <a:r>
              <a:rPr lang="en-US" altLang="ko-KR" baseline="0" dirty="0"/>
              <a:t>, z</a:t>
            </a:r>
            <a:r>
              <a:rPr lang="ko-KR" altLang="en-US" baseline="0" dirty="0"/>
              <a:t>축이 </a:t>
            </a:r>
            <a:r>
              <a:rPr lang="en-US" altLang="ko-KR" baseline="0" dirty="0"/>
              <a:t>vector a </a:t>
            </a:r>
            <a:r>
              <a:rPr lang="ko-KR" altLang="en-US" baseline="0" dirty="0"/>
              <a:t>와 같은 방향을 가리키게 만들 수 있겠죠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이제 </a:t>
            </a:r>
            <a:r>
              <a:rPr lang="en-US" altLang="ko-KR" baseline="0" dirty="0"/>
              <a:t>z</a:t>
            </a:r>
            <a:r>
              <a:rPr lang="ko-KR" altLang="en-US" baseline="0" dirty="0"/>
              <a:t>축으로 회전을 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다시 전에 했던 회전을 반대로 해주어 원상복구를 시켜주면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임의의 </a:t>
            </a:r>
            <a:r>
              <a:rPr lang="en-US" altLang="ko-KR" baseline="0" dirty="0"/>
              <a:t>Vector a </a:t>
            </a:r>
            <a:r>
              <a:rPr lang="ko-KR" altLang="en-US" baseline="0" dirty="0"/>
              <a:t>에 대해서도 회전을 할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9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</a:t>
            </a:r>
            <a:r>
              <a:rPr lang="en-US" altLang="ko-KR" baseline="0" dirty="0"/>
              <a:t>normal vector</a:t>
            </a:r>
            <a:r>
              <a:rPr lang="ko-KR" altLang="en-US" baseline="0" dirty="0"/>
              <a:t>에 대해 </a:t>
            </a:r>
            <a:r>
              <a:rPr lang="ko-KR" altLang="en-US" baseline="0" dirty="0" err="1"/>
              <a:t>살펴볼게요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Tangent vector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transform</a:t>
            </a:r>
            <a:r>
              <a:rPr lang="ko-KR" altLang="en-US" baseline="0" dirty="0"/>
              <a:t>이 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그대로 표면에 접하는 </a:t>
            </a:r>
            <a:r>
              <a:rPr lang="en-US" altLang="ko-KR" baseline="0" dirty="0"/>
              <a:t>tangent vector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하지만 </a:t>
            </a:r>
            <a:r>
              <a:rPr lang="en-US" altLang="ko-KR" baseline="0" dirty="0"/>
              <a:t>Normal vector</a:t>
            </a:r>
            <a:r>
              <a:rPr lang="ko-KR" altLang="en-US" baseline="0" dirty="0"/>
              <a:t>는 더 이상 표면에 수직이지가 않게 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55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그러면 </a:t>
            </a:r>
            <a:r>
              <a:rPr lang="en-US" altLang="ko-KR" baseline="0" dirty="0"/>
              <a:t>normal </a:t>
            </a:r>
            <a:r>
              <a:rPr lang="en-US" altLang="ko-KR" baseline="0" dirty="0" err="1"/>
              <a:t>vecto</a:t>
            </a:r>
            <a:r>
              <a:rPr lang="ko-KR" altLang="en-US" baseline="0" dirty="0"/>
              <a:t>를 다시 어떻게 구하는지 살펴봅시다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Tangent vector t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normal vector n</a:t>
            </a:r>
            <a:r>
              <a:rPr lang="ko-KR" altLang="en-US" baseline="0" dirty="0"/>
              <a:t>이 서로 수직이기 때문에 내적을 하면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이 나올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transformation M</a:t>
            </a:r>
            <a:r>
              <a:rPr lang="ko-KR" altLang="en-US" baseline="0" dirty="0"/>
              <a:t>을 적용한 </a:t>
            </a:r>
            <a:r>
              <a:rPr lang="en-US" altLang="ko-KR" baseline="0" dirty="0"/>
              <a:t>t</a:t>
            </a:r>
            <a:r>
              <a:rPr lang="ko-KR" altLang="en-US" baseline="0" dirty="0"/>
              <a:t>와 수직이 되도록 </a:t>
            </a:r>
            <a:r>
              <a:rPr lang="en-US" altLang="ko-KR" baseline="0" dirty="0"/>
              <a:t>n</a:t>
            </a:r>
            <a:r>
              <a:rPr lang="ko-KR" altLang="en-US" baseline="0" dirty="0"/>
              <a:t>을 만들어주는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을 구해보면</a:t>
            </a:r>
            <a:r>
              <a:rPr lang="en-US" altLang="ko-KR" baseline="0" dirty="0"/>
              <a:t>, M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transpose</a:t>
            </a:r>
            <a:r>
              <a:rPr lang="ko-KR" altLang="en-US" baseline="0" dirty="0"/>
              <a:t>의 역행렬이 나옵니다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7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Translation</a:t>
            </a:r>
            <a:r>
              <a:rPr lang="ko-KR" altLang="en-US" dirty="0"/>
              <a:t>을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99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Translation</a:t>
            </a:r>
            <a:r>
              <a:rPr lang="ko-KR" altLang="en-US" baseline="0" dirty="0"/>
              <a:t>을 말 그대로 좌표를 이동시키는 </a:t>
            </a:r>
            <a:r>
              <a:rPr lang="en-US" altLang="ko-KR" baseline="0" dirty="0" err="1"/>
              <a:t>transformatio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하지만 이는 더하는 연산이기 때문에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의 곱으로 표현이 되지 않아요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다른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들처럼 곱연산으로 같이 표현이 된다면 너무 좋을 텐데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아쉽죠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47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그래서 똑똑한 선조들이 아이디어를 하나 짜냅니다</a:t>
            </a:r>
            <a:r>
              <a:rPr lang="en-US" altLang="ko-KR" baseline="0" dirty="0"/>
              <a:t>. Shearing</a:t>
            </a:r>
            <a:r>
              <a:rPr lang="ko-KR" altLang="en-US" baseline="0" dirty="0"/>
              <a:t>을 보고요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</a:t>
            </a:r>
            <a:r>
              <a:rPr lang="en-US" altLang="ko-KR" baseline="0" dirty="0"/>
              <a:t>z</a:t>
            </a:r>
            <a:r>
              <a:rPr lang="ko-KR" altLang="en-US" baseline="0" dirty="0"/>
              <a:t>값이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이라면</a:t>
            </a:r>
            <a:r>
              <a:rPr lang="en-US" altLang="ko-KR" baseline="0" dirty="0"/>
              <a:t>, x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y</a:t>
            </a:r>
            <a:r>
              <a:rPr lang="ko-KR" altLang="en-US" baseline="0" dirty="0"/>
              <a:t>에 </a:t>
            </a:r>
            <a:r>
              <a:rPr lang="en-US" altLang="ko-KR" baseline="0" dirty="0" err="1"/>
              <a:t>xt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yt</a:t>
            </a:r>
            <a:r>
              <a:rPr lang="ko-KR" altLang="en-US" baseline="0" dirty="0"/>
              <a:t>만큼 더해주는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이 되겠죠</a:t>
            </a:r>
            <a:r>
              <a:rPr lang="en-US" altLang="ko-KR" baseline="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12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그래서 앞으로 차원을 하나 더 늘려서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을 표기하기로 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그렇다면 </a:t>
            </a:r>
            <a:r>
              <a:rPr lang="en-US" altLang="ko-KR" baseline="0" dirty="0"/>
              <a:t>Vector</a:t>
            </a:r>
            <a:r>
              <a:rPr lang="ko-KR" altLang="en-US" baseline="0" dirty="0"/>
              <a:t>는 어떻게 표기할까요</a:t>
            </a:r>
            <a:r>
              <a:rPr lang="en-US" altLang="ko-KR" baseline="0" dirty="0"/>
              <a:t>?</a:t>
            </a:r>
          </a:p>
          <a:p>
            <a:r>
              <a:rPr lang="en-US" altLang="ko-KR" baseline="0" dirty="0"/>
              <a:t>Vector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Position</a:t>
            </a:r>
            <a:r>
              <a:rPr lang="ko-KR" altLang="en-US" baseline="0" dirty="0"/>
              <a:t>을 나타내는 것이 아니라 방향과 크기만을 나타내는 것이기 때문에 </a:t>
            </a:r>
            <a:r>
              <a:rPr lang="en-US" altLang="ko-KR" baseline="0" dirty="0"/>
              <a:t>translation</a:t>
            </a:r>
            <a:r>
              <a:rPr lang="ko-KR" altLang="en-US" baseline="0" dirty="0"/>
              <a:t>으로 이동시켜도 변하지 않아야겠죠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25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Vector</a:t>
            </a:r>
            <a:r>
              <a:rPr lang="ko-KR" altLang="en-US" baseline="0" dirty="0"/>
              <a:t>의 경우는 마지막 요소를 </a:t>
            </a:r>
            <a:r>
              <a:rPr lang="en-US" altLang="ko-KR" baseline="0" dirty="0"/>
              <a:t>0</a:t>
            </a:r>
            <a:r>
              <a:rPr lang="ko-KR" altLang="en-US" baseline="0" dirty="0"/>
              <a:t>으로 추가해주면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그러면 </a:t>
            </a:r>
            <a:r>
              <a:rPr lang="en-US" altLang="ko-KR" baseline="0" dirty="0"/>
              <a:t>translation</a:t>
            </a:r>
            <a:r>
              <a:rPr lang="ko-KR" altLang="en-US" baseline="0" dirty="0"/>
              <a:t>을 아무리 시켜도 변하지 않고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외에 다른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에는 영향을 받게 할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71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그래서 이제 </a:t>
            </a:r>
            <a:r>
              <a:rPr lang="en-US" altLang="ko-KR" baseline="0" dirty="0"/>
              <a:t>transformation matrix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linear part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translation part</a:t>
            </a:r>
            <a:r>
              <a:rPr lang="ko-KR" altLang="en-US" baseline="0" dirty="0"/>
              <a:t>를 결합해서 이렇게 표기할 수 있게 되었습니다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32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책에서 </a:t>
            </a:r>
            <a:r>
              <a:rPr lang="en-US" altLang="ko-KR" baseline="0" dirty="0"/>
              <a:t>rigid-body transformation</a:t>
            </a:r>
            <a:r>
              <a:rPr lang="ko-KR" altLang="en-US" baseline="0" dirty="0"/>
              <a:t>을 언급하고 넘어가는데요</a:t>
            </a:r>
            <a:r>
              <a:rPr lang="en-US" altLang="ko-KR" baseline="0" dirty="0"/>
              <a:t>, transformation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rotation</a:t>
            </a:r>
            <a:r>
              <a:rPr lang="ko-KR" altLang="en-US" baseline="0" dirty="0"/>
              <a:t>처럼 모양이 찌그러지지 않고 유지되는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을 일컫습니다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77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</a:t>
            </a:r>
            <a:r>
              <a:rPr lang="en-US" altLang="ko-KR" baseline="0" dirty="0"/>
              <a:t>window </a:t>
            </a:r>
            <a:r>
              <a:rPr lang="en-US" altLang="ko-KR" baseline="0" dirty="0" err="1"/>
              <a:t>transformatio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컴퓨터의 </a:t>
            </a:r>
            <a:r>
              <a:rPr lang="en-US" altLang="ko-KR" baseline="0" dirty="0"/>
              <a:t>window</a:t>
            </a:r>
            <a:r>
              <a:rPr lang="ko-KR" altLang="en-US" baseline="0" dirty="0"/>
              <a:t>처럼 창을 원하는 만큼 키우고 이동시키는 </a:t>
            </a:r>
            <a:r>
              <a:rPr lang="en-US" altLang="ko-KR" baseline="0" dirty="0" err="1"/>
              <a:t>transformatio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18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식은 쉽게 유도할 수 있으니 넘어가겠습니다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62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transformation matrix</a:t>
            </a:r>
            <a:r>
              <a:rPr lang="ko-KR" altLang="en-US" dirty="0"/>
              <a:t>의 역행렬들을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96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transformation matrix  </a:t>
            </a:r>
            <a:r>
              <a:rPr lang="ko-KR" altLang="en-US" dirty="0"/>
              <a:t>의 역행렬들은 정 반대의 </a:t>
            </a:r>
            <a:r>
              <a:rPr lang="en-US" altLang="ko-KR" dirty="0"/>
              <a:t>transformation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하는 행렬이 될 것입니다</a:t>
            </a:r>
            <a:r>
              <a:rPr lang="en-US" altLang="ko-KR" dirty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97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baseline="0" dirty="0">
                <a:latin typeface="Times-Roman"/>
              </a:rPr>
              <a:t>Singular Value Decomposition</a:t>
            </a:r>
            <a:r>
              <a:rPr lang="ko-KR" altLang="en-US" sz="1200" b="0" i="0" u="none" strike="noStrike" baseline="0" dirty="0">
                <a:latin typeface="Times-Roman"/>
              </a:rPr>
              <a:t>를 이용하면 더 쉽게 역행렬을 구할 수 있다</a:t>
            </a:r>
            <a:r>
              <a:rPr lang="en-US" altLang="ko-KR" sz="1200" b="0" i="0" u="none" strike="noStrike" baseline="0" dirty="0">
                <a:latin typeface="Times-Roman"/>
              </a:rPr>
              <a:t>.</a:t>
            </a:r>
          </a:p>
          <a:p>
            <a:r>
              <a:rPr lang="en-US" altLang="ko-KR" dirty="0"/>
              <a:t>Rotation</a:t>
            </a:r>
            <a:r>
              <a:rPr lang="ko-KR" altLang="en-US" dirty="0"/>
              <a:t>과 </a:t>
            </a:r>
            <a:r>
              <a:rPr lang="en-US" altLang="ko-KR" dirty="0"/>
              <a:t>scale</a:t>
            </a:r>
            <a:r>
              <a:rPr lang="ko-KR" altLang="en-US" dirty="0"/>
              <a:t>은 구하기가 역행렬을 구하기가 비교적 쉬우니까요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Scale</a:t>
            </a:r>
            <a:r>
              <a:rPr lang="ko-KR" altLang="en-US" dirty="0"/>
              <a:t>은 대각행렬들을 역수 취해주면 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Orthogonal matrix</a:t>
            </a:r>
            <a:r>
              <a:rPr lang="ko-KR" altLang="en-US" dirty="0"/>
              <a:t>의 역행렬이 </a:t>
            </a:r>
            <a:r>
              <a:rPr lang="en-US" altLang="ko-KR" dirty="0"/>
              <a:t>transpose matrix 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거 다들 아시죠</a:t>
            </a:r>
            <a:r>
              <a:rPr lang="en-US" altLang="ko-KR" dirty="0"/>
              <a:t>? </a:t>
            </a:r>
            <a:r>
              <a:rPr lang="ko-KR" altLang="en-US" dirty="0" err="1"/>
              <a:t>ㅎㅎ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73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여태까지 봐왔던 것들은 </a:t>
            </a:r>
            <a:r>
              <a:rPr lang="en-US" altLang="ko-KR" dirty="0"/>
              <a:t>transformation matrix</a:t>
            </a:r>
            <a:r>
              <a:rPr lang="ko-KR" altLang="en-US" dirty="0"/>
              <a:t>를 이용해서 점들을 이동시키는 것들이었죠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다르게 생각해보면</a:t>
            </a:r>
            <a:r>
              <a:rPr lang="en-US" altLang="ko-KR" dirty="0"/>
              <a:t>, transformation matrix</a:t>
            </a:r>
            <a:r>
              <a:rPr lang="ko-KR" altLang="en-US" dirty="0"/>
              <a:t>가 점들을 </a:t>
            </a:r>
            <a:r>
              <a:rPr lang="ko-KR" altLang="en-US" dirty="0" err="1"/>
              <a:t>이동시키는게</a:t>
            </a:r>
            <a:r>
              <a:rPr lang="ko-KR" altLang="en-US" dirty="0"/>
              <a:t> 아니라 좌표계를 이동시킨다고 볼 수도 있겠지요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32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그림이 보여주듯이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(2,1) </a:t>
            </a:r>
            <a:r>
              <a:rPr lang="ko-KR" altLang="en-US" dirty="0"/>
              <a:t>좌표를 왼쪽으로 옮겼다고 생각할 수도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좌표축을 오른쪽으로 이동했다고 볼 수도 있겠죠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569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보면 점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en-US" altLang="ko-KR" dirty="0" err="1"/>
              <a:t>xy</a:t>
            </a:r>
            <a:r>
              <a:rPr lang="ko-KR" altLang="en-US" dirty="0"/>
              <a:t>좌표계와 </a:t>
            </a:r>
            <a:r>
              <a:rPr lang="en-US" altLang="ko-KR" dirty="0" err="1"/>
              <a:t>uv</a:t>
            </a:r>
            <a:r>
              <a:rPr lang="ko-KR" altLang="en-US" dirty="0"/>
              <a:t>좌표계에 따라 각각 다르게 기술되어 있음을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단원에서 다뤘던 </a:t>
            </a:r>
            <a:r>
              <a:rPr lang="en-US" altLang="ko-KR" dirty="0"/>
              <a:t>transformation matrix </a:t>
            </a:r>
            <a:r>
              <a:rPr lang="ko-KR" altLang="en-US" dirty="0"/>
              <a:t>기술들을 이용하면</a:t>
            </a:r>
            <a:r>
              <a:rPr lang="en-US" altLang="ko-KR" dirty="0"/>
              <a:t>, </a:t>
            </a:r>
            <a:r>
              <a:rPr lang="ko-KR" altLang="en-US" dirty="0"/>
              <a:t>현재 좌표계에서 다른 좌표계의 표현으로 변환시킬 수 있겠죠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85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6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6.1</a:t>
            </a:r>
            <a:r>
              <a:rPr lang="ko-KR" altLang="en-US" dirty="0"/>
              <a:t> 에서는 여러 종류의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r>
              <a:rPr lang="ko-KR" altLang="en-US" dirty="0"/>
              <a:t>과 그에 상응하는 </a:t>
            </a:r>
            <a:r>
              <a:rPr lang="en-US" altLang="ko-KR" dirty="0"/>
              <a:t>matrix </a:t>
            </a:r>
            <a:r>
              <a:rPr lang="ko-KR" altLang="en-US" dirty="0"/>
              <a:t>표기에 대해서 알아보도록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 y </a:t>
            </a:r>
            <a:r>
              <a:rPr lang="ko-KR" altLang="en-US" dirty="0"/>
              <a:t>왼쪽에 곱해져 있는 행렬을 </a:t>
            </a:r>
            <a:r>
              <a:rPr lang="en-US" altLang="ko-KR" dirty="0" err="1"/>
              <a:t>transformatio</a:t>
            </a:r>
            <a:r>
              <a:rPr lang="ko-KR" altLang="en-US" dirty="0"/>
              <a:t>이라고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4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처음으로 볼 </a:t>
            </a:r>
            <a:r>
              <a:rPr lang="en-US" altLang="ko-KR" baseline="0" dirty="0" err="1"/>
              <a:t>transformatio</a:t>
            </a:r>
            <a:r>
              <a:rPr lang="ko-KR" altLang="en-US" baseline="0" dirty="0"/>
              <a:t>은 </a:t>
            </a:r>
            <a:r>
              <a:rPr lang="en-US" altLang="ko-KR" baseline="0" dirty="0" err="1"/>
              <a:t>scalin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Scaling</a:t>
            </a:r>
            <a:r>
              <a:rPr lang="ko-KR" altLang="en-US" baseline="0" dirty="0"/>
              <a:t>은 확대하고 축소하는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matrix </a:t>
            </a:r>
            <a:r>
              <a:rPr lang="ko-KR" altLang="en-US" baseline="0" dirty="0"/>
              <a:t>를 </a:t>
            </a:r>
            <a:r>
              <a:rPr lang="en-US" altLang="ko-KR" baseline="0" dirty="0" err="1"/>
              <a:t>x,y</a:t>
            </a:r>
            <a:r>
              <a:rPr lang="ko-KR" altLang="en-US" baseline="0" dirty="0"/>
              <a:t>에 곱하면 </a:t>
            </a:r>
            <a:r>
              <a:rPr lang="en-US" altLang="ko-KR" baseline="0" dirty="0"/>
              <a:t>x</a:t>
            </a:r>
            <a:r>
              <a:rPr lang="ko-KR" altLang="en-US" baseline="0" dirty="0"/>
              <a:t>가 </a:t>
            </a:r>
            <a:r>
              <a:rPr lang="en-US" altLang="ko-KR" baseline="0" dirty="0" err="1"/>
              <a:t>sx</a:t>
            </a:r>
            <a:r>
              <a:rPr lang="ko-KR" altLang="en-US" baseline="0" dirty="0"/>
              <a:t>배</a:t>
            </a:r>
            <a:r>
              <a:rPr lang="en-US" altLang="ko-KR" baseline="0" dirty="0"/>
              <a:t>, y</a:t>
            </a:r>
            <a:r>
              <a:rPr lang="ko-KR" altLang="en-US" baseline="0" dirty="0"/>
              <a:t>가 </a:t>
            </a:r>
            <a:r>
              <a:rPr lang="en-US" altLang="ko-KR" baseline="0" dirty="0" err="1"/>
              <a:t>sy</a:t>
            </a:r>
            <a:r>
              <a:rPr lang="ko-KR" altLang="en-US" baseline="0" dirty="0"/>
              <a:t>배가 되겠죠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6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Shearing</a:t>
            </a:r>
            <a:r>
              <a:rPr lang="ko-KR" altLang="en-US" baseline="0" dirty="0"/>
              <a:t>은 옆으로 잡아당겨서 늘리는 변형입니다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5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</a:t>
            </a:r>
            <a:r>
              <a:rPr lang="en-US" altLang="ko-KR" baseline="0" dirty="0"/>
              <a:t>Rotation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회전시키는  </a:t>
            </a:r>
            <a:r>
              <a:rPr lang="en-US" altLang="ko-KR" baseline="0" dirty="0"/>
              <a:t>transformation </a:t>
            </a:r>
            <a:r>
              <a:rPr lang="ko-KR" altLang="en-US" baseline="0" dirty="0"/>
              <a:t>이죠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시계이미지가</a:t>
            </a:r>
            <a:r>
              <a:rPr lang="ko-KR" altLang="en-US" baseline="0" dirty="0"/>
              <a:t> </a:t>
            </a:r>
            <a:r>
              <a:rPr lang="en-US" altLang="ko-KR" baseline="0" dirty="0"/>
              <a:t>45</a:t>
            </a:r>
            <a:r>
              <a:rPr lang="ko-KR" altLang="en-US" baseline="0" dirty="0"/>
              <a:t>도 회전한 것을 볼 수 있죠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8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간단하게 </a:t>
            </a:r>
            <a:r>
              <a:rPr lang="en-US" altLang="ko-KR" baseline="0" dirty="0"/>
              <a:t>rotation matrix</a:t>
            </a:r>
            <a:r>
              <a:rPr lang="ko-KR" altLang="en-US" baseline="0" dirty="0"/>
              <a:t>를 유도하고자 한다면</a:t>
            </a:r>
            <a:r>
              <a:rPr lang="en-US" altLang="ko-KR" baseline="0" dirty="0"/>
              <a:t>, cos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sin</a:t>
            </a:r>
            <a:r>
              <a:rPr lang="ko-KR" altLang="en-US" baseline="0" dirty="0"/>
              <a:t>의 덧셈 공식으로 쉽게 유도할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기존에 </a:t>
            </a:r>
            <a:r>
              <a:rPr lang="en-US" altLang="ko-KR" baseline="0" dirty="0"/>
              <a:t>x</a:t>
            </a:r>
            <a:r>
              <a:rPr lang="ko-KR" altLang="en-US" baseline="0" dirty="0"/>
              <a:t>축에서 </a:t>
            </a:r>
            <a:r>
              <a:rPr lang="el-GR" altLang="ko-KR" b="0" i="0" dirty="0">
                <a:solidFill>
                  <a:srgbClr val="4D5156"/>
                </a:solidFill>
                <a:effectLst/>
                <a:latin typeface="Apple SD Gothic Neo"/>
              </a:rPr>
              <a:t>α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만큼 회전한 좌표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(xa,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ya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에서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파이만큼 더 회전하게 된다면 이 식대로 계산이 되어서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(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xb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yb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에 위치하게 될 것입니다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baseline="0" dirty="0"/>
              <a:t>이것을 </a:t>
            </a:r>
            <a:r>
              <a:rPr lang="en-US" altLang="ko-KR" baseline="0" dirty="0"/>
              <a:t>matrix </a:t>
            </a:r>
            <a:r>
              <a:rPr lang="ko-KR" altLang="en-US" baseline="0" dirty="0"/>
              <a:t>의 곱 형태로 바꾸면 방금 전에 본 </a:t>
            </a:r>
            <a:r>
              <a:rPr lang="en-US" altLang="ko-KR" baseline="0" dirty="0"/>
              <a:t>rotation matrix</a:t>
            </a:r>
            <a:r>
              <a:rPr lang="ko-KR" altLang="en-US" baseline="0" dirty="0"/>
              <a:t>가 나오겠죠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자세히 보면</a:t>
            </a:r>
            <a:r>
              <a:rPr lang="en-US" altLang="ko-KR" baseline="0" dirty="0"/>
              <a:t>, Rotation matrix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column vectors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canonical basis vectors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(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기존에 </a:t>
            </a:r>
            <a:r>
              <a:rPr lang="en-US" altLang="ko-KR" baseline="0" dirty="0"/>
              <a:t>x</a:t>
            </a:r>
            <a:r>
              <a:rPr lang="ko-KR" altLang="en-US" baseline="0" dirty="0"/>
              <a:t>축</a:t>
            </a:r>
            <a:r>
              <a:rPr lang="en-US" altLang="ko-KR" baseline="0" dirty="0"/>
              <a:t>y</a:t>
            </a:r>
            <a:r>
              <a:rPr lang="ko-KR" altLang="en-US" baseline="0" dirty="0"/>
              <a:t>축을 가리키던 벡터가</a:t>
            </a:r>
            <a:r>
              <a:rPr lang="en-US" altLang="ko-KR" baseline="0" dirty="0"/>
              <a:t>)</a:t>
            </a:r>
            <a:r>
              <a:rPr lang="ko-KR" altLang="en-US" baseline="0" dirty="0"/>
              <a:t> </a:t>
            </a:r>
            <a:r>
              <a:rPr lang="en-US" altLang="ko-KR" baseline="0" dirty="0"/>
              <a:t>transformation</a:t>
            </a:r>
            <a:r>
              <a:rPr lang="ko-KR" altLang="en-US" baseline="0" dirty="0"/>
              <a:t>에 의해 어떤 벡터로 이동되는지 보여줍니다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말은 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각각의 </a:t>
            </a:r>
            <a:r>
              <a:rPr lang="en-US" altLang="ko-KR" baseline="0" dirty="0"/>
              <a:t>column vector</a:t>
            </a:r>
            <a:r>
              <a:rPr lang="ko-KR" altLang="en-US" baseline="0" dirty="0"/>
              <a:t>끼리 수직이란 말이기도 하죠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rotation matrix</a:t>
            </a:r>
            <a:r>
              <a:rPr lang="ko-KR" altLang="en-US" baseline="0" dirty="0"/>
              <a:t>의 특성 기억해주세요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각 </a:t>
            </a:r>
            <a:r>
              <a:rPr lang="en-US" altLang="ko-KR" baseline="0" dirty="0"/>
              <a:t>column vector</a:t>
            </a:r>
            <a:r>
              <a:rPr lang="ko-KR" altLang="en-US" baseline="0" dirty="0"/>
              <a:t>가 수직인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는 </a:t>
            </a:r>
            <a:r>
              <a:rPr lang="ko-KR" altLang="en-US" baseline="0" dirty="0" err="1"/>
              <a:t>아시다시피</a:t>
            </a:r>
            <a:r>
              <a:rPr lang="ko-KR" altLang="en-US" baseline="0" dirty="0"/>
              <a:t> 역행렬이 </a:t>
            </a:r>
            <a:r>
              <a:rPr lang="en-US" altLang="ko-KR" baseline="0" dirty="0"/>
              <a:t>transpose </a:t>
            </a:r>
            <a:r>
              <a:rPr lang="ko-KR" altLang="en-US" baseline="0" dirty="0"/>
              <a:t>행렬입니다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06D0-05CC-4357-9510-08A56F8EE6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5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46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16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13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2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5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1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6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0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732F-4198-4962-92B9-1877461E68E7}" type="datetimeFigureOut">
              <a:rPr lang="ko-KR" altLang="en-US" smtClean="0"/>
              <a:pPr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BB5B-28EA-4C52-B699-24F063084B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8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48369-426A-44EE-BF08-73711B0EF2E5}"/>
              </a:ext>
            </a:extLst>
          </p:cNvPr>
          <p:cNvSpPr/>
          <p:nvPr/>
        </p:nvSpPr>
        <p:spPr>
          <a:xfrm>
            <a:off x="4204277" y="3820345"/>
            <a:ext cx="3802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Jongyun</a:t>
            </a:r>
            <a:r>
              <a:rPr lang="en-US" altLang="ko-KR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Park</a:t>
            </a:r>
          </a:p>
          <a:p>
            <a:pPr algn="ctr"/>
            <a:r>
              <a:rPr lang="en-US" altLang="ko-KR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2023. 01. 02.</a:t>
            </a:r>
          </a:p>
          <a:p>
            <a:pPr algn="ctr"/>
            <a:r>
              <a:rPr lang="en-US" altLang="ko-KR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Human-Computer Interaction LAB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803" y="2379785"/>
            <a:ext cx="10986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 Transformation Matrices</a:t>
            </a:r>
            <a:endParaRPr lang="ko-KR" altLang="en-US" sz="48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93593" y="1637838"/>
            <a:ext cx="5004815" cy="437166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Franklin Gothic Medium" panose="020B0603020102020204" pitchFamily="34" charset="0"/>
                <a:ea typeface="나눔스퀘어 Bold" panose="020B0600000101010101" pitchFamily="50" charset="-127"/>
              </a:rPr>
              <a:t>Independent Book Review I</a:t>
            </a:r>
            <a:endParaRPr lang="ko-KR" altLang="en-US" sz="2800" b="1" dirty="0">
              <a:latin typeface="Franklin Gothic Medium" panose="020B0603020102020204" pitchFamily="34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24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Reflection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6.1.4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EF4CE62-361B-C6BB-71D9-C1279CC6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07" y="1553913"/>
            <a:ext cx="4124325" cy="828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CF71F6-4670-4E5E-2F04-19488A94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19" y="2789488"/>
            <a:ext cx="9039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5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C6C7AE-F5BB-E39D-02D4-893D8B7F2A59}"/>
              </a:ext>
            </a:extLst>
          </p:cNvPr>
          <p:cNvSpPr/>
          <p:nvPr/>
        </p:nvSpPr>
        <p:spPr>
          <a:xfrm>
            <a:off x="4031480" y="2263140"/>
            <a:ext cx="6412230" cy="11658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Composition of 2D Transforms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6.1.5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911766-C53F-2E15-CE03-6D44A7EA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47" y="1467125"/>
            <a:ext cx="2924175" cy="361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685128-7AAE-3385-C02D-6BF29A6C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2426420"/>
            <a:ext cx="3695700" cy="866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8A6215-2E09-9D54-79AD-B654DD907C35}"/>
              </a:ext>
            </a:extLst>
          </p:cNvPr>
          <p:cNvSpPr txBox="1"/>
          <p:nvPr/>
        </p:nvSpPr>
        <p:spPr>
          <a:xfrm>
            <a:off x="8454890" y="267514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1" u="none" strike="noStrike" baseline="0" dirty="0">
                <a:latin typeface="Times-Italic"/>
              </a:rPr>
              <a:t>right side first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6AF10-E7F5-3D2D-953C-875C62696A40}"/>
              </a:ext>
            </a:extLst>
          </p:cNvPr>
          <p:cNvSpPr txBox="1"/>
          <p:nvPr/>
        </p:nvSpPr>
        <p:spPr>
          <a:xfrm>
            <a:off x="1645647" y="4214487"/>
            <a:ext cx="7799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 방향으로 </a:t>
            </a:r>
            <a:r>
              <a:rPr lang="en-US" altLang="ko-KR" dirty="0"/>
              <a:t>scaling </a:t>
            </a:r>
            <a:r>
              <a:rPr lang="ko-KR" altLang="en-US" dirty="0"/>
              <a:t>하고 싶을 때는 어떻게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			Rotation </a:t>
            </a:r>
            <a:r>
              <a:rPr lang="ko-KR" altLang="en-US" dirty="0"/>
              <a:t>먼저</a:t>
            </a:r>
            <a:r>
              <a:rPr lang="en-US" altLang="ko-KR" dirty="0"/>
              <a:t>? Scaling </a:t>
            </a:r>
            <a:r>
              <a:rPr lang="ko-KR" altLang="en-US" dirty="0"/>
              <a:t>먼저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209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5F9D97-F6B8-4913-1E25-41ED7CAE683B}"/>
              </a:ext>
            </a:extLst>
          </p:cNvPr>
          <p:cNvSpPr/>
          <p:nvPr/>
        </p:nvSpPr>
        <p:spPr>
          <a:xfrm>
            <a:off x="7639148" y="3103239"/>
            <a:ext cx="2598420" cy="11658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Composition of 2D Transforms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6.1.5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91D7EC-61D0-6293-5971-1F3688C5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84" y="1044524"/>
            <a:ext cx="4661833" cy="5727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FC404C-B922-0D48-FAF3-744D04F55821}"/>
              </a:ext>
            </a:extLst>
          </p:cNvPr>
          <p:cNvSpPr txBox="1"/>
          <p:nvPr/>
        </p:nvSpPr>
        <p:spPr>
          <a:xfrm>
            <a:off x="7725342" y="3393781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i="1" u="none" strike="noStrike" baseline="0" dirty="0">
                <a:latin typeface="Times-Italic"/>
              </a:rPr>
              <a:t>right side first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303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Decomposition of 2D Transforms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6.1.6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2447E4-462B-6DB7-125D-041E8470770B}"/>
              </a:ext>
            </a:extLst>
          </p:cNvPr>
          <p:cNvSpPr txBox="1"/>
          <p:nvPr/>
        </p:nvSpPr>
        <p:spPr>
          <a:xfrm>
            <a:off x="1728791" y="989148"/>
            <a:ext cx="41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solidFill>
                  <a:srgbClr val="212EF3"/>
                </a:solidFill>
                <a:latin typeface="Helvetica" panose="020B0604020202020204" pitchFamily="34" charset="0"/>
              </a:rPr>
              <a:t>Symmetric Eigenvalue Decomposition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D1EE84-65D8-C825-9597-A5EE8B200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2077060"/>
            <a:ext cx="314325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2C0E31-86B0-0408-A092-6D7EC1277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3429000"/>
            <a:ext cx="7429500" cy="2124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45FC85-820C-B4D1-AF54-B024842704DC}"/>
              </a:ext>
            </a:extLst>
          </p:cNvPr>
          <p:cNvSpPr txBox="1"/>
          <p:nvPr/>
        </p:nvSpPr>
        <p:spPr>
          <a:xfrm>
            <a:off x="2060260" y="1358480"/>
            <a:ext cx="7700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CCCC99"/>
                </a:solidFill>
                <a:latin typeface="Wingdings" panose="05000000000000000000" pitchFamily="2" charset="2"/>
              </a:rPr>
              <a:t>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Symmetric matrix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orthogonal eigenvectors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can be rotation matrix!!</a:t>
            </a:r>
          </a:p>
        </p:txBody>
      </p:sp>
    </p:spTree>
    <p:extLst>
      <p:ext uri="{BB962C8B-B14F-4D97-AF65-F5344CB8AC3E}">
        <p14:creationId xmlns:p14="http://schemas.microsoft.com/office/powerpoint/2010/main" val="33125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Decomposition of 2D Transforms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6.1.6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2447E4-462B-6DB7-125D-041E8470770B}"/>
              </a:ext>
            </a:extLst>
          </p:cNvPr>
          <p:cNvSpPr txBox="1"/>
          <p:nvPr/>
        </p:nvSpPr>
        <p:spPr>
          <a:xfrm>
            <a:off x="1728791" y="989148"/>
            <a:ext cx="41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solidFill>
                  <a:srgbClr val="212EF3"/>
                </a:solidFill>
                <a:latin typeface="Helvetica" panose="020B0604020202020204" pitchFamily="34" charset="0"/>
              </a:rPr>
              <a:t>Symmetric Eigenvalue Decomposition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A5DA7-2FF6-96B6-E0B5-AC6DD607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39" y="3582809"/>
            <a:ext cx="5839278" cy="2905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0D222F-9C3F-5B48-104B-B64C5AA5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791" y="1580103"/>
            <a:ext cx="6276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1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Decomposition of 2D Transforms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6.1.6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2447E4-462B-6DB7-125D-041E8470770B}"/>
              </a:ext>
            </a:extLst>
          </p:cNvPr>
          <p:cNvSpPr txBox="1"/>
          <p:nvPr/>
        </p:nvSpPr>
        <p:spPr>
          <a:xfrm>
            <a:off x="1728791" y="989148"/>
            <a:ext cx="41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solidFill>
                  <a:srgbClr val="212EF3"/>
                </a:solidFill>
                <a:latin typeface="Helvetica" panose="020B0604020202020204" pitchFamily="34" charset="0"/>
              </a:rPr>
              <a:t>Singular Value Decomposition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D6FFEC-9D03-30D8-854D-734E1BAE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817" y="3152980"/>
            <a:ext cx="7400925" cy="2076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06AB58-7B79-2CCD-E3E0-C990082F3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822635"/>
            <a:ext cx="3672840" cy="84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Decomposition of 2D Transforms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6.1.6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2447E4-462B-6DB7-125D-041E8470770B}"/>
              </a:ext>
            </a:extLst>
          </p:cNvPr>
          <p:cNvSpPr txBox="1"/>
          <p:nvPr/>
        </p:nvSpPr>
        <p:spPr>
          <a:xfrm>
            <a:off x="1728791" y="989148"/>
            <a:ext cx="41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0" i="0" u="none" strike="noStrike" baseline="0" dirty="0" err="1">
                <a:solidFill>
                  <a:srgbClr val="212EF3"/>
                </a:solidFill>
                <a:latin typeface="Helvetica" panose="020B0604020202020204" pitchFamily="34" charset="0"/>
              </a:rPr>
              <a:t>Paeth</a:t>
            </a:r>
            <a:r>
              <a:rPr lang="en-US" altLang="ko-KR" sz="1800" b="0" i="0" u="none" strike="noStrike" baseline="0" dirty="0">
                <a:solidFill>
                  <a:srgbClr val="212EF3"/>
                </a:solidFill>
                <a:latin typeface="Helvetica" panose="020B0604020202020204" pitchFamily="34" charset="0"/>
              </a:rPr>
              <a:t> Decomposition of Rotations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C70CB-EECF-8793-0757-012BCA1C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1608640"/>
            <a:ext cx="7134225" cy="895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3F9E6F-77B9-36B4-0500-ADFF01D1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897" y="2879321"/>
            <a:ext cx="3850833" cy="36090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084642-E8D3-914B-F874-E3A0FCA94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849" y="3711816"/>
            <a:ext cx="3116091" cy="10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9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3195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6.2. Basic 3D Transformations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3045532"/>
            <a:ext cx="12192000" cy="22437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6.2.1	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 Arbitrary 3D Rotations</a:t>
            </a:r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6.2.2	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 Transforming Normal Vectors</a:t>
            </a:r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6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>
                <a:solidFill>
                  <a:srgbClr val="26A900"/>
                </a:solidFill>
                <a:latin typeface="Helvetica" panose="020B0604020202020204" pitchFamily="34" charset="0"/>
                <a:ea typeface="나눔스퀘어 ExtraBold" panose="020B0600000101010101" pitchFamily="50" charset="-127"/>
              </a:rPr>
              <a:t>Basic</a:t>
            </a:r>
            <a:r>
              <a:rPr lang="ko-KR" altLang="en-US" sz="3600" dirty="0">
                <a:solidFill>
                  <a:srgbClr val="26A900"/>
                </a:solidFill>
                <a:latin typeface="Helvetica" panose="020B06040202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26A900"/>
                </a:solidFill>
                <a:latin typeface="Helvetica" panose="020B0604020202020204" pitchFamily="34" charset="0"/>
                <a:ea typeface="나눔스퀘어 ExtraBold" panose="020B0600000101010101" pitchFamily="50" charset="-127"/>
              </a:rPr>
              <a:t>3D</a:t>
            </a:r>
            <a:r>
              <a:rPr lang="ko-KR" altLang="en-US" sz="3600" dirty="0">
                <a:solidFill>
                  <a:srgbClr val="26A900"/>
                </a:solidFill>
                <a:latin typeface="Helvetica" panose="020B0604020202020204" pitchFamily="34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26A900"/>
                </a:solidFill>
                <a:latin typeface="Helvetica" panose="020B0604020202020204" pitchFamily="34" charset="0"/>
                <a:ea typeface="나눔스퀘어 ExtraBold" panose="020B0600000101010101" pitchFamily="50" charset="-127"/>
              </a:rPr>
              <a:t>Transformation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1C77016-4F9D-40CE-96BB-760CF0C9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20" y="1443990"/>
            <a:ext cx="4200525" cy="1304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15AA2-40FB-710F-5561-BC94F25D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80" y="2748915"/>
            <a:ext cx="4219575" cy="2705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0B9E21-2D18-AAE5-61C9-6249F4FC1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" y="3714750"/>
            <a:ext cx="3781425" cy="1285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3CBE37-34E9-D5A4-A5A7-415D809BE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885" y="1931670"/>
            <a:ext cx="3971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Arbitrary 3D Rotations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6.2.1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EC5109-63C5-CB4B-FD1A-7587A292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47" y="1405890"/>
            <a:ext cx="325755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81AA0-93A2-00F5-8735-119B33653DA8}"/>
              </a:ext>
            </a:extLst>
          </p:cNvPr>
          <p:cNvSpPr txBox="1"/>
          <p:nvPr/>
        </p:nvSpPr>
        <p:spPr>
          <a:xfrm>
            <a:off x="4903197" y="177522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서로 수직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2F786-B51B-87A1-4502-500F0AF5C0FA}"/>
              </a:ext>
            </a:extLst>
          </p:cNvPr>
          <p:cNvSpPr txBox="1"/>
          <p:nvPr/>
        </p:nvSpPr>
        <p:spPr>
          <a:xfrm>
            <a:off x="4903197" y="1376061"/>
            <a:ext cx="156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크기가 </a:t>
            </a:r>
            <a:r>
              <a:rPr lang="en-US" altLang="ko-KR" dirty="0"/>
              <a:t>1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FFC682-D356-4F9D-D4C9-3615ACA0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647" y="2457443"/>
            <a:ext cx="7162800" cy="1228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B3B48A-0682-BEE4-262F-4AD13B3E5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088" y="3780911"/>
            <a:ext cx="3686175" cy="1133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757C6D9-8BA5-9D35-F8C0-0452327A3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791" y="5009129"/>
            <a:ext cx="5181600" cy="119062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A8CDDA89-8A0F-8DFA-C126-9A6D686086F5}"/>
              </a:ext>
            </a:extLst>
          </p:cNvPr>
          <p:cNvSpPr/>
          <p:nvPr/>
        </p:nvSpPr>
        <p:spPr>
          <a:xfrm>
            <a:off x="3086100" y="2563616"/>
            <a:ext cx="1577340" cy="354337"/>
          </a:xfrm>
          <a:prstGeom prst="ellipse">
            <a:avLst/>
          </a:prstGeom>
          <a:noFill/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73D22F-21CE-5071-044C-7001566B7EA7}"/>
              </a:ext>
            </a:extLst>
          </p:cNvPr>
          <p:cNvSpPr/>
          <p:nvPr/>
        </p:nvSpPr>
        <p:spPr>
          <a:xfrm>
            <a:off x="3086100" y="2894636"/>
            <a:ext cx="1577340" cy="354337"/>
          </a:xfrm>
          <a:prstGeom prst="ellipse">
            <a:avLst/>
          </a:prstGeom>
          <a:noFill/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3BDB8DE-54A2-8BEB-BC9A-C0642038B74F}"/>
              </a:ext>
            </a:extLst>
          </p:cNvPr>
          <p:cNvSpPr/>
          <p:nvPr/>
        </p:nvSpPr>
        <p:spPr>
          <a:xfrm>
            <a:off x="3086100" y="3246044"/>
            <a:ext cx="1577340" cy="354337"/>
          </a:xfrm>
          <a:prstGeom prst="ellipse">
            <a:avLst/>
          </a:prstGeom>
          <a:noFill/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7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410" y="1408243"/>
            <a:ext cx="12197410" cy="401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30000"/>
              </a:lnSpc>
            </a:pPr>
            <a:r>
              <a:rPr lang="en-US" altLang="ko-KR" sz="40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	</a:t>
            </a:r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Basic 2D Transforms</a:t>
            </a:r>
            <a:endParaRPr lang="en-US" altLang="ko-KR" sz="24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>
              <a:lnSpc>
                <a:spcPct val="130000"/>
              </a:lnSpc>
            </a:pPr>
            <a:r>
              <a:rPr lang="en-US" altLang="ko-KR" sz="40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	</a:t>
            </a:r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Basic 3D Transforms</a:t>
            </a:r>
            <a:endParaRPr lang="en-US" altLang="ko-KR" sz="40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>
              <a:lnSpc>
                <a:spcPct val="130000"/>
              </a:lnSpc>
            </a:pPr>
            <a:r>
              <a:rPr lang="en-US" altLang="ko-KR" sz="40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	</a:t>
            </a:r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Translation</a:t>
            </a:r>
            <a:endParaRPr lang="en-US" altLang="ko-KR" sz="40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>
              <a:lnSpc>
                <a:spcPct val="130000"/>
              </a:lnSpc>
            </a:pPr>
            <a:r>
              <a:rPr lang="en-US" altLang="ko-KR" sz="40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6.4	</a:t>
            </a:r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Inverses of Transformation Matrices</a:t>
            </a:r>
            <a:endParaRPr lang="en-US" altLang="ko-KR" sz="40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4">
              <a:lnSpc>
                <a:spcPct val="130000"/>
              </a:lnSpc>
            </a:pPr>
            <a:r>
              <a:rPr lang="en-US" altLang="ko-KR" sz="40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6.5	</a:t>
            </a:r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Coordinate Transformations</a:t>
            </a:r>
            <a:endParaRPr lang="en-US" altLang="ko-KR" sz="40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4683470" y="320194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CONTENTS</a:t>
            </a:r>
            <a:endParaRPr lang="ko-KR" altLang="en-US" sz="48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021712" y="1203461"/>
            <a:ext cx="83026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2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8A6980-51CB-EDEB-2E65-7B5484C2572E}"/>
              </a:ext>
            </a:extLst>
          </p:cNvPr>
          <p:cNvSpPr/>
          <p:nvPr/>
        </p:nvSpPr>
        <p:spPr>
          <a:xfrm>
            <a:off x="8401456" y="2203835"/>
            <a:ext cx="3630414" cy="11658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Arbitrary 3D Rotations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6.2.1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E9D6AF4-EB4E-F84D-0F11-9090FBF5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71" y="3987952"/>
            <a:ext cx="6305550" cy="1304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9DC19B-F961-FA3B-7728-2062927523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50" r="80027" b="34789"/>
          <a:stretch/>
        </p:blipFill>
        <p:spPr>
          <a:xfrm>
            <a:off x="7806257" y="3494387"/>
            <a:ext cx="736279" cy="354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05DD16-A836-62A0-8B2F-9482A17BE7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036" r="86931" b="31564"/>
          <a:stretch/>
        </p:blipFill>
        <p:spPr>
          <a:xfrm>
            <a:off x="3497147" y="3494387"/>
            <a:ext cx="677199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EF1DDB-0C20-B0B8-ABA6-28C9C4B89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035" y="1270600"/>
            <a:ext cx="3714750" cy="25717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D8ED83-CE15-54B6-5E37-BB5FE05CE542}"/>
              </a:ext>
            </a:extLst>
          </p:cNvPr>
          <p:cNvGrpSpPr/>
          <p:nvPr/>
        </p:nvGrpSpPr>
        <p:grpSpPr>
          <a:xfrm>
            <a:off x="6220808" y="1225641"/>
            <a:ext cx="3170898" cy="369332"/>
            <a:chOff x="10088877" y="1356293"/>
            <a:chExt cx="3170898" cy="36933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C099BFF-2618-1F32-67E1-BDEDCF7DD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73950" y="1389477"/>
              <a:ext cx="885825" cy="2857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DA3623-E831-32B1-329F-E19B386D1389}"/>
                </a:ext>
              </a:extLst>
            </p:cNvPr>
            <p:cNvSpPr txBox="1"/>
            <p:nvPr/>
          </p:nvSpPr>
          <p:spPr>
            <a:xfrm>
              <a:off x="10088877" y="1356293"/>
              <a:ext cx="2621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0" i="0" u="none" strike="noStrike" baseline="0" dirty="0">
                  <a:latin typeface="Times-Roman"/>
                </a:rPr>
                <a:t>orthonormal basis with</a:t>
              </a:r>
              <a:endParaRPr lang="ko-KR" altLang="en-US" dirty="0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384B8F-BBAF-50B0-8E8D-184C5CA59F2A}"/>
              </a:ext>
            </a:extLst>
          </p:cNvPr>
          <p:cNvSpPr/>
          <p:nvPr/>
        </p:nvSpPr>
        <p:spPr>
          <a:xfrm>
            <a:off x="5225883" y="5705176"/>
            <a:ext cx="1740234" cy="6753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AF1177-15ED-3693-80A5-D6736033D6B0}"/>
              </a:ext>
            </a:extLst>
          </p:cNvPr>
          <p:cNvSpPr txBox="1"/>
          <p:nvPr/>
        </p:nvSpPr>
        <p:spPr>
          <a:xfrm>
            <a:off x="5346407" y="585902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1" u="none" strike="noStrike" baseline="0" dirty="0">
                <a:latin typeface="Times-Italic"/>
              </a:rPr>
              <a:t>right side first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5BD0A5-18B2-FE2E-C774-242AF208B06E}"/>
              </a:ext>
            </a:extLst>
          </p:cNvPr>
          <p:cNvSpPr/>
          <p:nvPr/>
        </p:nvSpPr>
        <p:spPr>
          <a:xfrm>
            <a:off x="507628" y="2287118"/>
            <a:ext cx="2598420" cy="11658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4D5B8E-4164-02B4-E7A1-4A23FD325FC9}"/>
              </a:ext>
            </a:extLst>
          </p:cNvPr>
          <p:cNvSpPr txBox="1"/>
          <p:nvPr/>
        </p:nvSpPr>
        <p:spPr>
          <a:xfrm>
            <a:off x="1192546" y="26696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imes-Italic"/>
              </a:rPr>
              <a:t>원상 복구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736744-9835-804B-1062-777CE7C4E72A}"/>
              </a:ext>
            </a:extLst>
          </p:cNvPr>
          <p:cNvSpPr/>
          <p:nvPr/>
        </p:nvSpPr>
        <p:spPr>
          <a:xfrm>
            <a:off x="4705350" y="2263140"/>
            <a:ext cx="2598420" cy="11658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326BA7-B729-C1FE-76AD-5B31035C93F4}"/>
              </a:ext>
            </a:extLst>
          </p:cNvPr>
          <p:cNvSpPr txBox="1"/>
          <p:nvPr/>
        </p:nvSpPr>
        <p:spPr>
          <a:xfrm>
            <a:off x="5226142" y="26574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-Italic"/>
              </a:rPr>
              <a:t>z </a:t>
            </a:r>
            <a:r>
              <a:rPr lang="ko-KR" altLang="en-US" dirty="0">
                <a:latin typeface="Times-Italic"/>
              </a:rPr>
              <a:t>축으로 회전</a:t>
            </a:r>
            <a:endParaRPr lang="en-US" altLang="ko-KR" dirty="0">
              <a:latin typeface="Times-Italic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7F46E9-D785-0CDF-D910-9AE8DC03FF3E}"/>
              </a:ext>
            </a:extLst>
          </p:cNvPr>
          <p:cNvSpPr txBox="1"/>
          <p:nvPr/>
        </p:nvSpPr>
        <p:spPr>
          <a:xfrm>
            <a:off x="8443584" y="2335470"/>
            <a:ext cx="35461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i="1" dirty="0" err="1">
                <a:latin typeface="Times-Italic"/>
              </a:rPr>
              <a:t>uvw</a:t>
            </a:r>
            <a:r>
              <a:rPr lang="en-US" altLang="ko-KR" dirty="0">
                <a:latin typeface="Times-Italic"/>
              </a:rPr>
              <a:t> </a:t>
            </a:r>
            <a:r>
              <a:rPr lang="ko-KR" altLang="en-US" dirty="0">
                <a:latin typeface="Times-Italic"/>
              </a:rPr>
              <a:t>좌표계가</a:t>
            </a:r>
            <a:endParaRPr lang="en-US" altLang="ko-KR" dirty="0">
              <a:latin typeface="Times-Italic"/>
            </a:endParaRPr>
          </a:p>
          <a:p>
            <a:pPr algn="ctr"/>
            <a:r>
              <a:rPr lang="en-US" altLang="ko-KR" i="1" dirty="0" err="1">
                <a:latin typeface="Times-Italic"/>
              </a:rPr>
              <a:t>xyz</a:t>
            </a:r>
            <a:r>
              <a:rPr lang="en-US" altLang="ko-KR" i="1" dirty="0">
                <a:latin typeface="Times-Italic"/>
              </a:rPr>
              <a:t> </a:t>
            </a:r>
            <a:r>
              <a:rPr lang="ko-KR" altLang="en-US" dirty="0">
                <a:latin typeface="Times-Italic"/>
              </a:rPr>
              <a:t>좌표계가 되도록 회전</a:t>
            </a:r>
            <a:endParaRPr lang="en-US" altLang="ko-KR" dirty="0">
              <a:latin typeface="Times-Italic"/>
            </a:endParaRPr>
          </a:p>
          <a:p>
            <a:pPr algn="ctr"/>
            <a:r>
              <a:rPr lang="en-US" altLang="ko-KR" dirty="0">
                <a:latin typeface="Times-Italic"/>
              </a:rPr>
              <a:t>vector a</a:t>
            </a:r>
            <a:r>
              <a:rPr lang="ko-KR" altLang="en-US" dirty="0">
                <a:latin typeface="Times-Italic"/>
              </a:rPr>
              <a:t>가 회전에 의해 </a:t>
            </a:r>
            <a:r>
              <a:rPr lang="en-US" altLang="ko-KR" dirty="0">
                <a:latin typeface="Times-Italic"/>
              </a:rPr>
              <a:t>z</a:t>
            </a:r>
            <a:r>
              <a:rPr lang="ko-KR" altLang="en-US" dirty="0">
                <a:latin typeface="Times-Italic"/>
              </a:rPr>
              <a:t>축으로 됨</a:t>
            </a:r>
            <a:endParaRPr lang="en-US" altLang="ko-KR" dirty="0">
              <a:latin typeface="Times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9731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Transforming Normal Vectors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6.2.2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DC7553-2973-3F01-9543-66DD554D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46" y="1330618"/>
            <a:ext cx="6281468" cy="47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Transforming Normal Vectors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6.2.2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2166454-92E3-93D9-45DD-06B6178EC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63" t="18167" r="3417" b="11903"/>
          <a:stretch/>
        </p:blipFill>
        <p:spPr>
          <a:xfrm>
            <a:off x="2040763" y="1288244"/>
            <a:ext cx="7637034" cy="47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9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3195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6.3. Translation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3045532"/>
            <a:ext cx="12192000" cy="22437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6.3.1	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 Windowing Transforms</a:t>
            </a:r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7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008D1F-E89D-F0A3-46EE-834B1CAA10D9}"/>
              </a:ext>
            </a:extLst>
          </p:cNvPr>
          <p:cNvSpPr/>
          <p:nvPr/>
        </p:nvSpPr>
        <p:spPr>
          <a:xfrm>
            <a:off x="2887155" y="3602565"/>
            <a:ext cx="6262637" cy="6753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Translation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589536B-5921-4705-5E61-AE2DE8AD4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9"/>
          <a:stretch/>
        </p:blipFill>
        <p:spPr>
          <a:xfrm>
            <a:off x="2486025" y="1576401"/>
            <a:ext cx="3080385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A01985-CD00-4174-0B45-D34BBD77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723" y="1576401"/>
            <a:ext cx="2238375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FD5FA-C2CB-D630-3D1B-753EFCE85453}"/>
              </a:ext>
            </a:extLst>
          </p:cNvPr>
          <p:cNvSpPr txBox="1"/>
          <p:nvPr/>
        </p:nvSpPr>
        <p:spPr>
          <a:xfrm>
            <a:off x="2887155" y="2390808"/>
            <a:ext cx="227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scaling and rotation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1C227-457A-7180-0E3D-80486B75FA39}"/>
              </a:ext>
            </a:extLst>
          </p:cNvPr>
          <p:cNvSpPr txBox="1"/>
          <p:nvPr/>
        </p:nvSpPr>
        <p:spPr>
          <a:xfrm>
            <a:off x="7607301" y="2502016"/>
            <a:ext cx="10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translate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AF67-66C7-073C-8502-C2E2CBB5AFCC}"/>
              </a:ext>
            </a:extLst>
          </p:cNvPr>
          <p:cNvSpPr txBox="1"/>
          <p:nvPr/>
        </p:nvSpPr>
        <p:spPr>
          <a:xfrm>
            <a:off x="2939058" y="3750468"/>
            <a:ext cx="610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Matrix</a:t>
            </a:r>
            <a:r>
              <a:rPr lang="ko-KR" altLang="en-US" dirty="0"/>
              <a:t>의 곱 연산으로 표현 </a:t>
            </a:r>
            <a:r>
              <a:rPr lang="ko-KR" altLang="en-US" dirty="0" err="1"/>
              <a:t>가능한건</a:t>
            </a:r>
            <a:r>
              <a:rPr lang="ko-KR" altLang="en-US" dirty="0"/>
              <a:t> </a:t>
            </a:r>
            <a:r>
              <a:rPr lang="en-US" altLang="ko-KR" dirty="0"/>
              <a:t>scaling</a:t>
            </a:r>
            <a:r>
              <a:rPr lang="ko-KR" altLang="en-US" dirty="0"/>
              <a:t>과 </a:t>
            </a:r>
            <a:r>
              <a:rPr lang="en-US" altLang="ko-KR" dirty="0"/>
              <a:t>rotation</a:t>
            </a:r>
            <a:r>
              <a:rPr lang="ko-KR" altLang="en-US" dirty="0"/>
              <a:t>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66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C24A7D86-2FC4-521B-AC1C-53D0E4D9743D}"/>
              </a:ext>
            </a:extLst>
          </p:cNvPr>
          <p:cNvSpPr/>
          <p:nvPr/>
        </p:nvSpPr>
        <p:spPr>
          <a:xfrm>
            <a:off x="6769644" y="1287066"/>
            <a:ext cx="2663190" cy="1784337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Translation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C446D75-99DE-11B0-92B6-DDA452AC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66" y="2552693"/>
            <a:ext cx="3638550" cy="1133475"/>
          </a:xfrm>
          <a:prstGeom prst="rect">
            <a:avLst/>
          </a:prstGeom>
        </p:spPr>
      </p:pic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C81CEA34-FF4F-0798-E1E5-514039BB6364}"/>
              </a:ext>
            </a:extLst>
          </p:cNvPr>
          <p:cNvSpPr/>
          <p:nvPr/>
        </p:nvSpPr>
        <p:spPr>
          <a:xfrm>
            <a:off x="9078504" y="1881316"/>
            <a:ext cx="2663190" cy="1784337"/>
          </a:xfrm>
          <a:prstGeom prst="wedgeEllipseCallout">
            <a:avLst>
              <a:gd name="adj1" fmla="val -50018"/>
              <a:gd name="adj2" fmla="val 516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 = 1 </a:t>
            </a:r>
            <a:r>
              <a:rPr lang="ko-KR" altLang="en-US" dirty="0"/>
              <a:t>이라면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이거 완전 </a:t>
            </a:r>
            <a:r>
              <a:rPr lang="en-US" altLang="ko-KR" dirty="0"/>
              <a:t>Translation!!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6E424-51D2-B896-B4AB-583D74CAC11C}"/>
              </a:ext>
            </a:extLst>
          </p:cNvPr>
          <p:cNvSpPr txBox="1"/>
          <p:nvPr/>
        </p:nvSpPr>
        <p:spPr>
          <a:xfrm>
            <a:off x="3867041" y="38290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Shearing</a:t>
            </a:r>
            <a:endParaRPr lang="ko-KR" altLang="en-US" dirty="0"/>
          </a:p>
        </p:txBody>
      </p:sp>
      <p:pic>
        <p:nvPicPr>
          <p:cNvPr id="26" name="Picture 2" descr="전구 - 무료 과학 기술개 아이콘">
            <a:extLst>
              <a:ext uri="{FF2B5EF4-FFF2-40B4-BE49-F238E27FC236}">
                <a16:creationId xmlns:a16="http://schemas.microsoft.com/office/drawing/2014/main" id="{F256902F-7530-236A-5BAD-68EFBCCE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988" y="1584983"/>
            <a:ext cx="1188502" cy="118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0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Translation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B486347-D2BA-1F79-8639-FD60A28F9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01" y="1973714"/>
            <a:ext cx="3505200" cy="12763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9B78713-D6AD-1D6F-2C14-A558F9A708A1}"/>
              </a:ext>
            </a:extLst>
          </p:cNvPr>
          <p:cNvGrpSpPr/>
          <p:nvPr/>
        </p:nvGrpSpPr>
        <p:grpSpPr>
          <a:xfrm>
            <a:off x="7621905" y="1985511"/>
            <a:ext cx="2663190" cy="1784337"/>
            <a:chOff x="7621905" y="1985511"/>
            <a:chExt cx="2663190" cy="1784337"/>
          </a:xfrm>
        </p:grpSpPr>
        <p:sp>
          <p:nvSpPr>
            <p:cNvPr id="22" name="말풍선: 타원형 21">
              <a:extLst>
                <a:ext uri="{FF2B5EF4-FFF2-40B4-BE49-F238E27FC236}">
                  <a16:creationId xmlns:a16="http://schemas.microsoft.com/office/drawing/2014/main" id="{C81CEA34-FF4F-0798-E1E5-514039BB6364}"/>
                </a:ext>
              </a:extLst>
            </p:cNvPr>
            <p:cNvSpPr/>
            <p:nvPr/>
          </p:nvSpPr>
          <p:spPr>
            <a:xfrm>
              <a:off x="7621905" y="1985511"/>
              <a:ext cx="2663190" cy="1784337"/>
            </a:xfrm>
            <a:prstGeom prst="wedgeEllipseCallout">
              <a:avLst>
                <a:gd name="adj1" fmla="val -47013"/>
                <a:gd name="adj2" fmla="val 4840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Download Smiling Face Emoji Icon | Emoji Island">
              <a:extLst>
                <a:ext uri="{FF2B5EF4-FFF2-40B4-BE49-F238E27FC236}">
                  <a16:creationId xmlns:a16="http://schemas.microsoft.com/office/drawing/2014/main" id="{40AA602F-0572-4E1A-DCB5-4DDA54B6E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460" y="2422696"/>
              <a:ext cx="916079" cy="916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3EEE47E-2B8F-62B7-2D57-EB64EA52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214" y="3769848"/>
            <a:ext cx="4048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73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Translation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8F36AD9-234E-EB9B-4493-A76FC5F5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74" y="1635479"/>
            <a:ext cx="2924175" cy="1228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D33079-7337-B955-DE98-0FE6E1B151B5}"/>
              </a:ext>
            </a:extLst>
          </p:cNvPr>
          <p:cNvSpPr/>
          <p:nvPr/>
        </p:nvSpPr>
        <p:spPr>
          <a:xfrm>
            <a:off x="6750093" y="1877130"/>
            <a:ext cx="2743200" cy="6753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Vector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대신 </a:t>
            </a:r>
            <a:r>
              <a:rPr lang="en-US" altLang="ko-KR" dirty="0"/>
              <a:t>0</a:t>
            </a:r>
            <a:r>
              <a:rPr lang="ko-KR" altLang="en-US" dirty="0"/>
              <a:t>을 추가</a:t>
            </a:r>
            <a:endParaRPr lang="en-US" altLang="ko-KR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C88B1F-A767-E1FA-00A6-7D26732B945E}"/>
              </a:ext>
            </a:extLst>
          </p:cNvPr>
          <p:cNvSpPr/>
          <p:nvPr/>
        </p:nvSpPr>
        <p:spPr>
          <a:xfrm>
            <a:off x="5443220" y="2381250"/>
            <a:ext cx="292100" cy="292100"/>
          </a:xfrm>
          <a:prstGeom prst="ellipse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D92E0F-4430-F04C-9FA2-870EB59B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570" y="3725346"/>
            <a:ext cx="6896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44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Translation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659835C-1D82-86BE-9CFC-57B3523F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82" y="1344331"/>
            <a:ext cx="5649235" cy="15418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32E8B2-1ED8-057A-DC61-4209EC68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033" y="3299355"/>
            <a:ext cx="7082337" cy="23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44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Translation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300651A-4851-F841-59A9-B5DDFFAC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1952625"/>
            <a:ext cx="4848225" cy="2952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DA486-1AB6-4417-EF1D-EF26C4229E12}"/>
              </a:ext>
            </a:extLst>
          </p:cNvPr>
          <p:cNvSpPr txBox="1"/>
          <p:nvPr/>
        </p:nvSpPr>
        <p:spPr>
          <a:xfrm>
            <a:off x="1728791" y="1089902"/>
            <a:ext cx="29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Rigid-body Transformation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81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3195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 Basic 2D Transformations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3045532"/>
            <a:ext cx="12192000" cy="22437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6.1.1	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 Scaling</a:t>
            </a:r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6.1.2	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 Shearing</a:t>
            </a:r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6.1.3	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 Rotation</a:t>
            </a:r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6.1.4	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 Reflection</a:t>
            </a:r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6.1.5	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 Composition of 2D Transforms</a:t>
            </a:r>
          </a:p>
          <a:p>
            <a:pPr lvl="5"/>
            <a:r>
              <a:rPr lang="en-US" altLang="ko-KR" sz="2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6.1.5	 </a:t>
            </a:r>
            <a:r>
              <a:rPr lang="en-US" altLang="ko-KR" sz="18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Decomposition of 2D Transforms</a:t>
            </a:r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88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Windowing Transforms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6.3.1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D4873E4-E374-5AF7-8F55-0F6F7720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91" y="1211898"/>
            <a:ext cx="6550492" cy="51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9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Windowing Transforms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6.3.1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C14FE1C-7A0B-2542-78E6-5937C0BF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512570"/>
            <a:ext cx="8420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4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3195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6.4. Inverses of Transformation Matrices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3045532"/>
            <a:ext cx="12192000" cy="22437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/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845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Inverses of Transformation Matrices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6.4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CA91F06-1B40-2212-B624-A95380A50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652" y="1487345"/>
            <a:ext cx="1885950" cy="361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77E5E2-07AA-0940-95A9-70D25E5CE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424" y="1458770"/>
            <a:ext cx="2676525" cy="390525"/>
          </a:xfrm>
          <a:prstGeom prst="rect">
            <a:avLst/>
          </a:prstGeom>
        </p:spPr>
      </p:pic>
      <p:sp>
        <p:nvSpPr>
          <p:cNvPr id="30" name="화살표: 원형 29">
            <a:extLst>
              <a:ext uri="{FF2B5EF4-FFF2-40B4-BE49-F238E27FC236}">
                <a16:creationId xmlns:a16="http://schemas.microsoft.com/office/drawing/2014/main" id="{66BF3131-BECB-6CD1-4EF0-C29E62A6691E}"/>
              </a:ext>
            </a:extLst>
          </p:cNvPr>
          <p:cNvSpPr/>
          <p:nvPr/>
        </p:nvSpPr>
        <p:spPr>
          <a:xfrm>
            <a:off x="3844522" y="2542721"/>
            <a:ext cx="1588770" cy="1588770"/>
          </a:xfrm>
          <a:prstGeom prst="circular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원형 30">
            <a:extLst>
              <a:ext uri="{FF2B5EF4-FFF2-40B4-BE49-F238E27FC236}">
                <a16:creationId xmlns:a16="http://schemas.microsoft.com/office/drawing/2014/main" id="{093CAF57-3A86-1EDC-A1EE-56A88916A001}"/>
              </a:ext>
            </a:extLst>
          </p:cNvPr>
          <p:cNvSpPr/>
          <p:nvPr/>
        </p:nvSpPr>
        <p:spPr>
          <a:xfrm flipH="1">
            <a:off x="7458302" y="2519855"/>
            <a:ext cx="1588770" cy="1588770"/>
          </a:xfrm>
          <a:prstGeom prst="circular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375FD64-749E-9D26-B036-E6683B4C6F85}"/>
              </a:ext>
            </a:extLst>
          </p:cNvPr>
          <p:cNvSpPr/>
          <p:nvPr/>
        </p:nvSpPr>
        <p:spPr>
          <a:xfrm>
            <a:off x="3948345" y="4211501"/>
            <a:ext cx="1588770" cy="78696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7AF246D-07AB-EF8E-F5AA-973CD78E9E34}"/>
              </a:ext>
            </a:extLst>
          </p:cNvPr>
          <p:cNvSpPr/>
          <p:nvPr/>
        </p:nvSpPr>
        <p:spPr>
          <a:xfrm flipH="1">
            <a:off x="7469733" y="4074676"/>
            <a:ext cx="1588769" cy="78696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DA1B00-2F7C-FE64-7BF4-DE94113A6594}"/>
              </a:ext>
            </a:extLst>
          </p:cNvPr>
          <p:cNvSpPr txBox="1"/>
          <p:nvPr/>
        </p:nvSpPr>
        <p:spPr>
          <a:xfrm>
            <a:off x="1448039" y="2807772"/>
            <a:ext cx="10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5A726A-D82C-FBFC-8732-39AAD4484AAE}"/>
              </a:ext>
            </a:extLst>
          </p:cNvPr>
          <p:cNvSpPr txBox="1"/>
          <p:nvPr/>
        </p:nvSpPr>
        <p:spPr>
          <a:xfrm>
            <a:off x="1448039" y="4420315"/>
            <a:ext cx="138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translation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32E32-53D8-1A08-08D3-D72ACC8F180E}"/>
              </a:ext>
            </a:extLst>
          </p:cNvPr>
          <p:cNvSpPr txBox="1"/>
          <p:nvPr/>
        </p:nvSpPr>
        <p:spPr>
          <a:xfrm>
            <a:off x="1448039" y="1483654"/>
            <a:ext cx="10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023ACED-5CDE-AA30-CFE3-BF0E89986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00" y="5651222"/>
            <a:ext cx="2552700" cy="4095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94FFEB0-9544-E00C-3445-FC4DC2FEE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424" y="5651221"/>
            <a:ext cx="3181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3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Inverses of Transformation Matrices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6.4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4E19A3-B510-8F7B-050C-1357EEE37FA4}"/>
              </a:ext>
            </a:extLst>
          </p:cNvPr>
          <p:cNvSpPr txBox="1"/>
          <p:nvPr/>
        </p:nvSpPr>
        <p:spPr>
          <a:xfrm>
            <a:off x="1728791" y="101598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latin typeface="Times-Roman"/>
              </a:rPr>
              <a:t>Singular Value Decomposition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828225-E570-0C6B-133F-FC9A5786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7" y="2368225"/>
            <a:ext cx="3324225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74CC4F-DBA3-C8F8-D97B-C4B3771B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4" y="4042101"/>
            <a:ext cx="45148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E4D52-A75C-476A-A0CC-4AFF420E61C7}"/>
              </a:ext>
            </a:extLst>
          </p:cNvPr>
          <p:cNvSpPr txBox="1"/>
          <p:nvPr/>
        </p:nvSpPr>
        <p:spPr>
          <a:xfrm>
            <a:off x="0" y="13195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6.5. Coordinate Transformations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32114" y="2198080"/>
            <a:ext cx="7553067" cy="3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3045532"/>
            <a:ext cx="12192000" cy="22437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/>
            <a:endParaRPr lang="en-US" altLang="ko-KR" sz="2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682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Coordinate Transformations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6.5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73287D3-3D09-F224-E754-0941628E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650" y="2067199"/>
            <a:ext cx="5143500" cy="3467100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023A75A7-F218-94C0-4B14-A9E72C24F5D3}"/>
              </a:ext>
            </a:extLst>
          </p:cNvPr>
          <p:cNvSpPr/>
          <p:nvPr/>
        </p:nvSpPr>
        <p:spPr>
          <a:xfrm>
            <a:off x="7944001" y="1115448"/>
            <a:ext cx="2663190" cy="1784337"/>
          </a:xfrm>
          <a:prstGeom prst="wedgeEllipseCallout">
            <a:avLst>
              <a:gd name="adj1" fmla="val -54309"/>
              <a:gd name="adj2" fmla="val 30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점이 이동했구나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6AAA806C-880B-0527-9B98-CD3FBB8761D4}"/>
              </a:ext>
            </a:extLst>
          </p:cNvPr>
          <p:cNvSpPr/>
          <p:nvPr/>
        </p:nvSpPr>
        <p:spPr>
          <a:xfrm>
            <a:off x="7974217" y="3240755"/>
            <a:ext cx="2663190" cy="1784337"/>
          </a:xfrm>
          <a:prstGeom prst="wedgeEllipseCallout">
            <a:avLst>
              <a:gd name="adj1" fmla="val -54309"/>
              <a:gd name="adj2" fmla="val 30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좌표축이</a:t>
            </a:r>
            <a:endParaRPr lang="en-US" altLang="ko-KR" dirty="0"/>
          </a:p>
          <a:p>
            <a:pPr algn="ctr"/>
            <a:r>
              <a:rPr lang="ko-KR" altLang="en-US" dirty="0"/>
              <a:t>이동했구나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336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Coordinate Transformations</a:t>
            </a:r>
            <a:endParaRPr lang="en-US" altLang="ko-KR" sz="44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6.5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A694B8C-72E4-529C-4CA7-1285D069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8" y="2571653"/>
            <a:ext cx="5876925" cy="2390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7B44B7-C07C-8C86-84C3-3A61AC87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87" y="2067366"/>
            <a:ext cx="4905375" cy="11811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D8FE9F-775D-3830-D663-972615170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227" y="4343303"/>
            <a:ext cx="5153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87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715" y="2059326"/>
            <a:ext cx="413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Thank you </a:t>
            </a:r>
          </a:p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for listening</a:t>
            </a:r>
            <a:endParaRPr lang="ko-KR" altLang="en-US" sz="5400" spc="-30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97758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98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8" y="369657"/>
            <a:ext cx="547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Basic 2D Transformations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645647" y="989148"/>
            <a:ext cx="48501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CB9DF0-F087-E239-BBD7-2E2EB1BF3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2486025"/>
            <a:ext cx="8315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-150" dirty="0">
                <a:solidFill>
                  <a:srgbClr val="26A900"/>
                </a:solidFill>
                <a:latin typeface="Helvetica" panose="020B0604020202020204" pitchFamily="34" charset="0"/>
                <a:ea typeface="나눔스퀘어 ExtraBold" panose="020B0600000101010101" pitchFamily="50" charset="-127"/>
              </a:rPr>
              <a:t>Scaling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6.1.2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48937E0-9B82-B68B-7AD3-CBCED162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47" y="2920514"/>
            <a:ext cx="8220075" cy="3371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A09163-F778-4223-3BBC-9821D27D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647" y="1501526"/>
            <a:ext cx="3133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Shearing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6.1.2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D44E3C3-61C8-3B20-19F2-8A30E1D9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67" y="1362075"/>
            <a:ext cx="5381625" cy="933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09D5DF-B6A4-C720-E7BD-9637A7B3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267" y="2876551"/>
            <a:ext cx="93535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4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Rotation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0E176E-AD69-E6E6-1444-F171600EB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47" y="3224212"/>
            <a:ext cx="6353175" cy="3038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A55079-4A66-FE75-1F70-E0588E87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747" y="1559142"/>
            <a:ext cx="27622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Rotation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919E33-A264-F4E3-4D63-063BDA83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48" y="2366960"/>
            <a:ext cx="5991225" cy="2200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A2A101-8F27-AF5C-9D6F-292A05E14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140" y="2405061"/>
            <a:ext cx="2362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06D-8BA6-49DA-881E-FAB17738B39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5653D-8AB3-46D1-81B9-2C61C7FE4474}"/>
              </a:ext>
            </a:extLst>
          </p:cNvPr>
          <p:cNvSpPr txBox="1"/>
          <p:nvPr/>
        </p:nvSpPr>
        <p:spPr>
          <a:xfrm>
            <a:off x="1683747" y="369657"/>
            <a:ext cx="99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0" i="0" u="none" strike="noStrike" baseline="0" dirty="0">
                <a:solidFill>
                  <a:srgbClr val="26A900"/>
                </a:solidFill>
                <a:latin typeface="Helvetica" panose="020B0604020202020204" pitchFamily="34" charset="0"/>
              </a:rPr>
              <a:t>Rotation</a:t>
            </a:r>
            <a:endParaRPr lang="ko-KR" altLang="en-US" sz="3600" spc="-150" dirty="0">
              <a:solidFill>
                <a:srgbClr val="00002F"/>
              </a:solidFill>
              <a:latin typeface="Franklin Gothic Book" panose="020B0503020102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301" y="498947"/>
            <a:ext cx="107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Franklin Gothic Medium" panose="020B0603020102020204" pitchFamily="34" charset="0"/>
                <a:ea typeface="나눔스퀘어 ExtraBold" panose="020B0600000101010101" pitchFamily="50" charset="-127"/>
              </a:rPr>
              <a:t>6.1.3</a:t>
            </a:r>
            <a:endParaRPr lang="ko-KR" altLang="en-US" sz="2400" spc="-150" dirty="0">
              <a:solidFill>
                <a:srgbClr val="00002F"/>
              </a:solidFill>
              <a:latin typeface="Franklin Gothic Medium" panose="020B0603020102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645647" y="989148"/>
            <a:ext cx="8427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22E9A0A-4CDB-0C13-18B7-BBE8A108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26" y="1210938"/>
            <a:ext cx="8038147" cy="51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5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1828</Words>
  <Application>Microsoft Office PowerPoint</Application>
  <PresentationFormat>와이드스크린</PresentationFormat>
  <Paragraphs>298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Apple SD Gothic Neo</vt:lpstr>
      <vt:lpstr>Times-Italic</vt:lpstr>
      <vt:lpstr>Times-Roman</vt:lpstr>
      <vt:lpstr>나눔스퀘어 Bold</vt:lpstr>
      <vt:lpstr>맑은 고딕</vt:lpstr>
      <vt:lpstr>Arial</vt:lpstr>
      <vt:lpstr>Franklin Gothic Book</vt:lpstr>
      <vt:lpstr>Franklin Gothic Medium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</dc:creator>
  <cp:lastModifiedBy>JongYun Park</cp:lastModifiedBy>
  <cp:revision>607</cp:revision>
  <dcterms:created xsi:type="dcterms:W3CDTF">2020-01-02T10:21:22Z</dcterms:created>
  <dcterms:modified xsi:type="dcterms:W3CDTF">2024-01-01T14:48:42Z</dcterms:modified>
</cp:coreProperties>
</file>