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48D2-9151-0D0D-EC54-74E9B87E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69CC3B-E54B-04D1-DF35-8D561E64B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895BC-BC22-37D0-F31F-390FE589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497EAB-BA6E-2B87-6985-032003EC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2E0676-72DC-09AA-4826-8DAD91F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63F57-A14D-8048-4628-369ECD6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373861-BB13-DF7A-E485-43C2F8FB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A51E7-DD98-5A14-A7F0-AB9C328E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62BC9-3DA3-D5C2-DDCA-558F9C8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2F035-0C9C-49F8-331D-21B8573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9DB270-8437-A4CB-BEE5-1E2FF81A1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5B8239-5F86-43C1-AC91-1CA8A15F5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101AE-81D3-32F3-848C-FBB20A02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D84C-406E-1A97-D699-024F506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14CFC-ECD5-E976-D0DE-E583E3EA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3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1F0C5-84EE-D09B-3A8E-768924B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964A6-F061-6FBA-4DCC-9E55B5D8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F6D5-7412-4F09-0CF3-655B1DC1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9D9B-1916-1FE0-29A6-BA26A31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D8D3E-8620-D592-6D2E-054F150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9547-B7F3-7061-AD16-CD628068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2FA7B-157D-C137-2056-6D0748DE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54C69-8929-28B8-2436-8C4B465C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DCFD9-A6B7-9B2C-4778-953C292A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09B0C-E13E-0490-B199-588C5387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3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11C16-5F04-9322-50C9-E2100C39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C01F7-E9E3-62C7-8ECB-751E9CAC1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B7BB6-0B6B-2372-506E-EA7FDE44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970AA-FB29-A92D-538B-911FF33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54B2E4-CF10-6437-1369-AF94D12D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E00CA0-DD92-1D83-66FD-30C939AB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DA8A7-BFB4-7936-AA5E-47DC56B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FC642-41F2-A286-74BE-480F9906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84E2B-B006-2A30-6CFE-0E404D8D2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9DBFE8-FF3F-F448-7B82-76D90803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069D4C-BBE6-1E93-CBA9-EC0B27CD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934035-0A6F-4DFF-E344-7E01F7A6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58D086-5A37-AC96-ADE3-951D2E5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99B033-C53A-540F-60F1-0814E18A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8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5F567-FEE3-1C71-C0D2-25AB3927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54B026-F0CB-A42A-8DB3-EFFD5A3F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71D68-D986-8D26-4DD3-BE25B7A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E4C689-5DC2-4E89-9E2F-385B92B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E3A252-6C06-40E8-643B-BC7C072D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5F060-7989-DA8E-8FED-F98964E9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77301-37DB-DE92-F37F-0FD7C5C9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23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F76FA-597D-8061-25B7-AD06ECEF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56AA7-B1E2-93C3-6F62-1EAC9B78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9B5483-D22D-FED3-7F16-597A3506A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E73390-D902-15DB-FF0C-384F1EB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FB58E1-E2E9-D620-D04E-681D43AA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2DABBF-F363-C49A-A025-653C4205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7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1E8F1-0307-74EB-AAE1-C34E7493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00906A-8925-1BC4-F2A9-A7F6F82F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3FA6D-DF9E-BB63-FB91-D15B5A66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AD5AF5-96C5-7563-E341-2D441F45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663E2A-D2C2-CCA5-1B41-F225ABBB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CF4A9-E17E-68FD-4A86-09043BC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EEDBF0-C375-315D-B384-E24160A1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3376D-98D7-256A-BAD0-F1BBD64F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EFD3C-A771-55FD-854C-CB4A5C53A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D50D-81F5-41FE-BFD9-3285684606BE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AD843-16A9-3768-1E8C-928BA638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A6679-DE15-E0CD-ABD7-78FEB1D4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3052-F13E-4B66-B879-FE6890FBB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gen 10">
            <a:extLst>
              <a:ext uri="{FF2B5EF4-FFF2-40B4-BE49-F238E27FC236}">
                <a16:creationId xmlns:a16="http://schemas.microsoft.com/office/drawing/2014/main" id="{C397F41E-E45A-1A06-0FB8-C036FA00BA55}"/>
              </a:ext>
            </a:extLst>
          </p:cNvPr>
          <p:cNvSpPr>
            <a:spLocks/>
          </p:cNvSpPr>
          <p:nvPr/>
        </p:nvSpPr>
        <p:spPr>
          <a:xfrm>
            <a:off x="7824115" y="2599520"/>
            <a:ext cx="2093922" cy="2120624"/>
          </a:xfrm>
          <a:prstGeom prst="arc">
            <a:avLst>
              <a:gd name="adj1" fmla="val 2135372"/>
              <a:gd name="adj2" fmla="val 2128549"/>
            </a:avLst>
          </a:prstGeom>
          <a:solidFill>
            <a:schemeClr val="bg1"/>
          </a:solidFill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 dirty="0">
              <a:solidFill>
                <a:schemeClr val="accent6"/>
              </a:solidFill>
            </a:endParaRP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B18FA37C-E1B3-6B5D-8EEB-D4AC976DCFA9}"/>
              </a:ext>
            </a:extLst>
          </p:cNvPr>
          <p:cNvSpPr>
            <a:spLocks/>
          </p:cNvSpPr>
          <p:nvPr/>
        </p:nvSpPr>
        <p:spPr>
          <a:xfrm>
            <a:off x="2408705" y="2599520"/>
            <a:ext cx="2093922" cy="2120623"/>
          </a:xfrm>
          <a:prstGeom prst="arc">
            <a:avLst>
              <a:gd name="adj1" fmla="val 2135372"/>
              <a:gd name="adj2" fmla="val 2128549"/>
            </a:avLst>
          </a:prstGeom>
          <a:solidFill>
            <a:schemeClr val="bg1"/>
          </a:solidFill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 dirty="0">
              <a:solidFill>
                <a:schemeClr val="accent6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DA1EA-DA81-4841-954F-29BC9BDE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noProof="1">
                <a:solidFill>
                  <a:schemeClr val="accent6"/>
                </a:solidFill>
                <a:latin typeface="HTWBerlin Office" panose="02000000000000000000" pitchFamily="2" charset="0"/>
              </a:rPr>
              <a:t>Anforderungen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CEADC0-3F3E-9948-B244-BDFB8F850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487" y="6315996"/>
            <a:ext cx="1311461" cy="353758"/>
          </a:xfrm>
        </p:spPr>
        <p:txBody>
          <a:bodyPr/>
          <a:lstStyle/>
          <a:p>
            <a:fld id="{45D25029-37DE-484F-BFE0-9B37AF2B26B8}" type="slidenum">
              <a:rPr lang="de-DE" noProof="1" smtClean="0"/>
              <a:pPr/>
              <a:t>1</a:t>
            </a:fld>
            <a:endParaRPr lang="de-DE" noProof="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AD6CC3-38CF-5872-DBBF-6527C75D9B1C}"/>
              </a:ext>
            </a:extLst>
          </p:cNvPr>
          <p:cNvSpPr txBox="1"/>
          <p:nvPr/>
        </p:nvSpPr>
        <p:spPr>
          <a:xfrm>
            <a:off x="2491300" y="342899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latin typeface="HTWBerlin Office" panose="02000000000000000000" pitchFamily="2" charset="0"/>
              </a:rPr>
              <a:t>Komponenten</a:t>
            </a:r>
            <a:endParaRPr lang="de-DE" sz="2400" b="1" dirty="0">
              <a:latin typeface="HTWBerlin Office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EBC247-C9D2-6D09-C309-D74892B9099C}"/>
              </a:ext>
            </a:extLst>
          </p:cNvPr>
          <p:cNvSpPr txBox="1"/>
          <p:nvPr/>
        </p:nvSpPr>
        <p:spPr>
          <a:xfrm>
            <a:off x="7932358" y="3428999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latin typeface="HTWBerlin Office" panose="02000000000000000000" pitchFamily="2" charset="0"/>
              </a:rPr>
              <a:t>Interaktionen</a:t>
            </a:r>
            <a:endParaRPr lang="de-DE" sz="2400" b="1" dirty="0">
              <a:latin typeface="HTWBerlin Office" panose="02000000000000000000" pitchFamily="2" charset="0"/>
            </a:endParaRPr>
          </a:p>
        </p:txBody>
      </p:sp>
      <p:pic>
        <p:nvPicPr>
          <p:cNvPr id="17" name="Grafik 16" descr="Thermometer mit einfarbiger Füllung">
            <a:extLst>
              <a:ext uri="{FF2B5EF4-FFF2-40B4-BE49-F238E27FC236}">
                <a16:creationId xmlns:a16="http://schemas.microsoft.com/office/drawing/2014/main" id="{971EDA83-EFC4-C865-4B3D-34D60C88E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3" y="1711438"/>
            <a:ext cx="914400" cy="914400"/>
          </a:xfrm>
          <a:prstGeom prst="rect">
            <a:avLst/>
          </a:prstGeom>
        </p:spPr>
      </p:pic>
      <p:pic>
        <p:nvPicPr>
          <p:cNvPr id="21" name="Grafik 20" descr="Messgerät mit einfarbiger Füllung">
            <a:extLst>
              <a:ext uri="{FF2B5EF4-FFF2-40B4-BE49-F238E27FC236}">
                <a16:creationId xmlns:a16="http://schemas.microsoft.com/office/drawing/2014/main" id="{720B96C1-90EF-E0DA-9AD3-1B82060E1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1094" y="2438470"/>
            <a:ext cx="914400" cy="9144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DEE8CC8-E83D-4441-A7F7-5C0D7E209CDC}"/>
              </a:ext>
            </a:extLst>
          </p:cNvPr>
          <p:cNvSpPr txBox="1"/>
          <p:nvPr/>
        </p:nvSpPr>
        <p:spPr>
          <a:xfrm>
            <a:off x="4398126" y="4013610"/>
            <a:ext cx="9348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HTWBerlin Office" panose="02000000000000000000" pitchFamily="2" charset="0"/>
              </a:rPr>
              <a:t>CO2</a:t>
            </a:r>
            <a:endParaRPr lang="de-DE" sz="3500" b="1" dirty="0">
              <a:ln>
                <a:solidFill>
                  <a:schemeClr val="accent6"/>
                </a:solidFill>
              </a:ln>
              <a:solidFill>
                <a:schemeClr val="accent6"/>
              </a:solidFill>
              <a:latin typeface="HTWBerlin Office" panose="02000000000000000000" pitchFamily="2" charset="0"/>
            </a:endParaRPr>
          </a:p>
        </p:txBody>
      </p:sp>
      <p:pic>
        <p:nvPicPr>
          <p:cNvPr id="24" name="Grafik 23" descr="Monitor mit einfarbiger Füllung">
            <a:extLst>
              <a:ext uri="{FF2B5EF4-FFF2-40B4-BE49-F238E27FC236}">
                <a16:creationId xmlns:a16="http://schemas.microsoft.com/office/drawing/2014/main" id="{A2751CF8-C41F-2879-DEB5-810D7FFC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8466" y="4644149"/>
            <a:ext cx="914400" cy="914400"/>
          </a:xfrm>
          <a:prstGeom prst="rect">
            <a:avLst/>
          </a:prstGeom>
        </p:spPr>
      </p:pic>
      <p:pic>
        <p:nvPicPr>
          <p:cNvPr id="27" name="Grafik 26" descr="Wecker mit einfarbiger Füllung">
            <a:extLst>
              <a:ext uri="{FF2B5EF4-FFF2-40B4-BE49-F238E27FC236}">
                <a16:creationId xmlns:a16="http://schemas.microsoft.com/office/drawing/2014/main" id="{5A10835E-CFBE-D1EC-F6CF-61E465802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4157" y="2487367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52CB23E-BF27-E58E-1AE9-907DC81CCD91}"/>
              </a:ext>
            </a:extLst>
          </p:cNvPr>
          <p:cNvSpPr txBox="1"/>
          <p:nvPr/>
        </p:nvSpPr>
        <p:spPr>
          <a:xfrm>
            <a:off x="7876430" y="1822854"/>
            <a:ext cx="1935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solidFill>
                  <a:schemeClr val="accent6"/>
                </a:solidFill>
                <a:latin typeface="HTWBerlin Office" panose="02000000000000000000" pitchFamily="2" charset="0"/>
              </a:rPr>
              <a:t>Welcome</a:t>
            </a:r>
          </a:p>
          <a:p>
            <a:r>
              <a:rPr lang="en-GB" sz="2500" b="1" dirty="0">
                <a:solidFill>
                  <a:schemeClr val="accent6"/>
                </a:solidFill>
                <a:latin typeface="HTWBerlin Office" panose="02000000000000000000" pitchFamily="2" charset="0"/>
              </a:rPr>
              <a:t>       Shutdown</a:t>
            </a:r>
            <a:endParaRPr lang="de-DE" sz="2500" b="1" dirty="0">
              <a:solidFill>
                <a:schemeClr val="accent6"/>
              </a:solidFill>
              <a:latin typeface="HTWBerlin Office" panose="02000000000000000000" pitchFamily="2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07F1E0D-D52A-AE84-1F39-8055D30055AD}"/>
              </a:ext>
            </a:extLst>
          </p:cNvPr>
          <p:cNvGrpSpPr/>
          <p:nvPr/>
        </p:nvGrpSpPr>
        <p:grpSpPr>
          <a:xfrm>
            <a:off x="9875577" y="2625838"/>
            <a:ext cx="1058080" cy="1058080"/>
            <a:chOff x="9964579" y="2599520"/>
            <a:chExt cx="1058080" cy="1058080"/>
          </a:xfrm>
        </p:grpSpPr>
        <p:pic>
          <p:nvPicPr>
            <p:cNvPr id="29" name="Grafik 28" descr="Monitor mit einfarbiger Füllung">
              <a:extLst>
                <a:ext uri="{FF2B5EF4-FFF2-40B4-BE49-F238E27FC236}">
                  <a16:creationId xmlns:a16="http://schemas.microsoft.com/office/drawing/2014/main" id="{11DD59F0-020F-5DC4-E4C3-823ACAB82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4579" y="2599520"/>
              <a:ext cx="1058080" cy="1058080"/>
            </a:xfrm>
            <a:prstGeom prst="rect">
              <a:avLst/>
            </a:prstGeom>
          </p:spPr>
        </p:pic>
        <p:pic>
          <p:nvPicPr>
            <p:cNvPr id="30" name="Grafik 29" descr="Thermometer mit einfarbiger Füllung">
              <a:extLst>
                <a:ext uri="{FF2B5EF4-FFF2-40B4-BE49-F238E27FC236}">
                  <a16:creationId xmlns:a16="http://schemas.microsoft.com/office/drawing/2014/main" id="{E87C1DC6-7513-7F58-AE23-4CC6BC86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2749" y="2782769"/>
              <a:ext cx="533017" cy="533017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51CD11A-7863-4D8A-27CC-120999203505}"/>
              </a:ext>
            </a:extLst>
          </p:cNvPr>
          <p:cNvGrpSpPr/>
          <p:nvPr/>
        </p:nvGrpSpPr>
        <p:grpSpPr>
          <a:xfrm>
            <a:off x="6284672" y="2545653"/>
            <a:ext cx="1656062" cy="914400"/>
            <a:chOff x="6994844" y="5081047"/>
            <a:chExt cx="1653743" cy="914400"/>
          </a:xfrm>
        </p:grpSpPr>
        <p:pic>
          <p:nvPicPr>
            <p:cNvPr id="32" name="Grafik 31" descr="Thermometer mit einfarbiger Füllung">
              <a:extLst>
                <a:ext uri="{FF2B5EF4-FFF2-40B4-BE49-F238E27FC236}">
                  <a16:creationId xmlns:a16="http://schemas.microsoft.com/office/drawing/2014/main" id="{F5440644-6D09-A2AC-7D58-3E8B2C99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31602" y="5205381"/>
              <a:ext cx="660581" cy="660581"/>
            </a:xfrm>
            <a:prstGeom prst="rect">
              <a:avLst/>
            </a:prstGeom>
          </p:spPr>
        </p:pic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B0065075-44F2-CFB9-A03C-23FD457ACD84}"/>
                </a:ext>
              </a:extLst>
            </p:cNvPr>
            <p:cNvSpPr/>
            <p:nvPr/>
          </p:nvSpPr>
          <p:spPr>
            <a:xfrm>
              <a:off x="6994844" y="5305771"/>
              <a:ext cx="273515" cy="459799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klingelnder Wecker mit einfarbiger Füllung">
              <a:extLst>
                <a:ext uri="{FF2B5EF4-FFF2-40B4-BE49-F238E27FC236}">
                  <a16:creationId xmlns:a16="http://schemas.microsoft.com/office/drawing/2014/main" id="{E0CDBD68-BC62-9029-F4CD-ECBBBC651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34187" y="5081047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8C7F6DC-83BB-3463-5036-8BF75B7742C6}"/>
              </a:ext>
            </a:extLst>
          </p:cNvPr>
          <p:cNvGrpSpPr/>
          <p:nvPr/>
        </p:nvGrpSpPr>
        <p:grpSpPr>
          <a:xfrm>
            <a:off x="6532340" y="4096675"/>
            <a:ext cx="2773117" cy="1735233"/>
            <a:chOff x="6071068" y="4418536"/>
            <a:chExt cx="2773117" cy="1735233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AA758A88-4FDE-EF8E-6677-059538E6C455}"/>
                </a:ext>
              </a:extLst>
            </p:cNvPr>
            <p:cNvGrpSpPr/>
            <p:nvPr/>
          </p:nvGrpSpPr>
          <p:grpSpPr>
            <a:xfrm>
              <a:off x="6193838" y="5003676"/>
              <a:ext cx="2650347" cy="956130"/>
              <a:chOff x="9077214" y="4797822"/>
              <a:chExt cx="3242876" cy="1180139"/>
            </a:xfrm>
          </p:grpSpPr>
          <p:pic>
            <p:nvPicPr>
              <p:cNvPr id="38" name="Grafik 37" descr="Messgerät mit einfarbiger Füllung">
                <a:extLst>
                  <a:ext uri="{FF2B5EF4-FFF2-40B4-BE49-F238E27FC236}">
                    <a16:creationId xmlns:a16="http://schemas.microsoft.com/office/drawing/2014/main" id="{CB2C833B-B5A6-A8D2-4996-10E1C356B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77214" y="5357201"/>
                <a:ext cx="607555" cy="607556"/>
              </a:xfrm>
              <a:prstGeom prst="rect">
                <a:avLst/>
              </a:prstGeom>
            </p:spPr>
          </p:pic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02E3A2DA-0A80-6C4F-24BE-A3C419BFE2A0}"/>
                  </a:ext>
                </a:extLst>
              </p:cNvPr>
              <p:cNvSpPr txBox="1"/>
              <p:nvPr/>
            </p:nvSpPr>
            <p:spPr>
              <a:xfrm>
                <a:off x="10702582" y="5427128"/>
                <a:ext cx="1617508" cy="55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300" b="1" dirty="0">
                    <a:solidFill>
                      <a:schemeClr val="accent6"/>
                    </a:solidFill>
                    <a:latin typeface="HTWBerlin Office" panose="02000000000000000000" pitchFamily="2" charset="0"/>
                  </a:rPr>
                  <a:t>CO2</a:t>
                </a:r>
                <a:endParaRPr lang="de-DE" sz="2300" b="1" dirty="0">
                  <a:solidFill>
                    <a:schemeClr val="accent6"/>
                  </a:solidFill>
                  <a:latin typeface="HTWBerlin Office" panose="02000000000000000000" pitchFamily="2" charset="0"/>
                </a:endParaRPr>
              </a:p>
            </p:txBody>
          </p:sp>
          <p:sp>
            <p:nvSpPr>
              <p:cNvPr id="43" name="Pfeil: nach links 42">
                <a:extLst>
                  <a:ext uri="{FF2B5EF4-FFF2-40B4-BE49-F238E27FC236}">
                    <a16:creationId xmlns:a16="http://schemas.microsoft.com/office/drawing/2014/main" id="{F3F690F0-FC7C-12A7-E9AA-311154517D1D}"/>
                  </a:ext>
                </a:extLst>
              </p:cNvPr>
              <p:cNvSpPr/>
              <p:nvPr/>
            </p:nvSpPr>
            <p:spPr>
              <a:xfrm>
                <a:off x="9904194" y="5445896"/>
                <a:ext cx="607556" cy="350870"/>
              </a:xfrm>
              <a:prstGeom prst="lef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links 43">
                <a:extLst>
                  <a:ext uri="{FF2B5EF4-FFF2-40B4-BE49-F238E27FC236}">
                    <a16:creationId xmlns:a16="http://schemas.microsoft.com/office/drawing/2014/main" id="{8FC4B43B-7D52-E25F-132E-77C7D8827D26}"/>
                  </a:ext>
                </a:extLst>
              </p:cNvPr>
              <p:cNvSpPr/>
              <p:nvPr/>
            </p:nvSpPr>
            <p:spPr>
              <a:xfrm rot="13664219">
                <a:off x="10467806" y="4941453"/>
                <a:ext cx="629916" cy="342653"/>
              </a:xfrm>
              <a:prstGeom prst="lef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Pfeil: nach links 44">
                <a:extLst>
                  <a:ext uri="{FF2B5EF4-FFF2-40B4-BE49-F238E27FC236}">
                    <a16:creationId xmlns:a16="http://schemas.microsoft.com/office/drawing/2014/main" id="{DDE995C2-11DE-C98A-FBF0-2FA555918B3F}"/>
                  </a:ext>
                </a:extLst>
              </p:cNvPr>
              <p:cNvSpPr/>
              <p:nvPr/>
            </p:nvSpPr>
            <p:spPr>
              <a:xfrm rot="8120452">
                <a:off x="9470725" y="4850734"/>
                <a:ext cx="619104" cy="362342"/>
              </a:xfrm>
              <a:prstGeom prst="lef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CBBC2FAD-59A5-2D80-7D3B-77836C9617DD}"/>
                </a:ext>
              </a:extLst>
            </p:cNvPr>
            <p:cNvGrpSpPr/>
            <p:nvPr/>
          </p:nvGrpSpPr>
          <p:grpSpPr>
            <a:xfrm>
              <a:off x="6760552" y="4418536"/>
              <a:ext cx="777095" cy="774789"/>
              <a:chOff x="9964579" y="2599520"/>
              <a:chExt cx="1058080" cy="1058080"/>
            </a:xfrm>
          </p:grpSpPr>
          <p:pic>
            <p:nvPicPr>
              <p:cNvPr id="51" name="Grafik 50" descr="Monitor mit einfarbiger Füllung">
                <a:extLst>
                  <a:ext uri="{FF2B5EF4-FFF2-40B4-BE49-F238E27FC236}">
                    <a16:creationId xmlns:a16="http://schemas.microsoft.com/office/drawing/2014/main" id="{0B811F44-0B53-EE6F-7B6C-410A823EA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64579" y="2599520"/>
                <a:ext cx="1058080" cy="1058080"/>
              </a:xfrm>
              <a:prstGeom prst="rect">
                <a:avLst/>
              </a:prstGeom>
            </p:spPr>
          </p:pic>
          <p:pic>
            <p:nvPicPr>
              <p:cNvPr id="52" name="Grafik 51" descr="Thermometer mit einfarbiger Füllung">
                <a:extLst>
                  <a:ext uri="{FF2B5EF4-FFF2-40B4-BE49-F238E27FC236}">
                    <a16:creationId xmlns:a16="http://schemas.microsoft.com/office/drawing/2014/main" id="{D92CAB90-068C-5F6B-9EE1-4C9F1E7A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2749" y="2782769"/>
                <a:ext cx="533017" cy="533017"/>
              </a:xfrm>
              <a:prstGeom prst="rect">
                <a:avLst/>
              </a:prstGeom>
            </p:spPr>
          </p:pic>
        </p:grpSp>
        <p:pic>
          <p:nvPicPr>
            <p:cNvPr id="53" name="Grafik 52" descr="Monitor mit einfarbiger Füllung">
              <a:extLst>
                <a:ext uri="{FF2B5EF4-FFF2-40B4-BE49-F238E27FC236}">
                  <a16:creationId xmlns:a16="http://schemas.microsoft.com/office/drawing/2014/main" id="{866879C0-E07F-23E5-D0A1-06B39305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83411" y="5411682"/>
              <a:ext cx="742087" cy="742087"/>
            </a:xfrm>
            <a:prstGeom prst="rect">
              <a:avLst/>
            </a:prstGeom>
          </p:spPr>
        </p:pic>
        <p:pic>
          <p:nvPicPr>
            <p:cNvPr id="54" name="Grafik 53" descr="Monitor mit einfarbiger Füllung">
              <a:extLst>
                <a:ext uri="{FF2B5EF4-FFF2-40B4-BE49-F238E27FC236}">
                  <a16:creationId xmlns:a16="http://schemas.microsoft.com/office/drawing/2014/main" id="{DC4B6B30-851B-85C8-F12F-C10F54D4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71068" y="5395906"/>
              <a:ext cx="742087" cy="742087"/>
            </a:xfrm>
            <a:prstGeom prst="rect">
              <a:avLst/>
            </a:prstGeom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2D06F8C-6396-F5EC-C201-72DE8FF30A31}"/>
              </a:ext>
            </a:extLst>
          </p:cNvPr>
          <p:cNvGrpSpPr/>
          <p:nvPr/>
        </p:nvGrpSpPr>
        <p:grpSpPr>
          <a:xfrm>
            <a:off x="1526481" y="4081598"/>
            <a:ext cx="912766" cy="353759"/>
            <a:chOff x="1095555" y="4720141"/>
            <a:chExt cx="912766" cy="353759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45633F5-0A0E-87E4-D63F-D7B0849297B6}"/>
                </a:ext>
              </a:extLst>
            </p:cNvPr>
            <p:cNvSpPr/>
            <p:nvPr/>
          </p:nvSpPr>
          <p:spPr>
            <a:xfrm>
              <a:off x="1095555" y="4720143"/>
              <a:ext cx="396815" cy="35375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Pfeil: nach links 57">
              <a:extLst>
                <a:ext uri="{FF2B5EF4-FFF2-40B4-BE49-F238E27FC236}">
                  <a16:creationId xmlns:a16="http://schemas.microsoft.com/office/drawing/2014/main" id="{CAC82F29-F6E3-202B-C178-7807E665475E}"/>
                </a:ext>
              </a:extLst>
            </p:cNvPr>
            <p:cNvSpPr/>
            <p:nvPr/>
          </p:nvSpPr>
          <p:spPr>
            <a:xfrm>
              <a:off x="1147313" y="4788389"/>
              <a:ext cx="293298" cy="217263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65EFB109-4822-2E04-3210-8ED26D12B4AC}"/>
                </a:ext>
              </a:extLst>
            </p:cNvPr>
            <p:cNvGrpSpPr/>
            <p:nvPr/>
          </p:nvGrpSpPr>
          <p:grpSpPr>
            <a:xfrm>
              <a:off x="1611506" y="4720141"/>
              <a:ext cx="396815" cy="353757"/>
              <a:chOff x="1247955" y="4872543"/>
              <a:chExt cx="396815" cy="353757"/>
            </a:xfrm>
          </p:grpSpPr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00E9BEDD-F7E6-852F-F1E3-60D338D15656}"/>
                  </a:ext>
                </a:extLst>
              </p:cNvPr>
              <p:cNvSpPr/>
              <p:nvPr/>
            </p:nvSpPr>
            <p:spPr>
              <a:xfrm>
                <a:off x="1247955" y="4872543"/>
                <a:ext cx="396815" cy="35375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" name="Pfeil: nach links 60">
                <a:extLst>
                  <a:ext uri="{FF2B5EF4-FFF2-40B4-BE49-F238E27FC236}">
                    <a16:creationId xmlns:a16="http://schemas.microsoft.com/office/drawing/2014/main" id="{73769D3F-2990-6917-286C-94905A87F9C4}"/>
                  </a:ext>
                </a:extLst>
              </p:cNvPr>
              <p:cNvSpPr/>
              <p:nvPr/>
            </p:nvSpPr>
            <p:spPr>
              <a:xfrm rot="10800000">
                <a:off x="1299713" y="4940789"/>
                <a:ext cx="293298" cy="217263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AA7D81E-3006-6E09-6FA8-52070A427062}"/>
              </a:ext>
            </a:extLst>
          </p:cNvPr>
          <p:cNvGrpSpPr/>
          <p:nvPr/>
        </p:nvGrpSpPr>
        <p:grpSpPr>
          <a:xfrm>
            <a:off x="9374533" y="4169746"/>
            <a:ext cx="1052722" cy="1087231"/>
            <a:chOff x="9598122" y="4296742"/>
            <a:chExt cx="1052722" cy="1087231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9FB29A43-744D-614F-9CC2-2677235C3942}"/>
                </a:ext>
              </a:extLst>
            </p:cNvPr>
            <p:cNvGrpSpPr/>
            <p:nvPr/>
          </p:nvGrpSpPr>
          <p:grpSpPr>
            <a:xfrm>
              <a:off x="9598122" y="5030214"/>
              <a:ext cx="912766" cy="353759"/>
              <a:chOff x="1095555" y="4720141"/>
              <a:chExt cx="912766" cy="353759"/>
            </a:xfrm>
          </p:grpSpPr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E5246B1-D66C-5888-8D76-33CFDAAE7BAB}"/>
                  </a:ext>
                </a:extLst>
              </p:cNvPr>
              <p:cNvSpPr/>
              <p:nvPr/>
            </p:nvSpPr>
            <p:spPr>
              <a:xfrm>
                <a:off x="1095555" y="4720143"/>
                <a:ext cx="396815" cy="35375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Pfeil: nach links 71">
                <a:extLst>
                  <a:ext uri="{FF2B5EF4-FFF2-40B4-BE49-F238E27FC236}">
                    <a16:creationId xmlns:a16="http://schemas.microsoft.com/office/drawing/2014/main" id="{299BDA71-957A-09D3-5D99-25AE9BAC1F9F}"/>
                  </a:ext>
                </a:extLst>
              </p:cNvPr>
              <p:cNvSpPr/>
              <p:nvPr/>
            </p:nvSpPr>
            <p:spPr>
              <a:xfrm>
                <a:off x="1147313" y="4788389"/>
                <a:ext cx="293298" cy="217263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03B37ADC-7FAF-87E6-9DF6-4615775292B2}"/>
                  </a:ext>
                </a:extLst>
              </p:cNvPr>
              <p:cNvGrpSpPr/>
              <p:nvPr/>
            </p:nvGrpSpPr>
            <p:grpSpPr>
              <a:xfrm>
                <a:off x="1611506" y="4720141"/>
                <a:ext cx="396815" cy="353757"/>
                <a:chOff x="1247955" y="4872543"/>
                <a:chExt cx="396815" cy="353757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60BB1F93-D487-491D-479F-855435F8BB6C}"/>
                    </a:ext>
                  </a:extLst>
                </p:cNvPr>
                <p:cNvSpPr/>
                <p:nvPr/>
              </p:nvSpPr>
              <p:spPr>
                <a:xfrm>
                  <a:off x="1247955" y="4872543"/>
                  <a:ext cx="396815" cy="353757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Pfeil: nach links 74">
                  <a:extLst>
                    <a:ext uri="{FF2B5EF4-FFF2-40B4-BE49-F238E27FC236}">
                      <a16:creationId xmlns:a16="http://schemas.microsoft.com/office/drawing/2014/main" id="{89F71F61-6656-062A-C7D6-B8C850DBB860}"/>
                    </a:ext>
                  </a:extLst>
                </p:cNvPr>
                <p:cNvSpPr/>
                <p:nvPr/>
              </p:nvSpPr>
              <p:spPr>
                <a:xfrm rot="10800000">
                  <a:off x="1299713" y="4940789"/>
                  <a:ext cx="293298" cy="217263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pic>
          <p:nvPicPr>
            <p:cNvPr id="77" name="Grafik 76" descr="Nach rechts zeigender Finger, Handrücken mit einfarbiger Füllung">
              <a:extLst>
                <a:ext uri="{FF2B5EF4-FFF2-40B4-BE49-F238E27FC236}">
                  <a16:creationId xmlns:a16="http://schemas.microsoft.com/office/drawing/2014/main" id="{3A0BC062-97FC-6D53-425D-C51DA4D41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9883249" y="4296742"/>
              <a:ext cx="767595" cy="767595"/>
            </a:xfrm>
            <a:prstGeom prst="rect">
              <a:avLst/>
            </a:prstGeom>
          </p:spPr>
        </p:pic>
      </p:grpSp>
      <p:pic>
        <p:nvPicPr>
          <p:cNvPr id="80" name="Grafik 79">
            <a:extLst>
              <a:ext uri="{FF2B5EF4-FFF2-40B4-BE49-F238E27FC236}">
                <a16:creationId xmlns:a16="http://schemas.microsoft.com/office/drawing/2014/main" id="{9C2234E4-4F42-46CE-9EF3-51DC6F8F43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7601" y="5993385"/>
            <a:ext cx="124794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87F7-8BE2-0572-7F7C-9953353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noProof="1">
                <a:solidFill>
                  <a:schemeClr val="accent6"/>
                </a:solidFill>
                <a:latin typeface="HTWBerlin Office" panose="02000000000000000000" pitchFamily="2" charset="0"/>
              </a:rPr>
              <a:t>Traceability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FA69F7-4A1D-7370-209E-8C66AC0C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1" y="5993385"/>
            <a:ext cx="1247949" cy="6763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10C116-9AB1-5F2C-9DAC-5AB20088FE97}"/>
              </a:ext>
            </a:extLst>
          </p:cNvPr>
          <p:cNvSpPr txBox="1">
            <a:spLocks/>
          </p:cNvSpPr>
          <p:nvPr/>
        </p:nvSpPr>
        <p:spPr>
          <a:xfrm>
            <a:off x="688487" y="6315996"/>
            <a:ext cx="1311461" cy="35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D25029-37DE-484F-BFE0-9B37AF2B26B8}" type="slidenum">
              <a:rPr lang="de-DE" noProof="1" smtClean="0"/>
              <a:pPr/>
              <a:t>2</a:t>
            </a:fld>
            <a:endParaRPr lang="de-DE" noProof="1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E095F65-E43B-80E6-E727-D80948329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57435"/>
              </p:ext>
            </p:extLst>
          </p:nvPr>
        </p:nvGraphicFramePr>
        <p:xfrm>
          <a:off x="562468" y="2788920"/>
          <a:ext cx="1106706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004">
                  <a:extLst>
                    <a:ext uri="{9D8B030D-6E8A-4147-A177-3AD203B41FA5}">
                      <a16:colId xmlns:a16="http://schemas.microsoft.com/office/drawing/2014/main" val="739232179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939957977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407620337"/>
                    </a:ext>
                  </a:extLst>
                </a:gridCol>
                <a:gridCol w="1362974">
                  <a:extLst>
                    <a:ext uri="{9D8B030D-6E8A-4147-A177-3AD203B41FA5}">
                      <a16:colId xmlns:a16="http://schemas.microsoft.com/office/drawing/2014/main" val="2235416158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1279942405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3449724796"/>
                    </a:ext>
                  </a:extLst>
                </a:gridCol>
                <a:gridCol w="1521627">
                  <a:extLst>
                    <a:ext uri="{9D8B030D-6E8A-4147-A177-3AD203B41FA5}">
                      <a16:colId xmlns:a16="http://schemas.microsoft.com/office/drawing/2014/main" val="263082790"/>
                    </a:ext>
                  </a:extLst>
                </a:gridCol>
                <a:gridCol w="1792041">
                  <a:extLst>
                    <a:ext uri="{9D8B030D-6E8A-4147-A177-3AD203B41FA5}">
                      <a16:colId xmlns:a16="http://schemas.microsoft.com/office/drawing/2014/main" val="77423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Anforderung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Use-case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Temperatursensor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CO2 Sensor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Drucksensor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Bildschirm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Tasten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interaktion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Messungsreihenfolge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1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Weather-Report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87F7-8BE2-0572-7F7C-9953353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noProof="1">
                <a:solidFill>
                  <a:schemeClr val="accent6"/>
                </a:solidFill>
                <a:latin typeface="HTWBerlin Office" panose="02000000000000000000" pitchFamily="2" charset="0"/>
              </a:rPr>
              <a:t>Traceability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FA69F7-4A1D-7370-209E-8C66AC0C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1" y="5993385"/>
            <a:ext cx="1247949" cy="6763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10C116-9AB1-5F2C-9DAC-5AB20088FE97}"/>
              </a:ext>
            </a:extLst>
          </p:cNvPr>
          <p:cNvSpPr txBox="1">
            <a:spLocks/>
          </p:cNvSpPr>
          <p:nvPr/>
        </p:nvSpPr>
        <p:spPr>
          <a:xfrm>
            <a:off x="688487" y="6315996"/>
            <a:ext cx="1311461" cy="35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D25029-37DE-484F-BFE0-9B37AF2B26B8}" type="slidenum">
              <a:rPr lang="de-DE" noProof="1" smtClean="0"/>
              <a:pPr/>
              <a:t>3</a:t>
            </a:fld>
            <a:endParaRPr lang="de-DE" noProof="1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5EA3123-A8D0-AA37-7B5A-7027A58D3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55653"/>
              </p:ext>
            </p:extLst>
          </p:nvPr>
        </p:nvGraphicFramePr>
        <p:xfrm>
          <a:off x="1695837" y="2738120"/>
          <a:ext cx="880032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65">
                  <a:extLst>
                    <a:ext uri="{9D8B030D-6E8A-4147-A177-3AD203B41FA5}">
                      <a16:colId xmlns:a16="http://schemas.microsoft.com/office/drawing/2014/main" val="1890488538"/>
                    </a:ext>
                  </a:extLst>
                </a:gridCol>
                <a:gridCol w="1760065">
                  <a:extLst>
                    <a:ext uri="{9D8B030D-6E8A-4147-A177-3AD203B41FA5}">
                      <a16:colId xmlns:a16="http://schemas.microsoft.com/office/drawing/2014/main" val="2781512323"/>
                    </a:ext>
                  </a:extLst>
                </a:gridCol>
                <a:gridCol w="1760065">
                  <a:extLst>
                    <a:ext uri="{9D8B030D-6E8A-4147-A177-3AD203B41FA5}">
                      <a16:colId xmlns:a16="http://schemas.microsoft.com/office/drawing/2014/main" val="455522788"/>
                    </a:ext>
                  </a:extLst>
                </a:gridCol>
                <a:gridCol w="1760065">
                  <a:extLst>
                    <a:ext uri="{9D8B030D-6E8A-4147-A177-3AD203B41FA5}">
                      <a16:colId xmlns:a16="http://schemas.microsoft.com/office/drawing/2014/main" val="4184598705"/>
                    </a:ext>
                  </a:extLst>
                </a:gridCol>
                <a:gridCol w="1760065">
                  <a:extLst>
                    <a:ext uri="{9D8B030D-6E8A-4147-A177-3AD203B41FA5}">
                      <a16:colId xmlns:a16="http://schemas.microsoft.com/office/drawing/2014/main" val="402071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Anforderung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Use-case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Startup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Startup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Nachricht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Startbildschirm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Shutdown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Nachricht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1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Startup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Shutdown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7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87F7-8BE2-0572-7F7C-9953353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noProof="1">
                <a:solidFill>
                  <a:schemeClr val="accent6"/>
                </a:solidFill>
                <a:latin typeface="HTWBerlin Office" panose="02000000000000000000" pitchFamily="2" charset="0"/>
              </a:rPr>
              <a:t>Traceability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FA69F7-4A1D-7370-209E-8C66AC0C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1" y="5993385"/>
            <a:ext cx="1247949" cy="6763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10C116-9AB1-5F2C-9DAC-5AB20088FE97}"/>
              </a:ext>
            </a:extLst>
          </p:cNvPr>
          <p:cNvSpPr txBox="1">
            <a:spLocks/>
          </p:cNvSpPr>
          <p:nvPr/>
        </p:nvSpPr>
        <p:spPr>
          <a:xfrm>
            <a:off x="688487" y="6315996"/>
            <a:ext cx="1311461" cy="35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D25029-37DE-484F-BFE0-9B37AF2B26B8}" type="slidenum">
              <a:rPr lang="de-DE" noProof="1" smtClean="0"/>
              <a:pPr/>
              <a:t>4</a:t>
            </a:fld>
            <a:endParaRPr lang="de-DE" noProof="1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01889B7-FC6C-C27C-A75C-0911FBDD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73202"/>
              </p:ext>
            </p:extLst>
          </p:nvPr>
        </p:nvGraphicFramePr>
        <p:xfrm>
          <a:off x="2032000" y="3058160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3813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1485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5681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822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Anforderung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Use-case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Alarm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Alarminstrument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Alarmeinstellungen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Threshold warning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87F7-8BE2-0572-7F7C-9953353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noProof="1">
                <a:solidFill>
                  <a:schemeClr val="accent6"/>
                </a:solidFill>
                <a:latin typeface="HTWBerlin Office" panose="02000000000000000000" pitchFamily="2" charset="0"/>
              </a:rPr>
              <a:t>Ausblick auf M2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FA69F7-4A1D-7370-209E-8C66AC0C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1" y="5993385"/>
            <a:ext cx="1247949" cy="6763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10C116-9AB1-5F2C-9DAC-5AB20088FE97}"/>
              </a:ext>
            </a:extLst>
          </p:cNvPr>
          <p:cNvSpPr txBox="1">
            <a:spLocks/>
          </p:cNvSpPr>
          <p:nvPr/>
        </p:nvSpPr>
        <p:spPr>
          <a:xfrm>
            <a:off x="688487" y="6315996"/>
            <a:ext cx="1311461" cy="35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D25029-37DE-484F-BFE0-9B37AF2B26B8}" type="slidenum">
              <a:rPr lang="de-DE" noProof="1" smtClean="0"/>
              <a:pPr/>
              <a:t>5</a:t>
            </a:fld>
            <a:endParaRPr lang="de-DE" noProof="1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7C33102-8A63-9FF4-3A50-479C1E02FCEB}"/>
              </a:ext>
            </a:extLst>
          </p:cNvPr>
          <p:cNvGrpSpPr/>
          <p:nvPr/>
        </p:nvGrpSpPr>
        <p:grpSpPr>
          <a:xfrm>
            <a:off x="0" y="3554303"/>
            <a:ext cx="10980000" cy="679300"/>
            <a:chOff x="0" y="3554303"/>
            <a:chExt cx="10980000" cy="679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685F352-C988-924F-FE7A-6CBD59E5A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227019"/>
              <a:ext cx="1098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519C9E0-D4AA-301C-9C5E-14F8E1C007A0}"/>
                </a:ext>
              </a:extLst>
            </p:cNvPr>
            <p:cNvSpPr/>
            <p:nvPr/>
          </p:nvSpPr>
          <p:spPr>
            <a:xfrm>
              <a:off x="1212000" y="4117116"/>
              <a:ext cx="109903" cy="1099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CS">
                <a:solidFill>
                  <a:schemeClr val="accent6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2A7D397-401E-0D00-6450-438AB5DC02F5}"/>
                </a:ext>
              </a:extLst>
            </p:cNvPr>
            <p:cNvSpPr txBox="1"/>
            <p:nvPr/>
          </p:nvSpPr>
          <p:spPr>
            <a:xfrm>
              <a:off x="1051162" y="3554303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HTWBerlin Office" panose="02000000000000000000" pitchFamily="2" charset="0"/>
                </a:rPr>
                <a:t>Entwurf</a:t>
              </a:r>
              <a:endParaRPr lang="de-DE" b="1" dirty="0">
                <a:latin typeface="HTWBerlin Office" panose="02000000000000000000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111F809-686C-C01F-4B12-F6C09D7247CD}"/>
                </a:ext>
              </a:extLst>
            </p:cNvPr>
            <p:cNvSpPr/>
            <p:nvPr/>
          </p:nvSpPr>
          <p:spPr>
            <a:xfrm>
              <a:off x="3780710" y="4123700"/>
              <a:ext cx="109903" cy="1099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CS">
                <a:solidFill>
                  <a:schemeClr val="accent6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BF6BAAF-D756-650B-2095-B87036DFE403}"/>
                </a:ext>
              </a:extLst>
            </p:cNvPr>
            <p:cNvSpPr txBox="1"/>
            <p:nvPr/>
          </p:nvSpPr>
          <p:spPr>
            <a:xfrm>
              <a:off x="3681492" y="3554303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HTWBerlin Office" panose="02000000000000000000" pitchFamily="2" charset="0"/>
                </a:rPr>
                <a:t>Implementierung</a:t>
              </a:r>
              <a:endParaRPr lang="de-DE" b="1" dirty="0">
                <a:latin typeface="HTWBerlin Office" panose="02000000000000000000" pitchFamily="2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284FF72-9E99-9B1E-EA1B-9BBE1EDDB6BE}"/>
                </a:ext>
              </a:extLst>
            </p:cNvPr>
            <p:cNvSpPr/>
            <p:nvPr/>
          </p:nvSpPr>
          <p:spPr>
            <a:xfrm>
              <a:off x="7820151" y="4123700"/>
              <a:ext cx="109903" cy="1099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C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2815EE2-845D-0DDA-51E1-719625B98783}"/>
                </a:ext>
              </a:extLst>
            </p:cNvPr>
            <p:cNvSpPr txBox="1"/>
            <p:nvPr/>
          </p:nvSpPr>
          <p:spPr>
            <a:xfrm>
              <a:off x="7700377" y="355430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HTWBerlin Office" panose="02000000000000000000" pitchFamily="2" charset="0"/>
                </a:rPr>
                <a:t>Test</a:t>
              </a:r>
              <a:endParaRPr lang="de-DE" b="1" dirty="0">
                <a:latin typeface="HTWBerlin Office" panose="02000000000000000000" pitchFamily="2" charset="0"/>
              </a:endParaRPr>
            </a:p>
          </p:txBody>
        </p:sp>
      </p:grpSp>
      <p:sp>
        <p:nvSpPr>
          <p:cNvPr id="45" name="Rechteck 44">
            <a:extLst>
              <a:ext uri="{FF2B5EF4-FFF2-40B4-BE49-F238E27FC236}">
                <a16:creationId xmlns:a16="http://schemas.microsoft.com/office/drawing/2014/main" id="{94E113E0-4C6C-6FA1-28D1-249A98855FBF}"/>
              </a:ext>
            </a:extLst>
          </p:cNvPr>
          <p:cNvSpPr/>
          <p:nvPr/>
        </p:nvSpPr>
        <p:spPr>
          <a:xfrm>
            <a:off x="9976611" y="4117115"/>
            <a:ext cx="109903" cy="1099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 dirty="0">
              <a:solidFill>
                <a:schemeClr val="accent6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B0D8176-8D13-454A-05D2-A87EAB4BB4EA}"/>
              </a:ext>
            </a:extLst>
          </p:cNvPr>
          <p:cNvSpPr txBox="1"/>
          <p:nvPr/>
        </p:nvSpPr>
        <p:spPr>
          <a:xfrm>
            <a:off x="9796210" y="355430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TWBerlin Office" panose="02000000000000000000" pitchFamily="2" charset="0"/>
              </a:rPr>
              <a:t>M2: </a:t>
            </a:r>
            <a:r>
              <a:rPr lang="en-GB" b="1" dirty="0" err="1">
                <a:latin typeface="HTWBerlin Office" panose="02000000000000000000" pitchFamily="2" charset="0"/>
              </a:rPr>
              <a:t>Vortrag</a:t>
            </a:r>
            <a:endParaRPr lang="de-DE" b="1" dirty="0">
              <a:latin typeface="HTWBerlin Office" panose="02000000000000000000" pitchFamily="2" charset="0"/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3DC50A7-AEDB-A98C-9E63-4BD3E2BEA3CC}"/>
              </a:ext>
            </a:extLst>
          </p:cNvPr>
          <p:cNvGrpSpPr/>
          <p:nvPr/>
        </p:nvGrpSpPr>
        <p:grpSpPr>
          <a:xfrm>
            <a:off x="2396126" y="4227018"/>
            <a:ext cx="7830591" cy="613126"/>
            <a:chOff x="2396126" y="4227018"/>
            <a:chExt cx="7830591" cy="613126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5BE822A-D56B-1E5A-7052-885BEB283FC6}"/>
                </a:ext>
              </a:extLst>
            </p:cNvPr>
            <p:cNvGrpSpPr/>
            <p:nvPr/>
          </p:nvGrpSpPr>
          <p:grpSpPr>
            <a:xfrm>
              <a:off x="5757467" y="4233603"/>
              <a:ext cx="1314784" cy="602017"/>
              <a:chOff x="5757467" y="4233603"/>
              <a:chExt cx="1314784" cy="602017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A75FCE9F-470F-4C5D-86BA-734087EA85CF}"/>
                  </a:ext>
                </a:extLst>
              </p:cNvPr>
              <p:cNvSpPr/>
              <p:nvPr/>
            </p:nvSpPr>
            <p:spPr>
              <a:xfrm>
                <a:off x="5870566" y="4233603"/>
                <a:ext cx="109903" cy="10990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C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FD047F0-FFDE-28DF-D978-8519784BF107}"/>
                  </a:ext>
                </a:extLst>
              </p:cNvPr>
              <p:cNvSpPr txBox="1"/>
              <p:nvPr/>
            </p:nvSpPr>
            <p:spPr>
              <a:xfrm>
                <a:off x="5757467" y="4466288"/>
                <a:ext cx="1314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latin typeface="HTWBerlin Office" panose="02000000000000000000" pitchFamily="2" charset="0"/>
                  </a:rPr>
                  <a:t>Erweiterung</a:t>
                </a:r>
                <a:endParaRPr lang="de-DE" b="1" dirty="0">
                  <a:latin typeface="HTWBerlin Office" panose="02000000000000000000" pitchFamily="2" charset="0"/>
                </a:endParaRP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291BB4C6-0279-F0C8-8ED8-6F167FE557B6}"/>
                </a:ext>
              </a:extLst>
            </p:cNvPr>
            <p:cNvGrpSpPr/>
            <p:nvPr/>
          </p:nvGrpSpPr>
          <p:grpSpPr>
            <a:xfrm>
              <a:off x="2396126" y="4238127"/>
              <a:ext cx="1314784" cy="602017"/>
              <a:chOff x="5757467" y="4233603"/>
              <a:chExt cx="1314784" cy="602017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15185461-4EF2-47B9-21C5-C103BDC3B92D}"/>
                  </a:ext>
                </a:extLst>
              </p:cNvPr>
              <p:cNvSpPr/>
              <p:nvPr/>
            </p:nvSpPr>
            <p:spPr>
              <a:xfrm>
                <a:off x="5870566" y="4233603"/>
                <a:ext cx="109903" cy="10990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C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DCE26DAA-2118-BFFB-BE7B-699D84F31B3A}"/>
                  </a:ext>
                </a:extLst>
              </p:cNvPr>
              <p:cNvSpPr txBox="1"/>
              <p:nvPr/>
            </p:nvSpPr>
            <p:spPr>
              <a:xfrm>
                <a:off x="5757467" y="4466288"/>
                <a:ext cx="1314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latin typeface="HTWBerlin Office" panose="02000000000000000000" pitchFamily="2" charset="0"/>
                  </a:rPr>
                  <a:t>Erweiterung</a:t>
                </a:r>
                <a:endParaRPr lang="de-DE" b="1" dirty="0">
                  <a:latin typeface="HTWBerlin Office" panose="02000000000000000000" pitchFamily="2" charset="0"/>
                </a:endParaRPr>
              </a:p>
            </p:txBody>
          </p: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21F9FE6-C386-EE65-F7E8-1DF63FAEC3BD}"/>
                </a:ext>
              </a:extLst>
            </p:cNvPr>
            <p:cNvGrpSpPr/>
            <p:nvPr/>
          </p:nvGrpSpPr>
          <p:grpSpPr>
            <a:xfrm>
              <a:off x="8911933" y="4227018"/>
              <a:ext cx="1314784" cy="602017"/>
              <a:chOff x="5757467" y="4233603"/>
              <a:chExt cx="1314784" cy="602017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5B779F9-C523-1D51-AC99-19124EAF6547}"/>
                  </a:ext>
                </a:extLst>
              </p:cNvPr>
              <p:cNvSpPr/>
              <p:nvPr/>
            </p:nvSpPr>
            <p:spPr>
              <a:xfrm>
                <a:off x="5870566" y="4233603"/>
                <a:ext cx="109903" cy="10990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C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6DFE0DC-A81D-B325-5482-3B0AE474B3C2}"/>
                  </a:ext>
                </a:extLst>
              </p:cNvPr>
              <p:cNvSpPr txBox="1"/>
              <p:nvPr/>
            </p:nvSpPr>
            <p:spPr>
              <a:xfrm>
                <a:off x="5757467" y="4466288"/>
                <a:ext cx="1314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latin typeface="HTWBerlin Office" panose="02000000000000000000" pitchFamily="2" charset="0"/>
                  </a:rPr>
                  <a:t>Erweiterung</a:t>
                </a:r>
                <a:endParaRPr lang="de-DE" b="1" dirty="0">
                  <a:latin typeface="HTWBerlin Office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1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61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HTWBerlin Office</vt:lpstr>
      <vt:lpstr>Office</vt:lpstr>
      <vt:lpstr>Anforderungen</vt:lpstr>
      <vt:lpstr>Traceability</vt:lpstr>
      <vt:lpstr>Traceability</vt:lpstr>
      <vt:lpstr>Traceability</vt:lpstr>
      <vt:lpstr>Ausblick auf 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</dc:title>
  <dc:creator>HaiNam La</dc:creator>
  <cp:lastModifiedBy>Hai Nam La</cp:lastModifiedBy>
  <cp:revision>1</cp:revision>
  <dcterms:created xsi:type="dcterms:W3CDTF">2022-11-06T13:27:44Z</dcterms:created>
  <dcterms:modified xsi:type="dcterms:W3CDTF">2022-11-06T15:59:20Z</dcterms:modified>
</cp:coreProperties>
</file>