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sldIdLst>
    <p:sldId id="256" r:id="rId5"/>
    <p:sldId id="257" r:id="rId6"/>
    <p:sldId id="261" r:id="rId7"/>
    <p:sldId id="258" r:id="rId8"/>
    <p:sldId id="260" r:id="rId9"/>
    <p:sldId id="267" r:id="rId10"/>
    <p:sldId id="270" r:id="rId11"/>
    <p:sldId id="264" r:id="rId12"/>
    <p:sldId id="266" r:id="rId13"/>
    <p:sldId id="259" r:id="rId14"/>
    <p:sldId id="268" r:id="rId15"/>
    <p:sldId id="269" r:id="rId16"/>
    <p:sldId id="265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BD2A8C-FE7F-0470-C3B0-64517507CE34}" v="92" dt="2025-02-13T15:19:17.075"/>
    <p1510:client id="{81593FFE-73B2-46A2-ABF3-B523F6D61A69}" v="1259" dt="2025-02-13T15:23:46.582"/>
    <p1510:client id="{A94CC5C1-286D-4AB3-AE4F-58E67D32FBC6}" v="1862" dt="2025-02-13T15:01:41.215"/>
    <p1510:client id="{FB90F96B-A669-4A06-AA39-6EAE3A9D2CA8}" v="300" dt="2025-02-13T15:25:18.2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3T14:39:44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691 235 24575,'-3'1'0,"0"0"0,0 0 0,0 0 0,0 0 0,1 1 0,-1-1 0,0 1 0,1 0 0,-1 0 0,1 0 0,-4 3 0,-18 13 0,-39 6 0,30-12 0,1 1 0,-56 32 0,66-32 0,-2-1 0,-37 13 0,29-12 0,17-4 0,0 0 0,1 1 0,0 1 0,0 0 0,-21 24 0,16-16 0,1-2 0,1 1 0,0 1 0,1 0 0,-21 35 0,31-42 0,0 0 0,0 1 0,1 0 0,1 0 0,0 0 0,1 0 0,0 1 0,1-1 0,1 1 0,-1 14 0,1 23 0,0-15 0,1 1 0,6 40 0,-5-67 0,1 0 0,0 0 0,1 0 0,0 0 0,0-1 0,1 1 0,1-1 0,-1 0 0,2 0 0,-1-1 0,1 1 0,8 9 0,98 114 0,-53-62 0,-48-55 0,1 0 0,0 0 0,1-1 0,1-1 0,28 22 0,9 1 0,42 24 0,-34-23 0,-46-28 0,0 0 0,0-1 0,1 0 0,0-1 0,26 8 0,-7-4 0,59 28 0,-65-26 0,1-1 0,-1-1 0,40 9 0,265 50 0,-298-64 0,0-1 0,48 0 0,32 4 0,-21 0 0,-1-4 0,98-7 0,-47-1 0,-95 4 0,-25 1 0,0-2 0,0 0 0,0-2 0,0 0 0,0-2 0,0 0 0,28-11 0,-7 1 0,1 1 0,70-11 0,-69 16 0,0-2 0,64-23 0,76-29 0,-185 61 0,25-8 0,-2-2 0,1-1 0,-1-1 0,24-18 0,18-9 0,-51 31 0,-1 0 0,-1-1 0,1-1 0,-2 0 0,0 0 0,0-2 0,-1 1 0,15-23 0,-3-2 0,-1 0 0,18-46 0,-33 68 0,-1 0 0,0 0 0,0-1 0,-2 0 0,0 0 0,-1-1 0,0 1 0,-2-1 0,1-19 0,-3 0 0,-1 0 0,-1 0 0,-15-63 0,13 82 0,-1 0 0,0 0 0,-1 1 0,0 0 0,-1 0 0,-1 1 0,-1 0 0,0 0 0,-21-22 0,-2-5 0,27 33 0,-1 1 0,0-1 0,0 1 0,0 0 0,-13-9 0,-27-29 0,38 36 0,0 0 0,0 1 0,-16-11 0,-15-9 0,20 13 0,0 2 0,-1 0 0,-1 1 0,0 2 0,-39-15 0,4 0 0,45 20 0,0 0 0,0 1 0,-19-6 0,-69-12 0,-132-39 0,-123-39 0,312 89 0,-1 2 0,0 1 0,-85-3 0,112 11 0,-17-4 0,-61-15 0,67 12 0,-1 2 0,0 1 0,-37-2 0,-69-6 0,88 7 0,-54 0 0,50 6 0,-2 1 0,-1-2 0,-89-14 0,81 8 0,0 1 0,0 4 0,-65 5 0,8 0 0,-6-3-1365,103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3T14:38:06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384 206 24575,'-2'3'0,"0"-1"0,0 1 0,0-1 0,0 1 0,-1-1 0,1 0 0,-1 0 0,1 0 0,-1 0 0,0 0 0,1-1 0,-1 1 0,0-1 0,-3 2 0,-5 2 0,-59 34 0,50-30 0,0 2 0,1 0 0,0 2 0,1 0 0,-28 26 0,38-31 0,-10 10 0,0 2 0,-22 31 0,35-43 0,0 0 0,1 1 0,0-1 0,0 1 0,1 0 0,0 0 0,1 0 0,0 0 0,0 0 0,0 16 0,2-10 0,0 1 0,1-1 0,0 0 0,2 0 0,-1 0 0,2 0 0,0 0 0,1 0 0,0-1 0,2 0 0,-1 0 0,2-1 0,-1 0 0,2 0 0,0-1 0,16 18 0,22 30 0,-30-36 0,34 35 0,-13-21 0,-20-18 0,1 0 0,1-2 0,1 0 0,0-2 0,1 0 0,25 13 0,30 15 0,-57-31 0,1-1 0,-1-1 0,41 15 0,80 29 0,-102-38 0,1-2 0,0-1 0,76 16 0,-12-7 0,-79-15 0,2-2 0,-1-1 0,47 3 0,-40-6 0,0-3 0,1 0 0,-1-3 0,0 0 0,0-2 0,-1-2 0,0-1 0,50-21 0,-62 18 0,-1-2 0,0 0 0,-1-1 0,-1-1 0,0-1 0,24-32 0,-10 13 0,-25 28 0,0 0 0,-1 0 0,1-1 0,-2 0 0,0 0 0,0 0 0,5-18 0,13-76 0,-15 69 0,-4 14 0,-1 1 0,0-1 0,-2 0 0,0 0 0,-1 1 0,-1-1 0,-1 0 0,-1 1 0,-1 0 0,0 0 0,-1 0 0,-1 1 0,-1-1 0,-1 2 0,-16-27 0,-25-52 0,38 69 0,-1 0 0,-2 2 0,0 0 0,-2 0 0,-20-22 0,-59-60 0,-12 11 0,90 80 0,-2 1 0,-33-21 0,2 2 0,34 23 0,-1 1 0,0 0 0,0 1 0,-1 2 0,0-1 0,-1 2 0,1 1 0,-1 0 0,-34-3 0,-17 3 0,-102 5 0,76 2 0,21-2-1365,55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3T14:38:14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692 357 24575,'-8'0'0,"0"0"0,1 0 0,-1 0 0,0 1 0,1 0 0,-1 0 0,1 1 0,-1 0 0,1 0 0,0 1 0,0 0 0,0 0 0,0 1 0,0 0 0,1 0 0,-11 9 0,2-1 0,0-1 0,-29 16 0,-11 7 0,7 1 0,-80 77 0,71-66 0,45-38 0,0 1 0,1 0 0,1 0 0,-19 22 0,24-25 0,-8 9 0,1 1 0,0 0 0,1 0 0,1 1 0,1 1 0,0-1 0,1 2 0,1-1 0,-5 22 0,6 4 0,1-1 0,3 1 0,1 0 0,8 61 0,-5-94 0,0 0 0,0-1 0,2 1 0,-1-1 0,1 0 0,0 0 0,1 0 0,1-1 0,-1 0 0,1 0 0,1 0 0,-1-1 0,2 1 0,-1-2 0,17 14 0,8 4 0,1-2 0,67 34 0,-80-46 0,33 27 0,-44-30 0,1-1 0,0 0 0,0 0 0,1-1 0,14 6 0,19 5 0,-23-7 0,1-2 0,-1 0 0,1-1 0,1-2 0,-1 0 0,1-1 0,31 1 0,55-4 0,113-5 0,-184-3 0,1-1 0,-2-1 0,66-27 0,-101 36 0,27-14 0,-1-2 0,-1 0 0,-1-2 0,0-1 0,24-22 0,-44 36 0,23-20 0,-2 0 0,0-2 0,-2-1 0,41-60 0,-57 71 0,-1 0 0,-1-1 0,-1 1 0,-1-1 0,4-20 0,5-13 0,-6 11 0,-1 0 0,-2 0 0,-2 0 0,-2-1 0,-6-60 0,2-5 0,2 90 0,0 0 0,-2 0 0,0 0 0,0 0 0,-2 1 0,0-1 0,-1 1 0,0 1 0,-1-1 0,-17-24 0,-9-9 0,-63-70 0,86 107 0,-37-41 0,-3 1 0,-73-58 0,102 95-105,0 1 0,0 1 0,-1 1 0,-1 1 0,0 1 0,0 1 0,-1 1 0,0 2 0,0 0 0,0 1 0,-1 1 0,-38 1 0,41 2-6721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B2A05-7A74-466A-B4A7-3AFF3FCD8CD7}" type="datetimeFigureOut">
              <a:rPr lang="it-IT" smtClean="0"/>
              <a:t>17/02/2025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13033-F69C-4E2E-91CF-934C68FE71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7670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13033-F69C-4E2E-91CF-934C68FE711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8561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A573383-F0C7-4E0C-8721-93AAD5B454B1}" type="datetimeFigureOut">
              <a:rPr lang="it-IT" smtClean="0"/>
              <a:t>17/02/2025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C416FDF-3ABB-4792-A895-C2C3257083C3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31725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3383-F0C7-4E0C-8721-93AAD5B454B1}" type="datetimeFigureOut">
              <a:rPr lang="it-IT" smtClean="0"/>
              <a:t>17/02/2025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6FDF-3ABB-4792-A895-C2C3257083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367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3383-F0C7-4E0C-8721-93AAD5B454B1}" type="datetimeFigureOut">
              <a:rPr lang="it-IT" smtClean="0"/>
              <a:t>17/02/2025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6FDF-3ABB-4792-A895-C2C3257083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525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3383-F0C7-4E0C-8721-93AAD5B454B1}" type="datetimeFigureOut">
              <a:rPr lang="it-IT" smtClean="0"/>
              <a:t>17/02/2025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6FDF-3ABB-4792-A895-C2C3257083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72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573383-F0C7-4E0C-8721-93AAD5B454B1}" type="datetimeFigureOut">
              <a:rPr lang="it-IT" smtClean="0"/>
              <a:t>17/02/2025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416FDF-3ABB-4792-A895-C2C3257083C3}" type="slidenum">
              <a:rPr lang="it-IT" smtClean="0"/>
              <a:t>‹N›</a:t>
            </a:fld>
            <a:endParaRPr lang="it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21945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3383-F0C7-4E0C-8721-93AAD5B454B1}" type="datetimeFigureOut">
              <a:rPr lang="it-IT" smtClean="0"/>
              <a:t>17/02/2025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6FDF-3ABB-4792-A895-C2C3257083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993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3383-F0C7-4E0C-8721-93AAD5B454B1}" type="datetimeFigureOut">
              <a:rPr lang="it-IT" smtClean="0"/>
              <a:t>17/02/2025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6FDF-3ABB-4792-A895-C2C3257083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722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3383-F0C7-4E0C-8721-93AAD5B454B1}" type="datetimeFigureOut">
              <a:rPr lang="it-IT" smtClean="0"/>
              <a:t>17/02/2025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6FDF-3ABB-4792-A895-C2C3257083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934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3383-F0C7-4E0C-8721-93AAD5B454B1}" type="datetimeFigureOut">
              <a:rPr lang="it-IT" smtClean="0"/>
              <a:t>17/02/2025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6FDF-3ABB-4792-A895-C2C3257083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913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573383-F0C7-4E0C-8721-93AAD5B454B1}" type="datetimeFigureOut">
              <a:rPr lang="it-IT" smtClean="0"/>
              <a:t>17/02/2025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416FDF-3ABB-4792-A895-C2C3257083C3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699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573383-F0C7-4E0C-8721-93AAD5B454B1}" type="datetimeFigureOut">
              <a:rPr lang="it-IT" smtClean="0"/>
              <a:t>17/02/2025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416FDF-3ABB-4792-A895-C2C3257083C3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794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A573383-F0C7-4E0C-8721-93AAD5B454B1}" type="datetimeFigureOut">
              <a:rPr lang="it-IT" smtClean="0"/>
              <a:t>17/02/2025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C416FDF-3ABB-4792-A895-C2C3257083C3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404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17/06/relationships/model3d" Target="../media/model3d1.glb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3E750D-58EF-3500-BDE5-181844797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2248" y="857187"/>
            <a:ext cx="9144000" cy="3001581"/>
          </a:xfrm>
        </p:spPr>
        <p:txBody>
          <a:bodyPr/>
          <a:lstStyle/>
          <a:p>
            <a:r>
              <a:rPr lang="it-IT">
                <a:latin typeface="Bauhaus 93" panose="04030905020B02020C02" pitchFamily="82" charset="0"/>
              </a:rPr>
              <a:t>FAKE-MAN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E75F70-2D99-015F-5B6A-C682061FC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313" y="2780121"/>
            <a:ext cx="931717" cy="89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 descr="Immagine che contiene cartone animato, clipart, Elementi grafici, arte&#10;&#10;Il contenuto generato dall'IA potrebbe non essere corretto.">
            <a:extLst>
              <a:ext uri="{FF2B5EF4-FFF2-40B4-BE49-F238E27FC236}">
                <a16:creationId xmlns:a16="http://schemas.microsoft.com/office/drawing/2014/main" id="{241EB763-5A87-A688-8925-1A6189709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419" y="2780121"/>
            <a:ext cx="895882" cy="895882"/>
          </a:xfrm>
          <a:prstGeom prst="rect">
            <a:avLst/>
          </a:prstGeom>
        </p:spPr>
      </p:pic>
      <p:pic>
        <p:nvPicPr>
          <p:cNvPr id="7" name="Immagine 6" descr="Immagine che contiene cartone animato, clipart, Elementi grafici, cerchio&#10;&#10;Il contenuto generato dall'IA potrebbe non essere corretto.">
            <a:extLst>
              <a:ext uri="{FF2B5EF4-FFF2-40B4-BE49-F238E27FC236}">
                <a16:creationId xmlns:a16="http://schemas.microsoft.com/office/drawing/2014/main" id="{DC20D41D-C3C0-20ED-F8E2-36BDDE1571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57" y="2780121"/>
            <a:ext cx="895882" cy="89588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7AF0473-0EFB-7150-632E-2E744DC02767}"/>
              </a:ext>
            </a:extLst>
          </p:cNvPr>
          <p:cNvSpPr txBox="1"/>
          <p:nvPr/>
        </p:nvSpPr>
        <p:spPr>
          <a:xfrm>
            <a:off x="1289304" y="4437534"/>
            <a:ext cx="4279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latin typeface="Blackadder ITC" panose="04020505051007020D02" pitchFamily="82" charset="0"/>
                <a:cs typeface="Arabic Typesetting" panose="020F0502020204030204" pitchFamily="66" charset="-78"/>
              </a:rPr>
              <a:t>Un gioco di </a:t>
            </a:r>
          </a:p>
          <a:p>
            <a:pPr lvl="1"/>
            <a:r>
              <a:rPr lang="it-IT">
                <a:latin typeface="Blackadder ITC" panose="04020505051007020D02" pitchFamily="82" charset="0"/>
                <a:cs typeface="Arabic Typesetting" panose="020F0502020204030204" pitchFamily="66" charset="-78"/>
              </a:rPr>
              <a:t>Nicola </a:t>
            </a:r>
            <a:r>
              <a:rPr lang="it-IT" err="1">
                <a:latin typeface="Blackadder ITC" panose="04020505051007020D02" pitchFamily="82" charset="0"/>
                <a:cs typeface="Arabic Typesetting" panose="020F0502020204030204" pitchFamily="66" charset="-78"/>
              </a:rPr>
              <a:t>Lerco</a:t>
            </a:r>
            <a:r>
              <a:rPr lang="it-IT">
                <a:latin typeface="Blackadder ITC" panose="04020505051007020D02" pitchFamily="82" charset="0"/>
                <a:cs typeface="Arabic Typesetting" panose="020F0502020204030204" pitchFamily="66" charset="-78"/>
              </a:rPr>
              <a:t>, </a:t>
            </a:r>
          </a:p>
          <a:p>
            <a:pPr lvl="1"/>
            <a:r>
              <a:rPr lang="it-IT">
                <a:latin typeface="Blackadder ITC" panose="04020505051007020D02" pitchFamily="82" charset="0"/>
                <a:cs typeface="Arabic Typesetting" panose="020F0502020204030204" pitchFamily="66" charset="-78"/>
              </a:rPr>
              <a:t>	Edoardo Colucci, </a:t>
            </a:r>
          </a:p>
          <a:p>
            <a:pPr lvl="1"/>
            <a:r>
              <a:rPr lang="it-IT">
                <a:latin typeface="Blackadder ITC" panose="04020505051007020D02" pitchFamily="82" charset="0"/>
                <a:cs typeface="Arabic Typesetting" panose="020F0502020204030204" pitchFamily="66" charset="-78"/>
              </a:rPr>
              <a:t>		Massimiliano Bolognini, </a:t>
            </a:r>
          </a:p>
          <a:p>
            <a:pPr lvl="1"/>
            <a:r>
              <a:rPr lang="it-IT">
                <a:latin typeface="Blackadder ITC" panose="04020505051007020D02" pitchFamily="82" charset="0"/>
                <a:cs typeface="Arabic Typesetting" panose="020F0502020204030204" pitchFamily="66" charset="-78"/>
              </a:rPr>
              <a:t>				Francesco Trapani 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>
                <a:extLst>
                  <a:ext uri="{FF2B5EF4-FFF2-40B4-BE49-F238E27FC236}">
                    <a16:creationId xmlns:a16="http://schemas.microsoft.com/office/drawing/2014/main" id="{861B9D89-EB0C-BED4-27C8-37E1C2CAC75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37793786"/>
                  </p:ext>
                </p:extLst>
              </p:nvPr>
            </p:nvGraphicFramePr>
            <p:xfrm>
              <a:off x="6545394" y="4207434"/>
              <a:ext cx="1003485" cy="3171015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1003485" cy="3171015"/>
                    </a:xfrm>
                    <a:prstGeom prst="rect">
                      <a:avLst/>
                    </a:prstGeom>
                  </am3d:spPr>
                  <am3d:camera>
                    <am3d:pos x="0" y="0" z="7839078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9" d="1000000"/>
                    <am3d:preTrans dx="-281394" dy="2051620" dz="-11603"/>
                    <am3d:scale>
                      <am3d:sx n="1000000" d="1000000"/>
                      <am3d:sy n="1000000" d="1000000"/>
                      <am3d:sz n="1000000" d="1000000"/>
                    </am3d:scale>
                    <am3d:rot ax="2270053" ay="2288818" az="1537645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4355124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>
                <a:extLst>
                  <a:ext uri="{FF2B5EF4-FFF2-40B4-BE49-F238E27FC236}">
                    <a16:creationId xmlns:a16="http://schemas.microsoft.com/office/drawing/2014/main" id="{861B9D89-EB0C-BED4-27C8-37E1C2CAC7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45394" y="4207434"/>
                <a:ext cx="1003485" cy="3171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9" name="3D Model 8">
                <a:extLst>
                  <a:ext uri="{FF2B5EF4-FFF2-40B4-BE49-F238E27FC236}">
                    <a16:creationId xmlns:a16="http://schemas.microsoft.com/office/drawing/2014/main" id="{14AFDD3B-9728-FEDE-343E-B8DFC7F2F61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50943169"/>
                  </p:ext>
                </p:extLst>
              </p:nvPr>
            </p:nvGraphicFramePr>
            <p:xfrm>
              <a:off x="7860216" y="1318484"/>
              <a:ext cx="1003485" cy="3171015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1003485" cy="3171015"/>
                    </a:xfrm>
                    <a:prstGeom prst="rect">
                      <a:avLst/>
                    </a:prstGeom>
                  </am3d:spPr>
                  <am3d:camera>
                    <am3d:pos x="0" y="0" z="7839078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9" d="1000000"/>
                    <am3d:preTrans dx="-281394" dy="2051620" dz="-11603"/>
                    <am3d:scale>
                      <am3d:sx n="1000000" d="1000000"/>
                      <am3d:sy n="1000000" d="1000000"/>
                      <am3d:sz n="1000000" d="1000000"/>
                    </am3d:scale>
                    <am3d:rot ax="2270053" ay="2288818" az="1537645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4355124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9" name="3D Model 8">
                <a:extLst>
                  <a:ext uri="{FF2B5EF4-FFF2-40B4-BE49-F238E27FC236}">
                    <a16:creationId xmlns:a16="http://schemas.microsoft.com/office/drawing/2014/main" id="{14AFDD3B-9728-FEDE-343E-B8DFC7F2F6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60216" y="1318484"/>
                <a:ext cx="1003485" cy="3171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3D Model 9">
                <a:extLst>
                  <a:ext uri="{FF2B5EF4-FFF2-40B4-BE49-F238E27FC236}">
                    <a16:creationId xmlns:a16="http://schemas.microsoft.com/office/drawing/2014/main" id="{729E56F6-B5DC-E26F-A82A-5B2A0056DD7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69535821"/>
                  </p:ext>
                </p:extLst>
              </p:nvPr>
            </p:nvGraphicFramePr>
            <p:xfrm>
              <a:off x="4115799" y="1919166"/>
              <a:ext cx="850610" cy="3019666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850610" cy="3019666"/>
                    </a:xfrm>
                    <a:prstGeom prst="rect">
                      <a:avLst/>
                    </a:prstGeom>
                  </am3d:spPr>
                  <am3d:camera>
                    <am3d:pos x="0" y="0" z="7839078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9" d="1000000"/>
                    <am3d:preTrans dx="-281394" dy="2051620" dz="-11603"/>
                    <am3d:scale>
                      <am3d:sx n="1000000" d="1000000"/>
                      <am3d:sy n="1000000" d="1000000"/>
                      <am3d:sz n="1000000" d="1000000"/>
                    </am3d:scale>
                    <am3d:rot ax="2551089" ay="2838024" az="2038441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4355123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3D Model 9">
                <a:extLst>
                  <a:ext uri="{FF2B5EF4-FFF2-40B4-BE49-F238E27FC236}">
                    <a16:creationId xmlns:a16="http://schemas.microsoft.com/office/drawing/2014/main" id="{729E56F6-B5DC-E26F-A82A-5B2A0056DD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15799" y="1919166"/>
                <a:ext cx="850610" cy="301966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029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84248C-13CF-1CE4-CE80-25F3B13D1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94944"/>
            <a:ext cx="9601200" cy="1485900"/>
          </a:xfrm>
        </p:spPr>
        <p:txBody>
          <a:bodyPr/>
          <a:lstStyle/>
          <a:p>
            <a:r>
              <a:rPr lang="it-IT"/>
              <a:t>Implementazione tecnica e grafica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88B3E5-8F13-954C-3742-3C4C4F3D8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/>
              <a:t>Python e </a:t>
            </a:r>
            <a:r>
              <a:rPr lang="it-IT" b="1" err="1"/>
              <a:t>Pygame</a:t>
            </a:r>
            <a:endParaRPr lang="it-IT" b="1"/>
          </a:p>
          <a:p>
            <a:pPr>
              <a:buFont typeface="Arial" panose="020B0604020202020204" pitchFamily="34" charset="0"/>
              <a:buChar char="•"/>
            </a:pPr>
            <a:r>
              <a:rPr lang="it-IT"/>
              <a:t>L'interfaccia grafica e la logica di movimento sono gestite con Python e </a:t>
            </a:r>
            <a:r>
              <a:rPr lang="it-IT" err="1"/>
              <a:t>Pygame</a:t>
            </a:r>
            <a:r>
              <a:rPr lang="it-IT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/>
              <a:t>L'audio è gestito interamente da </a:t>
            </a:r>
            <a:r>
              <a:rPr lang="it-IT" err="1"/>
              <a:t>Pygame</a:t>
            </a:r>
            <a:r>
              <a:rPr lang="it-IT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/>
              <a:t>Il gioco utilizza un loop principale con </a:t>
            </a:r>
            <a:r>
              <a:rPr lang="it-IT" b="1" err="1"/>
              <a:t>while</a:t>
            </a:r>
            <a:r>
              <a:rPr lang="it-IT" b="1"/>
              <a:t> </a:t>
            </a:r>
            <a:r>
              <a:rPr lang="it-IT" b="1" err="1"/>
              <a:t>true</a:t>
            </a:r>
            <a:r>
              <a:rPr lang="it-IT"/>
              <a:t> per la gestione continua degli eventi.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3018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4FD6B2-DE6E-CC96-CDC3-A5115F56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Implementazione tecnica e grafica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AAB5A0-7D28-D7D9-C5E9-F765E36B7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968496" cy="3995928"/>
          </a:xfrm>
        </p:spPr>
        <p:txBody>
          <a:bodyPr/>
          <a:lstStyle/>
          <a:p>
            <a:r>
              <a:rPr lang="it-IT"/>
              <a:t>Rappresentazione della mappa:</a:t>
            </a:r>
          </a:p>
          <a:p>
            <a:endParaRPr lang="it-IT"/>
          </a:p>
          <a:p>
            <a:pPr marL="530352" lvl="1" indent="0">
              <a:buNone/>
            </a:pPr>
            <a:r>
              <a:rPr lang="it-IT"/>
              <a:t>1,2</a:t>
            </a:r>
          </a:p>
          <a:p>
            <a:pPr marL="530352" lvl="1" indent="0">
              <a:buNone/>
            </a:pPr>
            <a:r>
              <a:rPr lang="it-IT"/>
              <a:t>1,12</a:t>
            </a:r>
          </a:p>
          <a:p>
            <a:pPr marL="530352" lvl="1" indent="0">
              <a:buNone/>
            </a:pPr>
            <a:r>
              <a:rPr lang="it-IT"/>
              <a:t>2,5</a:t>
            </a:r>
          </a:p>
          <a:p>
            <a:pPr marL="530352" lvl="1" indent="0">
              <a:buNone/>
            </a:pPr>
            <a:r>
              <a:rPr lang="it-IT"/>
              <a:t>2,7</a:t>
            </a:r>
          </a:p>
          <a:p>
            <a:pPr marL="530352" lvl="1" indent="0">
              <a:buNone/>
            </a:pPr>
            <a:r>
              <a:rPr lang="it-IT"/>
              <a:t>2,8</a:t>
            </a:r>
          </a:p>
          <a:p>
            <a:pPr marL="530352" lvl="1" indent="0">
              <a:buNone/>
            </a:pPr>
            <a:r>
              <a:rPr lang="it-IT"/>
              <a:t>2,9</a:t>
            </a:r>
          </a:p>
          <a:p>
            <a:pPr marL="530352" lvl="1" indent="0">
              <a:buNone/>
            </a:pPr>
            <a:r>
              <a:rPr lang="it-IT"/>
              <a:t>….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A6CBA0EE-99A9-EF26-D612-D174270DFE3E}"/>
              </a:ext>
            </a:extLst>
          </p:cNvPr>
          <p:cNvSpPr txBox="1">
            <a:spLocks/>
          </p:cNvSpPr>
          <p:nvPr/>
        </p:nvSpPr>
        <p:spPr>
          <a:xfrm>
            <a:off x="6571488" y="2310384"/>
            <a:ext cx="3968496" cy="3995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La mappa è generata attraverso l’elenco delle caselle nere in un file .</a:t>
            </a:r>
            <a:r>
              <a:rPr lang="it-IT" err="1"/>
              <a:t>txt</a:t>
            </a:r>
            <a:r>
              <a:rPr lang="it-IT"/>
              <a:t> che viene letto, viene generata una matrice binaria e successivamente viene disegnata la griglia.</a:t>
            </a:r>
          </a:p>
        </p:txBody>
      </p:sp>
    </p:spTree>
    <p:extLst>
      <p:ext uri="{BB962C8B-B14F-4D97-AF65-F5344CB8AC3E}">
        <p14:creationId xmlns:p14="http://schemas.microsoft.com/office/powerpoint/2010/main" val="286114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2D5B7-CE44-9BCF-78D2-BA854A2BC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AECA95-7D9F-A51B-C3B0-2BDD030FD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Implementazione tecnica e grafica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E26383-145D-6990-BA68-00190A7D2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829800" cy="3995928"/>
          </a:xfrm>
        </p:spPr>
        <p:txBody>
          <a:bodyPr/>
          <a:lstStyle/>
          <a:p>
            <a:pPr marL="0" indent="0">
              <a:buNone/>
            </a:pPr>
            <a:r>
              <a:rPr lang="it-IT"/>
              <a:t>La mappa è generata graficamente grazie alla funzione</a:t>
            </a:r>
          </a:p>
          <a:p>
            <a:pPr marL="0" indent="0">
              <a:buNone/>
            </a:pPr>
            <a:r>
              <a:rPr lang="it-IT" err="1"/>
              <a:t>Disegna_griglia</a:t>
            </a:r>
            <a:r>
              <a:rPr lang="it-IT"/>
              <a:t>():</a:t>
            </a:r>
          </a:p>
          <a:p>
            <a:pPr marL="0" indent="0">
              <a:buNone/>
            </a:pPr>
            <a:r>
              <a:rPr lang="it-IT"/>
              <a:t>Questa funzione legge la matrice generata, assieme alle posizioni di tutti gli elementi di gioco eccetto i </a:t>
            </a:r>
            <a:r>
              <a:rPr lang="it-IT" err="1"/>
              <a:t>coins</a:t>
            </a:r>
            <a:r>
              <a:rPr lang="it-IT"/>
              <a:t> e ne disegna lo </a:t>
            </a:r>
            <a:r>
              <a:rPr lang="it-IT" err="1"/>
              <a:t>sprite</a:t>
            </a:r>
            <a:r>
              <a:rPr lang="it-IT"/>
              <a:t> ogni frame.</a:t>
            </a:r>
          </a:p>
          <a:p>
            <a:pPr marL="0" indent="0">
              <a:buNone/>
            </a:pPr>
            <a:endParaRPr lang="it-IT"/>
          </a:p>
          <a:p>
            <a:pPr marL="0" indent="0">
              <a:buNone/>
            </a:pPr>
            <a:r>
              <a:rPr lang="it-IT" err="1"/>
              <a:t>Disegna_Pallini</a:t>
            </a:r>
            <a:r>
              <a:rPr lang="it-IT"/>
              <a:t>():</a:t>
            </a:r>
          </a:p>
          <a:p>
            <a:pPr marL="0" indent="0">
              <a:buNone/>
            </a:pPr>
            <a:r>
              <a:rPr lang="it-IT"/>
              <a:t>Essendo che i </a:t>
            </a:r>
            <a:r>
              <a:rPr lang="it-IT" err="1"/>
              <a:t>coins</a:t>
            </a:r>
            <a:r>
              <a:rPr lang="it-IT"/>
              <a:t> non hanno la necessità di aggiornare la loro posizione ad ogni frame, questi vengono generati una singola volta prima del ciclo infinito.</a:t>
            </a:r>
          </a:p>
        </p:txBody>
      </p:sp>
    </p:spTree>
    <p:extLst>
      <p:ext uri="{BB962C8B-B14F-4D97-AF65-F5344CB8AC3E}">
        <p14:creationId xmlns:p14="http://schemas.microsoft.com/office/powerpoint/2010/main" val="11678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6A769-378F-9FF5-0245-0B076745D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49C506-D4D8-158C-FD9D-3A1F1040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94944"/>
            <a:ext cx="9601200" cy="1485900"/>
          </a:xfrm>
        </p:spPr>
        <p:txBody>
          <a:bodyPr/>
          <a:lstStyle/>
          <a:p>
            <a:r>
              <a:rPr lang="it-IT"/>
              <a:t>Implementazione tecnica e grafica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0F140A-A70A-9776-796F-9F9AD2C37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/>
              <a:t>Integrazione con </a:t>
            </a:r>
            <a:r>
              <a:rPr lang="it-IT" b="1" err="1"/>
              <a:t>Prolog</a:t>
            </a:r>
            <a:endParaRPr lang="it-IT" b="1"/>
          </a:p>
          <a:p>
            <a:pPr>
              <a:buFont typeface="Arial" panose="020B0604020202020204" pitchFamily="34" charset="0"/>
              <a:buChar char="•"/>
            </a:pPr>
            <a:r>
              <a:rPr lang="it-IT"/>
              <a:t>Uso della libreria </a:t>
            </a:r>
            <a:r>
              <a:rPr lang="it-IT" b="1" err="1"/>
              <a:t>pyswip</a:t>
            </a:r>
            <a:r>
              <a:rPr lang="it-IT"/>
              <a:t> per l'interfacciamento con </a:t>
            </a:r>
            <a:r>
              <a:rPr lang="it-IT" err="1"/>
              <a:t>Prolog</a:t>
            </a:r>
            <a:r>
              <a:rPr lang="it-IT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/>
              <a:t>La funzione chiave </a:t>
            </a:r>
            <a:r>
              <a:rPr lang="it-IT" i="1" err="1"/>
              <a:t>aggiorna_posizione_nemico</a:t>
            </a:r>
            <a:r>
              <a:rPr lang="it-IT" i="1"/>
              <a:t>()</a:t>
            </a:r>
            <a:r>
              <a:rPr lang="it-IT"/>
              <a:t> invoca </a:t>
            </a:r>
            <a:r>
              <a:rPr lang="it-IT" err="1"/>
              <a:t>Prolog</a:t>
            </a:r>
            <a:r>
              <a:rPr lang="it-IT"/>
              <a:t> per calcolare le prossime posizioni dei nemici. Vengono generate delle posizioni sia se il nemico sia camper che se il nemico sia follower e attraverso il ruolo viene scelto quale posizione assegnare al nemico.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635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138F57-7294-37FE-F357-9D1C9E95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Motivazioni della Scelta dell'Algoritmo</a:t>
            </a:r>
            <a:br>
              <a:rPr lang="it-IT" b="1"/>
            </a:b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3A6141-5526-62FA-F2FC-8274B83E1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b="1"/>
              <a:t>A</a:t>
            </a:r>
            <a:r>
              <a:rPr lang="it-IT"/>
              <a:t>* è stato scelto per la sua efficienza nella ricerca di percorsi a basso costo.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/>
              <a:t>Alternativa come </a:t>
            </a:r>
            <a:r>
              <a:rPr lang="it-IT" b="1"/>
              <a:t>Minimax</a:t>
            </a:r>
            <a:r>
              <a:rPr lang="it-IT"/>
              <a:t> sarebbe stata troppo onerosa in termini computazionali.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/>
              <a:t>A* permette la gestione simultanea di più nemici senza un incremento esponenziale della complessità.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9109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58A993-C136-0062-3557-4AB9C9EF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D90AA9-6CB5-A607-0458-01E3576D6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000" b="0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Fake-man è un gioco single player dove il giocatore impersonifica una creatura sferica con l’obiettivo di collezionare tutti i gettoni sparsi nel labirinto, cercando di non farsi uccidere dai nemici nei panni di colorati fantasmini.  </a:t>
            </a:r>
            <a:endParaRPr lang="it-IT"/>
          </a:p>
          <a:p>
            <a:pPr marL="0" indent="0">
              <a:buNone/>
            </a:pPr>
            <a:r>
              <a:rPr lang="it-IT" b="0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Il gioco è ispirato al celebre gioco di Pac Man, gioco del 1980. Questo nome è stato scelto perché appunto, imitazione (elaborata) del gioco originale. 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800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57A11-17CB-4815-CE22-892C3490D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BC9B21-38A1-C501-84F8-491AB843C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Introduzione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24A376A-197E-9C66-7896-E38D34C46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716" y="2171700"/>
            <a:ext cx="2795239" cy="3581400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26EB496-CA6D-5403-EB73-20D1D2E2C1EB}"/>
              </a:ext>
            </a:extLst>
          </p:cNvPr>
          <p:cNvSpPr txBox="1"/>
          <p:nvPr/>
        </p:nvSpPr>
        <p:spPr>
          <a:xfrm>
            <a:off x="4608576" y="2171700"/>
            <a:ext cx="71414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PacMan</a:t>
            </a:r>
            <a:r>
              <a:rPr lang="it-IT"/>
              <a:t> è un videogioco arcade originariamente noto come </a:t>
            </a:r>
            <a:r>
              <a:rPr lang="it-IT" err="1"/>
              <a:t>PuckMan</a:t>
            </a:r>
            <a:r>
              <a:rPr lang="it-IT"/>
              <a:t> - </a:t>
            </a:r>
            <a:r>
              <a:rPr lang="ja-JP" altLang="it-IT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パックマン </a:t>
            </a:r>
            <a:r>
              <a:rPr lang="it-IT" altLang="ja-JP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prodotto da Namco nel 1980.</a:t>
            </a:r>
          </a:p>
          <a:p>
            <a:r>
              <a:rPr lang="it-IT">
                <a:solidFill>
                  <a:srgbClr val="202122"/>
                </a:solidFill>
                <a:latin typeface="Arial" panose="020B0604020202020204" pitchFamily="34" charset="0"/>
              </a:rPr>
              <a:t>E’ un videogioco di genere azione, single player in cui il giocatore deve raccogliere tutti i pallini per passare al livello successivo cercando di non farsi raggiungere dai fantasmini. </a:t>
            </a:r>
          </a:p>
          <a:p>
            <a:r>
              <a:rPr lang="it-IT">
                <a:solidFill>
                  <a:srgbClr val="202122"/>
                </a:solidFill>
                <a:latin typeface="Arial" panose="020B0604020202020204" pitchFamily="34" charset="0"/>
              </a:rPr>
              <a:t>Vi è un limite alle vite possedute e una tabella high score in cui sono salvati i punteggi 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871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460169-42B2-326D-FEE5-1F168652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Meccaniche di gioco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845A6E-6EF3-D095-E919-BE241DCE3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40886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>
              <a:buFont typeface="Arial" panose="020B0604020202020204" pitchFamily="34" charset="0"/>
              <a:buChar char="•"/>
            </a:pPr>
            <a:r>
              <a:rPr lang="it-IT"/>
              <a:t>Il giocatore controlla </a:t>
            </a:r>
            <a:r>
              <a:rPr lang="it-IT" err="1"/>
              <a:t>FakeMan</a:t>
            </a:r>
            <a:r>
              <a:rPr lang="it-IT"/>
              <a:t>, muovendosi nelle celle bianche della mappa.</a:t>
            </a:r>
          </a:p>
          <a:p>
            <a:pPr marL="383540" indent="-383540">
              <a:buFont typeface="Arial" panose="020B0604020202020204" pitchFamily="34" charset="0"/>
              <a:buChar char="•"/>
            </a:pPr>
            <a:r>
              <a:rPr lang="it-IT"/>
              <a:t>I nemici (fantasmini colorati) aumentano di numero ogni 20 mosse.</a:t>
            </a:r>
          </a:p>
          <a:p>
            <a:pPr marL="383540" indent="-383540">
              <a:buFont typeface="Arial" panose="020B0604020202020204" pitchFamily="34" charset="0"/>
              <a:buChar char="•"/>
            </a:pPr>
            <a:r>
              <a:rPr lang="it-IT"/>
              <a:t>Si dividono in follower(fantasmini rossi) e in campers(fantasmini gialli ed azzurri).</a:t>
            </a:r>
          </a:p>
          <a:p>
            <a:pPr marL="383540" indent="-383540">
              <a:buFont typeface="Arial" panose="020B0604020202020204" pitchFamily="34" charset="0"/>
              <a:buChar char="•"/>
            </a:pPr>
            <a:r>
              <a:rPr lang="it-IT"/>
              <a:t>L'obiettivo è raccogliere tutte le monete evitando di essere catturato.</a:t>
            </a:r>
          </a:p>
          <a:p>
            <a:pPr marL="383540" indent="-383540">
              <a:buFont typeface="Arial" panose="020B0604020202020204" pitchFamily="34" charset="0"/>
              <a:buChar char="•"/>
            </a:pPr>
            <a:r>
              <a:rPr lang="it-IT"/>
              <a:t>Il gioco ha uno stile arcade anni '80 con effetti sonori.</a:t>
            </a:r>
          </a:p>
          <a:p>
            <a:pPr marL="383540" indent="-383540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831E940-31B8-8D3C-F000-EAA5AFA1C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891" y="4325110"/>
            <a:ext cx="2785909" cy="219435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1886E94-4309-3027-C518-9C324EC50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929" y="4325111"/>
            <a:ext cx="2772864" cy="219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19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BB9CCD-0B24-037E-EEB6-CD5A2706A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/>
              <a:t>FAKE-AI: Intelligenza Artificiale dei Nemici</a:t>
            </a:r>
            <a:br>
              <a:rPr lang="it-IT" b="1"/>
            </a:b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392425-DFD6-9337-DEFF-0ED3EDDA9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38300"/>
            <a:ext cx="9601200" cy="2979420"/>
          </a:xfrm>
        </p:spPr>
        <p:txBody>
          <a:bodyPr/>
          <a:lstStyle/>
          <a:p>
            <a:r>
              <a:rPr lang="it-IT"/>
              <a:t>I nemici si dividono in due categorie:</a:t>
            </a:r>
          </a:p>
          <a:p>
            <a:r>
              <a:rPr lang="it-IT" b="1"/>
              <a:t>Followers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/>
              <a:t>Usano l'algoritmo </a:t>
            </a:r>
            <a:r>
              <a:rPr lang="it-IT" b="1"/>
              <a:t>A</a:t>
            </a:r>
            <a:r>
              <a:rPr lang="it-IT"/>
              <a:t>* per inseguire il giocatore.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/>
              <a:t>Se vedono il giocatore, aggiornano la memoria e lo inseguono.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/>
              <a:t>Se perdono di vista il giocatore, si dirigono verso l'ultima posizione conosciuta.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/>
              <a:t>Se raggiungono la posizione memorizzata senza trovare il giocatore, tornano a muoversi casualmente.</a:t>
            </a:r>
          </a:p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36747A7-2915-3613-5072-9A10387CC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747" y="4517136"/>
            <a:ext cx="2737415" cy="21578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4E4DA668-9663-9F57-B11E-D0E81D284B5A}"/>
                  </a:ext>
                </a:extLst>
              </p14:cNvPr>
              <p14:cNvContentPartPr/>
              <p14:nvPr/>
            </p14:nvContentPartPr>
            <p14:xfrm>
              <a:off x="5996664" y="4368456"/>
              <a:ext cx="1209600" cy="67140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4E4DA668-9663-9F57-B11E-D0E81D284B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87664" y="4359456"/>
                <a:ext cx="1227240" cy="68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3279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BACB9E-44E7-39FE-9A6C-9788F343E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FAKE-AI: Intelligenza Artificiale dei Nemici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149654-DDAA-5B06-0B1E-FE6BC0D73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334256"/>
          </a:xfrm>
        </p:spPr>
        <p:txBody>
          <a:bodyPr>
            <a:normAutofit fontScale="70000" lnSpcReduction="20000"/>
          </a:bodyPr>
          <a:lstStyle/>
          <a:p>
            <a:r>
              <a:rPr lang="it-IT" sz="2200" b="1"/>
              <a:t>Predicati del follower: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200" kern="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dynamic</a:t>
            </a:r>
            <a:r>
              <a:rPr lang="it-IT" sz="2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2200" kern="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memoria_ultima_posizione</a:t>
            </a:r>
            <a:r>
              <a:rPr lang="it-IT" sz="2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br>
              <a:rPr lang="it-IT" sz="2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it-IT" sz="2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Questo predicato permette di </a:t>
            </a:r>
            <a:r>
              <a:rPr lang="it-IT" sz="22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memorizzare la posizione del giocatore</a:t>
            </a:r>
            <a:r>
              <a:rPr lang="it-IT" sz="2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quando un nemico lo vede. Essendo </a:t>
            </a:r>
            <a:r>
              <a:rPr lang="it-IT" sz="22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dinamico</a:t>
            </a:r>
            <a:r>
              <a:rPr lang="it-IT" sz="2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può essere aggiornato e modificato durante l’esecuzione.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200" kern="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nemico_vaga</a:t>
            </a:r>
            <a:r>
              <a:rPr lang="it-IT" sz="2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it-IT" sz="2200" kern="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PosizioneCorrente</a:t>
            </a:r>
            <a:r>
              <a:rPr lang="it-IT" sz="2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it-IT" sz="2200" kern="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NuovaPosizione</a:t>
            </a:r>
            <a:r>
              <a:rPr lang="it-IT" sz="2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br>
              <a:rPr lang="it-IT" sz="2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it-IT" sz="2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il nemico </a:t>
            </a:r>
            <a:r>
              <a:rPr lang="it-IT" sz="22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non ha informazioni sul giocatore</a:t>
            </a:r>
            <a:r>
              <a:rPr lang="it-IT" sz="2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sceglie </a:t>
            </a:r>
            <a:r>
              <a:rPr lang="it-IT" sz="22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una direzione casuale</a:t>
            </a:r>
            <a:r>
              <a:rPr lang="it-IT" sz="2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tra quelle disponibili.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200" kern="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vede_giocatore</a:t>
            </a:r>
            <a:r>
              <a:rPr lang="it-IT" sz="2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it-IT" sz="2200" kern="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NemicoPos</a:t>
            </a:r>
            <a:r>
              <a:rPr lang="it-IT" sz="2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it-IT" sz="2200" kern="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GiocatorePos</a:t>
            </a:r>
            <a:r>
              <a:rPr lang="it-IT" sz="2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br>
              <a:rPr lang="it-IT" sz="2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it-IT" sz="2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Controlla se il nemico </a:t>
            </a:r>
            <a:r>
              <a:rPr lang="it-IT" sz="22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può vedere</a:t>
            </a:r>
            <a:r>
              <a:rPr lang="it-IT" sz="2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il giocatore.</a:t>
            </a:r>
            <a:br>
              <a:rPr lang="it-IT" sz="2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it-IT" sz="2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 visione è possibile </a:t>
            </a:r>
            <a:r>
              <a:rPr lang="it-IT" sz="22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solo se sono sulla stessa riga o colonna</a:t>
            </a:r>
            <a:r>
              <a:rPr lang="it-IT" sz="2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 </a:t>
            </a:r>
            <a:r>
              <a:rPr lang="it-IT" sz="22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non ci sono ostacoli</a:t>
            </a:r>
            <a:r>
              <a:rPr lang="it-IT" sz="2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br>
              <a:rPr lang="it-IT" sz="2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it-IT" sz="2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la visuale è chiara, il nemico </a:t>
            </a:r>
            <a:r>
              <a:rPr lang="it-IT" sz="22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inizia l'inseguimento</a:t>
            </a:r>
            <a:r>
              <a:rPr lang="it-IT" sz="2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200" kern="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percorso_libero_verticale</a:t>
            </a:r>
            <a:r>
              <a:rPr lang="it-IT" sz="2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(Y1, Y2, X) controlla se tutte le celle tra (Y1, Y2) sono libere sulla </a:t>
            </a:r>
            <a:r>
              <a:rPr lang="it-IT" sz="22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stessa colonna</a:t>
            </a:r>
            <a:r>
              <a:rPr lang="it-IT" sz="2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200" kern="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percorso_libero_orizzontale</a:t>
            </a:r>
            <a:r>
              <a:rPr lang="it-IT" sz="2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(X1, X2, Y) controlla se tutte le celle tra (X1, X2) sono libere sulla </a:t>
            </a:r>
            <a:r>
              <a:rPr lang="it-IT" sz="22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stessa riga</a:t>
            </a:r>
            <a:r>
              <a:rPr lang="it-IT" sz="2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br>
              <a:rPr lang="it-IT" sz="2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it-IT" sz="2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it-IT" sz="2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sostanza, evita che i nemici vedano il giocatore </a:t>
            </a:r>
            <a:r>
              <a:rPr lang="it-IT" sz="22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attraverso i muri o gli ostacoli, </a:t>
            </a:r>
            <a:r>
              <a:rPr lang="it-IT" sz="2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così da avere un comportamento più realistico.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it-IT" b="1"/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215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9B9EFF-6750-9A97-1F7B-C64D3F89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FAKE-AI: Intelligenza Artificiale dei Nemici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9BCA92-0BFE-7C8C-ACBB-ABBF2BBD5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kern="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move_follower</a:t>
            </a:r>
            <a:r>
              <a:rPr lang="it-IT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it-IT" sz="1800" kern="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NemicoPos</a:t>
            </a:r>
            <a:r>
              <a:rPr lang="it-IT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it-IT" sz="1800" kern="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GiocatorePos</a:t>
            </a:r>
            <a:r>
              <a:rPr lang="it-IT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it-IT" sz="1800" kern="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NuovaPosizione</a:t>
            </a:r>
            <a:r>
              <a:rPr lang="it-IT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il nemico vede il giocatore</a:t>
            </a:r>
            <a:r>
              <a:rPr lang="it-IT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it-IT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Aggiorna la memoria</a:t>
            </a:r>
            <a:r>
              <a:rPr lang="it-IT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con la posizione vista.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Insegue con A*</a:t>
            </a:r>
            <a:r>
              <a:rPr lang="it-IT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(trova il percorso più breve).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non lo vede, ma ha memoria della sua ultima posizione</a:t>
            </a:r>
            <a:r>
              <a:rPr lang="it-IT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it-IT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Continua a muoversi verso l’ultima posizione vista</a:t>
            </a:r>
            <a:r>
              <a:rPr lang="it-IT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arriva lì e il giocatore non c’è più, cancella la memoria e torna a vagare</a:t>
            </a:r>
            <a:r>
              <a:rPr lang="it-IT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non ha memoria</a:t>
            </a:r>
            <a:r>
              <a:rPr lang="it-IT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it-IT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 muove casualmente.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6570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61A8B-D30B-8A87-D51B-D46F8EF8F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DCE65B-884C-E4DA-F171-783B87BDA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/>
              <a:t>FAKE-AI: Intelligenza Artificiale dei Nemici</a:t>
            </a:r>
            <a:br>
              <a:rPr lang="it-IT" b="1"/>
            </a:b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3F1C36-72D8-E0D5-F74C-6AC388914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/>
              <a:t>Campers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/>
              <a:t>Si muovono verso i gettoni più vicini usando </a:t>
            </a:r>
            <a:r>
              <a:rPr lang="it-IT" b="1"/>
              <a:t>A</a:t>
            </a:r>
            <a:r>
              <a:rPr lang="it-IT"/>
              <a:t>*.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/>
              <a:t>Dopo aver raggiunto un obiettivo, si spostano casualmente.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/>
              <a:t>Se vedono il giocatore, cambiano target per intercettarlo.</a:t>
            </a:r>
          </a:p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65A1063-E6E5-9D28-CF2B-3F230E0F7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242" y="4169664"/>
            <a:ext cx="2995343" cy="23677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08C95DA7-A7D8-C4F9-5E77-03AA421A4516}"/>
                  </a:ext>
                </a:extLst>
              </p14:cNvPr>
              <p14:cNvContentPartPr/>
              <p14:nvPr/>
            </p14:nvContentPartPr>
            <p14:xfrm>
              <a:off x="5019264" y="4214376"/>
              <a:ext cx="667800" cy="52308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08C95DA7-A7D8-C4F9-5E77-03AA421A45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10264" y="4205376"/>
                <a:ext cx="68544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DB19E159-32DF-4E48-5029-21D747E66AF2}"/>
                  </a:ext>
                </a:extLst>
              </p14:cNvPr>
              <p14:cNvContentPartPr/>
              <p14:nvPr/>
            </p14:nvContentPartPr>
            <p14:xfrm>
              <a:off x="4587984" y="5211576"/>
              <a:ext cx="599760" cy="59652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DB19E159-32DF-4E48-5029-21D747E66AF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78984" y="5202576"/>
                <a:ext cx="617400" cy="61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9529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2CD8-1305-8895-D196-951135FC0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FAKE-AI: Intelligenza Artificiale dei Nemici</a:t>
            </a:r>
            <a:endParaRPr lang="it-IT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19935-D868-2C83-DD8E-AD869F32C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281948"/>
          </a:xfrm>
        </p:spPr>
        <p:txBody>
          <a:bodyPr>
            <a:normAutofit lnSpcReduction="10000"/>
          </a:bodyPr>
          <a:lstStyle/>
          <a:p>
            <a:r>
              <a:rPr lang="it-IT" b="1"/>
              <a:t>Predicati del camper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err="1"/>
              <a:t>next_camper_target</a:t>
            </a:r>
            <a:r>
              <a:rPr lang="it-IT" b="1"/>
              <a:t>(+</a:t>
            </a:r>
            <a:r>
              <a:rPr lang="it-IT" b="1" err="1"/>
              <a:t>PosCamper</a:t>
            </a:r>
            <a:r>
              <a:rPr lang="it-IT" b="1"/>
              <a:t>, +</a:t>
            </a:r>
            <a:r>
              <a:rPr lang="it-IT" b="1" err="1"/>
              <a:t>ListaPalle</a:t>
            </a:r>
            <a:r>
              <a:rPr lang="it-IT" b="1"/>
              <a:t>, -Target) : </a:t>
            </a:r>
            <a:r>
              <a:rPr lang="it-IT"/>
              <a:t>data la posizione del camper e la lista delle palle, questo predicato ritorna dentro «Target» la successiva posizione target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err="1"/>
              <a:t>next_camper_path</a:t>
            </a:r>
            <a:r>
              <a:rPr lang="it-IT" b="1"/>
              <a:t>(+</a:t>
            </a:r>
            <a:r>
              <a:rPr lang="it-IT" b="1" err="1"/>
              <a:t>PosCamper</a:t>
            </a:r>
            <a:r>
              <a:rPr lang="it-IT" b="1"/>
              <a:t>, +Target, -Percorso) : </a:t>
            </a:r>
            <a:r>
              <a:rPr lang="it-IT"/>
              <a:t>data la posizione del camper ed il suo target corrente, il predicato ritorna dentro «Percorso» il percorso per arrivare al target partendo dalla posizione corrente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err="1"/>
              <a:t>seek</a:t>
            </a:r>
            <a:r>
              <a:rPr lang="it-IT" b="1"/>
              <a:t>(+Dir,+</a:t>
            </a:r>
            <a:r>
              <a:rPr lang="it-IT" b="1" err="1"/>
              <a:t>PosCamper</a:t>
            </a:r>
            <a:r>
              <a:rPr lang="it-IT" b="1"/>
              <a:t>,+</a:t>
            </a:r>
            <a:r>
              <a:rPr lang="it-IT" b="1" err="1"/>
              <a:t>PosGiocatore</a:t>
            </a:r>
            <a:r>
              <a:rPr lang="it-IT" b="1"/>
              <a:t>) : </a:t>
            </a:r>
            <a:r>
              <a:rPr lang="it-IT"/>
              <a:t>data una direzione e due posizioni, controlla se la seconda posizione sia nella traiettoria che parte dalla prima posizione e continua seguendo la direzione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err="1"/>
              <a:t>move_camper</a:t>
            </a:r>
            <a:r>
              <a:rPr lang="it-IT" b="1"/>
              <a:t>(+</a:t>
            </a:r>
            <a:r>
              <a:rPr lang="it-IT" b="1" err="1"/>
              <a:t>PosCamper</a:t>
            </a:r>
            <a:r>
              <a:rPr lang="it-IT" b="1"/>
              <a:t>,+</a:t>
            </a:r>
            <a:r>
              <a:rPr lang="it-IT" b="1" err="1"/>
              <a:t>PosGiocatore</a:t>
            </a:r>
            <a:r>
              <a:rPr lang="it-IT" b="1"/>
              <a:t>, -</a:t>
            </a:r>
            <a:r>
              <a:rPr lang="it-IT" b="1" err="1"/>
              <a:t>ProssimaPos</a:t>
            </a:r>
            <a:r>
              <a:rPr lang="it-IT" b="1"/>
              <a:t>) </a:t>
            </a:r>
            <a:r>
              <a:rPr lang="it-IT"/>
              <a:t>: oltre a richiamare i predicati </a:t>
            </a:r>
            <a:r>
              <a:rPr lang="it-IT" b="1" err="1"/>
              <a:t>next_camper_target</a:t>
            </a:r>
            <a:r>
              <a:rPr lang="it-IT" b="1"/>
              <a:t> </a:t>
            </a:r>
            <a:r>
              <a:rPr lang="it-IT"/>
              <a:t>e </a:t>
            </a:r>
            <a:r>
              <a:rPr lang="it-IT" b="1" err="1"/>
              <a:t>next_camper_path</a:t>
            </a:r>
            <a:r>
              <a:rPr lang="it-IT"/>
              <a:t> salva la nuova posizione del camper, il nuovo target ed il nuovo percorso e cancella i dati vecchi</a:t>
            </a:r>
          </a:p>
        </p:txBody>
      </p:sp>
    </p:spTree>
    <p:extLst>
      <p:ext uri="{BB962C8B-B14F-4D97-AF65-F5344CB8AC3E}">
        <p14:creationId xmlns:p14="http://schemas.microsoft.com/office/powerpoint/2010/main" val="1954718139"/>
      </p:ext>
    </p:extLst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Ritaglio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itaglio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tagl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DA17143223E25449E147DCC8D74D8AA" ma:contentTypeVersion="9" ma:contentTypeDescription="Creare un nuovo documento." ma:contentTypeScope="" ma:versionID="23768266a2fdddd866eaddf139786495">
  <xsd:schema xmlns:xsd="http://www.w3.org/2001/XMLSchema" xmlns:xs="http://www.w3.org/2001/XMLSchema" xmlns:p="http://schemas.microsoft.com/office/2006/metadata/properties" xmlns:ns3="ad0e6f41-3628-4237-bc40-a65d3b59f848" xmlns:ns4="551be2c4-4bd5-4ca0-8bb1-a3d17d6acf6a" targetNamespace="http://schemas.microsoft.com/office/2006/metadata/properties" ma:root="true" ma:fieldsID="e127610d978e74e040eaf0ca71161a03" ns3:_="" ns4:_="">
    <xsd:import namespace="ad0e6f41-3628-4237-bc40-a65d3b59f848"/>
    <xsd:import namespace="551be2c4-4bd5-4ca0-8bb1-a3d17d6acf6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0e6f41-3628-4237-bc40-a65d3b59f8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1be2c4-4bd5-4ca0-8bb1-a3d17d6acf6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d0e6f41-3628-4237-bc40-a65d3b59f848" xsi:nil="true"/>
  </documentManagement>
</p:properties>
</file>

<file path=customXml/itemProps1.xml><?xml version="1.0" encoding="utf-8"?>
<ds:datastoreItem xmlns:ds="http://schemas.openxmlformats.org/officeDocument/2006/customXml" ds:itemID="{63276C80-469E-4591-BDB4-27863DA17A96}">
  <ds:schemaRefs>
    <ds:schemaRef ds:uri="551be2c4-4bd5-4ca0-8bb1-a3d17d6acf6a"/>
    <ds:schemaRef ds:uri="ad0e6f41-3628-4237-bc40-a65d3b59f84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340D0EF-F9FF-40D9-B526-F10C22377A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6FFFF9-BF2E-4BF7-A378-C2888B3C4141}">
  <ds:schemaRefs>
    <ds:schemaRef ds:uri="551be2c4-4bd5-4ca0-8bb1-a3d17d6acf6a"/>
    <ds:schemaRef ds:uri="ad0e6f41-3628-4237-bc40-a65d3b59f84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Application>Microsoft Office PowerPoint</Application>
  <PresentationFormat>Widescreen</PresentationFormat>
  <Slides>14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5" baseType="lpstr">
      <vt:lpstr>Ritaglio</vt:lpstr>
      <vt:lpstr>FAKE-MAN</vt:lpstr>
      <vt:lpstr>Introduzione</vt:lpstr>
      <vt:lpstr>Introduzione</vt:lpstr>
      <vt:lpstr>Meccaniche di gioco </vt:lpstr>
      <vt:lpstr>FAKE-AI: Intelligenza Artificiale dei Nemici </vt:lpstr>
      <vt:lpstr>FAKE-AI: Intelligenza Artificiale dei Nemici</vt:lpstr>
      <vt:lpstr>FAKE-AI: Intelligenza Artificiale dei Nemici</vt:lpstr>
      <vt:lpstr>FAKE-AI: Intelligenza Artificiale dei Nemici </vt:lpstr>
      <vt:lpstr>FAKE-AI: Intelligenza Artificiale dei Nemici</vt:lpstr>
      <vt:lpstr>Implementazione tecnica e grafica</vt:lpstr>
      <vt:lpstr>Implementazione tecnica e grafica</vt:lpstr>
      <vt:lpstr>Implementazione tecnica e grafica</vt:lpstr>
      <vt:lpstr>Implementazione tecnica e grafica</vt:lpstr>
      <vt:lpstr>Motivazioni della Scelta dell'Algoritmo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COLUCCI EDOARDO</dc:creator>
  <cp:revision>2</cp:revision>
  <dcterms:created xsi:type="dcterms:W3CDTF">2025-02-13T14:05:41Z</dcterms:created>
  <dcterms:modified xsi:type="dcterms:W3CDTF">2025-02-17T21:03:29Z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0x0101003DA17143223E25449E147DCC8D74D8AA</vt:lpwstr>
  </property>
</Properties>
</file>