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9" r:id="rId7"/>
    <p:sldId id="261" r:id="rId8"/>
    <p:sldId id="258" r:id="rId9"/>
    <p:sldId id="260" r:id="rId1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91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버핏지수</a:t>
          </a:r>
          <a:r>
            <a:rPr lang="en-US" altLang="ko-K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? PER?</a:t>
          </a:r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ko-K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API </a:t>
          </a:r>
          <a:r>
            <a:rPr lang="ko-KR" alt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소개 및 시연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ko-KR" altLang="en-U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결과분석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ko-KR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버핏지수</a:t>
          </a:r>
          <a:r>
            <a:rPr lang="en-US" altLang="ko-K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? PER?</a:t>
          </a:r>
          <a:endParaRPr lang="ko-KR" alt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API </a:t>
          </a:r>
          <a:r>
            <a:rPr lang="ko-KR" alt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소개 및 시연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rPr>
            <a:t>결과분석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아이콘 세로 실선 목록"/>
  <dgm:desc val="도형에 그룹화된 수준 1 또는 수준 1 및 수준 2 텍스트가 있는 위에서 아래로 일련의 시각적 개체를 표시하는 데 사용합니다. 설명이 긴 아이콘 또는 작은 그림에서 가장 잘 작동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4674-0026-4254-B566-D5127D845351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2022-02-16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1BC3A-4D3A-482D-BA13-FFFA800EC5C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373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0E2EBD-0768-4EA8-9692-814A01EE72C8}" type="datetime1">
              <a:rPr lang="ko-KR" altLang="en-US" smtClean="0"/>
              <a:pPr/>
              <a:t>2022-02-16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dirty="0"/>
              <a:t>마스터 텍스트 스타일 편집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7C7D95-1B37-4174-AA4B-AD23D9702D4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5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355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79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55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52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C7D95-1B37-4174-AA4B-AD23D9702D46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85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EAED5-2E58-4B5D-8A76-88D115122B78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EA6032-5591-4DC1-A8F4-CD460AE7065B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74A058-8001-4E70-9042-B8BEB94A0E43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A08203-3D7D-49B2-859B-EEE6707CE45C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FD5AA-9306-423E-BF91-E1283AF0406F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15737E-DEFE-44FF-B7CA-EEED56D6358A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9B5C60-06DC-42D8-8DB7-9F2290249DD7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CA4522-9334-481B-BC5A-1D398D083285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E33226-5CD7-40CA-9006-9B222876AC81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05F4A3-F4D6-4D9E-BC82-F6DDEE77D118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5C8897E3-2DB3-4C4E-9060-7F7F1761376F}" type="datetime1">
              <a:rPr lang="ko-KR" altLang="en-US" noProof="0" smtClean="0"/>
              <a:t>2022-02-16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3CCC66-62FD-43C4-9C31-28E457564ED4}" type="datetime1">
              <a:rPr lang="ko-KR" altLang="en-US" smtClean="0"/>
              <a:t>2022-02-16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
            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96" y="1015068"/>
            <a:ext cx="5480808" cy="2810191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3 :</a:t>
            </a:r>
            <a:br>
              <a:rPr lang="en-US" altLang="ko-KR" sz="3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000" dirty="0" err="1">
                <a:solidFill>
                  <a:schemeClr val="tx1"/>
                </a:solidFill>
              </a:rPr>
              <a:t>버핏지수와</a:t>
            </a:r>
            <a:r>
              <a:rPr lang="ko-KR" altLang="en-US" sz="3000" dirty="0">
                <a:solidFill>
                  <a:schemeClr val="tx1"/>
                </a:solidFill>
              </a:rPr>
              <a:t> </a:t>
            </a:r>
            <a:r>
              <a:rPr lang="en-US" altLang="ko-KR" sz="3000" dirty="0">
                <a:solidFill>
                  <a:schemeClr val="tx1"/>
                </a:solidFill>
              </a:rPr>
              <a:t>per</a:t>
            </a:r>
            <a:r>
              <a:rPr lang="ko-KR" altLang="en-US" sz="3000" dirty="0">
                <a:solidFill>
                  <a:schemeClr val="tx1"/>
                </a:solidFill>
              </a:rPr>
              <a:t>을</a:t>
            </a:r>
            <a:br>
              <a:rPr lang="en-US" altLang="ko-KR" sz="3000" dirty="0">
                <a:solidFill>
                  <a:schemeClr val="tx1"/>
                </a:solidFill>
              </a:rPr>
            </a:br>
            <a:r>
              <a:rPr lang="ko-KR" altLang="en-US" sz="3000" dirty="0">
                <a:solidFill>
                  <a:schemeClr val="tx1"/>
                </a:solidFill>
              </a:rPr>
              <a:t>이용한 삼성전자</a:t>
            </a:r>
            <a:br>
              <a:rPr lang="en-US" altLang="ko-KR" sz="3000" dirty="0">
                <a:solidFill>
                  <a:schemeClr val="tx1"/>
                </a:solidFill>
              </a:rPr>
            </a:br>
            <a:r>
              <a:rPr lang="ko-KR" altLang="en-US" sz="3000" dirty="0">
                <a:solidFill>
                  <a:schemeClr val="tx1"/>
                </a:solidFill>
              </a:rPr>
              <a:t>주가 예측 웹서비스</a:t>
            </a:r>
            <a:endParaRPr lang="ko-KR" altLang="en-US" sz="3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AI-09-</a:t>
            </a:r>
            <a:r>
              <a:rPr lang="ko-KR" altLang="en-US" sz="1800" dirty="0">
                <a:solidFill>
                  <a:schemeClr val="tx1"/>
                </a:solidFill>
              </a:rPr>
              <a:t>임병윤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금융 거래 번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pic>
        <p:nvPicPr>
          <p:cNvPr id="4" name="그림 3" descr="금융 거래 번호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내용 개체 틀 2" descr="아이콘 글머리 기호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92516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ko-KR" altLang="en-US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버핏지수</a:t>
            </a: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b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PER?</a:t>
            </a:r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남자, 사람, 벽, 정장이(가) 표시된 사진&#10;&#10;자동 생성된 설명">
            <a:extLst>
              <a:ext uri="{FF2B5EF4-FFF2-40B4-BE49-F238E27FC236}">
                <a16:creationId xmlns:a16="http://schemas.microsoft.com/office/drawing/2014/main" id="{BE85AA90-2DCD-475D-998B-35FF402D2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0"/>
            <a:ext cx="3182490" cy="400993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D10A2CA6-BD74-473D-A245-12148EAC8790}"/>
              </a:ext>
            </a:extLst>
          </p:cNvPr>
          <p:cNvSpPr txBox="1">
            <a:spLocks/>
          </p:cNvSpPr>
          <p:nvPr/>
        </p:nvSpPr>
        <p:spPr bwMode="black">
          <a:xfrm>
            <a:off x="7859829" y="2606422"/>
            <a:ext cx="4305738" cy="14957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 err="1">
                <a:solidFill>
                  <a:schemeClr val="tx1"/>
                </a:solidFill>
              </a:rPr>
              <a:t>버핏지수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=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시가총액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gdp</a:t>
            </a:r>
            <a:r>
              <a:rPr lang="en-US" altLang="ko-KR" dirty="0">
                <a:solidFill>
                  <a:schemeClr val="tx1"/>
                </a:solidFill>
              </a:rPr>
              <a:t>*100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B345200-D225-48F6-B2B9-E80EC8B7C0AF}"/>
              </a:ext>
            </a:extLst>
          </p:cNvPr>
          <p:cNvSpPr txBox="1">
            <a:spLocks/>
          </p:cNvSpPr>
          <p:nvPr/>
        </p:nvSpPr>
        <p:spPr bwMode="black">
          <a:xfrm>
            <a:off x="7859829" y="5205368"/>
            <a:ext cx="4305738" cy="1495794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/>
                </a:solidFill>
              </a:rPr>
              <a:t>Per =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영업이익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주가총액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35B6-EA3F-4D30-B167-5854B6B3713D}"/>
              </a:ext>
            </a:extLst>
          </p:cNvPr>
          <p:cNvSpPr txBox="1"/>
          <p:nvPr/>
        </p:nvSpPr>
        <p:spPr>
          <a:xfrm>
            <a:off x="9494925" y="4329349"/>
            <a:ext cx="1200329" cy="696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6600" b="1" dirty="0"/>
              <a:t>≒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9C0517-A47D-4F94-AC57-51844220EAB5}"/>
              </a:ext>
            </a:extLst>
          </p:cNvPr>
          <p:cNvSpPr txBox="1">
            <a:spLocks/>
          </p:cNvSpPr>
          <p:nvPr/>
        </p:nvSpPr>
        <p:spPr bwMode="black">
          <a:xfrm>
            <a:off x="112183" y="156837"/>
            <a:ext cx="3453138" cy="824675"/>
          </a:xfrm>
          <a:prstGeom prst="rect">
            <a:avLst/>
          </a:prstGeom>
          <a:noFill/>
          <a:ln w="31750" cap="sq">
            <a:solidFill>
              <a:schemeClr val="tx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파이프라인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37A45F5-26AF-423E-87D4-AAD228E776C1}"/>
              </a:ext>
            </a:extLst>
          </p:cNvPr>
          <p:cNvCxnSpPr/>
          <p:nvPr/>
        </p:nvCxnSpPr>
        <p:spPr>
          <a:xfrm>
            <a:off x="1476462" y="2722813"/>
            <a:ext cx="0" cy="156874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31EB75-95F1-4407-9937-AC861E4EAE30}"/>
              </a:ext>
            </a:extLst>
          </p:cNvPr>
          <p:cNvCxnSpPr>
            <a:cxnSpLocks/>
          </p:cNvCxnSpPr>
          <p:nvPr/>
        </p:nvCxnSpPr>
        <p:spPr>
          <a:xfrm flipV="1">
            <a:off x="2617365" y="4496500"/>
            <a:ext cx="1568742" cy="7468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45C697-8F3F-4FBB-A687-CACCDAE318B0}"/>
              </a:ext>
            </a:extLst>
          </p:cNvPr>
          <p:cNvCxnSpPr>
            <a:cxnSpLocks/>
          </p:cNvCxnSpPr>
          <p:nvPr/>
        </p:nvCxnSpPr>
        <p:spPr>
          <a:xfrm>
            <a:off x="6428985" y="4945570"/>
            <a:ext cx="698480" cy="5536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580C4D7-6D92-4A31-9DB8-19AEEDDA36B0}"/>
              </a:ext>
            </a:extLst>
          </p:cNvPr>
          <p:cNvCxnSpPr>
            <a:cxnSpLocks/>
          </p:cNvCxnSpPr>
          <p:nvPr/>
        </p:nvCxnSpPr>
        <p:spPr>
          <a:xfrm>
            <a:off x="6634093" y="4476198"/>
            <a:ext cx="1392058" cy="203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8EE9481-A9BA-463E-A5C8-E0ECA2CDD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72" y="1139731"/>
            <a:ext cx="853796" cy="10661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08474E-C631-47D9-8611-DED3CF573885}"/>
              </a:ext>
            </a:extLst>
          </p:cNvPr>
          <p:cNvSpPr txBox="1"/>
          <p:nvPr/>
        </p:nvSpPr>
        <p:spPr>
          <a:xfrm>
            <a:off x="1140272" y="220591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데이터수집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E11C707-E589-4141-AA58-F22F9FE47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84" y="4760948"/>
            <a:ext cx="2197206" cy="11408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8534543-27EA-4FE0-AE70-D45831A1A01C}"/>
              </a:ext>
            </a:extLst>
          </p:cNvPr>
          <p:cNvSpPr txBox="1"/>
          <p:nvPr/>
        </p:nvSpPr>
        <p:spPr>
          <a:xfrm>
            <a:off x="6325814" y="5998429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EDA/feature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engineering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35A2B3E-99AA-485B-A694-7567E369E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58" y="3734441"/>
            <a:ext cx="1332510" cy="133251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6939B4D-7E9A-4335-B195-7BB487637619}"/>
              </a:ext>
            </a:extLst>
          </p:cNvPr>
          <p:cNvSpPr txBox="1"/>
          <p:nvPr/>
        </p:nvSpPr>
        <p:spPr>
          <a:xfrm>
            <a:off x="4934749" y="505866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적재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AF7B8E-5472-4C11-A71F-FEC54BED8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7629" y="5384215"/>
            <a:ext cx="1255463" cy="6601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7B509FA-320F-4AEA-8C07-FE170FF08C68}"/>
              </a:ext>
            </a:extLst>
          </p:cNvPr>
          <p:cNvSpPr txBox="1"/>
          <p:nvPr/>
        </p:nvSpPr>
        <p:spPr>
          <a:xfrm>
            <a:off x="9075021" y="5066951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모델링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/</a:t>
            </a:r>
            <a:r>
              <a:rPr lang="ko-KR" altLang="en-US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피클링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3E87A39-57E6-4DE6-AAA0-8EF023BFA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476" y="3744171"/>
            <a:ext cx="2197206" cy="1140858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B209B0-5B72-4ACD-AF13-5AF8EEB93549}"/>
              </a:ext>
            </a:extLst>
          </p:cNvPr>
          <p:cNvCxnSpPr>
            <a:cxnSpLocks/>
          </p:cNvCxnSpPr>
          <p:nvPr/>
        </p:nvCxnSpPr>
        <p:spPr>
          <a:xfrm flipV="1">
            <a:off x="9726000" y="2348491"/>
            <a:ext cx="0" cy="11916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784E29-EF51-413C-BF4A-D5E9BB620BD0}"/>
              </a:ext>
            </a:extLst>
          </p:cNvPr>
          <p:cNvSpPr txBox="1"/>
          <p:nvPr/>
        </p:nvSpPr>
        <p:spPr>
          <a:xfrm>
            <a:off x="9188833" y="195980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WEB API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D19DB9D-5D58-48DB-80CB-06E4388DF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018" y="569174"/>
            <a:ext cx="2114550" cy="2162175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CF2AC41F-2F55-4B0C-A4CB-7CC5D1667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8639" y="831901"/>
            <a:ext cx="2192763" cy="11279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D5FF02C-9380-45F0-B8D0-A620D4C85CEB}"/>
              </a:ext>
            </a:extLst>
          </p:cNvPr>
          <p:cNvSpPr txBox="1"/>
          <p:nvPr/>
        </p:nvSpPr>
        <p:spPr>
          <a:xfrm>
            <a:off x="4833452" y="275965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Feat. 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구글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...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7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ko-KR" altLang="en-US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56904B-A855-42CC-803A-115CB604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1" y="3777378"/>
            <a:ext cx="6988029" cy="1984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A7AD6B-64E0-4E12-8D91-0EB0EDA03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65" y="713441"/>
            <a:ext cx="5192810" cy="2350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</a:t>
            </a: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금융 정보 숫자를 가리키는 펜을 쥔 손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955703"/>
          </a:xfrm>
        </p:spPr>
        <p:txBody>
          <a:bodyPr rtlCol="0">
            <a:normAutofit/>
          </a:bodyPr>
          <a:lstStyle/>
          <a:p>
            <a:pPr marL="342900" indent="-342900" rtl="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시계열 자료를 모으는데 실패함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rtl="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모델 성능 향상을 위한 시간이 부족했음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 rtl="0">
              <a:buAutoNum type="arabicPeriod"/>
            </a:pP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지표들의 수치가 실시간 반영이 아닌데 실시간 예측을 하려고 했던 점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 rtl="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pPr marL="342900" indent="-342900" rtl="0">
              <a:buAutoNum type="arabicPeriod"/>
            </a:pP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 rtl="0">
              <a:buNone/>
            </a:pPr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3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자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566590_TF66925244" id="{2FAEF310-F5FF-41B2-AF92-F73CDBD16900}" vid="{2EA31E90-D76C-40F8-B4E9-11C2E881C1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재무 디자인</Template>
  <TotalTime>77</TotalTime>
  <Words>95</Words>
  <Application>Microsoft Office PowerPoint</Application>
  <PresentationFormat>와이드스크린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Microsoft GothicNeo</vt:lpstr>
      <vt:lpstr>맑은 고딕</vt:lpstr>
      <vt:lpstr>Arial</vt:lpstr>
      <vt:lpstr>Gill Sans MT</vt:lpstr>
      <vt:lpstr>자산</vt:lpstr>
      <vt:lpstr>Project 3 : 버핏지수와 per을 이용한 삼성전자 주가 예측 웹서비스</vt:lpstr>
      <vt:lpstr>목차</vt:lpstr>
      <vt:lpstr>버핏지수? PER?</vt:lpstr>
      <vt:lpstr>PowerPoint 프레젠테이션</vt:lpstr>
      <vt:lpstr>시연</vt:lpstr>
      <vt:lpstr>한계점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: 버핏지수와 per을 이용한 삼성전자 주가 예측 웹서비스</dc:title>
  <dc:creator>임 병윤</dc:creator>
  <cp:lastModifiedBy>임 병윤</cp:lastModifiedBy>
  <cp:revision>4</cp:revision>
  <dcterms:created xsi:type="dcterms:W3CDTF">2022-02-16T04:38:20Z</dcterms:created>
  <dcterms:modified xsi:type="dcterms:W3CDTF">2022-02-16T05:56:07Z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