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83" r:id="rId4"/>
    <p:sldId id="284" r:id="rId5"/>
    <p:sldId id="285" r:id="rId6"/>
    <p:sldId id="286" r:id="rId7"/>
    <p:sldId id="287" r:id="rId8"/>
    <p:sldId id="288" r:id="rId9"/>
    <p:sldId id="289" r:id="rId10"/>
    <p:sldId id="290" r:id="rId11"/>
    <p:sldId id="291" r:id="rId12"/>
    <p:sldId id="293" r:id="rId13"/>
    <p:sldId id="292" r:id="rId14"/>
    <p:sldId id="295" r:id="rId15"/>
    <p:sldId id="294"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6"/>
    <a:srgbClr val="FFA15A"/>
    <a:srgbClr val="EF5A41"/>
    <a:srgbClr val="FFFFFF"/>
    <a:srgbClr val="F06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7094" autoAdjust="0"/>
  </p:normalViewPr>
  <p:slideViewPr>
    <p:cSldViewPr snapToGrid="0">
      <p:cViewPr varScale="1">
        <p:scale>
          <a:sx n="102" d="100"/>
          <a:sy n="102" d="100"/>
        </p:scale>
        <p:origin x="180"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ther\Desktop\DU\COMP%204449%20-%20DS%20Capstone\final\eve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[events.xlsx]Sheet3!PivotTable1</c:name>
    <c:fmtId val="6"/>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overflow" horzOverflow="overflow" vert="horz" wrap="square" lIns="38100" tIns="19050" rIns="38100" bIns="19050" anchor="ctr" anchorCtr="1">
              <a:spAutoFit/>
            </a:bodyPr>
            <a:lstStyle/>
            <a:p>
              <a:pPr>
                <a:defRPr sz="1400" b="1" i="0" u="none" strike="noStrike" kern="1200" baseline="0">
                  <a:ln w="127">
                    <a:noFill/>
                  </a:ln>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overflow" horzOverflow="overflow" vert="horz" wrap="square" lIns="38100" tIns="19050" rIns="38100" bIns="19050" anchor="ctr" anchorCtr="1">
              <a:spAutoFit/>
            </a:bodyPr>
            <a:lstStyle/>
            <a:p>
              <a:pPr>
                <a:defRPr sz="1400" b="1" i="0" u="none" strike="noStrike" kern="1200" baseline="0">
                  <a:ln w="127">
                    <a:noFill/>
                  </a:ln>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overflow" horzOverflow="overflow" vert="horz" wrap="square" lIns="38100" tIns="19050" rIns="38100" bIns="19050" anchor="ctr" anchorCtr="1">
              <a:spAutoFit/>
            </a:bodyPr>
            <a:lstStyle/>
            <a:p>
              <a:pPr>
                <a:defRPr sz="1400" b="1" i="0" u="none" strike="noStrike" kern="1200" baseline="0">
                  <a:ln w="127">
                    <a:noFill/>
                  </a:ln>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9.842752026637093E-2"/>
          <c:y val="5.1405630292730778E-2"/>
          <c:w val="0.47823966403352708"/>
          <c:h val="0.84578310912180765"/>
        </c:manualLayout>
      </c:layout>
      <c:pieChart>
        <c:varyColors val="1"/>
        <c:ser>
          <c:idx val="0"/>
          <c:order val="0"/>
          <c:tx>
            <c:strRef>
              <c:f>Sheet3!$I$2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F4-4176-81A8-FC17C715138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F4-4176-81A8-FC17C715138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F4-4176-81A8-FC17C715138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FF4-4176-81A8-FC17C715138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FF4-4176-81A8-FC17C715138D}"/>
              </c:ext>
            </c:extLst>
          </c:dPt>
          <c:dLbls>
            <c:spPr>
              <a:noFill/>
              <a:ln>
                <a:noFill/>
              </a:ln>
              <a:effectLst/>
            </c:spPr>
            <c:txPr>
              <a:bodyPr rot="0" spcFirstLastPara="1" vertOverflow="overflow" horzOverflow="overflow" vert="horz" wrap="square" lIns="38100" tIns="19050" rIns="38100" bIns="19050" anchor="ctr" anchorCtr="1">
                <a:spAutoFit/>
              </a:bodyPr>
              <a:lstStyle/>
              <a:p>
                <a:pPr>
                  <a:defRPr sz="1400" b="1" i="0" u="none" strike="noStrike" kern="1200" baseline="0">
                    <a:ln w="127">
                      <a:noFill/>
                    </a:ln>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Sheet3!$H$3:$H$8</c:f>
              <c:strCache>
                <c:ptCount val="5"/>
                <c:pt idx="0">
                  <c:v>Project Assessment</c:v>
                </c:pt>
                <c:pt idx="1">
                  <c:v>Research</c:v>
                </c:pt>
                <c:pt idx="2">
                  <c:v>Data Preparation &amp; Wrangling</c:v>
                </c:pt>
                <c:pt idx="3">
                  <c:v>Experiments &amp; Analysis</c:v>
                </c:pt>
                <c:pt idx="4">
                  <c:v>Evaluation</c:v>
                </c:pt>
              </c:strCache>
            </c:strRef>
          </c:cat>
          <c:val>
            <c:numRef>
              <c:f>Sheet3!$I$3:$I$8</c:f>
              <c:numCache>
                <c:formatCode>[h]:mm:ss;@</c:formatCode>
                <c:ptCount val="5"/>
                <c:pt idx="0">
                  <c:v>6.25E-2</c:v>
                </c:pt>
                <c:pt idx="1">
                  <c:v>0.14583333333333331</c:v>
                </c:pt>
                <c:pt idx="2">
                  <c:v>0.77777777777777779</c:v>
                </c:pt>
                <c:pt idx="3">
                  <c:v>0.84027777777777768</c:v>
                </c:pt>
                <c:pt idx="4">
                  <c:v>0.45833333333333337</c:v>
                </c:pt>
              </c:numCache>
            </c:numRef>
          </c:val>
          <c:extLst>
            <c:ext xmlns:c16="http://schemas.microsoft.com/office/drawing/2014/chart" uri="{C3380CC4-5D6E-409C-BE32-E72D297353CC}">
              <c16:uniqueId val="{0000000A-1FF4-4176-81A8-FC17C715138D}"/>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67376260479631389"/>
          <c:y val="0.20920634361668561"/>
          <c:w val="0.31781642154837542"/>
          <c:h val="0.4762432117752084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FA293-C881-475A-BA1B-BE6426748A35}"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CF0C5-3A09-4E6E-9211-4B98323895E5}" type="slidenum">
              <a:rPr lang="en-US" smtClean="0"/>
              <a:t>‹#›</a:t>
            </a:fld>
            <a:endParaRPr lang="en-US"/>
          </a:p>
        </p:txBody>
      </p:sp>
    </p:spTree>
    <p:extLst>
      <p:ext uri="{BB962C8B-B14F-4D97-AF65-F5344CB8AC3E}">
        <p14:creationId xmlns:p14="http://schemas.microsoft.com/office/powerpoint/2010/main" val="281061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time I’m having to skip over all the data prep and wrangling stages, which consumed at least 40% of my time.</a:t>
            </a:r>
          </a:p>
          <a:p>
            <a:endParaRPr lang="en-US" dirty="0"/>
          </a:p>
          <a:p>
            <a:r>
              <a:rPr lang="en-US" dirty="0"/>
              <a:t>But eventually I got the </a:t>
            </a:r>
            <a:r>
              <a:rPr lang="en-US" dirty="0" err="1"/>
              <a:t>prox</a:t>
            </a:r>
            <a:r>
              <a:rPr lang="en-US" dirty="0"/>
              <a:t> data into a form that I could feed to K-means clustering.</a:t>
            </a:r>
          </a:p>
          <a:p>
            <a:r>
              <a:rPr lang="en-US" dirty="0"/>
              <a:t>It resulted in 5 groups, of which I’m showing 3.</a:t>
            </a:r>
          </a:p>
          <a:p>
            <a:endParaRPr lang="en-US" dirty="0"/>
          </a:p>
          <a:p>
            <a:r>
              <a:rPr lang="en-US" dirty="0"/>
              <a:t>What you’re looking at here is the full 2-week sample window for all employees in these clusters.  The dark blue indicates they are in the building somewhere, and the light blue indicates they are in their personal office.</a:t>
            </a:r>
          </a:p>
          <a:p>
            <a:endParaRPr lang="en-US" dirty="0"/>
          </a:p>
          <a:p>
            <a:r>
              <a:rPr lang="en-US" dirty="0"/>
              <a:t>You can see that it did a fairly good job of creating homogeneous groups that are distinct from one another.</a:t>
            </a:r>
          </a:p>
          <a:p>
            <a:endParaRPr lang="en-US" dirty="0"/>
          </a:p>
          <a:p>
            <a:r>
              <a:rPr lang="en-US" dirty="0"/>
              <a:t>Daily work patterns are easy to pick out, in that most of the employees work an 8-5 schedule, while this 3</a:t>
            </a:r>
            <a:r>
              <a:rPr lang="en-US" baseline="30000" dirty="0"/>
              <a:t>rd</a:t>
            </a:r>
            <a:r>
              <a:rPr lang="en-US" dirty="0"/>
              <a:t> group works a late shift from 4-midnight.</a:t>
            </a:r>
          </a:p>
          <a:p>
            <a:endParaRPr lang="en-US" dirty="0"/>
          </a:p>
          <a:p>
            <a:r>
              <a:rPr lang="en-US" dirty="0"/>
              <a:t>You can also start to see some anomalies, with some weekend activity and executives who tend to leave early.  You’ll also see some people in the 3</a:t>
            </a:r>
            <a:r>
              <a:rPr lang="en-US" baseline="30000" dirty="0"/>
              <a:t>rd</a:t>
            </a:r>
            <a:r>
              <a:rPr lang="en-US" dirty="0"/>
              <a:t> group who like to leave their </a:t>
            </a:r>
            <a:r>
              <a:rPr lang="en-US" dirty="0" err="1"/>
              <a:t>prox</a:t>
            </a:r>
            <a:r>
              <a:rPr lang="en-US" dirty="0"/>
              <a:t> cards in the building overnight.</a:t>
            </a:r>
          </a:p>
        </p:txBody>
      </p:sp>
      <p:sp>
        <p:nvSpPr>
          <p:cNvPr id="4" name="Slide Number Placeholder 3"/>
          <p:cNvSpPr>
            <a:spLocks noGrp="1"/>
          </p:cNvSpPr>
          <p:nvPr>
            <p:ph type="sldNum" sz="quarter" idx="5"/>
          </p:nvPr>
        </p:nvSpPr>
        <p:spPr/>
        <p:txBody>
          <a:bodyPr/>
          <a:lstStyle/>
          <a:p>
            <a:fld id="{537CF0C5-3A09-4E6E-9211-4B98323895E5}" type="slidenum">
              <a:rPr lang="en-US" smtClean="0"/>
              <a:t>8</a:t>
            </a:fld>
            <a:endParaRPr lang="en-US"/>
          </a:p>
        </p:txBody>
      </p:sp>
    </p:spTree>
    <p:extLst>
      <p:ext uri="{BB962C8B-B14F-4D97-AF65-F5344CB8AC3E}">
        <p14:creationId xmlns:p14="http://schemas.microsoft.com/office/powerpoint/2010/main" val="106646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building data consists of about two-dozen sensor types in each zone on every floor.  If you plot the raw data from just one sensor type you get this first figure, which is hard to read.</a:t>
            </a:r>
          </a:p>
          <a:p>
            <a:endParaRPr lang="en-US" dirty="0"/>
          </a:p>
          <a:p>
            <a:r>
              <a:rPr lang="en-US" dirty="0"/>
              <a:t>So I standardized all the sensor data, allowing you to focus in on instances where the signal spiked above or below its mean value.</a:t>
            </a:r>
          </a:p>
          <a:p>
            <a:endParaRPr lang="en-US" dirty="0"/>
          </a:p>
          <a:p>
            <a:r>
              <a:rPr lang="en-US" dirty="0"/>
              <a:t>This is still difficult to digest, especially when considering all 419 sensors.  So I took it a step further and binned the standardized signals by number of standard deviations.  Anything between +/- 1 standard deviation I ignored, and then I had a low, medium, and high.</a:t>
            </a:r>
          </a:p>
        </p:txBody>
      </p:sp>
      <p:sp>
        <p:nvSpPr>
          <p:cNvPr id="4" name="Slide Number Placeholder 3"/>
          <p:cNvSpPr>
            <a:spLocks noGrp="1"/>
          </p:cNvSpPr>
          <p:nvPr>
            <p:ph type="sldNum" sz="quarter" idx="5"/>
          </p:nvPr>
        </p:nvSpPr>
        <p:spPr/>
        <p:txBody>
          <a:bodyPr/>
          <a:lstStyle/>
          <a:p>
            <a:fld id="{537CF0C5-3A09-4E6E-9211-4B98323895E5}" type="slidenum">
              <a:rPr lang="en-US" smtClean="0"/>
              <a:t>9</a:t>
            </a:fld>
            <a:endParaRPr lang="en-US"/>
          </a:p>
        </p:txBody>
      </p:sp>
    </p:spTree>
    <p:extLst>
      <p:ext uri="{BB962C8B-B14F-4D97-AF65-F5344CB8AC3E}">
        <p14:creationId xmlns:p14="http://schemas.microsoft.com/office/powerpoint/2010/main" val="198330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allowed me to cluster the data and create a plot similar to the </a:t>
            </a:r>
            <a:r>
              <a:rPr lang="en-US" dirty="0" err="1"/>
              <a:t>prox</a:t>
            </a:r>
            <a:r>
              <a:rPr lang="en-US" dirty="0"/>
              <a:t> data.</a:t>
            </a:r>
          </a:p>
          <a:p>
            <a:endParaRPr lang="en-US" dirty="0"/>
          </a:p>
          <a:p>
            <a:r>
              <a:rPr lang="en-US" dirty="0"/>
              <a:t>What you’re looking at is all 419 sensors, </a:t>
            </a:r>
            <a:r>
              <a:rPr lang="en-US" dirty="0" err="1"/>
              <a:t>Hazium</a:t>
            </a:r>
            <a:r>
              <a:rPr lang="en-US" dirty="0"/>
              <a:t> included, across the full 2-week sample window.</a:t>
            </a:r>
          </a:p>
          <a:p>
            <a:endParaRPr lang="en-US" dirty="0"/>
          </a:p>
          <a:p>
            <a:r>
              <a:rPr lang="en-US" dirty="0"/>
              <a:t>There are roughly 1.7 million data points here, so we’re fairly zoomed out, but the clustering has a done a decent job once again of creating homogenous groups.</a:t>
            </a:r>
          </a:p>
          <a:p>
            <a:endParaRPr lang="en-US" dirty="0"/>
          </a:p>
          <a:p>
            <a:r>
              <a:rPr lang="en-US" dirty="0"/>
              <a:t>We can see patterns in operations data aligning with business hours as in the 4</a:t>
            </a:r>
            <a:r>
              <a:rPr lang="en-US" baseline="30000" dirty="0"/>
              <a:t>th</a:t>
            </a:r>
            <a:r>
              <a:rPr lang="en-US" dirty="0"/>
              <a:t> group, or in many cases, spikes aligning with non-business hours.  </a:t>
            </a:r>
          </a:p>
          <a:p>
            <a:endParaRPr lang="en-US" dirty="0"/>
          </a:p>
          <a:p>
            <a:r>
              <a:rPr lang="en-US" dirty="0"/>
              <a:t>We can also see how many of these groups have an interruption to their pattern around the 7</a:t>
            </a:r>
            <a:r>
              <a:rPr lang="en-US" baseline="30000" dirty="0"/>
              <a:t>th</a:t>
            </a:r>
            <a:r>
              <a:rPr lang="en-US" dirty="0"/>
              <a:t> and 8</a:t>
            </a:r>
            <a:r>
              <a:rPr lang="en-US" baseline="30000" dirty="0"/>
              <a:t>th</a:t>
            </a:r>
            <a:r>
              <a:rPr lang="en-US" dirty="0"/>
              <a:t> of June, with some sensors spiking into the medium or high range.  We’ll look into that more in a minute.</a:t>
            </a:r>
          </a:p>
        </p:txBody>
      </p:sp>
      <p:sp>
        <p:nvSpPr>
          <p:cNvPr id="4" name="Slide Number Placeholder 3"/>
          <p:cNvSpPr>
            <a:spLocks noGrp="1"/>
          </p:cNvSpPr>
          <p:nvPr>
            <p:ph type="sldNum" sz="quarter" idx="5"/>
          </p:nvPr>
        </p:nvSpPr>
        <p:spPr/>
        <p:txBody>
          <a:bodyPr/>
          <a:lstStyle/>
          <a:p>
            <a:fld id="{537CF0C5-3A09-4E6E-9211-4B98323895E5}" type="slidenum">
              <a:rPr lang="en-US" smtClean="0"/>
              <a:t>10</a:t>
            </a:fld>
            <a:endParaRPr lang="en-US"/>
          </a:p>
        </p:txBody>
      </p:sp>
    </p:spTree>
    <p:extLst>
      <p:ext uri="{BB962C8B-B14F-4D97-AF65-F5344CB8AC3E}">
        <p14:creationId xmlns:p14="http://schemas.microsoft.com/office/powerpoint/2010/main" val="203546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anomalies in the data, there is a lot to look at.  Here I’m showing you all employees who have had multiple </a:t>
            </a:r>
            <a:r>
              <a:rPr lang="en-US" dirty="0" err="1"/>
              <a:t>prox</a:t>
            </a:r>
            <a:r>
              <a:rPr lang="en-US" dirty="0"/>
              <a:t> cards issued.</a:t>
            </a:r>
          </a:p>
          <a:p>
            <a:endParaRPr lang="en-US" dirty="0"/>
          </a:p>
          <a:p>
            <a:r>
              <a:rPr lang="en-US" dirty="0"/>
              <a:t>The worst offender is </a:t>
            </a:r>
            <a:r>
              <a:rPr lang="en-US" dirty="0" err="1"/>
              <a:t>ms.</a:t>
            </a:r>
            <a:r>
              <a:rPr lang="en-US" dirty="0"/>
              <a:t> </a:t>
            </a:r>
            <a:r>
              <a:rPr lang="en-US" dirty="0" err="1"/>
              <a:t>Florez</a:t>
            </a:r>
            <a:r>
              <a:rPr lang="en-US" dirty="0"/>
              <a:t> who was losing her card every day there for a while.</a:t>
            </a:r>
          </a:p>
          <a:p>
            <a:endParaRPr lang="en-US" dirty="0"/>
          </a:p>
          <a:p>
            <a:r>
              <a:rPr lang="en-US" dirty="0"/>
              <a:t>Typically people lose their card, get a new one, and we never see the old card again.</a:t>
            </a:r>
          </a:p>
          <a:p>
            <a:endParaRPr lang="en-US" dirty="0"/>
          </a:p>
          <a:p>
            <a:r>
              <a:rPr lang="en-US" dirty="0"/>
              <a:t>That is </a:t>
            </a:r>
            <a:r>
              <a:rPr lang="en-US" i="1" dirty="0"/>
              <a:t>not</a:t>
            </a:r>
            <a:r>
              <a:rPr lang="en-US" i="0" dirty="0"/>
              <a:t> the case with </a:t>
            </a:r>
            <a:r>
              <a:rPr lang="en-US" i="0" dirty="0" err="1"/>
              <a:t>mr.</a:t>
            </a:r>
            <a:r>
              <a:rPr lang="en-US" i="0" dirty="0"/>
              <a:t> Young.  We see that he loses his card sometime on the 1</a:t>
            </a:r>
            <a:r>
              <a:rPr lang="en-US" i="0" baseline="30000" dirty="0"/>
              <a:t>st</a:t>
            </a:r>
            <a:r>
              <a:rPr lang="en-US" i="0" dirty="0"/>
              <a:t>, get’s a new card on the 2</a:t>
            </a:r>
            <a:r>
              <a:rPr lang="en-US" i="0" baseline="30000" dirty="0"/>
              <a:t>nd</a:t>
            </a:r>
            <a:r>
              <a:rPr lang="en-US" i="0" dirty="0"/>
              <a:t> and goes about his usual business.  However during this period his original </a:t>
            </a:r>
            <a:r>
              <a:rPr lang="en-US" i="0" dirty="0" err="1"/>
              <a:t>prox</a:t>
            </a:r>
            <a:r>
              <a:rPr lang="en-US" i="0" dirty="0"/>
              <a:t> card remains in the building and continues to be detected in different zones.</a:t>
            </a:r>
            <a:endParaRPr lang="en-US" dirty="0"/>
          </a:p>
        </p:txBody>
      </p:sp>
      <p:sp>
        <p:nvSpPr>
          <p:cNvPr id="4" name="Slide Number Placeholder 3"/>
          <p:cNvSpPr>
            <a:spLocks noGrp="1"/>
          </p:cNvSpPr>
          <p:nvPr>
            <p:ph type="sldNum" sz="quarter" idx="5"/>
          </p:nvPr>
        </p:nvSpPr>
        <p:spPr/>
        <p:txBody>
          <a:bodyPr/>
          <a:lstStyle/>
          <a:p>
            <a:fld id="{537CF0C5-3A09-4E6E-9211-4B98323895E5}" type="slidenum">
              <a:rPr lang="en-US" smtClean="0"/>
              <a:t>11</a:t>
            </a:fld>
            <a:endParaRPr lang="en-US"/>
          </a:p>
        </p:txBody>
      </p:sp>
    </p:spTree>
    <p:extLst>
      <p:ext uri="{BB962C8B-B14F-4D97-AF65-F5344CB8AC3E}">
        <p14:creationId xmlns:p14="http://schemas.microsoft.com/office/powerpoint/2010/main" val="419932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Digging into this further we can look at the location data in a slightly different format.  We have the floor and zone here on the Y axis; you can see the first floor, second floor, and third floor.  Mr. Young is shown in the green trace, and you can see him bouncing around the 3</a:t>
            </a:r>
            <a:r>
              <a:rPr lang="en-US" baseline="30000" dirty="0"/>
              <a:t>rd</a:t>
            </a:r>
            <a:r>
              <a:rPr lang="en-US" dirty="0"/>
              <a:t> floor during the day.  His office is on the 3</a:t>
            </a:r>
            <a:r>
              <a:rPr lang="en-US" baseline="30000" dirty="0"/>
              <a:t>rd</a:t>
            </a:r>
            <a:r>
              <a:rPr lang="en-US" dirty="0"/>
              <a:t> floor.  You see he loses his ID on the 2</a:t>
            </a:r>
            <a:r>
              <a:rPr lang="en-US" baseline="30000" dirty="0"/>
              <a:t>nd</a:t>
            </a:r>
            <a:r>
              <a:rPr lang="en-US" dirty="0"/>
              <a:t> day, before picking up a new one on the 3</a:t>
            </a:r>
            <a:r>
              <a:rPr lang="en-US" baseline="30000" dirty="0"/>
              <a:t>rd</a:t>
            </a:r>
            <a:r>
              <a:rPr lang="en-US" dirty="0"/>
              <a:t> day.  I have combined the data from his first card prior to losing it, with the second card, so the green trace shows what I believe to be the authentic Mr. Young.</a:t>
            </a:r>
          </a:p>
          <a:p>
            <a:endParaRPr lang="en-US" dirty="0"/>
          </a:p>
          <a:p>
            <a:r>
              <a:rPr lang="en-US" dirty="0"/>
              <a:t>Meanwhile his original ID shows up in a 2</a:t>
            </a:r>
            <a:r>
              <a:rPr lang="en-US" baseline="30000" dirty="0"/>
              <a:t>nd</a:t>
            </a:r>
            <a:r>
              <a:rPr lang="en-US" dirty="0"/>
              <a:t> floor stairwell, before going immediately to the server room.  In Young’s usual routine he never visits the server room.</a:t>
            </a:r>
          </a:p>
          <a:p>
            <a:endParaRPr lang="en-US" dirty="0"/>
          </a:p>
          <a:p>
            <a:r>
              <a:rPr lang="en-US" dirty="0"/>
              <a:t>Now thanks to the mail bot, we detect Young’s ID in a second floor office every morning around 9:15.  That office belongs to Ms. Bennett.  Bennett’s activity is shown in blue, where you can see she typically bounces around the 2</a:t>
            </a:r>
            <a:r>
              <a:rPr lang="en-US" baseline="30000" dirty="0"/>
              <a:t>nd</a:t>
            </a:r>
            <a:r>
              <a:rPr lang="en-US" dirty="0"/>
              <a:t> floor.  Until the 3</a:t>
            </a:r>
            <a:r>
              <a:rPr lang="en-US" baseline="30000" dirty="0"/>
              <a:t>rd</a:t>
            </a:r>
            <a:r>
              <a:rPr lang="en-US" dirty="0"/>
              <a:t> day when she starts making trips to the server room as well.  Every day she visits the server room, Young’s ID visits as well, and every morning his ID is found back in her office.</a:t>
            </a:r>
          </a:p>
          <a:p>
            <a:endParaRPr lang="en-US" dirty="0"/>
          </a:p>
          <a:p>
            <a:r>
              <a:rPr lang="en-US" dirty="0"/>
              <a:t>It is noteworthy that Young’s office is directly across the hall from the server room, so the fact that Bennett visits the server room daily, and does not return his ID, is suspicious.</a:t>
            </a:r>
          </a:p>
        </p:txBody>
      </p:sp>
      <p:sp>
        <p:nvSpPr>
          <p:cNvPr id="4" name="Slide Number Placeholder 3"/>
          <p:cNvSpPr>
            <a:spLocks noGrp="1"/>
          </p:cNvSpPr>
          <p:nvPr>
            <p:ph type="sldNum" sz="quarter" idx="5"/>
          </p:nvPr>
        </p:nvSpPr>
        <p:spPr/>
        <p:txBody>
          <a:bodyPr/>
          <a:lstStyle/>
          <a:p>
            <a:fld id="{537CF0C5-3A09-4E6E-9211-4B98323895E5}" type="slidenum">
              <a:rPr lang="en-US" smtClean="0"/>
              <a:t>13</a:t>
            </a:fld>
            <a:endParaRPr lang="en-US"/>
          </a:p>
        </p:txBody>
      </p:sp>
    </p:spTree>
    <p:extLst>
      <p:ext uri="{BB962C8B-B14F-4D97-AF65-F5344CB8AC3E}">
        <p14:creationId xmlns:p14="http://schemas.microsoft.com/office/powerpoint/2010/main" val="383891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the evaluation of relationships within the data, and specifically looking back at the sensor spikes on the 7</a:t>
            </a:r>
            <a:r>
              <a:rPr lang="en-US" baseline="30000" dirty="0"/>
              <a:t>th</a:t>
            </a:r>
            <a:r>
              <a:rPr lang="en-US" dirty="0"/>
              <a:t> and 8</a:t>
            </a:r>
            <a:r>
              <a:rPr lang="en-US" baseline="30000" dirty="0"/>
              <a:t>th</a:t>
            </a:r>
            <a:r>
              <a:rPr lang="en-US" dirty="0"/>
              <a:t> of June.</a:t>
            </a:r>
          </a:p>
          <a:p>
            <a:endParaRPr lang="en-US" dirty="0"/>
          </a:p>
          <a:p>
            <a:r>
              <a:rPr lang="en-US" dirty="0"/>
              <a:t>Of all the sensors spiking during these times, the most concerning is probably the CO2 concentration.</a:t>
            </a:r>
          </a:p>
          <a:p>
            <a:endParaRPr lang="en-US" dirty="0"/>
          </a:p>
          <a:p>
            <a:r>
              <a:rPr lang="en-US" dirty="0"/>
              <a:t>There is a lot of detail on this page, but the main takeaway is that I’m suggesting a causal link between thermostat setpoints, HVAC damper positions, and CO2 concentrations.</a:t>
            </a:r>
          </a:p>
          <a:p>
            <a:endParaRPr lang="en-US" dirty="0"/>
          </a:p>
          <a:p>
            <a:r>
              <a:rPr lang="en-US" dirty="0"/>
              <a:t>The AC setpoint shown in orange followed a very regular pattern during the first week.  When the AC kicks on, the damper opens up.  The damper allows air to exhaust outside, which typically corresponds to a drop in CO2 level, shown in blue.</a:t>
            </a:r>
          </a:p>
          <a:p>
            <a:endParaRPr lang="en-US" dirty="0"/>
          </a:p>
          <a:p>
            <a:r>
              <a:rPr lang="en-US" dirty="0"/>
              <a:t>You can see that when the building is occupied, even with an open damper, the CO2 concentration climbs.  But when the building is empty the open damper corresponds to a drop in CO2.      &lt;scroll&gt;</a:t>
            </a:r>
          </a:p>
          <a:p>
            <a:endParaRPr lang="en-US" dirty="0"/>
          </a:p>
          <a:p>
            <a:r>
              <a:rPr lang="en-US" dirty="0"/>
              <a:t>Now everything was fine until someone or something changed the thermostat setting on the morning of the 6</a:t>
            </a:r>
            <a:r>
              <a:rPr lang="en-US" baseline="30000" dirty="0"/>
              <a:t>th</a:t>
            </a:r>
            <a:r>
              <a:rPr lang="en-US" dirty="0"/>
              <a:t>.  It was a couple degrees cooler that day, so maybe they were cold.  This ends up disrupting the thermostat program however and sends it into a tailspin that night.  </a:t>
            </a:r>
          </a:p>
          <a:p>
            <a:endParaRPr lang="en-US" dirty="0"/>
          </a:p>
          <a:p>
            <a:r>
              <a:rPr lang="en-US" dirty="0"/>
              <a:t>You first see the setpoint drop way down, kicking the damper open and dumping CO2.  But then at 7am the setpoint flips to the other extreme, going so high that the heat actually turns on.  With a closed damper and a full building the CO2 levels surge.  The cycle repeats for another day before someone finally resets the thermostat program around midnight on the 8</a:t>
            </a:r>
            <a:r>
              <a:rPr lang="en-US" baseline="30000" dirty="0"/>
              <a:t>th</a:t>
            </a:r>
            <a:r>
              <a:rPr lang="en-US" dirty="0"/>
              <a:t>.</a:t>
            </a:r>
          </a:p>
          <a:p>
            <a:endParaRPr lang="en-US" dirty="0"/>
          </a:p>
          <a:p>
            <a:r>
              <a:rPr lang="en-US" dirty="0"/>
              <a:t>So, I have a high degree of confidence in the causal chain between thermostat setpoint, damper position, and CO2 concentration.  There are many other ancillary systems that spike in association with this, but I believe the thermostat setpoint is the start of the chain.   </a:t>
            </a:r>
          </a:p>
          <a:p>
            <a:endParaRPr lang="en-US" dirty="0"/>
          </a:p>
          <a:p>
            <a:r>
              <a:rPr lang="en-US" dirty="0"/>
              <a:t>I was not able to determine a link between these setpoint changes and any of the </a:t>
            </a:r>
            <a:r>
              <a:rPr lang="en-US" dirty="0" err="1"/>
              <a:t>prox</a:t>
            </a:r>
            <a:r>
              <a:rPr lang="en-US" dirty="0"/>
              <a:t> data, and should note that nearly all zones on all floors had setpoint changes around the same time.  So was it a group of people messing with the thermostats, a single bad actor, or a buggy program, I’m still unsure.</a:t>
            </a:r>
          </a:p>
          <a:p>
            <a:endParaRPr lang="en-US" dirty="0"/>
          </a:p>
          <a:p>
            <a:r>
              <a:rPr lang="en-US" dirty="0"/>
              <a:t>Now there are many </a:t>
            </a:r>
            <a:r>
              <a:rPr lang="en-US" dirty="0" err="1"/>
              <a:t>many</a:t>
            </a:r>
            <a:r>
              <a:rPr lang="en-US" dirty="0"/>
              <a:t> more anomalies and relationships to explore, but this is all we have time for today.   Are there any questions?</a:t>
            </a:r>
          </a:p>
        </p:txBody>
      </p:sp>
      <p:sp>
        <p:nvSpPr>
          <p:cNvPr id="4" name="Slide Number Placeholder 3"/>
          <p:cNvSpPr>
            <a:spLocks noGrp="1"/>
          </p:cNvSpPr>
          <p:nvPr>
            <p:ph type="sldNum" sz="quarter" idx="5"/>
          </p:nvPr>
        </p:nvSpPr>
        <p:spPr/>
        <p:txBody>
          <a:bodyPr/>
          <a:lstStyle/>
          <a:p>
            <a:fld id="{537CF0C5-3A09-4E6E-9211-4B98323895E5}" type="slidenum">
              <a:rPr lang="en-US" smtClean="0"/>
              <a:t>14</a:t>
            </a:fld>
            <a:endParaRPr lang="en-US"/>
          </a:p>
        </p:txBody>
      </p:sp>
    </p:spTree>
    <p:extLst>
      <p:ext uri="{BB962C8B-B14F-4D97-AF65-F5344CB8AC3E}">
        <p14:creationId xmlns:p14="http://schemas.microsoft.com/office/powerpoint/2010/main" val="381993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2CAD-3DA7-8752-F939-B11EB607A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0440D0-A4FA-9D96-0186-1B840A860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4F4E4-F388-451B-233A-B218CEF4E9B4}"/>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5" name="Footer Placeholder 4">
            <a:extLst>
              <a:ext uri="{FF2B5EF4-FFF2-40B4-BE49-F238E27FC236}">
                <a16:creationId xmlns:a16="http://schemas.microsoft.com/office/drawing/2014/main" id="{71C99C1F-38FE-82D8-1F49-490ADA407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7CC2A-717C-ECE6-540C-ED60E87C58EB}"/>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38053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3A1C-F5CB-EC19-A1DB-48A64D30CE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4D032-AF33-F4AB-E459-301FA3442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D9592-91CC-B082-293D-5938C4DE7A8D}"/>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5" name="Footer Placeholder 4">
            <a:extLst>
              <a:ext uri="{FF2B5EF4-FFF2-40B4-BE49-F238E27FC236}">
                <a16:creationId xmlns:a16="http://schemas.microsoft.com/office/drawing/2014/main" id="{0CD9FE25-E4B4-96B1-A828-31C17C34F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4BEC7-6AE9-FBF2-7646-A5D5DCDDC1F0}"/>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20161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986DD-9DB4-4DA3-CB21-F7938BF43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2CFB4-0A63-C54D-3C95-1646AAAE7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E569E-4F13-E63B-5295-65943701E4ED}"/>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5" name="Footer Placeholder 4">
            <a:extLst>
              <a:ext uri="{FF2B5EF4-FFF2-40B4-BE49-F238E27FC236}">
                <a16:creationId xmlns:a16="http://schemas.microsoft.com/office/drawing/2014/main" id="{247F7774-E5B9-CB8B-ABB6-0CD58399E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C71A1-0641-696F-3C58-2146B150A650}"/>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196873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55A5-72DC-ABC1-30B0-6A64357EA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9E44A-959C-F883-6D85-835AD69C0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E5298-EF3D-A4BC-5B67-3E75C2F48F6A}"/>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5" name="Footer Placeholder 4">
            <a:extLst>
              <a:ext uri="{FF2B5EF4-FFF2-40B4-BE49-F238E27FC236}">
                <a16:creationId xmlns:a16="http://schemas.microsoft.com/office/drawing/2014/main" id="{9899F955-4C08-9DD6-1AC9-D5F625CC4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D9393-C715-14EF-39CB-92422CF0DC66}"/>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32099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0D23-08C1-49C3-3D3D-A1FB831DE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A75B56-6724-72BB-BC81-E0ADDDDFF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5DAD1D-1ACF-C5B4-34D4-EFA57387EA82}"/>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5" name="Footer Placeholder 4">
            <a:extLst>
              <a:ext uri="{FF2B5EF4-FFF2-40B4-BE49-F238E27FC236}">
                <a16:creationId xmlns:a16="http://schemas.microsoft.com/office/drawing/2014/main" id="{3B41F6B4-4723-AA9E-BD2D-13B1DD6A5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36A45-B655-9625-A788-738741F6F88F}"/>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11936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54A8-03F6-3D3B-DB06-AA037F63C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527AA-3CE5-CB97-7AE8-81434E387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AD04F1-D323-8CFB-2FC6-F264D58A0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347D8C-D108-D432-161D-67C8439D9976}"/>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6" name="Footer Placeholder 5">
            <a:extLst>
              <a:ext uri="{FF2B5EF4-FFF2-40B4-BE49-F238E27FC236}">
                <a16:creationId xmlns:a16="http://schemas.microsoft.com/office/drawing/2014/main" id="{1BD2EEBA-D44F-E7B0-EC0D-6070961DC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180F4-5DA3-B732-7400-9748F7E95DCB}"/>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91887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8F0-7760-67EF-4B65-A6C5C1A88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F153C9-C023-B26A-457B-27FF7E442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0F10C-9490-A6AC-05CA-3189E0D43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DE9B6-1174-DC08-D0D5-E104C954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2CC31-C0A6-6332-0237-45ECEBC43C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10F40-59A6-6712-D2A0-9CD2D2707392}"/>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8" name="Footer Placeholder 7">
            <a:extLst>
              <a:ext uri="{FF2B5EF4-FFF2-40B4-BE49-F238E27FC236}">
                <a16:creationId xmlns:a16="http://schemas.microsoft.com/office/drawing/2014/main" id="{DB63DFF8-BF53-485B-334C-B0A22A9710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F125BD-717E-9A21-6792-EF3ADC191B30}"/>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208883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2E61-7DDA-EB9F-C8CC-AF43FA941B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8F0C15-5AAD-1625-4601-3A2F3083F7FD}"/>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4" name="Footer Placeholder 3">
            <a:extLst>
              <a:ext uri="{FF2B5EF4-FFF2-40B4-BE49-F238E27FC236}">
                <a16:creationId xmlns:a16="http://schemas.microsoft.com/office/drawing/2014/main" id="{6F47BCAF-3889-11A2-1A33-EF71AD40E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94F09-9F06-5A53-7625-C78978DE04F3}"/>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139463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E88BB-129C-6252-81C9-B9824DFF04FA}"/>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3" name="Footer Placeholder 2">
            <a:extLst>
              <a:ext uri="{FF2B5EF4-FFF2-40B4-BE49-F238E27FC236}">
                <a16:creationId xmlns:a16="http://schemas.microsoft.com/office/drawing/2014/main" id="{CCAF4139-7658-507F-464B-DF4ABA2C1F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1A3820-1BA0-52E5-1D74-7DEE65E709F6}"/>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63648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B031-0466-E173-B1EF-AB9D94366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F29ADB-6361-27A7-C1C2-E0A828719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46EB2-661A-CCFE-0065-CC78E1E6D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C8FD4-7C14-5239-0AA5-CDD0503ECCA0}"/>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6" name="Footer Placeholder 5">
            <a:extLst>
              <a:ext uri="{FF2B5EF4-FFF2-40B4-BE49-F238E27FC236}">
                <a16:creationId xmlns:a16="http://schemas.microsoft.com/office/drawing/2014/main" id="{D21B4B99-6DBC-3F7A-475B-32B5FD816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40E7C-455A-3249-CFD4-4B65ED9831CF}"/>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215967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BE82-09C9-C012-5FAC-ADDAEF720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38C7C-23AD-6394-4288-08F66F0A8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02EA4A-9779-B205-BB99-2FC1B325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AB35C-5336-3641-E26E-3A6620CF6F4D}"/>
              </a:ext>
            </a:extLst>
          </p:cNvPr>
          <p:cNvSpPr>
            <a:spLocks noGrp="1"/>
          </p:cNvSpPr>
          <p:nvPr>
            <p:ph type="dt" sz="half" idx="10"/>
          </p:nvPr>
        </p:nvSpPr>
        <p:spPr/>
        <p:txBody>
          <a:bodyPr/>
          <a:lstStyle/>
          <a:p>
            <a:fld id="{65B669E8-F0C5-4107-B9B6-0407F960DDC6}" type="datetimeFigureOut">
              <a:rPr lang="en-US" smtClean="0"/>
              <a:t>8/17/2023</a:t>
            </a:fld>
            <a:endParaRPr lang="en-US"/>
          </a:p>
        </p:txBody>
      </p:sp>
      <p:sp>
        <p:nvSpPr>
          <p:cNvPr id="6" name="Footer Placeholder 5">
            <a:extLst>
              <a:ext uri="{FF2B5EF4-FFF2-40B4-BE49-F238E27FC236}">
                <a16:creationId xmlns:a16="http://schemas.microsoft.com/office/drawing/2014/main" id="{4D2A6D12-56E8-C04F-B4AF-874234DF2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5BB9A-3C23-8FCF-B195-F44C8CD511D3}"/>
              </a:ext>
            </a:extLst>
          </p:cNvPr>
          <p:cNvSpPr>
            <a:spLocks noGrp="1"/>
          </p:cNvSpPr>
          <p:nvPr>
            <p:ph type="sldNum" sz="quarter" idx="12"/>
          </p:nvPr>
        </p:nvSpPr>
        <p:spPr/>
        <p:txBody>
          <a:bodyPr/>
          <a:lstStyle/>
          <a:p>
            <a:fld id="{4FCB0978-9BD8-4AED-9D0F-9680ABBCD481}" type="slidenum">
              <a:rPr lang="en-US" smtClean="0"/>
              <a:t>‹#›</a:t>
            </a:fld>
            <a:endParaRPr lang="en-US"/>
          </a:p>
        </p:txBody>
      </p:sp>
    </p:spTree>
    <p:extLst>
      <p:ext uri="{BB962C8B-B14F-4D97-AF65-F5344CB8AC3E}">
        <p14:creationId xmlns:p14="http://schemas.microsoft.com/office/powerpoint/2010/main" val="72629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E7E8A-9330-3A31-689D-60F79FAE5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A18B1-4AD8-BCB0-F418-00E88AA3B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38BFF-BBED-F64E-DDB1-CEC6A0CA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669E8-F0C5-4107-B9B6-0407F960DDC6}" type="datetimeFigureOut">
              <a:rPr lang="en-US" smtClean="0"/>
              <a:t>8/17/2023</a:t>
            </a:fld>
            <a:endParaRPr lang="en-US"/>
          </a:p>
        </p:txBody>
      </p:sp>
      <p:sp>
        <p:nvSpPr>
          <p:cNvPr id="5" name="Footer Placeholder 4">
            <a:extLst>
              <a:ext uri="{FF2B5EF4-FFF2-40B4-BE49-F238E27FC236}">
                <a16:creationId xmlns:a16="http://schemas.microsoft.com/office/drawing/2014/main" id="{9BD67218-496D-5FB3-D500-7370528FC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40F41-66DD-E2DD-E886-0FEE322BB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B0978-9BD8-4AED-9D0F-9680ABBCD481}" type="slidenum">
              <a:rPr lang="en-US" smtClean="0"/>
              <a:t>‹#›</a:t>
            </a:fld>
            <a:endParaRPr lang="en-US"/>
          </a:p>
        </p:txBody>
      </p:sp>
    </p:spTree>
    <p:extLst>
      <p:ext uri="{BB962C8B-B14F-4D97-AF65-F5344CB8AC3E}">
        <p14:creationId xmlns:p14="http://schemas.microsoft.com/office/powerpoint/2010/main" val="355222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87D3-7F4F-2BDC-48AC-9E9F98219968}"/>
              </a:ext>
            </a:extLst>
          </p:cNvPr>
          <p:cNvSpPr>
            <a:spLocks noGrp="1"/>
          </p:cNvSpPr>
          <p:nvPr>
            <p:ph type="ctrTitle"/>
          </p:nvPr>
        </p:nvSpPr>
        <p:spPr/>
        <p:txBody>
          <a:bodyPr>
            <a:normAutofit/>
          </a:bodyPr>
          <a:lstStyle/>
          <a:p>
            <a:pPr algn="l"/>
            <a:r>
              <a:rPr lang="en-US" sz="4800" dirty="0"/>
              <a:t>Return to Kronos</a:t>
            </a:r>
          </a:p>
        </p:txBody>
      </p:sp>
      <p:sp>
        <p:nvSpPr>
          <p:cNvPr id="3" name="Subtitle 2">
            <a:extLst>
              <a:ext uri="{FF2B5EF4-FFF2-40B4-BE49-F238E27FC236}">
                <a16:creationId xmlns:a16="http://schemas.microsoft.com/office/drawing/2014/main" id="{C152566E-ECBC-B560-CC2B-8E5DE43BD6FD}"/>
              </a:ext>
            </a:extLst>
          </p:cNvPr>
          <p:cNvSpPr>
            <a:spLocks noGrp="1"/>
          </p:cNvSpPr>
          <p:nvPr>
            <p:ph type="subTitle" idx="1"/>
          </p:nvPr>
        </p:nvSpPr>
        <p:spPr/>
        <p:txBody>
          <a:bodyPr/>
          <a:lstStyle/>
          <a:p>
            <a:pPr algn="l"/>
            <a:r>
              <a:rPr lang="en-US" dirty="0"/>
              <a:t>COMP 4449 – Data Science Capstone</a:t>
            </a:r>
          </a:p>
          <a:p>
            <a:pPr algn="l"/>
            <a:r>
              <a:rPr lang="en-US" dirty="0"/>
              <a:t>Aaron LaFevers</a:t>
            </a:r>
          </a:p>
          <a:p>
            <a:pPr algn="l"/>
            <a:r>
              <a:rPr lang="en-US" dirty="0"/>
              <a:t>Summer 2023</a:t>
            </a:r>
          </a:p>
        </p:txBody>
      </p:sp>
    </p:spTree>
    <p:extLst>
      <p:ext uri="{BB962C8B-B14F-4D97-AF65-F5344CB8AC3E}">
        <p14:creationId xmlns:p14="http://schemas.microsoft.com/office/powerpoint/2010/main" val="238872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0C362-CF9A-95AE-2A07-CA57EFD17E1B}"/>
              </a:ext>
            </a:extLst>
          </p:cNvPr>
          <p:cNvSpPr>
            <a:spLocks noGrp="1"/>
          </p:cNvSpPr>
          <p:nvPr>
            <p:ph type="title"/>
          </p:nvPr>
        </p:nvSpPr>
        <p:spPr>
          <a:xfrm>
            <a:off x="838200" y="365125"/>
            <a:ext cx="10515600" cy="1325563"/>
          </a:xfrm>
        </p:spPr>
        <p:txBody>
          <a:bodyPr/>
          <a:lstStyle/>
          <a:p>
            <a:r>
              <a:rPr lang="en-US" dirty="0"/>
              <a:t>Data Analysis</a:t>
            </a:r>
            <a:br>
              <a:rPr lang="en-US" dirty="0"/>
            </a:br>
            <a:r>
              <a:rPr lang="en-US" sz="2400" dirty="0"/>
              <a:t>Building systems patterns</a:t>
            </a:r>
            <a:endParaRPr lang="en-US" dirty="0"/>
          </a:p>
        </p:txBody>
      </p:sp>
      <p:pic>
        <p:nvPicPr>
          <p:cNvPr id="6" name="Picture 5">
            <a:extLst>
              <a:ext uri="{FF2B5EF4-FFF2-40B4-BE49-F238E27FC236}">
                <a16:creationId xmlns:a16="http://schemas.microsoft.com/office/drawing/2014/main" id="{781BBE22-D888-B3CF-7ABC-8B55E0ECC5B6}"/>
              </a:ext>
            </a:extLst>
          </p:cNvPr>
          <p:cNvPicPr>
            <a:picLocks noChangeAspect="1"/>
          </p:cNvPicPr>
          <p:nvPr/>
        </p:nvPicPr>
        <p:blipFill rotWithShape="1">
          <a:blip r:embed="rId3"/>
          <a:srcRect l="3382" t="10629" b="7321"/>
          <a:stretch/>
        </p:blipFill>
        <p:spPr>
          <a:xfrm>
            <a:off x="838199" y="2108836"/>
            <a:ext cx="5324475" cy="2095500"/>
          </a:xfrm>
          <a:prstGeom prst="rect">
            <a:avLst/>
          </a:prstGeom>
        </p:spPr>
      </p:pic>
      <p:pic>
        <p:nvPicPr>
          <p:cNvPr id="8" name="Picture 7">
            <a:extLst>
              <a:ext uri="{FF2B5EF4-FFF2-40B4-BE49-F238E27FC236}">
                <a16:creationId xmlns:a16="http://schemas.microsoft.com/office/drawing/2014/main" id="{BC2797F6-B5E9-03A9-0878-ED84F152A8A9}"/>
              </a:ext>
            </a:extLst>
          </p:cNvPr>
          <p:cNvPicPr>
            <a:picLocks noChangeAspect="1"/>
          </p:cNvPicPr>
          <p:nvPr/>
        </p:nvPicPr>
        <p:blipFill rotWithShape="1">
          <a:blip r:embed="rId4"/>
          <a:srcRect l="2748" t="12871" r="6307" b="-2280"/>
          <a:stretch/>
        </p:blipFill>
        <p:spPr>
          <a:xfrm>
            <a:off x="919747" y="4204336"/>
            <a:ext cx="4934401" cy="2288539"/>
          </a:xfrm>
          <a:prstGeom prst="rect">
            <a:avLst/>
          </a:prstGeom>
        </p:spPr>
      </p:pic>
      <p:sp>
        <p:nvSpPr>
          <p:cNvPr id="9" name="TextBox 8">
            <a:extLst>
              <a:ext uri="{FF2B5EF4-FFF2-40B4-BE49-F238E27FC236}">
                <a16:creationId xmlns:a16="http://schemas.microsoft.com/office/drawing/2014/main" id="{E248BDF6-D83E-E9F2-0B0D-4DA90CEA4854}"/>
              </a:ext>
            </a:extLst>
          </p:cNvPr>
          <p:cNvSpPr txBox="1"/>
          <p:nvPr/>
        </p:nvSpPr>
        <p:spPr>
          <a:xfrm rot="16200000">
            <a:off x="310297" y="3018086"/>
            <a:ext cx="778803" cy="276999"/>
          </a:xfrm>
          <a:prstGeom prst="rect">
            <a:avLst/>
          </a:prstGeom>
          <a:noFill/>
        </p:spPr>
        <p:txBody>
          <a:bodyPr wrap="none" rtlCol="0">
            <a:spAutoFit/>
          </a:bodyPr>
          <a:lstStyle/>
          <a:p>
            <a:r>
              <a:rPr lang="en-US" sz="1200" dirty="0"/>
              <a:t>Power, W</a:t>
            </a:r>
          </a:p>
        </p:txBody>
      </p:sp>
      <p:sp>
        <p:nvSpPr>
          <p:cNvPr id="10" name="TextBox 9">
            <a:extLst>
              <a:ext uri="{FF2B5EF4-FFF2-40B4-BE49-F238E27FC236}">
                <a16:creationId xmlns:a16="http://schemas.microsoft.com/office/drawing/2014/main" id="{1345C0D5-C655-AC18-0CD9-134C5C70B0D6}"/>
              </a:ext>
            </a:extLst>
          </p:cNvPr>
          <p:cNvSpPr txBox="1"/>
          <p:nvPr/>
        </p:nvSpPr>
        <p:spPr>
          <a:xfrm rot="16200000">
            <a:off x="-86924" y="5117644"/>
            <a:ext cx="1573251" cy="276999"/>
          </a:xfrm>
          <a:prstGeom prst="rect">
            <a:avLst/>
          </a:prstGeom>
          <a:noFill/>
        </p:spPr>
        <p:txBody>
          <a:bodyPr wrap="none" rtlCol="0">
            <a:spAutoFit/>
          </a:bodyPr>
          <a:lstStyle/>
          <a:p>
            <a:r>
              <a:rPr lang="en-US" sz="1200" dirty="0"/>
              <a:t>Power – Standardized</a:t>
            </a:r>
          </a:p>
        </p:txBody>
      </p:sp>
      <p:sp>
        <p:nvSpPr>
          <p:cNvPr id="11" name="TextBox 10">
            <a:extLst>
              <a:ext uri="{FF2B5EF4-FFF2-40B4-BE49-F238E27FC236}">
                <a16:creationId xmlns:a16="http://schemas.microsoft.com/office/drawing/2014/main" id="{CCBD5CC5-7376-B026-B00A-EE62CD68E635}"/>
              </a:ext>
            </a:extLst>
          </p:cNvPr>
          <p:cNvSpPr txBox="1"/>
          <p:nvPr/>
        </p:nvSpPr>
        <p:spPr>
          <a:xfrm>
            <a:off x="2623931" y="1805014"/>
            <a:ext cx="1415131" cy="338554"/>
          </a:xfrm>
          <a:prstGeom prst="rect">
            <a:avLst/>
          </a:prstGeom>
          <a:noFill/>
        </p:spPr>
        <p:txBody>
          <a:bodyPr wrap="none" rtlCol="0">
            <a:spAutoFit/>
          </a:bodyPr>
          <a:lstStyle/>
          <a:p>
            <a:r>
              <a:rPr lang="en-US" sz="1600" dirty="0"/>
              <a:t>Lighting Power</a:t>
            </a:r>
          </a:p>
        </p:txBody>
      </p:sp>
      <p:sp>
        <p:nvSpPr>
          <p:cNvPr id="12" name="Arrow: Right 11">
            <a:extLst>
              <a:ext uri="{FF2B5EF4-FFF2-40B4-BE49-F238E27FC236}">
                <a16:creationId xmlns:a16="http://schemas.microsoft.com/office/drawing/2014/main" id="{E54B8E6D-F688-7BA8-6EA4-D5B7A49D8574}"/>
              </a:ext>
            </a:extLst>
          </p:cNvPr>
          <p:cNvSpPr/>
          <p:nvPr/>
        </p:nvSpPr>
        <p:spPr>
          <a:xfrm>
            <a:off x="6316491" y="3961145"/>
            <a:ext cx="352915" cy="24319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1282EA-D861-A266-6673-3CA73C94D7BA}"/>
              </a:ext>
            </a:extLst>
          </p:cNvPr>
          <p:cNvSpPr txBox="1"/>
          <p:nvPr/>
        </p:nvSpPr>
        <p:spPr>
          <a:xfrm>
            <a:off x="5935694" y="4323492"/>
            <a:ext cx="1098506" cy="369332"/>
          </a:xfrm>
          <a:prstGeom prst="rect">
            <a:avLst/>
          </a:prstGeom>
          <a:noFill/>
        </p:spPr>
        <p:txBody>
          <a:bodyPr wrap="none" rtlCol="0">
            <a:spAutoFit/>
          </a:bodyPr>
          <a:lstStyle/>
          <a:p>
            <a:r>
              <a:rPr lang="en-US" dirty="0"/>
              <a:t>Bin by std</a:t>
            </a:r>
          </a:p>
        </p:txBody>
      </p:sp>
      <p:pic>
        <p:nvPicPr>
          <p:cNvPr id="15" name="Picture 14" descr="A screenshot of a computer screen&#10;&#10;Description automatically generated">
            <a:extLst>
              <a:ext uri="{FF2B5EF4-FFF2-40B4-BE49-F238E27FC236}">
                <a16:creationId xmlns:a16="http://schemas.microsoft.com/office/drawing/2014/main" id="{50B4966D-93EC-A2C2-2688-9A3B5D4E31EF}"/>
              </a:ext>
            </a:extLst>
          </p:cNvPr>
          <p:cNvPicPr>
            <a:picLocks noChangeAspect="1"/>
          </p:cNvPicPr>
          <p:nvPr/>
        </p:nvPicPr>
        <p:blipFill rotWithShape="1">
          <a:blip r:embed="rId5">
            <a:extLst>
              <a:ext uri="{28A0092B-C50C-407E-A947-70E740481C1C}">
                <a14:useLocalDpi xmlns:a14="http://schemas.microsoft.com/office/drawing/2010/main" val="0"/>
              </a:ext>
            </a:extLst>
          </a:blip>
          <a:srcRect l="27014" t="7134" r="10651" b="3155"/>
          <a:stretch/>
        </p:blipFill>
        <p:spPr>
          <a:xfrm>
            <a:off x="7188017" y="363094"/>
            <a:ext cx="3623385" cy="6365786"/>
          </a:xfrm>
          <a:prstGeom prst="rect">
            <a:avLst/>
          </a:prstGeom>
        </p:spPr>
      </p:pic>
      <p:pic>
        <p:nvPicPr>
          <p:cNvPr id="24" name="Picture 23">
            <a:extLst>
              <a:ext uri="{FF2B5EF4-FFF2-40B4-BE49-F238E27FC236}">
                <a16:creationId xmlns:a16="http://schemas.microsoft.com/office/drawing/2014/main" id="{9698E1E8-7717-7686-B2E5-DD1EB2B33C81}"/>
              </a:ext>
            </a:extLst>
          </p:cNvPr>
          <p:cNvPicPr>
            <a:picLocks noChangeAspect="1"/>
          </p:cNvPicPr>
          <p:nvPr/>
        </p:nvPicPr>
        <p:blipFill>
          <a:blip r:embed="rId6"/>
          <a:stretch>
            <a:fillRect/>
          </a:stretch>
        </p:blipFill>
        <p:spPr>
          <a:xfrm>
            <a:off x="10961991" y="447023"/>
            <a:ext cx="1183280" cy="1161766"/>
          </a:xfrm>
          <a:prstGeom prst="rect">
            <a:avLst/>
          </a:prstGeom>
        </p:spPr>
      </p:pic>
      <p:sp>
        <p:nvSpPr>
          <p:cNvPr id="25" name="Rectangle 24">
            <a:extLst>
              <a:ext uri="{FF2B5EF4-FFF2-40B4-BE49-F238E27FC236}">
                <a16:creationId xmlns:a16="http://schemas.microsoft.com/office/drawing/2014/main" id="{0280AF39-BD07-A2AC-E369-B56DDC94151B}"/>
              </a:ext>
            </a:extLst>
          </p:cNvPr>
          <p:cNvSpPr/>
          <p:nvPr/>
        </p:nvSpPr>
        <p:spPr>
          <a:xfrm>
            <a:off x="11196350" y="729867"/>
            <a:ext cx="96397" cy="99152"/>
          </a:xfrm>
          <a:prstGeom prst="rect">
            <a:avLst/>
          </a:prstGeom>
          <a:solidFill>
            <a:srgbClr val="F06149"/>
          </a:solidFill>
          <a:ln>
            <a:solidFill>
              <a:srgbClr val="EF5A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C6BE0FE-5838-00BD-8451-5A48028C85D7}"/>
              </a:ext>
            </a:extLst>
          </p:cNvPr>
          <p:cNvSpPr/>
          <p:nvPr/>
        </p:nvSpPr>
        <p:spPr>
          <a:xfrm>
            <a:off x="11196350" y="928754"/>
            <a:ext cx="96397" cy="99152"/>
          </a:xfrm>
          <a:prstGeom prst="rect">
            <a:avLst/>
          </a:prstGeom>
          <a:solidFill>
            <a:srgbClr val="FFA15A"/>
          </a:solidFill>
          <a:ln>
            <a:solidFill>
              <a:srgbClr val="FFA1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3B08315-6B73-E606-B108-0E284FBA5C83}"/>
              </a:ext>
            </a:extLst>
          </p:cNvPr>
          <p:cNvSpPr/>
          <p:nvPr/>
        </p:nvSpPr>
        <p:spPr>
          <a:xfrm>
            <a:off x="11196350" y="1135074"/>
            <a:ext cx="96397" cy="99152"/>
          </a:xfrm>
          <a:prstGeom prst="rect">
            <a:avLst/>
          </a:prstGeom>
          <a:solidFill>
            <a:srgbClr val="00CC96"/>
          </a:solidFill>
          <a:ln>
            <a:solidFill>
              <a:srgbClr val="00CC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961C65-1A4A-796D-2B00-21719E790622}"/>
              </a:ext>
            </a:extLst>
          </p:cNvPr>
          <p:cNvSpPr/>
          <p:nvPr/>
        </p:nvSpPr>
        <p:spPr>
          <a:xfrm>
            <a:off x="11196350" y="1316124"/>
            <a:ext cx="520089" cy="1628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ADBC27E-3E04-04B6-04C7-03C7A044857E}"/>
              </a:ext>
            </a:extLst>
          </p:cNvPr>
          <p:cNvSpPr txBox="1"/>
          <p:nvPr/>
        </p:nvSpPr>
        <p:spPr>
          <a:xfrm>
            <a:off x="7180180" y="129120"/>
            <a:ext cx="3028521" cy="276999"/>
          </a:xfrm>
          <a:prstGeom prst="rect">
            <a:avLst/>
          </a:prstGeom>
          <a:noFill/>
        </p:spPr>
        <p:txBody>
          <a:bodyPr wrap="none" rtlCol="0">
            <a:spAutoFit/>
          </a:bodyPr>
          <a:lstStyle/>
          <a:p>
            <a:r>
              <a:rPr lang="en-US" sz="1200" dirty="0"/>
              <a:t>All building systems data – grouped by cluster</a:t>
            </a:r>
          </a:p>
        </p:txBody>
      </p:sp>
    </p:spTree>
    <p:extLst>
      <p:ext uri="{BB962C8B-B14F-4D97-AF65-F5344CB8AC3E}">
        <p14:creationId xmlns:p14="http://schemas.microsoft.com/office/powerpoint/2010/main" val="342168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1F08-C9DA-FF6C-8131-ABA1AB650512}"/>
              </a:ext>
            </a:extLst>
          </p:cNvPr>
          <p:cNvSpPr>
            <a:spLocks noGrp="1"/>
          </p:cNvSpPr>
          <p:nvPr>
            <p:ph type="title"/>
          </p:nvPr>
        </p:nvSpPr>
        <p:spPr>
          <a:xfrm>
            <a:off x="838200" y="365125"/>
            <a:ext cx="10515600" cy="1325563"/>
          </a:xfrm>
        </p:spPr>
        <p:txBody>
          <a:bodyPr/>
          <a:lstStyle/>
          <a:p>
            <a:r>
              <a:rPr lang="en-US" dirty="0"/>
              <a:t>Evaluation</a:t>
            </a:r>
            <a:br>
              <a:rPr lang="en-US" dirty="0"/>
            </a:br>
            <a:r>
              <a:rPr lang="en-US" sz="2400" dirty="0"/>
              <a:t>Data anomalies</a:t>
            </a:r>
            <a:endParaRPr lang="en-US" dirty="0"/>
          </a:p>
        </p:txBody>
      </p:sp>
      <p:pic>
        <p:nvPicPr>
          <p:cNvPr id="6" name="Picture 5">
            <a:extLst>
              <a:ext uri="{FF2B5EF4-FFF2-40B4-BE49-F238E27FC236}">
                <a16:creationId xmlns:a16="http://schemas.microsoft.com/office/drawing/2014/main" id="{029FB2AE-9509-3F5A-C991-6D48BB31C734}"/>
              </a:ext>
            </a:extLst>
          </p:cNvPr>
          <p:cNvPicPr>
            <a:picLocks noChangeAspect="1"/>
          </p:cNvPicPr>
          <p:nvPr/>
        </p:nvPicPr>
        <p:blipFill>
          <a:blip r:embed="rId3"/>
          <a:stretch>
            <a:fillRect/>
          </a:stretch>
        </p:blipFill>
        <p:spPr>
          <a:xfrm>
            <a:off x="1485268" y="2266683"/>
            <a:ext cx="9050013" cy="3829584"/>
          </a:xfrm>
          <a:prstGeom prst="rect">
            <a:avLst/>
          </a:prstGeom>
        </p:spPr>
      </p:pic>
      <p:sp>
        <p:nvSpPr>
          <p:cNvPr id="7" name="TextBox 6">
            <a:extLst>
              <a:ext uri="{FF2B5EF4-FFF2-40B4-BE49-F238E27FC236}">
                <a16:creationId xmlns:a16="http://schemas.microsoft.com/office/drawing/2014/main" id="{168492A1-05C2-5EAC-4190-5B05193C2D94}"/>
              </a:ext>
            </a:extLst>
          </p:cNvPr>
          <p:cNvSpPr txBox="1"/>
          <p:nvPr/>
        </p:nvSpPr>
        <p:spPr>
          <a:xfrm>
            <a:off x="2171700" y="2082017"/>
            <a:ext cx="2000099" cy="369332"/>
          </a:xfrm>
          <a:prstGeom prst="rect">
            <a:avLst/>
          </a:prstGeom>
          <a:noFill/>
        </p:spPr>
        <p:txBody>
          <a:bodyPr wrap="none" rtlCol="0">
            <a:spAutoFit/>
          </a:bodyPr>
          <a:lstStyle/>
          <a:p>
            <a:r>
              <a:rPr lang="en-US" dirty="0"/>
              <a:t>Multiple-ID holders</a:t>
            </a:r>
          </a:p>
        </p:txBody>
      </p:sp>
      <p:sp>
        <p:nvSpPr>
          <p:cNvPr id="8" name="Oval 7">
            <a:extLst>
              <a:ext uri="{FF2B5EF4-FFF2-40B4-BE49-F238E27FC236}">
                <a16:creationId xmlns:a16="http://schemas.microsoft.com/office/drawing/2014/main" id="{6346CAA3-85BE-0F2D-E9BB-5D83F3E6D225}"/>
              </a:ext>
            </a:extLst>
          </p:cNvPr>
          <p:cNvSpPr/>
          <p:nvPr/>
        </p:nvSpPr>
        <p:spPr>
          <a:xfrm>
            <a:off x="1432565" y="2427002"/>
            <a:ext cx="1019175" cy="1171708"/>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8C43DF1-257E-9093-90A2-3AB7F19ACDCB}"/>
              </a:ext>
            </a:extLst>
          </p:cNvPr>
          <p:cNvSpPr/>
          <p:nvPr/>
        </p:nvSpPr>
        <p:spPr>
          <a:xfrm>
            <a:off x="1432565" y="4695324"/>
            <a:ext cx="8092435" cy="438147"/>
          </a:xfrm>
          <a:prstGeom prst="rect">
            <a:avLst/>
          </a:prstGeom>
          <a:noFill/>
          <a:ln w="190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D1CCF2-6846-91DD-EA2E-5BCAC194EB7D}"/>
              </a:ext>
            </a:extLst>
          </p:cNvPr>
          <p:cNvSpPr/>
          <p:nvPr/>
        </p:nvSpPr>
        <p:spPr>
          <a:xfrm>
            <a:off x="9525000" y="3019425"/>
            <a:ext cx="1152525" cy="5792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92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1F08-C9DA-FF6C-8131-ABA1AB650512}"/>
              </a:ext>
            </a:extLst>
          </p:cNvPr>
          <p:cNvSpPr>
            <a:spLocks noGrp="1"/>
          </p:cNvSpPr>
          <p:nvPr>
            <p:ph type="title"/>
          </p:nvPr>
        </p:nvSpPr>
        <p:spPr>
          <a:xfrm>
            <a:off x="838200" y="365125"/>
            <a:ext cx="10515600" cy="1325563"/>
          </a:xfrm>
        </p:spPr>
        <p:txBody>
          <a:bodyPr/>
          <a:lstStyle/>
          <a:p>
            <a:r>
              <a:rPr lang="en-US" dirty="0"/>
              <a:t>Evaluation</a:t>
            </a:r>
            <a:br>
              <a:rPr lang="en-US" dirty="0"/>
            </a:br>
            <a:r>
              <a:rPr lang="en-US" sz="2400" dirty="0"/>
              <a:t>Data anomalies</a:t>
            </a:r>
            <a:endParaRPr lang="en-US" dirty="0"/>
          </a:p>
        </p:txBody>
      </p:sp>
      <p:pic>
        <p:nvPicPr>
          <p:cNvPr id="5" name="Picture 4">
            <a:extLst>
              <a:ext uri="{FF2B5EF4-FFF2-40B4-BE49-F238E27FC236}">
                <a16:creationId xmlns:a16="http://schemas.microsoft.com/office/drawing/2014/main" id="{375BED73-64BE-06F4-16F0-698A107A26FC}"/>
              </a:ext>
            </a:extLst>
          </p:cNvPr>
          <p:cNvPicPr>
            <a:picLocks noChangeAspect="1"/>
          </p:cNvPicPr>
          <p:nvPr/>
        </p:nvPicPr>
        <p:blipFill rotWithShape="1">
          <a:blip r:embed="rId2"/>
          <a:srcRect l="3626" t="12223"/>
          <a:stretch/>
        </p:blipFill>
        <p:spPr>
          <a:xfrm>
            <a:off x="1619250" y="2219324"/>
            <a:ext cx="9006539" cy="3796317"/>
          </a:xfrm>
          <a:prstGeom prst="rect">
            <a:avLst/>
          </a:prstGeom>
        </p:spPr>
      </p:pic>
      <p:sp>
        <p:nvSpPr>
          <p:cNvPr id="6" name="TextBox 5">
            <a:extLst>
              <a:ext uri="{FF2B5EF4-FFF2-40B4-BE49-F238E27FC236}">
                <a16:creationId xmlns:a16="http://schemas.microsoft.com/office/drawing/2014/main" id="{5EA1C261-A1A3-AF1A-075D-3E19E06B28DB}"/>
              </a:ext>
            </a:extLst>
          </p:cNvPr>
          <p:cNvSpPr txBox="1"/>
          <p:nvPr/>
        </p:nvSpPr>
        <p:spPr>
          <a:xfrm>
            <a:off x="2009775" y="2015608"/>
            <a:ext cx="3838167" cy="369332"/>
          </a:xfrm>
          <a:prstGeom prst="rect">
            <a:avLst/>
          </a:prstGeom>
          <a:noFill/>
        </p:spPr>
        <p:txBody>
          <a:bodyPr wrap="none" rtlCol="0">
            <a:spAutoFit/>
          </a:bodyPr>
          <a:lstStyle/>
          <a:p>
            <a:r>
              <a:rPr lang="en-US" dirty="0"/>
              <a:t>CO2 Concentration – Averaged by floor</a:t>
            </a:r>
          </a:p>
        </p:txBody>
      </p:sp>
      <p:sp>
        <p:nvSpPr>
          <p:cNvPr id="7" name="TextBox 6">
            <a:extLst>
              <a:ext uri="{FF2B5EF4-FFF2-40B4-BE49-F238E27FC236}">
                <a16:creationId xmlns:a16="http://schemas.microsoft.com/office/drawing/2014/main" id="{9C13461B-5C29-054D-DB18-945EE6385611}"/>
              </a:ext>
            </a:extLst>
          </p:cNvPr>
          <p:cNvSpPr txBox="1"/>
          <p:nvPr/>
        </p:nvSpPr>
        <p:spPr>
          <a:xfrm rot="16200000">
            <a:off x="980293" y="3963593"/>
            <a:ext cx="970137" cy="307777"/>
          </a:xfrm>
          <a:prstGeom prst="rect">
            <a:avLst/>
          </a:prstGeom>
          <a:noFill/>
        </p:spPr>
        <p:txBody>
          <a:bodyPr wrap="none" rtlCol="0">
            <a:spAutoFit/>
          </a:bodyPr>
          <a:lstStyle/>
          <a:p>
            <a:r>
              <a:rPr lang="en-US" sz="1400" dirty="0"/>
              <a:t>CO2 (ppm)</a:t>
            </a:r>
          </a:p>
        </p:txBody>
      </p:sp>
    </p:spTree>
    <p:extLst>
      <p:ext uri="{BB962C8B-B14F-4D97-AF65-F5344CB8AC3E}">
        <p14:creationId xmlns:p14="http://schemas.microsoft.com/office/powerpoint/2010/main" val="67505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1F08-C9DA-FF6C-8131-ABA1AB650512}"/>
              </a:ext>
            </a:extLst>
          </p:cNvPr>
          <p:cNvSpPr>
            <a:spLocks noGrp="1"/>
          </p:cNvSpPr>
          <p:nvPr>
            <p:ph type="title"/>
          </p:nvPr>
        </p:nvSpPr>
        <p:spPr>
          <a:xfrm>
            <a:off x="838200" y="365125"/>
            <a:ext cx="10515600" cy="1325563"/>
          </a:xfrm>
        </p:spPr>
        <p:txBody>
          <a:bodyPr/>
          <a:lstStyle/>
          <a:p>
            <a:r>
              <a:rPr lang="en-US" dirty="0"/>
              <a:t>Evaluation</a:t>
            </a:r>
            <a:br>
              <a:rPr lang="en-US" dirty="0"/>
            </a:br>
            <a:r>
              <a:rPr lang="en-US" sz="2400" dirty="0"/>
              <a:t>Data anomalies</a:t>
            </a:r>
            <a:endParaRPr lang="en-US" dirty="0"/>
          </a:p>
        </p:txBody>
      </p:sp>
      <p:pic>
        <p:nvPicPr>
          <p:cNvPr id="3" name="Picture 2">
            <a:extLst>
              <a:ext uri="{FF2B5EF4-FFF2-40B4-BE49-F238E27FC236}">
                <a16:creationId xmlns:a16="http://schemas.microsoft.com/office/drawing/2014/main" id="{181E4029-4155-859E-E236-B53941512C7B}"/>
              </a:ext>
            </a:extLst>
          </p:cNvPr>
          <p:cNvPicPr>
            <a:picLocks noChangeAspect="1"/>
          </p:cNvPicPr>
          <p:nvPr/>
        </p:nvPicPr>
        <p:blipFill rotWithShape="1">
          <a:blip r:embed="rId3"/>
          <a:srcRect r="-46"/>
          <a:stretch/>
        </p:blipFill>
        <p:spPr>
          <a:xfrm>
            <a:off x="213686" y="2047613"/>
            <a:ext cx="8968413" cy="3753374"/>
          </a:xfrm>
          <a:prstGeom prst="rect">
            <a:avLst/>
          </a:prstGeom>
        </p:spPr>
      </p:pic>
      <p:pic>
        <p:nvPicPr>
          <p:cNvPr id="9" name="Picture 8">
            <a:extLst>
              <a:ext uri="{FF2B5EF4-FFF2-40B4-BE49-F238E27FC236}">
                <a16:creationId xmlns:a16="http://schemas.microsoft.com/office/drawing/2014/main" id="{BA6EA958-CE95-9360-4697-93E109477806}"/>
              </a:ext>
            </a:extLst>
          </p:cNvPr>
          <p:cNvPicPr>
            <a:picLocks noChangeAspect="1"/>
          </p:cNvPicPr>
          <p:nvPr/>
        </p:nvPicPr>
        <p:blipFill rotWithShape="1">
          <a:blip r:embed="rId4"/>
          <a:srcRect l="41657" r="14902"/>
          <a:stretch/>
        </p:blipFill>
        <p:spPr>
          <a:xfrm>
            <a:off x="7953375" y="2047613"/>
            <a:ext cx="3914775" cy="3781953"/>
          </a:xfrm>
          <a:prstGeom prst="rect">
            <a:avLst/>
          </a:prstGeom>
        </p:spPr>
      </p:pic>
      <p:cxnSp>
        <p:nvCxnSpPr>
          <p:cNvPr id="11" name="Straight Connector 10">
            <a:extLst>
              <a:ext uri="{FF2B5EF4-FFF2-40B4-BE49-F238E27FC236}">
                <a16:creationId xmlns:a16="http://schemas.microsoft.com/office/drawing/2014/main" id="{07849323-98D5-4385-7705-9D3181F33986}"/>
              </a:ext>
            </a:extLst>
          </p:cNvPr>
          <p:cNvCxnSpPr/>
          <p:nvPr/>
        </p:nvCxnSpPr>
        <p:spPr>
          <a:xfrm>
            <a:off x="7953375" y="1962150"/>
            <a:ext cx="0" cy="3762375"/>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A822A73-00BE-9986-68B7-DF79AA9E53D6}"/>
              </a:ext>
            </a:extLst>
          </p:cNvPr>
          <p:cNvPicPr>
            <a:picLocks noChangeAspect="1"/>
          </p:cNvPicPr>
          <p:nvPr/>
        </p:nvPicPr>
        <p:blipFill>
          <a:blip r:embed="rId5"/>
          <a:stretch>
            <a:fillRect/>
          </a:stretch>
        </p:blipFill>
        <p:spPr>
          <a:xfrm>
            <a:off x="10434544" y="1047622"/>
            <a:ext cx="1343212" cy="914528"/>
          </a:xfrm>
          <a:prstGeom prst="rect">
            <a:avLst/>
          </a:prstGeom>
        </p:spPr>
      </p:pic>
      <p:sp>
        <p:nvSpPr>
          <p:cNvPr id="14" name="TextBox 13">
            <a:extLst>
              <a:ext uri="{FF2B5EF4-FFF2-40B4-BE49-F238E27FC236}">
                <a16:creationId xmlns:a16="http://schemas.microsoft.com/office/drawing/2014/main" id="{E58E3B9C-1ABD-DDC0-FC8E-751E8FDC47DC}"/>
              </a:ext>
            </a:extLst>
          </p:cNvPr>
          <p:cNvSpPr txBox="1"/>
          <p:nvPr/>
        </p:nvSpPr>
        <p:spPr>
          <a:xfrm>
            <a:off x="1070416" y="1810691"/>
            <a:ext cx="3056671" cy="369332"/>
          </a:xfrm>
          <a:prstGeom prst="rect">
            <a:avLst/>
          </a:prstGeom>
          <a:noFill/>
        </p:spPr>
        <p:txBody>
          <a:bodyPr wrap="none" rtlCol="0">
            <a:spAutoFit/>
          </a:bodyPr>
          <a:lstStyle/>
          <a:p>
            <a:r>
              <a:rPr lang="en-US" dirty="0"/>
              <a:t>P. Young’s lost ID makes moves</a:t>
            </a:r>
          </a:p>
        </p:txBody>
      </p:sp>
      <p:sp>
        <p:nvSpPr>
          <p:cNvPr id="16" name="Oval 15">
            <a:extLst>
              <a:ext uri="{FF2B5EF4-FFF2-40B4-BE49-F238E27FC236}">
                <a16:creationId xmlns:a16="http://schemas.microsoft.com/office/drawing/2014/main" id="{6001D8ED-F7C4-F3E1-32DA-DF31726024D0}"/>
              </a:ext>
            </a:extLst>
          </p:cNvPr>
          <p:cNvSpPr/>
          <p:nvPr/>
        </p:nvSpPr>
        <p:spPr>
          <a:xfrm>
            <a:off x="3371850" y="2705100"/>
            <a:ext cx="333375" cy="333375"/>
          </a:xfrm>
          <a:prstGeom prst="ellipse">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6EA7234-3319-11A6-DEE1-2F4CEC221A31}"/>
              </a:ext>
            </a:extLst>
          </p:cNvPr>
          <p:cNvSpPr txBox="1"/>
          <p:nvPr/>
        </p:nvSpPr>
        <p:spPr>
          <a:xfrm>
            <a:off x="3650813" y="2594788"/>
            <a:ext cx="668773" cy="276999"/>
          </a:xfrm>
          <a:prstGeom prst="rect">
            <a:avLst/>
          </a:prstGeom>
          <a:noFill/>
        </p:spPr>
        <p:txBody>
          <a:bodyPr wrap="none" rtlCol="0">
            <a:spAutoFit/>
          </a:bodyPr>
          <a:lstStyle/>
          <a:p>
            <a:r>
              <a:rPr lang="en-US" sz="1200" dirty="0">
                <a:solidFill>
                  <a:srgbClr val="FF0000"/>
                </a:solidFill>
              </a:rPr>
              <a:t>loses ID</a:t>
            </a:r>
          </a:p>
        </p:txBody>
      </p:sp>
      <p:sp>
        <p:nvSpPr>
          <p:cNvPr id="18" name="Oval 17">
            <a:extLst>
              <a:ext uri="{FF2B5EF4-FFF2-40B4-BE49-F238E27FC236}">
                <a16:creationId xmlns:a16="http://schemas.microsoft.com/office/drawing/2014/main" id="{7163D4A9-F876-2C05-7547-B8FEC2B0C087}"/>
              </a:ext>
            </a:extLst>
          </p:cNvPr>
          <p:cNvSpPr/>
          <p:nvPr/>
        </p:nvSpPr>
        <p:spPr>
          <a:xfrm>
            <a:off x="4838700" y="2180023"/>
            <a:ext cx="333375" cy="333375"/>
          </a:xfrm>
          <a:prstGeom prst="ellipse">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75C89E3-0E67-3635-FB2D-89F368CD5BB9}"/>
              </a:ext>
            </a:extLst>
          </p:cNvPr>
          <p:cNvSpPr txBox="1"/>
          <p:nvPr/>
        </p:nvSpPr>
        <p:spPr>
          <a:xfrm>
            <a:off x="5137402" y="2112189"/>
            <a:ext cx="1254446" cy="276999"/>
          </a:xfrm>
          <a:prstGeom prst="rect">
            <a:avLst/>
          </a:prstGeom>
          <a:noFill/>
        </p:spPr>
        <p:txBody>
          <a:bodyPr wrap="none" rtlCol="0">
            <a:spAutoFit/>
          </a:bodyPr>
          <a:lstStyle/>
          <a:p>
            <a:r>
              <a:rPr lang="en-US" sz="1200" dirty="0">
                <a:solidFill>
                  <a:srgbClr val="FF0000"/>
                </a:solidFill>
              </a:rPr>
              <a:t>first ID reappears</a:t>
            </a:r>
          </a:p>
        </p:txBody>
      </p:sp>
      <p:sp>
        <p:nvSpPr>
          <p:cNvPr id="20" name="Oval 19">
            <a:extLst>
              <a:ext uri="{FF2B5EF4-FFF2-40B4-BE49-F238E27FC236}">
                <a16:creationId xmlns:a16="http://schemas.microsoft.com/office/drawing/2014/main" id="{E173E713-6521-763B-485B-52330C54AF0D}"/>
              </a:ext>
            </a:extLst>
          </p:cNvPr>
          <p:cNvSpPr/>
          <p:nvPr/>
        </p:nvSpPr>
        <p:spPr>
          <a:xfrm>
            <a:off x="9601863" y="3638549"/>
            <a:ext cx="333375" cy="333375"/>
          </a:xfrm>
          <a:prstGeom prst="ellipse">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3A7EE44-652F-55D2-1680-577DE24158C1}"/>
              </a:ext>
            </a:extLst>
          </p:cNvPr>
          <p:cNvSpPr txBox="1"/>
          <p:nvPr/>
        </p:nvSpPr>
        <p:spPr>
          <a:xfrm>
            <a:off x="8863173" y="5810378"/>
            <a:ext cx="1810754" cy="646331"/>
          </a:xfrm>
          <a:prstGeom prst="rect">
            <a:avLst/>
          </a:prstGeom>
          <a:noFill/>
        </p:spPr>
        <p:txBody>
          <a:bodyPr wrap="square" rtlCol="0">
            <a:spAutoFit/>
          </a:bodyPr>
          <a:lstStyle/>
          <a:p>
            <a:r>
              <a:rPr lang="en-US" sz="1200" dirty="0">
                <a:solidFill>
                  <a:srgbClr val="FF0000"/>
                </a:solidFill>
              </a:rPr>
              <a:t>mail bot regularly detects first ID in L. Bennett’s office on floor 2 </a:t>
            </a:r>
          </a:p>
        </p:txBody>
      </p:sp>
      <p:sp>
        <p:nvSpPr>
          <p:cNvPr id="22" name="TextBox 21">
            <a:extLst>
              <a:ext uri="{FF2B5EF4-FFF2-40B4-BE49-F238E27FC236}">
                <a16:creationId xmlns:a16="http://schemas.microsoft.com/office/drawing/2014/main" id="{00EA2052-03A7-E55C-3E73-FD0FF036BD39}"/>
              </a:ext>
            </a:extLst>
          </p:cNvPr>
          <p:cNvSpPr txBox="1"/>
          <p:nvPr/>
        </p:nvSpPr>
        <p:spPr>
          <a:xfrm rot="16200000">
            <a:off x="-72251" y="3492093"/>
            <a:ext cx="1130759" cy="338554"/>
          </a:xfrm>
          <a:prstGeom prst="rect">
            <a:avLst/>
          </a:prstGeom>
          <a:noFill/>
        </p:spPr>
        <p:txBody>
          <a:bodyPr wrap="none" rtlCol="0">
            <a:spAutoFit/>
          </a:bodyPr>
          <a:lstStyle/>
          <a:p>
            <a:r>
              <a:rPr lang="en-US" sz="1600" dirty="0" err="1"/>
              <a:t>Floor_Zone</a:t>
            </a:r>
            <a:endParaRPr lang="en-US" sz="1600" dirty="0"/>
          </a:p>
        </p:txBody>
      </p:sp>
    </p:spTree>
    <p:extLst>
      <p:ext uri="{BB962C8B-B14F-4D97-AF65-F5344CB8AC3E}">
        <p14:creationId xmlns:p14="http://schemas.microsoft.com/office/powerpoint/2010/main" val="213719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1F08-C9DA-FF6C-8131-ABA1AB650512}"/>
              </a:ext>
            </a:extLst>
          </p:cNvPr>
          <p:cNvSpPr>
            <a:spLocks noGrp="1"/>
          </p:cNvSpPr>
          <p:nvPr>
            <p:ph type="title"/>
          </p:nvPr>
        </p:nvSpPr>
        <p:spPr>
          <a:xfrm>
            <a:off x="838200" y="365125"/>
            <a:ext cx="10515600" cy="1325563"/>
          </a:xfrm>
        </p:spPr>
        <p:txBody>
          <a:bodyPr/>
          <a:lstStyle/>
          <a:p>
            <a:r>
              <a:rPr lang="en-US" dirty="0"/>
              <a:t>Evaluation</a:t>
            </a:r>
            <a:br>
              <a:rPr lang="en-US" dirty="0"/>
            </a:br>
            <a:r>
              <a:rPr lang="en-US" sz="2400" dirty="0"/>
              <a:t>Relationships in operations data</a:t>
            </a:r>
            <a:endParaRPr lang="en-US" dirty="0"/>
          </a:p>
        </p:txBody>
      </p:sp>
      <p:grpSp>
        <p:nvGrpSpPr>
          <p:cNvPr id="48" name="Group 47">
            <a:extLst>
              <a:ext uri="{FF2B5EF4-FFF2-40B4-BE49-F238E27FC236}">
                <a16:creationId xmlns:a16="http://schemas.microsoft.com/office/drawing/2014/main" id="{C41D5D61-FCFA-3601-D7DF-38C6AC94878F}"/>
              </a:ext>
            </a:extLst>
          </p:cNvPr>
          <p:cNvGrpSpPr/>
          <p:nvPr/>
        </p:nvGrpSpPr>
        <p:grpSpPr>
          <a:xfrm>
            <a:off x="1261711" y="2127344"/>
            <a:ext cx="10244489" cy="4351074"/>
            <a:chOff x="1109311" y="2074200"/>
            <a:chExt cx="10244489" cy="4351074"/>
          </a:xfrm>
        </p:grpSpPr>
        <p:sp>
          <p:nvSpPr>
            <p:cNvPr id="11" name="Rectangle 10">
              <a:extLst>
                <a:ext uri="{FF2B5EF4-FFF2-40B4-BE49-F238E27FC236}">
                  <a16:creationId xmlns:a16="http://schemas.microsoft.com/office/drawing/2014/main" id="{BE4A9E1C-7D5C-A26B-E682-BDA61A90FA4B}"/>
                </a:ext>
              </a:extLst>
            </p:cNvPr>
            <p:cNvSpPr/>
            <p:nvPr/>
          </p:nvSpPr>
          <p:spPr>
            <a:xfrm>
              <a:off x="10191750" y="3209925"/>
              <a:ext cx="1162050" cy="4762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7E138B1-EB81-DD9B-91A5-C8B61097EADF}"/>
                </a:ext>
              </a:extLst>
            </p:cNvPr>
            <p:cNvGrpSpPr/>
            <p:nvPr/>
          </p:nvGrpSpPr>
          <p:grpSpPr>
            <a:xfrm>
              <a:off x="1109311" y="2074200"/>
              <a:ext cx="10120664" cy="4351074"/>
              <a:chOff x="1109311" y="2074200"/>
              <a:chExt cx="10120664" cy="4351074"/>
            </a:xfrm>
          </p:grpSpPr>
          <p:pic>
            <p:nvPicPr>
              <p:cNvPr id="3" name="Picture 2">
                <a:extLst>
                  <a:ext uri="{FF2B5EF4-FFF2-40B4-BE49-F238E27FC236}">
                    <a16:creationId xmlns:a16="http://schemas.microsoft.com/office/drawing/2014/main" id="{6F8F13B1-A8D8-EFA5-E205-A7D53EDA8FED}"/>
                  </a:ext>
                </a:extLst>
              </p:cNvPr>
              <p:cNvPicPr>
                <a:picLocks noChangeAspect="1"/>
              </p:cNvPicPr>
              <p:nvPr/>
            </p:nvPicPr>
            <p:blipFill rotWithShape="1">
              <a:blip r:embed="rId3"/>
              <a:srcRect l="3320" t="12574" r="6"/>
              <a:stretch/>
            </p:blipFill>
            <p:spPr>
              <a:xfrm>
                <a:off x="1400175" y="2286000"/>
                <a:ext cx="9725026" cy="4139274"/>
              </a:xfrm>
              <a:prstGeom prst="rect">
                <a:avLst/>
              </a:prstGeom>
            </p:spPr>
          </p:pic>
          <p:sp>
            <p:nvSpPr>
              <p:cNvPr id="5" name="Rectangle 4">
                <a:extLst>
                  <a:ext uri="{FF2B5EF4-FFF2-40B4-BE49-F238E27FC236}">
                    <a16:creationId xmlns:a16="http://schemas.microsoft.com/office/drawing/2014/main" id="{F466077F-0349-225F-1A92-97EAFA7E8DAA}"/>
                  </a:ext>
                </a:extLst>
              </p:cNvPr>
              <p:cNvSpPr/>
              <p:nvPr/>
            </p:nvSpPr>
            <p:spPr>
              <a:xfrm>
                <a:off x="9372600" y="2714625"/>
                <a:ext cx="1857375" cy="26860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4BD7A7-93DB-17DE-1C0B-C4BF75AD94F7}"/>
                  </a:ext>
                </a:extLst>
              </p:cNvPr>
              <p:cNvSpPr txBox="1"/>
              <p:nvPr/>
            </p:nvSpPr>
            <p:spPr>
              <a:xfrm rot="16200000">
                <a:off x="473272" y="4201749"/>
                <a:ext cx="1579856" cy="307777"/>
              </a:xfrm>
              <a:prstGeom prst="rect">
                <a:avLst/>
              </a:prstGeom>
              <a:noFill/>
            </p:spPr>
            <p:txBody>
              <a:bodyPr wrap="none" rtlCol="0">
                <a:spAutoFit/>
              </a:bodyPr>
              <a:lstStyle/>
              <a:p>
                <a:r>
                  <a:rPr lang="en-US" sz="1400" dirty="0"/>
                  <a:t>Standardized Value</a:t>
                </a:r>
              </a:p>
            </p:txBody>
          </p:sp>
          <p:sp>
            <p:nvSpPr>
              <p:cNvPr id="7" name="TextBox 6">
                <a:extLst>
                  <a:ext uri="{FF2B5EF4-FFF2-40B4-BE49-F238E27FC236}">
                    <a16:creationId xmlns:a16="http://schemas.microsoft.com/office/drawing/2014/main" id="{A6B94B04-E3A9-5CFA-7231-10ECD8B1F629}"/>
                  </a:ext>
                </a:extLst>
              </p:cNvPr>
              <p:cNvSpPr txBox="1"/>
              <p:nvPr/>
            </p:nvSpPr>
            <p:spPr>
              <a:xfrm>
                <a:off x="1658732" y="2074200"/>
                <a:ext cx="6345904" cy="369332"/>
              </a:xfrm>
              <a:prstGeom prst="rect">
                <a:avLst/>
              </a:prstGeom>
              <a:noFill/>
            </p:spPr>
            <p:txBody>
              <a:bodyPr wrap="none" rtlCol="0">
                <a:spAutoFit/>
              </a:bodyPr>
              <a:lstStyle/>
              <a:p>
                <a:r>
                  <a:rPr lang="en-US" dirty="0"/>
                  <a:t>CO2 surges (and associated system spikes) due to thermostat spat</a:t>
                </a:r>
              </a:p>
            </p:txBody>
          </p:sp>
          <p:pic>
            <p:nvPicPr>
              <p:cNvPr id="12" name="Picture 11">
                <a:extLst>
                  <a:ext uri="{FF2B5EF4-FFF2-40B4-BE49-F238E27FC236}">
                    <a16:creationId xmlns:a16="http://schemas.microsoft.com/office/drawing/2014/main" id="{EF621B1F-8D01-B099-AE81-BFC20DB6E1C3}"/>
                  </a:ext>
                </a:extLst>
              </p:cNvPr>
              <p:cNvPicPr>
                <a:picLocks noChangeAspect="1"/>
              </p:cNvPicPr>
              <p:nvPr/>
            </p:nvPicPr>
            <p:blipFill>
              <a:blip r:embed="rId4"/>
              <a:stretch>
                <a:fillRect/>
              </a:stretch>
            </p:blipFill>
            <p:spPr>
              <a:xfrm>
                <a:off x="9372600" y="2714625"/>
                <a:ext cx="1657581" cy="609685"/>
              </a:xfrm>
              <a:prstGeom prst="rect">
                <a:avLst/>
              </a:prstGeom>
            </p:spPr>
          </p:pic>
        </p:grpSp>
        <p:sp>
          <p:nvSpPr>
            <p:cNvPr id="14" name="TextBox 13">
              <a:extLst>
                <a:ext uri="{FF2B5EF4-FFF2-40B4-BE49-F238E27FC236}">
                  <a16:creationId xmlns:a16="http://schemas.microsoft.com/office/drawing/2014/main" id="{CEE488A1-DA99-BBE7-EA71-479BEFF197DF}"/>
                </a:ext>
              </a:extLst>
            </p:cNvPr>
            <p:cNvSpPr txBox="1"/>
            <p:nvPr/>
          </p:nvSpPr>
          <p:spPr>
            <a:xfrm>
              <a:off x="4619625" y="5123676"/>
              <a:ext cx="1952266" cy="276999"/>
            </a:xfrm>
            <a:prstGeom prst="rect">
              <a:avLst/>
            </a:prstGeom>
            <a:noFill/>
          </p:spPr>
          <p:txBody>
            <a:bodyPr wrap="none" rtlCol="0">
              <a:spAutoFit/>
            </a:bodyPr>
            <a:lstStyle/>
            <a:p>
              <a:r>
                <a:rPr lang="en-US" sz="1200" dirty="0"/>
                <a:t>closed damper – CO2 climbs</a:t>
              </a:r>
            </a:p>
          </p:txBody>
        </p:sp>
        <p:sp>
          <p:nvSpPr>
            <p:cNvPr id="15" name="TextBox 14">
              <a:extLst>
                <a:ext uri="{FF2B5EF4-FFF2-40B4-BE49-F238E27FC236}">
                  <a16:creationId xmlns:a16="http://schemas.microsoft.com/office/drawing/2014/main" id="{CBC5BB82-E016-0BD1-D056-E92C4D6A3CDF}"/>
                </a:ext>
              </a:extLst>
            </p:cNvPr>
            <p:cNvSpPr txBox="1"/>
            <p:nvPr/>
          </p:nvSpPr>
          <p:spPr>
            <a:xfrm>
              <a:off x="4025005" y="3059668"/>
              <a:ext cx="1474859" cy="646331"/>
            </a:xfrm>
            <a:prstGeom prst="rect">
              <a:avLst/>
            </a:prstGeom>
            <a:noFill/>
          </p:spPr>
          <p:txBody>
            <a:bodyPr wrap="square" rtlCol="0">
              <a:spAutoFit/>
            </a:bodyPr>
            <a:lstStyle/>
            <a:p>
              <a:r>
                <a:rPr lang="en-US" sz="1200" dirty="0"/>
                <a:t>open damper with no people (Saturday morning) – CO2 falls</a:t>
              </a:r>
            </a:p>
          </p:txBody>
        </p:sp>
        <p:cxnSp>
          <p:nvCxnSpPr>
            <p:cNvPr id="17" name="Straight Arrow Connector 16">
              <a:extLst>
                <a:ext uri="{FF2B5EF4-FFF2-40B4-BE49-F238E27FC236}">
                  <a16:creationId xmlns:a16="http://schemas.microsoft.com/office/drawing/2014/main" id="{684A8C66-3F3B-CDD5-0ED2-29499A7C05AA}"/>
                </a:ext>
              </a:extLst>
            </p:cNvPr>
            <p:cNvCxnSpPr/>
            <p:nvPr/>
          </p:nvCxnSpPr>
          <p:spPr>
            <a:xfrm flipH="1">
              <a:off x="3928953" y="3705999"/>
              <a:ext cx="110006" cy="532626"/>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4FC12688-C2C2-9F12-0562-E53B2D0CC2A0}"/>
                </a:ext>
              </a:extLst>
            </p:cNvPr>
            <p:cNvCxnSpPr>
              <a:cxnSpLocks/>
            </p:cNvCxnSpPr>
            <p:nvPr/>
          </p:nvCxnSpPr>
          <p:spPr>
            <a:xfrm flipH="1" flipV="1">
              <a:off x="4495800" y="4825097"/>
              <a:ext cx="140739" cy="333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4D1A03-B535-FBDC-799B-65E795C1DDEB}"/>
                </a:ext>
              </a:extLst>
            </p:cNvPr>
            <p:cNvSpPr txBox="1"/>
            <p:nvPr/>
          </p:nvSpPr>
          <p:spPr>
            <a:xfrm>
              <a:off x="2936860" y="5203842"/>
              <a:ext cx="1448868" cy="830997"/>
            </a:xfrm>
            <a:prstGeom prst="rect">
              <a:avLst/>
            </a:prstGeom>
            <a:noFill/>
          </p:spPr>
          <p:txBody>
            <a:bodyPr wrap="square" rtlCol="0">
              <a:spAutoFit/>
            </a:bodyPr>
            <a:lstStyle/>
            <a:p>
              <a:r>
                <a:rPr lang="en-US" sz="1200" dirty="0"/>
                <a:t>CO2 climbs during business hours despite open damper</a:t>
              </a:r>
            </a:p>
          </p:txBody>
        </p:sp>
        <p:cxnSp>
          <p:nvCxnSpPr>
            <p:cNvPr id="23" name="Straight Arrow Connector 22">
              <a:extLst>
                <a:ext uri="{FF2B5EF4-FFF2-40B4-BE49-F238E27FC236}">
                  <a16:creationId xmlns:a16="http://schemas.microsoft.com/office/drawing/2014/main" id="{A66A05CD-CED9-8FD6-05FB-7C6A2666F872}"/>
                </a:ext>
              </a:extLst>
            </p:cNvPr>
            <p:cNvCxnSpPr>
              <a:cxnSpLocks/>
            </p:cNvCxnSpPr>
            <p:nvPr/>
          </p:nvCxnSpPr>
          <p:spPr>
            <a:xfrm flipH="1" flipV="1">
              <a:off x="2936860" y="4301311"/>
              <a:ext cx="120665" cy="9025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548F0AB-D978-8E27-23C6-027DE4AA6139}"/>
                </a:ext>
              </a:extLst>
            </p:cNvPr>
            <p:cNvSpPr txBox="1"/>
            <p:nvPr/>
          </p:nvSpPr>
          <p:spPr>
            <a:xfrm>
              <a:off x="2127681" y="2690527"/>
              <a:ext cx="1739021" cy="646331"/>
            </a:xfrm>
            <a:prstGeom prst="rect">
              <a:avLst/>
            </a:prstGeom>
            <a:noFill/>
          </p:spPr>
          <p:txBody>
            <a:bodyPr wrap="square" rtlCol="0">
              <a:spAutoFit/>
            </a:bodyPr>
            <a:lstStyle/>
            <a:p>
              <a:r>
                <a:rPr lang="en-US" sz="1200" dirty="0"/>
                <a:t>very regular AC program, setpoint lowers at 0500 and increases at 2200</a:t>
              </a:r>
            </a:p>
          </p:txBody>
        </p:sp>
        <p:cxnSp>
          <p:nvCxnSpPr>
            <p:cNvPr id="28" name="Straight Arrow Connector 27">
              <a:extLst>
                <a:ext uri="{FF2B5EF4-FFF2-40B4-BE49-F238E27FC236}">
                  <a16:creationId xmlns:a16="http://schemas.microsoft.com/office/drawing/2014/main" id="{669CB440-9253-443A-9CAB-12AC9E680BAF}"/>
                </a:ext>
              </a:extLst>
            </p:cNvPr>
            <p:cNvCxnSpPr>
              <a:cxnSpLocks/>
            </p:cNvCxnSpPr>
            <p:nvPr/>
          </p:nvCxnSpPr>
          <p:spPr>
            <a:xfrm flipH="1">
              <a:off x="2543175" y="3336858"/>
              <a:ext cx="393685" cy="527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9E2C0-5037-22A6-2CF2-AC51D074A49D}"/>
                </a:ext>
              </a:extLst>
            </p:cNvPr>
            <p:cNvCxnSpPr/>
            <p:nvPr/>
          </p:nvCxnSpPr>
          <p:spPr>
            <a:xfrm>
              <a:off x="2936860" y="3346063"/>
              <a:ext cx="492140" cy="564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292596D-78D1-3389-22C2-979E6E16EB4C}"/>
                </a:ext>
              </a:extLst>
            </p:cNvPr>
            <p:cNvSpPr txBox="1"/>
            <p:nvPr/>
          </p:nvSpPr>
          <p:spPr>
            <a:xfrm>
              <a:off x="5841514" y="2792194"/>
              <a:ext cx="1243057" cy="646331"/>
            </a:xfrm>
            <a:prstGeom prst="rect">
              <a:avLst/>
            </a:prstGeom>
            <a:noFill/>
          </p:spPr>
          <p:txBody>
            <a:bodyPr wrap="square" rtlCol="0">
              <a:spAutoFit/>
            </a:bodyPr>
            <a:lstStyle/>
            <a:p>
              <a:r>
                <a:rPr lang="en-US" sz="1200" dirty="0"/>
                <a:t>someone messes with the AC setpoint</a:t>
              </a:r>
            </a:p>
          </p:txBody>
        </p:sp>
        <p:cxnSp>
          <p:nvCxnSpPr>
            <p:cNvPr id="35" name="Straight Arrow Connector 34">
              <a:extLst>
                <a:ext uri="{FF2B5EF4-FFF2-40B4-BE49-F238E27FC236}">
                  <a16:creationId xmlns:a16="http://schemas.microsoft.com/office/drawing/2014/main" id="{53C16979-FC6F-D6E6-4725-4ACB716389F9}"/>
                </a:ext>
              </a:extLst>
            </p:cNvPr>
            <p:cNvCxnSpPr/>
            <p:nvPr/>
          </p:nvCxnSpPr>
          <p:spPr>
            <a:xfrm flipH="1">
              <a:off x="5924550" y="3448050"/>
              <a:ext cx="104775"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5DA1EA3-E01F-AC71-3892-D138C6573262}"/>
                </a:ext>
              </a:extLst>
            </p:cNvPr>
            <p:cNvSpPr txBox="1"/>
            <p:nvPr/>
          </p:nvSpPr>
          <p:spPr>
            <a:xfrm>
              <a:off x="7038684" y="5158987"/>
              <a:ext cx="1243058" cy="646331"/>
            </a:xfrm>
            <a:prstGeom prst="rect">
              <a:avLst/>
            </a:prstGeom>
            <a:noFill/>
          </p:spPr>
          <p:txBody>
            <a:bodyPr wrap="square" rtlCol="0">
              <a:spAutoFit/>
            </a:bodyPr>
            <a:lstStyle/>
            <a:p>
              <a:r>
                <a:rPr lang="en-US" sz="1200" dirty="0"/>
                <a:t>damper closes while building is full – CO2 surges</a:t>
              </a:r>
            </a:p>
          </p:txBody>
        </p:sp>
        <p:cxnSp>
          <p:nvCxnSpPr>
            <p:cNvPr id="38" name="Straight Arrow Connector 37">
              <a:extLst>
                <a:ext uri="{FF2B5EF4-FFF2-40B4-BE49-F238E27FC236}">
                  <a16:creationId xmlns:a16="http://schemas.microsoft.com/office/drawing/2014/main" id="{8982B1C2-159C-0F32-590D-15144658612C}"/>
                </a:ext>
              </a:extLst>
            </p:cNvPr>
            <p:cNvCxnSpPr/>
            <p:nvPr/>
          </p:nvCxnSpPr>
          <p:spPr>
            <a:xfrm flipH="1" flipV="1">
              <a:off x="7352417" y="4844891"/>
              <a:ext cx="209550" cy="37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D72198-3962-5496-77D8-DD89E81C79E7}"/>
                </a:ext>
              </a:extLst>
            </p:cNvPr>
            <p:cNvCxnSpPr/>
            <p:nvPr/>
          </p:nvCxnSpPr>
          <p:spPr>
            <a:xfrm flipV="1">
              <a:off x="7562171" y="4904045"/>
              <a:ext cx="442465" cy="320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61A2CA-2C6E-790A-3BA5-FFFC412CFFC0}"/>
                </a:ext>
              </a:extLst>
            </p:cNvPr>
            <p:cNvSpPr txBox="1"/>
            <p:nvPr/>
          </p:nvSpPr>
          <p:spPr>
            <a:xfrm>
              <a:off x="8593625" y="3115230"/>
              <a:ext cx="753074" cy="461665"/>
            </a:xfrm>
            <a:prstGeom prst="rect">
              <a:avLst/>
            </a:prstGeom>
            <a:noFill/>
          </p:spPr>
          <p:txBody>
            <a:bodyPr wrap="square" rtlCol="0">
              <a:spAutoFit/>
            </a:bodyPr>
            <a:lstStyle/>
            <a:p>
              <a:r>
                <a:rPr lang="en-US" sz="1200" dirty="0"/>
                <a:t>order is restored</a:t>
              </a:r>
            </a:p>
          </p:txBody>
        </p:sp>
        <p:cxnSp>
          <p:nvCxnSpPr>
            <p:cNvPr id="47" name="Straight Arrow Connector 46">
              <a:extLst>
                <a:ext uri="{FF2B5EF4-FFF2-40B4-BE49-F238E27FC236}">
                  <a16:creationId xmlns:a16="http://schemas.microsoft.com/office/drawing/2014/main" id="{491D4D19-9AC6-355B-9CBC-3A7AD6846B1F}"/>
                </a:ext>
              </a:extLst>
            </p:cNvPr>
            <p:cNvCxnSpPr/>
            <p:nvPr/>
          </p:nvCxnSpPr>
          <p:spPr>
            <a:xfrm flipH="1">
              <a:off x="8593625" y="3600838"/>
              <a:ext cx="131275" cy="310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354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1F08-C9DA-FF6C-8131-ABA1AB650512}"/>
              </a:ext>
            </a:extLst>
          </p:cNvPr>
          <p:cNvSpPr>
            <a:spLocks noGrp="1"/>
          </p:cNvSpPr>
          <p:nvPr>
            <p:ph type="title"/>
          </p:nvPr>
        </p:nvSpPr>
        <p:spPr>
          <a:xfrm>
            <a:off x="838200" y="365125"/>
            <a:ext cx="10515600" cy="1325563"/>
          </a:xfrm>
        </p:spPr>
        <p:txBody>
          <a:bodyPr/>
          <a:lstStyle/>
          <a:p>
            <a:r>
              <a:rPr lang="en-US" dirty="0"/>
              <a:t>Evaluation</a:t>
            </a:r>
            <a:br>
              <a:rPr lang="en-US" dirty="0"/>
            </a:br>
            <a:r>
              <a:rPr lang="en-US" sz="2400" dirty="0"/>
              <a:t>Relationships in operations data</a:t>
            </a:r>
            <a:endParaRPr lang="en-US" dirty="0"/>
          </a:p>
        </p:txBody>
      </p:sp>
      <p:pic>
        <p:nvPicPr>
          <p:cNvPr id="9" name="Picture 8">
            <a:extLst>
              <a:ext uri="{FF2B5EF4-FFF2-40B4-BE49-F238E27FC236}">
                <a16:creationId xmlns:a16="http://schemas.microsoft.com/office/drawing/2014/main" id="{72FB46CB-8023-3A1C-D28C-64C739EF3DFF}"/>
              </a:ext>
            </a:extLst>
          </p:cNvPr>
          <p:cNvPicPr>
            <a:picLocks noChangeAspect="1"/>
          </p:cNvPicPr>
          <p:nvPr/>
        </p:nvPicPr>
        <p:blipFill>
          <a:blip r:embed="rId2"/>
          <a:stretch>
            <a:fillRect/>
          </a:stretch>
        </p:blipFill>
        <p:spPr>
          <a:xfrm>
            <a:off x="956545" y="2433401"/>
            <a:ext cx="10278909" cy="3381847"/>
          </a:xfrm>
          <a:prstGeom prst="rect">
            <a:avLst/>
          </a:prstGeom>
        </p:spPr>
      </p:pic>
      <p:sp>
        <p:nvSpPr>
          <p:cNvPr id="10" name="TextBox 9">
            <a:extLst>
              <a:ext uri="{FF2B5EF4-FFF2-40B4-BE49-F238E27FC236}">
                <a16:creationId xmlns:a16="http://schemas.microsoft.com/office/drawing/2014/main" id="{27CE8FCE-C227-E2E7-2CA7-7D24564E40B4}"/>
              </a:ext>
            </a:extLst>
          </p:cNvPr>
          <p:cNvSpPr txBox="1"/>
          <p:nvPr/>
        </p:nvSpPr>
        <p:spPr>
          <a:xfrm>
            <a:off x="2219325" y="2201110"/>
            <a:ext cx="5449184" cy="369332"/>
          </a:xfrm>
          <a:prstGeom prst="rect">
            <a:avLst/>
          </a:prstGeom>
          <a:noFill/>
        </p:spPr>
        <p:txBody>
          <a:bodyPr wrap="none" rtlCol="0">
            <a:spAutoFit/>
          </a:bodyPr>
          <a:lstStyle/>
          <a:p>
            <a:r>
              <a:rPr lang="en-US" dirty="0"/>
              <a:t>Anomalous personnel activity adjacent to </a:t>
            </a:r>
            <a:r>
              <a:rPr lang="en-US" dirty="0" err="1"/>
              <a:t>Hazium</a:t>
            </a:r>
            <a:r>
              <a:rPr lang="en-US" dirty="0"/>
              <a:t> spikes</a:t>
            </a:r>
          </a:p>
        </p:txBody>
      </p:sp>
      <p:sp>
        <p:nvSpPr>
          <p:cNvPr id="11" name="Rectangle 10">
            <a:extLst>
              <a:ext uri="{FF2B5EF4-FFF2-40B4-BE49-F238E27FC236}">
                <a16:creationId xmlns:a16="http://schemas.microsoft.com/office/drawing/2014/main" id="{BE4A9E1C-7D5C-A26B-E682-BDA61A90FA4B}"/>
              </a:ext>
            </a:extLst>
          </p:cNvPr>
          <p:cNvSpPr/>
          <p:nvPr/>
        </p:nvSpPr>
        <p:spPr>
          <a:xfrm>
            <a:off x="10191750" y="3209925"/>
            <a:ext cx="1162050" cy="4762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39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FBAD3E-F7C3-ED11-5E7F-F56E7370D6F3}"/>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76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E780-33CE-2597-33FE-22CD93F74B1F}"/>
              </a:ext>
            </a:extLst>
          </p:cNvPr>
          <p:cNvSpPr>
            <a:spLocks noGrp="1"/>
          </p:cNvSpPr>
          <p:nvPr>
            <p:ph type="title"/>
          </p:nvPr>
        </p:nvSpPr>
        <p:spPr/>
        <p:txBody>
          <a:bodyPr/>
          <a:lstStyle/>
          <a:p>
            <a:r>
              <a:rPr lang="en-US" dirty="0" err="1"/>
              <a:t>GAStech’s</a:t>
            </a:r>
            <a:r>
              <a:rPr lang="en-US" dirty="0"/>
              <a:t> new office</a:t>
            </a:r>
          </a:p>
        </p:txBody>
      </p:sp>
      <p:sp>
        <p:nvSpPr>
          <p:cNvPr id="7" name="Content Placeholder 6">
            <a:extLst>
              <a:ext uri="{FF2B5EF4-FFF2-40B4-BE49-F238E27FC236}">
                <a16:creationId xmlns:a16="http://schemas.microsoft.com/office/drawing/2014/main" id="{2BE51B4C-77EB-D8F1-E267-1FA507A7DBD3}"/>
              </a:ext>
            </a:extLst>
          </p:cNvPr>
          <p:cNvSpPr>
            <a:spLocks noGrp="1"/>
          </p:cNvSpPr>
          <p:nvPr>
            <p:ph idx="1"/>
          </p:nvPr>
        </p:nvSpPr>
        <p:spPr>
          <a:xfrm>
            <a:off x="838200" y="1825625"/>
            <a:ext cx="10794476" cy="1681146"/>
          </a:xfrm>
        </p:spPr>
        <p:txBody>
          <a:bodyPr>
            <a:normAutofit/>
          </a:bodyPr>
          <a:lstStyle/>
          <a:p>
            <a:r>
              <a:rPr lang="en-US" sz="2400" dirty="0" err="1"/>
              <a:t>GAStech</a:t>
            </a:r>
            <a:r>
              <a:rPr lang="en-US" sz="2400" dirty="0"/>
              <a:t> has moved into a new office building!</a:t>
            </a:r>
          </a:p>
          <a:p>
            <a:r>
              <a:rPr lang="en-US" sz="2400" b="1" dirty="0"/>
              <a:t>Task</a:t>
            </a:r>
            <a:r>
              <a:rPr lang="en-US" sz="2400" dirty="0"/>
              <a:t>: analyze building operations data to identify patterns and issues of concern</a:t>
            </a:r>
          </a:p>
          <a:p>
            <a:pPr lvl="1"/>
            <a:r>
              <a:rPr lang="en-US" sz="2000" dirty="0"/>
              <a:t>Building systems/HVAC data</a:t>
            </a:r>
          </a:p>
          <a:p>
            <a:pPr lvl="1"/>
            <a:r>
              <a:rPr lang="en-US" sz="2000" dirty="0"/>
              <a:t>Employee proximity (</a:t>
            </a:r>
            <a:r>
              <a:rPr lang="en-US" sz="2000" dirty="0" err="1"/>
              <a:t>prox</a:t>
            </a:r>
            <a:r>
              <a:rPr lang="en-US" sz="2000" dirty="0"/>
              <a:t>) data</a:t>
            </a:r>
          </a:p>
        </p:txBody>
      </p:sp>
      <p:pic>
        <p:nvPicPr>
          <p:cNvPr id="4" name="Picture 3" descr="A blueprint of a building&#10;&#10;Description automatically generated">
            <a:extLst>
              <a:ext uri="{FF2B5EF4-FFF2-40B4-BE49-F238E27FC236}">
                <a16:creationId xmlns:a16="http://schemas.microsoft.com/office/drawing/2014/main" id="{42E3022A-C1D8-85BA-7755-C347FF5BD90B}"/>
              </a:ext>
            </a:extLst>
          </p:cNvPr>
          <p:cNvPicPr>
            <a:picLocks noChangeAspect="1"/>
          </p:cNvPicPr>
          <p:nvPr/>
        </p:nvPicPr>
        <p:blipFill rotWithShape="1">
          <a:blip r:embed="rId2">
            <a:extLst>
              <a:ext uri="{28A0092B-C50C-407E-A947-70E740481C1C}">
                <a14:useLocalDpi xmlns:a14="http://schemas.microsoft.com/office/drawing/2010/main" val="0"/>
              </a:ext>
            </a:extLst>
          </a:blip>
          <a:srcRect b="10336"/>
          <a:stretch/>
        </p:blipFill>
        <p:spPr>
          <a:xfrm>
            <a:off x="6401727" y="2917594"/>
            <a:ext cx="5687225" cy="3940406"/>
          </a:xfrm>
          <a:prstGeom prst="rect">
            <a:avLst/>
          </a:prstGeom>
        </p:spPr>
      </p:pic>
      <p:sp>
        <p:nvSpPr>
          <p:cNvPr id="5" name="Content Placeholder 2">
            <a:extLst>
              <a:ext uri="{FF2B5EF4-FFF2-40B4-BE49-F238E27FC236}">
                <a16:creationId xmlns:a16="http://schemas.microsoft.com/office/drawing/2014/main" id="{DEE94DA4-2714-29BE-65E6-0B2BE7BE1762}"/>
              </a:ext>
            </a:extLst>
          </p:cNvPr>
          <p:cNvSpPr txBox="1">
            <a:spLocks/>
          </p:cNvSpPr>
          <p:nvPr/>
        </p:nvSpPr>
        <p:spPr>
          <a:xfrm>
            <a:off x="838200" y="3423467"/>
            <a:ext cx="5185528" cy="3566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Intrigue</a:t>
            </a:r>
            <a:r>
              <a:rPr lang="en-US" sz="2400" dirty="0"/>
              <a:t>: </a:t>
            </a:r>
          </a:p>
          <a:p>
            <a:pPr lvl="1"/>
            <a:r>
              <a:rPr lang="en-US" sz="2000" dirty="0"/>
              <a:t>Pattern-of-Life (</a:t>
            </a:r>
            <a:r>
              <a:rPr lang="en-US" sz="2000" dirty="0" err="1"/>
              <a:t>PoL</a:t>
            </a:r>
            <a:r>
              <a:rPr lang="en-US" sz="2000" dirty="0"/>
              <a:t>) analysis</a:t>
            </a:r>
          </a:p>
          <a:p>
            <a:pPr lvl="1"/>
            <a:r>
              <a:rPr lang="en-US" sz="2000" dirty="0"/>
              <a:t>spatiotemporal data</a:t>
            </a:r>
          </a:p>
          <a:p>
            <a:r>
              <a:rPr lang="en-US" sz="2400" b="1" dirty="0"/>
              <a:t>Challenges</a:t>
            </a:r>
            <a:r>
              <a:rPr lang="en-US" sz="2400" dirty="0"/>
              <a:t>:</a:t>
            </a:r>
          </a:p>
          <a:p>
            <a:pPr lvl="1"/>
            <a:r>
              <a:rPr lang="en-US" sz="2000" dirty="0"/>
              <a:t>Wrangling data into cluster-able or plottable forms</a:t>
            </a:r>
          </a:p>
          <a:p>
            <a:pPr lvl="1"/>
            <a:r>
              <a:rPr lang="en-US" sz="2000" dirty="0"/>
              <a:t>Distilling the maps into parse-able data</a:t>
            </a:r>
          </a:p>
          <a:p>
            <a:pPr lvl="1"/>
            <a:r>
              <a:rPr lang="en-US" sz="2000" dirty="0"/>
              <a:t>Pattern identification</a:t>
            </a:r>
          </a:p>
          <a:p>
            <a:endParaRPr lang="en-US" dirty="0"/>
          </a:p>
        </p:txBody>
      </p:sp>
    </p:spTree>
    <p:extLst>
      <p:ext uri="{BB962C8B-B14F-4D97-AF65-F5344CB8AC3E}">
        <p14:creationId xmlns:p14="http://schemas.microsoft.com/office/powerpoint/2010/main" val="17738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2BE5-12D5-51F4-04EA-252CAF4C4C95}"/>
              </a:ext>
            </a:extLst>
          </p:cNvPr>
          <p:cNvSpPr>
            <a:spLocks noGrp="1"/>
          </p:cNvSpPr>
          <p:nvPr>
            <p:ph type="title"/>
          </p:nvPr>
        </p:nvSpPr>
        <p:spPr/>
        <p:txBody>
          <a:bodyPr/>
          <a:lstStyle/>
          <a:p>
            <a:r>
              <a:rPr lang="en-US" dirty="0"/>
              <a:t>Time Breakdown</a:t>
            </a:r>
          </a:p>
        </p:txBody>
      </p:sp>
      <p:graphicFrame>
        <p:nvGraphicFramePr>
          <p:cNvPr id="6" name="Chart 5">
            <a:extLst>
              <a:ext uri="{FF2B5EF4-FFF2-40B4-BE49-F238E27FC236}">
                <a16:creationId xmlns:a16="http://schemas.microsoft.com/office/drawing/2014/main" id="{7341F01A-DD36-E90D-F47F-247ECBD153A7}"/>
              </a:ext>
            </a:extLst>
          </p:cNvPr>
          <p:cNvGraphicFramePr>
            <a:graphicFrameLocks/>
          </p:cNvGraphicFramePr>
          <p:nvPr>
            <p:extLst>
              <p:ext uri="{D42A27DB-BD31-4B8C-83A1-F6EECF244321}">
                <p14:modId xmlns:p14="http://schemas.microsoft.com/office/powerpoint/2010/main" val="2845858666"/>
              </p:ext>
            </p:extLst>
          </p:nvPr>
        </p:nvGraphicFramePr>
        <p:xfrm>
          <a:off x="1726755" y="1690688"/>
          <a:ext cx="8738491" cy="49410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8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766F-BFB3-5F4E-B667-BF51DB84D2C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44993BD-4FF7-6C06-D335-C61C833E4172}"/>
              </a:ext>
            </a:extLst>
          </p:cNvPr>
          <p:cNvSpPr>
            <a:spLocks noGrp="1"/>
          </p:cNvSpPr>
          <p:nvPr>
            <p:ph idx="1"/>
          </p:nvPr>
        </p:nvSpPr>
        <p:spPr/>
        <p:txBody>
          <a:bodyPr/>
          <a:lstStyle/>
          <a:p>
            <a:pPr marL="514350" indent="-514350">
              <a:buFont typeface="+mj-lt"/>
              <a:buAutoNum type="arabicPeriod"/>
            </a:pPr>
            <a:r>
              <a:rPr lang="en-US" dirty="0"/>
              <a:t>Identify patterns for typical </a:t>
            </a:r>
            <a:r>
              <a:rPr lang="en-US" dirty="0" err="1"/>
              <a:t>GAStech</a:t>
            </a:r>
            <a:r>
              <a:rPr lang="en-US" dirty="0"/>
              <a:t> employees</a:t>
            </a:r>
          </a:p>
          <a:p>
            <a:pPr marL="514350" indent="-514350">
              <a:buFont typeface="+mj-lt"/>
              <a:buAutoNum type="arabicPeriod"/>
            </a:pPr>
            <a:r>
              <a:rPr lang="en-US" dirty="0"/>
              <a:t>Identify patterns in building systems data</a:t>
            </a:r>
          </a:p>
          <a:p>
            <a:pPr marL="514350" indent="-514350">
              <a:buFont typeface="+mj-lt"/>
              <a:buAutoNum type="arabicPeriod"/>
            </a:pPr>
            <a:r>
              <a:rPr lang="en-US" dirty="0"/>
              <a:t>Detect anomalies in the operations data</a:t>
            </a:r>
          </a:p>
          <a:p>
            <a:pPr marL="514350" indent="-514350">
              <a:buFont typeface="+mj-lt"/>
              <a:buAutoNum type="arabicPeriod"/>
            </a:pPr>
            <a:r>
              <a:rPr lang="en-US" dirty="0"/>
              <a:t>Discern relationships between personnel and building data</a:t>
            </a:r>
          </a:p>
        </p:txBody>
      </p:sp>
    </p:spTree>
    <p:extLst>
      <p:ext uri="{BB962C8B-B14F-4D97-AF65-F5344CB8AC3E}">
        <p14:creationId xmlns:p14="http://schemas.microsoft.com/office/powerpoint/2010/main" val="417696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8BB6-AF8B-C197-E2E7-DE52F9054E09}"/>
              </a:ext>
            </a:extLst>
          </p:cNvPr>
          <p:cNvSpPr>
            <a:spLocks noGrp="1"/>
          </p:cNvSpPr>
          <p:nvPr>
            <p:ph type="title"/>
          </p:nvPr>
        </p:nvSpPr>
        <p:spPr/>
        <p:txBody>
          <a:bodyPr/>
          <a:lstStyle/>
          <a:p>
            <a:r>
              <a:rPr lang="en-US" dirty="0"/>
              <a:t>Data Exploration</a:t>
            </a:r>
            <a:br>
              <a:rPr lang="en-US" dirty="0"/>
            </a:br>
            <a:r>
              <a:rPr lang="en-US" sz="2400" dirty="0"/>
              <a:t>Data Summary</a:t>
            </a:r>
            <a:endParaRPr lang="en-US" dirty="0"/>
          </a:p>
        </p:txBody>
      </p:sp>
      <p:sp>
        <p:nvSpPr>
          <p:cNvPr id="3" name="Content Placeholder 2">
            <a:extLst>
              <a:ext uri="{FF2B5EF4-FFF2-40B4-BE49-F238E27FC236}">
                <a16:creationId xmlns:a16="http://schemas.microsoft.com/office/drawing/2014/main" id="{80425B8F-9C1F-37B8-24FA-5F6F7346B1C7}"/>
              </a:ext>
            </a:extLst>
          </p:cNvPr>
          <p:cNvSpPr>
            <a:spLocks noGrp="1"/>
          </p:cNvSpPr>
          <p:nvPr>
            <p:ph idx="1"/>
          </p:nvPr>
        </p:nvSpPr>
        <p:spPr/>
        <p:txBody>
          <a:bodyPr>
            <a:normAutofit fontScale="70000" lnSpcReduction="20000"/>
          </a:bodyPr>
          <a:lstStyle/>
          <a:p>
            <a:r>
              <a:rPr lang="en-US" dirty="0"/>
              <a:t>Employee directory </a:t>
            </a:r>
          </a:p>
          <a:p>
            <a:pPr lvl="1"/>
            <a:r>
              <a:rPr lang="en-US" dirty="0"/>
              <a:t>125 employees, their departments and office number</a:t>
            </a:r>
          </a:p>
          <a:p>
            <a:r>
              <a:rPr lang="en-US" dirty="0"/>
              <a:t>Static ‘</a:t>
            </a:r>
            <a:r>
              <a:rPr lang="en-US" dirty="0" err="1"/>
              <a:t>prox</a:t>
            </a:r>
            <a:r>
              <a:rPr lang="en-US" dirty="0"/>
              <a:t>’ data</a:t>
            </a:r>
          </a:p>
          <a:p>
            <a:pPr lvl="1"/>
            <a:r>
              <a:rPr lang="en-US" dirty="0"/>
              <a:t>29,764 entries</a:t>
            </a:r>
          </a:p>
          <a:p>
            <a:pPr lvl="1"/>
            <a:r>
              <a:rPr lang="en-US" dirty="0"/>
              <a:t>Timestamp, </a:t>
            </a:r>
            <a:r>
              <a:rPr lang="en-US" dirty="0" err="1"/>
              <a:t>prox</a:t>
            </a:r>
            <a:r>
              <a:rPr lang="en-US" dirty="0"/>
              <a:t> ID, floor, </a:t>
            </a:r>
            <a:r>
              <a:rPr lang="en-US" dirty="0" err="1"/>
              <a:t>prox</a:t>
            </a:r>
            <a:r>
              <a:rPr lang="en-US" dirty="0"/>
              <a:t> zone</a:t>
            </a:r>
          </a:p>
          <a:p>
            <a:r>
              <a:rPr lang="en-US" dirty="0"/>
              <a:t>Mobile ‘</a:t>
            </a:r>
            <a:r>
              <a:rPr lang="en-US" dirty="0" err="1"/>
              <a:t>prox</a:t>
            </a:r>
            <a:r>
              <a:rPr lang="en-US" dirty="0"/>
              <a:t>’ data</a:t>
            </a:r>
          </a:p>
          <a:p>
            <a:pPr lvl="1"/>
            <a:r>
              <a:rPr lang="en-US" dirty="0"/>
              <a:t>11,594 entries</a:t>
            </a:r>
          </a:p>
          <a:p>
            <a:pPr lvl="1"/>
            <a:r>
              <a:rPr lang="en-US" dirty="0"/>
              <a:t>Timestamp, </a:t>
            </a:r>
            <a:r>
              <a:rPr lang="en-US" dirty="0" err="1"/>
              <a:t>prox</a:t>
            </a:r>
            <a:r>
              <a:rPr lang="en-US" dirty="0"/>
              <a:t> ID, floor, x/y coordinates</a:t>
            </a:r>
          </a:p>
          <a:p>
            <a:r>
              <a:rPr lang="en-US" dirty="0"/>
              <a:t>Building systems data</a:t>
            </a:r>
          </a:p>
          <a:p>
            <a:pPr lvl="1"/>
            <a:r>
              <a:rPr lang="en-US" dirty="0"/>
              <a:t>415 columns (sensors)</a:t>
            </a:r>
          </a:p>
          <a:p>
            <a:pPr lvl="1"/>
            <a:r>
              <a:rPr lang="en-US" dirty="0"/>
              <a:t>4032 entries – 5 minute logging interval</a:t>
            </a:r>
          </a:p>
          <a:p>
            <a:r>
              <a:rPr lang="en-US" dirty="0"/>
              <a:t>JPEG building maps</a:t>
            </a:r>
          </a:p>
          <a:p>
            <a:pPr lvl="1"/>
            <a:r>
              <a:rPr lang="en-US" dirty="0"/>
              <a:t>3 each for floor plan, </a:t>
            </a:r>
            <a:r>
              <a:rPr lang="en-US" dirty="0" err="1"/>
              <a:t>prox</a:t>
            </a:r>
            <a:r>
              <a:rPr lang="en-US" dirty="0"/>
              <a:t> zones, and </a:t>
            </a:r>
            <a:r>
              <a:rPr lang="en-US" dirty="0" err="1"/>
              <a:t>hvac</a:t>
            </a:r>
            <a:r>
              <a:rPr lang="en-US" dirty="0"/>
              <a:t> zones</a:t>
            </a:r>
          </a:p>
          <a:p>
            <a:r>
              <a:rPr lang="en-US" dirty="0" err="1"/>
              <a:t>Hazium</a:t>
            </a:r>
            <a:r>
              <a:rPr lang="en-US" dirty="0"/>
              <a:t> Sensors (new mystery gas       )</a:t>
            </a:r>
          </a:p>
          <a:p>
            <a:pPr lvl="1"/>
            <a:r>
              <a:rPr lang="en-US" dirty="0"/>
              <a:t>4 sensors throughout the building</a:t>
            </a:r>
          </a:p>
        </p:txBody>
      </p:sp>
      <p:pic>
        <p:nvPicPr>
          <p:cNvPr id="1026" name="Picture 2" descr="Mr Yuk png images | PNGEgg">
            <a:extLst>
              <a:ext uri="{FF2B5EF4-FFF2-40B4-BE49-F238E27FC236}">
                <a16:creationId xmlns:a16="http://schemas.microsoft.com/office/drawing/2014/main" id="{CC08C41B-C149-B7CA-5FFD-4E9838D0056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9" b="92899" l="9732" r="89933">
                        <a14:foregroundMark x1="36350" y1="9310" x2="52685" y2="3550"/>
                        <a14:foregroundMark x1="52685" y1="3550" x2="50671" y2="5917"/>
                        <a14:foregroundMark x1="45302" y1="86982" x2="62081" y2="88757"/>
                        <a14:foregroundMark x1="62081" y1="88757" x2="51678" y2="92899"/>
                        <a14:backgroundMark x1="35906" y1="5917" x2="37248" y2="5325"/>
                        <a14:backgroundMark x1="35235" y1="8284" x2="35570" y2="8284"/>
                        <a14:backgroundMark x1="35570" y1="7101" x2="37248" y2="6509"/>
                      </a14:backgroundRemoval>
                    </a14:imgEffect>
                  </a14:imgLayer>
                </a14:imgProps>
              </a:ext>
              <a:ext uri="{28A0092B-C50C-407E-A947-70E740481C1C}">
                <a14:useLocalDpi xmlns:a14="http://schemas.microsoft.com/office/drawing/2010/main" val="0"/>
              </a:ext>
            </a:extLst>
          </a:blip>
          <a:srcRect/>
          <a:stretch>
            <a:fillRect/>
          </a:stretch>
        </p:blipFill>
        <p:spPr bwMode="auto">
          <a:xfrm>
            <a:off x="4611421" y="5476875"/>
            <a:ext cx="470459" cy="26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0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9F9646-2817-06C1-4382-D732E1032D7A}"/>
              </a:ext>
            </a:extLst>
          </p:cNvPr>
          <p:cNvSpPr>
            <a:spLocks noGrp="1"/>
          </p:cNvSpPr>
          <p:nvPr>
            <p:ph type="title"/>
          </p:nvPr>
        </p:nvSpPr>
        <p:spPr>
          <a:xfrm>
            <a:off x="838200" y="365125"/>
            <a:ext cx="10515600" cy="1325563"/>
          </a:xfrm>
        </p:spPr>
        <p:txBody>
          <a:bodyPr/>
          <a:lstStyle/>
          <a:p>
            <a:r>
              <a:rPr lang="en-US" dirty="0"/>
              <a:t>Data Exploration</a:t>
            </a:r>
            <a:br>
              <a:rPr lang="en-US" dirty="0"/>
            </a:br>
            <a:r>
              <a:rPr lang="en-US" sz="2400" dirty="0"/>
              <a:t>Distilling the maps</a:t>
            </a:r>
            <a:endParaRPr lang="en-US" dirty="0"/>
          </a:p>
        </p:txBody>
      </p:sp>
      <p:pic>
        <p:nvPicPr>
          <p:cNvPr id="6" name="Picture 5" descr="A diagram of a energy zone&#10;&#10;Description automatically generated">
            <a:extLst>
              <a:ext uri="{FF2B5EF4-FFF2-40B4-BE49-F238E27FC236}">
                <a16:creationId xmlns:a16="http://schemas.microsoft.com/office/drawing/2014/main" id="{0094D7B2-0884-59F4-DAC7-8B1517593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6746"/>
            <a:ext cx="4964330" cy="3836072"/>
          </a:xfrm>
          <a:prstGeom prst="rect">
            <a:avLst/>
          </a:prstGeom>
        </p:spPr>
      </p:pic>
      <p:pic>
        <p:nvPicPr>
          <p:cNvPr id="1026" name="Picture 2" descr="Photoshop Icon png images | PNGWing">
            <a:extLst>
              <a:ext uri="{FF2B5EF4-FFF2-40B4-BE49-F238E27FC236}">
                <a16:creationId xmlns:a16="http://schemas.microsoft.com/office/drawing/2014/main" id="{BBC77249-077C-603C-4B59-252DF7566A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2" t="4334" r="4112" b="4000"/>
          <a:stretch/>
        </p:blipFill>
        <p:spPr bwMode="auto">
          <a:xfrm>
            <a:off x="6551575" y="3246120"/>
            <a:ext cx="662940" cy="6629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 - Free logo icons">
            <a:extLst>
              <a:ext uri="{FF2B5EF4-FFF2-40B4-BE49-F238E27FC236}">
                <a16:creationId xmlns:a16="http://schemas.microsoft.com/office/drawing/2014/main" id="{5EBFBBEF-CFDB-A932-EA91-3879D50BE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1575" y="4244238"/>
            <a:ext cx="662940" cy="662940"/>
          </a:xfrm>
          <a:prstGeom prst="rect">
            <a:avLst/>
          </a:prstGeom>
          <a:noFill/>
          <a:extLst>
            <a:ext uri="{909E8E84-426E-40DD-AFC4-6F175D3DCCD1}">
              <a14:hiddenFill xmlns:a14="http://schemas.microsoft.com/office/drawing/2010/main">
                <a:solidFill>
                  <a:srgbClr val="FFFFFF"/>
                </a:solidFill>
              </a14:hiddenFill>
            </a:ext>
          </a:extLst>
        </p:spPr>
      </p:pic>
      <p:sp>
        <p:nvSpPr>
          <p:cNvPr id="7" name="Cross 6">
            <a:extLst>
              <a:ext uri="{FF2B5EF4-FFF2-40B4-BE49-F238E27FC236}">
                <a16:creationId xmlns:a16="http://schemas.microsoft.com/office/drawing/2014/main" id="{24F808A4-BEA0-0D7A-2CCE-192E8953B721}"/>
              </a:ext>
            </a:extLst>
          </p:cNvPr>
          <p:cNvSpPr/>
          <p:nvPr/>
        </p:nvSpPr>
        <p:spPr>
          <a:xfrm>
            <a:off x="6788308" y="3983039"/>
            <a:ext cx="185931" cy="185931"/>
          </a:xfrm>
          <a:prstGeom prst="plus">
            <a:avLst>
              <a:gd name="adj" fmla="val 4168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21AFE1C-F16F-C57B-D1E2-CC76AE5475EA}"/>
              </a:ext>
            </a:extLst>
          </p:cNvPr>
          <p:cNvSpPr/>
          <p:nvPr/>
        </p:nvSpPr>
        <p:spPr>
          <a:xfrm>
            <a:off x="5881262" y="3946049"/>
            <a:ext cx="390255" cy="25991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F86604-77AE-7CA5-E39D-0DC3997EFDFC}"/>
              </a:ext>
            </a:extLst>
          </p:cNvPr>
          <p:cNvSpPr txBox="1"/>
          <p:nvPr/>
        </p:nvSpPr>
        <p:spPr>
          <a:xfrm>
            <a:off x="2811293" y="5673486"/>
            <a:ext cx="736099" cy="369332"/>
          </a:xfrm>
          <a:prstGeom prst="rect">
            <a:avLst/>
          </a:prstGeom>
          <a:noFill/>
        </p:spPr>
        <p:txBody>
          <a:bodyPr wrap="none" rtlCol="0">
            <a:spAutoFit/>
          </a:bodyPr>
          <a:lstStyle/>
          <a:p>
            <a:r>
              <a:rPr lang="en-US" dirty="0"/>
              <a:t>189 ft</a:t>
            </a:r>
          </a:p>
        </p:txBody>
      </p:sp>
      <p:sp>
        <p:nvSpPr>
          <p:cNvPr id="10" name="TextBox 9">
            <a:extLst>
              <a:ext uri="{FF2B5EF4-FFF2-40B4-BE49-F238E27FC236}">
                <a16:creationId xmlns:a16="http://schemas.microsoft.com/office/drawing/2014/main" id="{0B6218EF-73AE-AAC9-D6D6-677E0B396E6A}"/>
              </a:ext>
            </a:extLst>
          </p:cNvPr>
          <p:cNvSpPr txBox="1"/>
          <p:nvPr/>
        </p:nvSpPr>
        <p:spPr>
          <a:xfrm rot="16200000">
            <a:off x="235658" y="3887433"/>
            <a:ext cx="736099" cy="369332"/>
          </a:xfrm>
          <a:prstGeom prst="rect">
            <a:avLst/>
          </a:prstGeom>
          <a:noFill/>
        </p:spPr>
        <p:txBody>
          <a:bodyPr wrap="none" rtlCol="0">
            <a:spAutoFit/>
          </a:bodyPr>
          <a:lstStyle/>
          <a:p>
            <a:r>
              <a:rPr lang="en-US" dirty="0"/>
              <a:t>111 ft</a:t>
            </a:r>
          </a:p>
        </p:txBody>
      </p:sp>
      <p:cxnSp>
        <p:nvCxnSpPr>
          <p:cNvPr id="12" name="Straight Arrow Connector 11">
            <a:extLst>
              <a:ext uri="{FF2B5EF4-FFF2-40B4-BE49-F238E27FC236}">
                <a16:creationId xmlns:a16="http://schemas.microsoft.com/office/drawing/2014/main" id="{15BA3AC5-F6A9-7E2C-877D-83146D630601}"/>
              </a:ext>
            </a:extLst>
          </p:cNvPr>
          <p:cNvCxnSpPr>
            <a:cxnSpLocks/>
            <a:stCxn id="10" idx="3"/>
          </p:cNvCxnSpPr>
          <p:nvPr/>
        </p:nvCxnSpPr>
        <p:spPr>
          <a:xfrm flipV="1">
            <a:off x="603707" y="2762655"/>
            <a:ext cx="12534" cy="941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FD3E50-4C60-F696-7870-6235CCEF2F50}"/>
              </a:ext>
            </a:extLst>
          </p:cNvPr>
          <p:cNvCxnSpPr>
            <a:cxnSpLocks/>
            <a:stCxn id="10" idx="1"/>
          </p:cNvCxnSpPr>
          <p:nvPr/>
        </p:nvCxnSpPr>
        <p:spPr>
          <a:xfrm>
            <a:off x="603708" y="4440149"/>
            <a:ext cx="0" cy="1017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3BF1289-A230-EA28-8E85-3A98B2EC9A11}"/>
              </a:ext>
            </a:extLst>
          </p:cNvPr>
          <p:cNvCxnSpPr>
            <a:stCxn id="9" idx="1"/>
          </p:cNvCxnSpPr>
          <p:nvPr/>
        </p:nvCxnSpPr>
        <p:spPr>
          <a:xfrm flipH="1">
            <a:off x="1012405" y="5858152"/>
            <a:ext cx="17988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CCCCB4E-541F-8EB6-628F-B2B33A259EDF}"/>
              </a:ext>
            </a:extLst>
          </p:cNvPr>
          <p:cNvCxnSpPr>
            <a:stCxn id="9" idx="3"/>
          </p:cNvCxnSpPr>
          <p:nvPr/>
        </p:nvCxnSpPr>
        <p:spPr>
          <a:xfrm>
            <a:off x="3547392" y="5858152"/>
            <a:ext cx="20946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905ACFF-48D4-52C6-5B4B-A86436212581}"/>
              </a:ext>
            </a:extLst>
          </p:cNvPr>
          <p:cNvSpPr txBox="1"/>
          <p:nvPr/>
        </p:nvSpPr>
        <p:spPr>
          <a:xfrm>
            <a:off x="6183759" y="5073079"/>
            <a:ext cx="1498438" cy="338554"/>
          </a:xfrm>
          <a:prstGeom prst="rect">
            <a:avLst/>
          </a:prstGeom>
          <a:noFill/>
        </p:spPr>
        <p:txBody>
          <a:bodyPr wrap="square" rtlCol="0">
            <a:spAutoFit/>
          </a:bodyPr>
          <a:lstStyle/>
          <a:p>
            <a:r>
              <a:rPr lang="en-US" sz="1600" dirty="0"/>
              <a:t>1890 x 1110 </a:t>
            </a:r>
            <a:r>
              <a:rPr lang="en-US" sz="1600" dirty="0" err="1"/>
              <a:t>px</a:t>
            </a:r>
            <a:endParaRPr lang="en-US" sz="1600" dirty="0"/>
          </a:p>
        </p:txBody>
      </p:sp>
      <p:graphicFrame>
        <p:nvGraphicFramePr>
          <p:cNvPr id="24" name="Table 23">
            <a:extLst>
              <a:ext uri="{FF2B5EF4-FFF2-40B4-BE49-F238E27FC236}">
                <a16:creationId xmlns:a16="http://schemas.microsoft.com/office/drawing/2014/main" id="{14AEC0A0-D927-E41D-97D1-E40EE8C1E322}"/>
              </a:ext>
            </a:extLst>
          </p:cNvPr>
          <p:cNvGraphicFramePr>
            <a:graphicFrameLocks noGrp="1"/>
          </p:cNvGraphicFramePr>
          <p:nvPr>
            <p:extLst>
              <p:ext uri="{D42A27DB-BD31-4B8C-83A1-F6EECF244321}">
                <p14:modId xmlns:p14="http://schemas.microsoft.com/office/powerpoint/2010/main" val="3759663237"/>
              </p:ext>
            </p:extLst>
          </p:nvPr>
        </p:nvGraphicFramePr>
        <p:xfrm>
          <a:off x="8335636" y="1896432"/>
          <a:ext cx="2677745" cy="4351334"/>
        </p:xfrm>
        <a:graphic>
          <a:graphicData uri="http://schemas.openxmlformats.org/drawingml/2006/table">
            <a:tbl>
              <a:tblPr/>
              <a:tblGrid>
                <a:gridCol w="535549">
                  <a:extLst>
                    <a:ext uri="{9D8B030D-6E8A-4147-A177-3AD203B41FA5}">
                      <a16:colId xmlns:a16="http://schemas.microsoft.com/office/drawing/2014/main" val="3205326260"/>
                    </a:ext>
                  </a:extLst>
                </a:gridCol>
                <a:gridCol w="535549">
                  <a:extLst>
                    <a:ext uri="{9D8B030D-6E8A-4147-A177-3AD203B41FA5}">
                      <a16:colId xmlns:a16="http://schemas.microsoft.com/office/drawing/2014/main" val="3697890987"/>
                    </a:ext>
                  </a:extLst>
                </a:gridCol>
                <a:gridCol w="535549">
                  <a:extLst>
                    <a:ext uri="{9D8B030D-6E8A-4147-A177-3AD203B41FA5}">
                      <a16:colId xmlns:a16="http://schemas.microsoft.com/office/drawing/2014/main" val="2588162526"/>
                    </a:ext>
                  </a:extLst>
                </a:gridCol>
                <a:gridCol w="535549">
                  <a:extLst>
                    <a:ext uri="{9D8B030D-6E8A-4147-A177-3AD203B41FA5}">
                      <a16:colId xmlns:a16="http://schemas.microsoft.com/office/drawing/2014/main" val="1939314027"/>
                    </a:ext>
                  </a:extLst>
                </a:gridCol>
                <a:gridCol w="535549">
                  <a:extLst>
                    <a:ext uri="{9D8B030D-6E8A-4147-A177-3AD203B41FA5}">
                      <a16:colId xmlns:a16="http://schemas.microsoft.com/office/drawing/2014/main" val="3525306785"/>
                    </a:ext>
                  </a:extLst>
                </a:gridCol>
              </a:tblGrid>
              <a:tr h="167359">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zone</a:t>
                      </a:r>
                    </a:p>
                  </a:txBody>
                  <a:tcPr marL="8368" marR="8368" marT="836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left</a:t>
                      </a:r>
                    </a:p>
                  </a:txBody>
                  <a:tcPr marL="8368" marR="8368" marT="836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top</a:t>
                      </a:r>
                    </a:p>
                  </a:txBody>
                  <a:tcPr marL="8368" marR="8368" marT="836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right</a:t>
                      </a:r>
                    </a:p>
                  </a:txBody>
                  <a:tcPr marL="8368" marR="8368" marT="8368"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bottom</a:t>
                      </a:r>
                    </a:p>
                  </a:txBody>
                  <a:tcPr marL="8368" marR="8368" marT="8368"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369541"/>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a:t>
                      </a:r>
                    </a:p>
                  </a:txBody>
                  <a:tcPr marL="8368" marR="8368" marT="83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0</a:t>
                      </a:r>
                    </a:p>
                  </a:txBody>
                  <a:tcPr marL="8368" marR="8368" marT="83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111</a:t>
                      </a:r>
                    </a:p>
                  </a:txBody>
                  <a:tcPr marL="8368" marR="8368" marT="83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30</a:t>
                      </a:r>
                    </a:p>
                  </a:txBody>
                  <a:tcPr marL="8368" marR="8368" marT="83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95</a:t>
                      </a:r>
                    </a:p>
                  </a:txBody>
                  <a:tcPr marL="8368" marR="8368" marT="8368"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05267131"/>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89</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37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46</a:t>
                      </a:r>
                    </a:p>
                  </a:txBody>
                  <a:tcPr marL="8368" marR="8368" marT="8368" marB="0" anchor="b">
                    <a:lnL>
                      <a:noFill/>
                    </a:lnL>
                    <a:lnR>
                      <a:noFill/>
                    </a:lnR>
                    <a:lnT>
                      <a:noFill/>
                    </a:lnT>
                    <a:lnB>
                      <a:noFill/>
                    </a:lnB>
                  </a:tcPr>
                </a:tc>
                <a:extLst>
                  <a:ext uri="{0D108BD9-81ED-4DB2-BD59-A6C34878D82A}">
                    <a16:rowId xmlns:a16="http://schemas.microsoft.com/office/drawing/2014/main" val="1147328178"/>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11a</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125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69</a:t>
                      </a:r>
                    </a:p>
                  </a:txBody>
                  <a:tcPr marL="8368" marR="8368" marT="8368" marB="0" anchor="b">
                    <a:lnL>
                      <a:noFill/>
                    </a:lnL>
                    <a:lnR>
                      <a:noFill/>
                    </a:lnR>
                    <a:lnT>
                      <a:noFill/>
                    </a:lnT>
                    <a:lnB>
                      <a:noFill/>
                    </a:lnB>
                  </a:tcPr>
                </a:tc>
                <a:extLst>
                  <a:ext uri="{0D108BD9-81ED-4DB2-BD59-A6C34878D82A}">
                    <a16:rowId xmlns:a16="http://schemas.microsoft.com/office/drawing/2014/main" val="2300015023"/>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11a</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67</a:t>
                      </a:r>
                    </a:p>
                  </a:txBody>
                  <a:tcPr marL="8368" marR="8368" marT="8368" marB="0" anchor="b">
                    <a:lnL>
                      <a:noFill/>
                    </a:lnL>
                    <a:lnR>
                      <a:noFill/>
                    </a:lnR>
                    <a:lnT>
                      <a:noFill/>
                    </a:lnT>
                    <a:lnB>
                      <a:noFill/>
                    </a:lnB>
                  </a:tcPr>
                </a:tc>
                <a:extLst>
                  <a:ext uri="{0D108BD9-81ED-4DB2-BD59-A6C34878D82A}">
                    <a16:rowId xmlns:a16="http://schemas.microsoft.com/office/drawing/2014/main" val="3622823764"/>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11a</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89</a:t>
                      </a:r>
                    </a:p>
                  </a:txBody>
                  <a:tcPr marL="8368" marR="8368" marT="8368" marB="0" anchor="b">
                    <a:lnL>
                      <a:noFill/>
                    </a:lnL>
                    <a:lnR>
                      <a:noFill/>
                    </a:lnR>
                    <a:lnT>
                      <a:noFill/>
                    </a:lnT>
                    <a:lnB>
                      <a:noFill/>
                    </a:lnB>
                  </a:tcPr>
                </a:tc>
                <a:extLst>
                  <a:ext uri="{0D108BD9-81ED-4DB2-BD59-A6C34878D82A}">
                    <a16:rowId xmlns:a16="http://schemas.microsoft.com/office/drawing/2014/main" val="3287882542"/>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11a</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37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72</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68</a:t>
                      </a:r>
                    </a:p>
                  </a:txBody>
                  <a:tcPr marL="8368" marR="8368" marT="8368" marB="0" anchor="b">
                    <a:lnL>
                      <a:noFill/>
                    </a:lnL>
                    <a:lnR>
                      <a:noFill/>
                    </a:lnR>
                    <a:lnT>
                      <a:noFill/>
                    </a:lnT>
                    <a:lnB>
                      <a:noFill/>
                    </a:lnB>
                  </a:tcPr>
                </a:tc>
                <a:extLst>
                  <a:ext uri="{0D108BD9-81ED-4DB2-BD59-A6C34878D82A}">
                    <a16:rowId xmlns:a16="http://schemas.microsoft.com/office/drawing/2014/main" val="4193412770"/>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11a</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72</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68</a:t>
                      </a:r>
                    </a:p>
                  </a:txBody>
                  <a:tcPr marL="8368" marR="8368" marT="8368" marB="0" anchor="b">
                    <a:lnL>
                      <a:noFill/>
                    </a:lnL>
                    <a:lnR>
                      <a:noFill/>
                    </a:lnR>
                    <a:lnT>
                      <a:noFill/>
                    </a:lnT>
                    <a:lnB>
                      <a:noFill/>
                    </a:lnB>
                  </a:tcPr>
                </a:tc>
                <a:extLst>
                  <a:ext uri="{0D108BD9-81ED-4DB2-BD59-A6C34878D82A}">
                    <a16:rowId xmlns:a16="http://schemas.microsoft.com/office/drawing/2014/main" val="4163070136"/>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11b</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68</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extLst>
                  <a:ext uri="{0D108BD9-81ED-4DB2-BD59-A6C34878D82A}">
                    <a16:rowId xmlns:a16="http://schemas.microsoft.com/office/drawing/2014/main" val="3062111956"/>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11b</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37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68</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extLst>
                  <a:ext uri="{0D108BD9-81ED-4DB2-BD59-A6C34878D82A}">
                    <a16:rowId xmlns:a16="http://schemas.microsoft.com/office/drawing/2014/main" val="173153451"/>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11b</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68</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64</a:t>
                      </a:r>
                    </a:p>
                  </a:txBody>
                  <a:tcPr marL="8368" marR="8368" marT="8368" marB="0" anchor="b">
                    <a:lnL>
                      <a:noFill/>
                    </a:lnL>
                    <a:lnR>
                      <a:noFill/>
                    </a:lnR>
                    <a:lnT>
                      <a:noFill/>
                    </a:lnT>
                    <a:lnB>
                      <a:noFill/>
                    </a:lnB>
                  </a:tcPr>
                </a:tc>
                <a:extLst>
                  <a:ext uri="{0D108BD9-81ED-4DB2-BD59-A6C34878D82A}">
                    <a16:rowId xmlns:a16="http://schemas.microsoft.com/office/drawing/2014/main" val="1309829569"/>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11b</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extLst>
                  <a:ext uri="{0D108BD9-81ED-4DB2-BD59-A6C34878D82A}">
                    <a16:rowId xmlns:a16="http://schemas.microsoft.com/office/drawing/2014/main" val="3519368060"/>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11c</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118</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20</a:t>
                      </a:r>
                    </a:p>
                  </a:txBody>
                  <a:tcPr marL="8368" marR="8368" marT="8368" marB="0" anchor="b">
                    <a:lnL>
                      <a:noFill/>
                    </a:lnL>
                    <a:lnR>
                      <a:noFill/>
                    </a:lnR>
                    <a:lnT>
                      <a:noFill/>
                    </a:lnT>
                    <a:lnB>
                      <a:noFill/>
                    </a:lnB>
                  </a:tcPr>
                </a:tc>
                <a:extLst>
                  <a:ext uri="{0D108BD9-81ED-4DB2-BD59-A6C34878D82A}">
                    <a16:rowId xmlns:a16="http://schemas.microsoft.com/office/drawing/2014/main" val="2674368937"/>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11c</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extLst>
                  <a:ext uri="{0D108BD9-81ED-4DB2-BD59-A6C34878D82A}">
                    <a16:rowId xmlns:a16="http://schemas.microsoft.com/office/drawing/2014/main" val="2074207569"/>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11c</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extLst>
                  <a:ext uri="{0D108BD9-81ED-4DB2-BD59-A6C34878D82A}">
                    <a16:rowId xmlns:a16="http://schemas.microsoft.com/office/drawing/2014/main" val="404721313"/>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11c</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extLst>
                  <a:ext uri="{0D108BD9-81ED-4DB2-BD59-A6C34878D82A}">
                    <a16:rowId xmlns:a16="http://schemas.microsoft.com/office/drawing/2014/main" val="3101017246"/>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12</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189</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extLst>
                  <a:ext uri="{0D108BD9-81ED-4DB2-BD59-A6C34878D82A}">
                    <a16:rowId xmlns:a16="http://schemas.microsoft.com/office/drawing/2014/main" val="1731658577"/>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12</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189</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0</a:t>
                      </a:r>
                    </a:p>
                  </a:txBody>
                  <a:tcPr marL="8368" marR="8368" marT="8368" marB="0" anchor="b">
                    <a:lnL>
                      <a:noFill/>
                    </a:lnL>
                    <a:lnR>
                      <a:noFill/>
                    </a:lnR>
                    <a:lnT>
                      <a:noFill/>
                    </a:lnT>
                    <a:lnB>
                      <a:noFill/>
                    </a:lnB>
                  </a:tcPr>
                </a:tc>
                <a:extLst>
                  <a:ext uri="{0D108BD9-81ED-4DB2-BD59-A6C34878D82A}">
                    <a16:rowId xmlns:a16="http://schemas.microsoft.com/office/drawing/2014/main" val="4035451514"/>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30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95</a:t>
                      </a:r>
                    </a:p>
                  </a:txBody>
                  <a:tcPr marL="8368" marR="8368" marT="8368" marB="0" anchor="b">
                    <a:lnL>
                      <a:noFill/>
                    </a:lnL>
                    <a:lnR>
                      <a:noFill/>
                    </a:lnR>
                    <a:lnT>
                      <a:noFill/>
                    </a:lnT>
                    <a:lnB>
                      <a:noFill/>
                    </a:lnB>
                  </a:tcPr>
                </a:tc>
                <a:extLst>
                  <a:ext uri="{0D108BD9-81ED-4DB2-BD59-A6C34878D82A}">
                    <a16:rowId xmlns:a16="http://schemas.microsoft.com/office/drawing/2014/main" val="2044546883"/>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72</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125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69</a:t>
                      </a:r>
                    </a:p>
                  </a:txBody>
                  <a:tcPr marL="8368" marR="8368" marT="8368" marB="0" anchor="b">
                    <a:lnL>
                      <a:noFill/>
                    </a:lnL>
                    <a:lnR>
                      <a:noFill/>
                    </a:lnR>
                    <a:lnT>
                      <a:noFill/>
                    </a:lnT>
                    <a:lnB>
                      <a:noFill/>
                    </a:lnB>
                  </a:tcPr>
                </a:tc>
                <a:extLst>
                  <a:ext uri="{0D108BD9-81ED-4DB2-BD59-A6C34878D82A}">
                    <a16:rowId xmlns:a16="http://schemas.microsoft.com/office/drawing/2014/main" val="2676435457"/>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extLst>
                  <a:ext uri="{0D108BD9-81ED-4DB2-BD59-A6C34878D82A}">
                    <a16:rowId xmlns:a16="http://schemas.microsoft.com/office/drawing/2014/main" val="3348227757"/>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118</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extLst>
                  <a:ext uri="{0D108BD9-81ED-4DB2-BD59-A6C34878D82A}">
                    <a16:rowId xmlns:a16="http://schemas.microsoft.com/office/drawing/2014/main" val="876698449"/>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137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0</a:t>
                      </a:r>
                    </a:p>
                  </a:txBody>
                  <a:tcPr marL="8368" marR="8368" marT="8368" marB="0" anchor="b">
                    <a:lnL>
                      <a:noFill/>
                    </a:lnL>
                    <a:lnR>
                      <a:noFill/>
                    </a:lnR>
                    <a:lnT>
                      <a:noFill/>
                    </a:lnT>
                    <a:lnB>
                      <a:noFill/>
                    </a:lnB>
                  </a:tcPr>
                </a:tc>
                <a:extLst>
                  <a:ext uri="{0D108BD9-81ED-4DB2-BD59-A6C34878D82A}">
                    <a16:rowId xmlns:a16="http://schemas.microsoft.com/office/drawing/2014/main" val="201715874"/>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23</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0</a:t>
                      </a:r>
                    </a:p>
                  </a:txBody>
                  <a:tcPr marL="8368" marR="8368" marT="8368" marB="0" anchor="b">
                    <a:lnL>
                      <a:noFill/>
                    </a:lnL>
                    <a:lnR>
                      <a:noFill/>
                    </a:lnR>
                    <a:lnT>
                      <a:noFill/>
                    </a:lnT>
                    <a:lnB>
                      <a:noFill/>
                    </a:lnB>
                  </a:tcPr>
                </a:tc>
                <a:extLst>
                  <a:ext uri="{0D108BD9-81ED-4DB2-BD59-A6C34878D82A}">
                    <a16:rowId xmlns:a16="http://schemas.microsoft.com/office/drawing/2014/main" val="618547840"/>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8</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0</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95</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16</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24</a:t>
                      </a:r>
                    </a:p>
                  </a:txBody>
                  <a:tcPr marL="8368" marR="8368" marT="8368" marB="0" anchor="b">
                    <a:lnL>
                      <a:noFill/>
                    </a:lnL>
                    <a:lnR>
                      <a:noFill/>
                    </a:lnR>
                    <a:lnT>
                      <a:noFill/>
                    </a:lnT>
                    <a:lnB>
                      <a:noFill/>
                    </a:lnB>
                  </a:tcPr>
                </a:tc>
                <a:extLst>
                  <a:ext uri="{0D108BD9-81ED-4DB2-BD59-A6C34878D82A}">
                    <a16:rowId xmlns:a16="http://schemas.microsoft.com/office/drawing/2014/main" val="3286187633"/>
                  </a:ext>
                </a:extLst>
              </a:tr>
              <a:tr h="167359">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9</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47</a:t>
                      </a:r>
                    </a:p>
                  </a:txBody>
                  <a:tcPr marL="8368" marR="8368" marT="8368" marB="0" anchor="b">
                    <a:lnL>
                      <a:noFill/>
                    </a:lnL>
                    <a:lnR>
                      <a:noFill/>
                    </a:lnR>
                    <a:lnT>
                      <a:noFill/>
                    </a:lnT>
                    <a:lnB>
                      <a:noFill/>
                    </a:lnB>
                  </a:tcPr>
                </a:tc>
                <a:tc>
                  <a:txBody>
                    <a:bodyPr/>
                    <a:lstStyle/>
                    <a:p>
                      <a:pPr algn="r" fontAlgn="b"/>
                      <a:r>
                        <a:rPr lang="en-US" sz="1000" b="0" i="0" u="none" strike="noStrike">
                          <a:solidFill>
                            <a:srgbClr val="000000"/>
                          </a:solidFill>
                          <a:effectLst/>
                          <a:latin typeface="Courier New" panose="02070309020205020404" pitchFamily="49" charset="0"/>
                          <a:cs typeface="Courier New" panose="02070309020205020404" pitchFamily="49" charset="0"/>
                        </a:rPr>
                        <a:t>45</a:t>
                      </a:r>
                    </a:p>
                  </a:txBody>
                  <a:tcPr marL="8368" marR="8368" marT="8368" marB="0" anchor="b">
                    <a:lnL>
                      <a:noFill/>
                    </a:lnL>
                    <a:lnR>
                      <a:noFill/>
                    </a:lnR>
                    <a:lnT>
                      <a:noFill/>
                    </a:lnT>
                    <a:lnB>
                      <a:noFill/>
                    </a:lnB>
                  </a:tcPr>
                </a:tc>
                <a:tc>
                  <a:txBody>
                    <a:bodyPr/>
                    <a:lstStyle/>
                    <a:p>
                      <a:pPr algn="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21</a:t>
                      </a:r>
                    </a:p>
                  </a:txBody>
                  <a:tcPr marL="8368" marR="8368" marT="8368" marB="0" anchor="b">
                    <a:lnL>
                      <a:noFill/>
                    </a:lnL>
                    <a:lnR>
                      <a:noFill/>
                    </a:lnR>
                    <a:lnT>
                      <a:noFill/>
                    </a:lnT>
                    <a:lnB>
                      <a:noFill/>
                    </a:lnB>
                  </a:tcPr>
                </a:tc>
                <a:extLst>
                  <a:ext uri="{0D108BD9-81ED-4DB2-BD59-A6C34878D82A}">
                    <a16:rowId xmlns:a16="http://schemas.microsoft.com/office/drawing/2014/main" val="702430014"/>
                  </a:ext>
                </a:extLst>
              </a:tr>
            </a:tbl>
          </a:graphicData>
        </a:graphic>
      </p:graphicFrame>
      <p:sp>
        <p:nvSpPr>
          <p:cNvPr id="25" name="Arrow: Right 24">
            <a:extLst>
              <a:ext uri="{FF2B5EF4-FFF2-40B4-BE49-F238E27FC236}">
                <a16:creationId xmlns:a16="http://schemas.microsoft.com/office/drawing/2014/main" id="{F1EEFC14-126F-B835-9557-0DC4BBEB39D9}"/>
              </a:ext>
            </a:extLst>
          </p:cNvPr>
          <p:cNvSpPr/>
          <p:nvPr/>
        </p:nvSpPr>
        <p:spPr>
          <a:xfrm>
            <a:off x="7594438" y="3946049"/>
            <a:ext cx="390255" cy="25991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84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833F75-2C31-BCB1-C381-45959588A00E}"/>
              </a:ext>
            </a:extLst>
          </p:cNvPr>
          <p:cNvSpPr>
            <a:spLocks noGrp="1"/>
          </p:cNvSpPr>
          <p:nvPr>
            <p:ph type="title"/>
          </p:nvPr>
        </p:nvSpPr>
        <p:spPr>
          <a:xfrm>
            <a:off x="838200" y="365125"/>
            <a:ext cx="10515600" cy="1325563"/>
          </a:xfrm>
        </p:spPr>
        <p:txBody>
          <a:bodyPr/>
          <a:lstStyle/>
          <a:p>
            <a:r>
              <a:rPr lang="en-US" dirty="0"/>
              <a:t>Data Exploration</a:t>
            </a:r>
            <a:br>
              <a:rPr lang="en-US" dirty="0"/>
            </a:br>
            <a:r>
              <a:rPr lang="en-US" sz="2400" dirty="0"/>
              <a:t>Wrangling the </a:t>
            </a:r>
            <a:r>
              <a:rPr lang="en-US" sz="2400" dirty="0" err="1"/>
              <a:t>prox</a:t>
            </a:r>
            <a:r>
              <a:rPr lang="en-US" sz="2400" dirty="0"/>
              <a:t> data</a:t>
            </a:r>
            <a:endParaRPr lang="en-US" dirty="0"/>
          </a:p>
        </p:txBody>
      </p:sp>
      <p:grpSp>
        <p:nvGrpSpPr>
          <p:cNvPr id="100" name="Group 99">
            <a:extLst>
              <a:ext uri="{FF2B5EF4-FFF2-40B4-BE49-F238E27FC236}">
                <a16:creationId xmlns:a16="http://schemas.microsoft.com/office/drawing/2014/main" id="{254D2E7B-88B8-74A4-1F85-2F7A79A157A0}"/>
              </a:ext>
            </a:extLst>
          </p:cNvPr>
          <p:cNvGrpSpPr/>
          <p:nvPr/>
        </p:nvGrpSpPr>
        <p:grpSpPr>
          <a:xfrm>
            <a:off x="214738" y="1954820"/>
            <a:ext cx="4407285" cy="2277463"/>
            <a:chOff x="214738" y="1954820"/>
            <a:chExt cx="4407285" cy="2277463"/>
          </a:xfrm>
        </p:grpSpPr>
        <p:sp>
          <p:nvSpPr>
            <p:cNvPr id="8" name="TextBox 7">
              <a:extLst>
                <a:ext uri="{FF2B5EF4-FFF2-40B4-BE49-F238E27FC236}">
                  <a16:creationId xmlns:a16="http://schemas.microsoft.com/office/drawing/2014/main" id="{68975F9C-3202-F0D2-F62D-28C5C4337892}"/>
                </a:ext>
              </a:extLst>
            </p:cNvPr>
            <p:cNvSpPr txBox="1"/>
            <p:nvPr/>
          </p:nvSpPr>
          <p:spPr>
            <a:xfrm>
              <a:off x="2615705" y="2751679"/>
              <a:ext cx="2006318" cy="646331"/>
            </a:xfrm>
            <a:prstGeom prst="rect">
              <a:avLst/>
            </a:prstGeom>
            <a:noFill/>
          </p:spPr>
          <p:txBody>
            <a:bodyPr wrap="none" rtlCol="0">
              <a:spAutoFit/>
            </a:bodyPr>
            <a:lstStyle/>
            <a:p>
              <a:r>
                <a:rPr lang="en-US" b="1" dirty="0"/>
                <a:t>Employee data</a:t>
              </a:r>
            </a:p>
            <a:p>
              <a:pPr marL="285750" indent="-285750">
                <a:buFont typeface="Arial" panose="020B0604020202020204" pitchFamily="34" charset="0"/>
                <a:buChar char="•"/>
              </a:pPr>
              <a:r>
                <a:rPr lang="en-US" dirty="0"/>
                <a:t>Estimate </a:t>
              </a:r>
              <a:r>
                <a:rPr lang="en-US" dirty="0" err="1"/>
                <a:t>prox</a:t>
              </a:r>
              <a:r>
                <a:rPr lang="en-US" dirty="0"/>
                <a:t> ID</a:t>
              </a:r>
            </a:p>
          </p:txBody>
        </p:sp>
        <p:sp>
          <p:nvSpPr>
            <p:cNvPr id="9" name="TextBox 8">
              <a:extLst>
                <a:ext uri="{FF2B5EF4-FFF2-40B4-BE49-F238E27FC236}">
                  <a16:creationId xmlns:a16="http://schemas.microsoft.com/office/drawing/2014/main" id="{BB6DD5C6-7B15-B7BA-7DFA-14BD957C98B7}"/>
                </a:ext>
              </a:extLst>
            </p:cNvPr>
            <p:cNvSpPr txBox="1"/>
            <p:nvPr/>
          </p:nvSpPr>
          <p:spPr>
            <a:xfrm>
              <a:off x="1354236" y="1954820"/>
              <a:ext cx="1144865" cy="369332"/>
            </a:xfrm>
            <a:prstGeom prst="rect">
              <a:avLst/>
            </a:prstGeom>
            <a:noFill/>
          </p:spPr>
          <p:txBody>
            <a:bodyPr wrap="none" rtlCol="0">
              <a:spAutoFit/>
            </a:bodyPr>
            <a:lstStyle/>
            <a:p>
              <a:r>
                <a:rPr lang="en-US" b="1" dirty="0"/>
                <a:t>Floor plan</a:t>
              </a:r>
            </a:p>
          </p:txBody>
        </p:sp>
        <p:sp>
          <p:nvSpPr>
            <p:cNvPr id="10" name="TextBox 9">
              <a:extLst>
                <a:ext uri="{FF2B5EF4-FFF2-40B4-BE49-F238E27FC236}">
                  <a16:creationId xmlns:a16="http://schemas.microsoft.com/office/drawing/2014/main" id="{2CF6690D-A02C-E6CA-C0AF-834F639AC988}"/>
                </a:ext>
              </a:extLst>
            </p:cNvPr>
            <p:cNvSpPr txBox="1"/>
            <p:nvPr/>
          </p:nvSpPr>
          <p:spPr>
            <a:xfrm>
              <a:off x="214738" y="2844581"/>
              <a:ext cx="1089337" cy="369332"/>
            </a:xfrm>
            <a:prstGeom prst="rect">
              <a:avLst/>
            </a:prstGeom>
            <a:noFill/>
          </p:spPr>
          <p:txBody>
            <a:bodyPr wrap="none" rtlCol="0">
              <a:spAutoFit/>
            </a:bodyPr>
            <a:lstStyle/>
            <a:p>
              <a:r>
                <a:rPr lang="en-US" b="1" dirty="0" err="1"/>
                <a:t>Prox</a:t>
              </a:r>
              <a:r>
                <a:rPr lang="en-US" b="1" dirty="0"/>
                <a:t> map</a:t>
              </a:r>
            </a:p>
          </p:txBody>
        </p:sp>
        <p:sp>
          <p:nvSpPr>
            <p:cNvPr id="11" name="TextBox 10">
              <a:extLst>
                <a:ext uri="{FF2B5EF4-FFF2-40B4-BE49-F238E27FC236}">
                  <a16:creationId xmlns:a16="http://schemas.microsoft.com/office/drawing/2014/main" id="{07950632-9CA2-64E4-6BED-201B08D0AA7C}"/>
                </a:ext>
              </a:extLst>
            </p:cNvPr>
            <p:cNvSpPr txBox="1"/>
            <p:nvPr/>
          </p:nvSpPr>
          <p:spPr>
            <a:xfrm>
              <a:off x="1331280" y="3862951"/>
              <a:ext cx="1190775" cy="369332"/>
            </a:xfrm>
            <a:prstGeom prst="rect">
              <a:avLst/>
            </a:prstGeom>
            <a:noFill/>
          </p:spPr>
          <p:txBody>
            <a:bodyPr wrap="none" rtlCol="0">
              <a:spAutoFit/>
            </a:bodyPr>
            <a:lstStyle/>
            <a:p>
              <a:r>
                <a:rPr lang="en-US" b="1" dirty="0"/>
                <a:t>HVAC map</a:t>
              </a:r>
            </a:p>
          </p:txBody>
        </p:sp>
        <p:sp>
          <p:nvSpPr>
            <p:cNvPr id="16" name="TextBox 15">
              <a:extLst>
                <a:ext uri="{FF2B5EF4-FFF2-40B4-BE49-F238E27FC236}">
                  <a16:creationId xmlns:a16="http://schemas.microsoft.com/office/drawing/2014/main" id="{7C563D20-B9DA-A20F-45AF-7FAA75AB4156}"/>
                </a:ext>
              </a:extLst>
            </p:cNvPr>
            <p:cNvSpPr txBox="1"/>
            <p:nvPr/>
          </p:nvSpPr>
          <p:spPr>
            <a:xfrm>
              <a:off x="2615705" y="2369815"/>
              <a:ext cx="747192" cy="307777"/>
            </a:xfrm>
            <a:prstGeom prst="rect">
              <a:avLst/>
            </a:prstGeom>
            <a:noFill/>
          </p:spPr>
          <p:txBody>
            <a:bodyPr wrap="none" rtlCol="0">
              <a:spAutoFit/>
            </a:bodyPr>
            <a:lstStyle/>
            <a:p>
              <a:r>
                <a:rPr lang="en-US" sz="1400" dirty="0">
                  <a:solidFill>
                    <a:schemeClr val="bg1">
                      <a:lumMod val="50000"/>
                    </a:schemeClr>
                  </a:solidFill>
                </a:rPr>
                <a:t>Office #</a:t>
              </a:r>
            </a:p>
          </p:txBody>
        </p:sp>
        <p:sp>
          <p:nvSpPr>
            <p:cNvPr id="27" name="TextBox 26">
              <a:extLst>
                <a:ext uri="{FF2B5EF4-FFF2-40B4-BE49-F238E27FC236}">
                  <a16:creationId xmlns:a16="http://schemas.microsoft.com/office/drawing/2014/main" id="{83657252-323E-879B-7FF9-534D86FA98BF}"/>
                </a:ext>
              </a:extLst>
            </p:cNvPr>
            <p:cNvSpPr txBox="1"/>
            <p:nvPr/>
          </p:nvSpPr>
          <p:spPr>
            <a:xfrm>
              <a:off x="708062" y="3490199"/>
              <a:ext cx="498855" cy="307777"/>
            </a:xfrm>
            <a:prstGeom prst="rect">
              <a:avLst/>
            </a:prstGeom>
            <a:noFill/>
          </p:spPr>
          <p:txBody>
            <a:bodyPr wrap="none" rtlCol="0">
              <a:spAutoFit/>
            </a:bodyPr>
            <a:lstStyle/>
            <a:p>
              <a:r>
                <a:rPr lang="en-US" sz="1400" dirty="0">
                  <a:solidFill>
                    <a:schemeClr val="bg1">
                      <a:lumMod val="50000"/>
                    </a:schemeClr>
                  </a:solidFill>
                </a:rPr>
                <a:t>(</a:t>
              </a:r>
              <a:r>
                <a:rPr lang="en-US" sz="1400" dirty="0" err="1">
                  <a:solidFill>
                    <a:schemeClr val="bg1">
                      <a:lumMod val="50000"/>
                    </a:schemeClr>
                  </a:solidFill>
                </a:rPr>
                <a:t>x,y</a:t>
              </a:r>
              <a:r>
                <a:rPr lang="en-US" sz="1400" dirty="0">
                  <a:solidFill>
                    <a:schemeClr val="bg1">
                      <a:lumMod val="50000"/>
                    </a:schemeClr>
                  </a:solidFill>
                </a:rPr>
                <a:t>)</a:t>
              </a:r>
            </a:p>
          </p:txBody>
        </p:sp>
        <p:sp>
          <p:nvSpPr>
            <p:cNvPr id="28" name="TextBox 27">
              <a:extLst>
                <a:ext uri="{FF2B5EF4-FFF2-40B4-BE49-F238E27FC236}">
                  <a16:creationId xmlns:a16="http://schemas.microsoft.com/office/drawing/2014/main" id="{EDEA77BE-7531-1839-B49D-926555D4DCD2}"/>
                </a:ext>
              </a:extLst>
            </p:cNvPr>
            <p:cNvSpPr txBox="1"/>
            <p:nvPr/>
          </p:nvSpPr>
          <p:spPr>
            <a:xfrm>
              <a:off x="700495" y="2295728"/>
              <a:ext cx="498855" cy="307777"/>
            </a:xfrm>
            <a:prstGeom prst="rect">
              <a:avLst/>
            </a:prstGeom>
            <a:noFill/>
          </p:spPr>
          <p:txBody>
            <a:bodyPr wrap="none" rtlCol="0">
              <a:spAutoFit/>
            </a:bodyPr>
            <a:lstStyle/>
            <a:p>
              <a:r>
                <a:rPr lang="en-US" sz="1400" dirty="0">
                  <a:solidFill>
                    <a:schemeClr val="bg1">
                      <a:lumMod val="50000"/>
                    </a:schemeClr>
                  </a:solidFill>
                </a:rPr>
                <a:t>(</a:t>
              </a:r>
              <a:r>
                <a:rPr lang="en-US" sz="1400" dirty="0" err="1">
                  <a:solidFill>
                    <a:schemeClr val="bg1">
                      <a:lumMod val="50000"/>
                    </a:schemeClr>
                  </a:solidFill>
                </a:rPr>
                <a:t>x,y</a:t>
              </a:r>
              <a:r>
                <a:rPr lang="en-US" sz="1400" dirty="0">
                  <a:solidFill>
                    <a:schemeClr val="bg1">
                      <a:lumMod val="50000"/>
                    </a:schemeClr>
                  </a:solidFill>
                </a:rPr>
                <a:t>)</a:t>
              </a:r>
            </a:p>
          </p:txBody>
        </p:sp>
        <p:sp>
          <p:nvSpPr>
            <p:cNvPr id="29" name="TextBox 28">
              <a:extLst>
                <a:ext uri="{FF2B5EF4-FFF2-40B4-BE49-F238E27FC236}">
                  <a16:creationId xmlns:a16="http://schemas.microsoft.com/office/drawing/2014/main" id="{81971AC5-1FCC-FFAB-491A-2CAE58649376}"/>
                </a:ext>
              </a:extLst>
            </p:cNvPr>
            <p:cNvSpPr txBox="1"/>
            <p:nvPr/>
          </p:nvSpPr>
          <p:spPr>
            <a:xfrm>
              <a:off x="2652937" y="3585933"/>
              <a:ext cx="975652" cy="307777"/>
            </a:xfrm>
            <a:prstGeom prst="rect">
              <a:avLst/>
            </a:prstGeom>
            <a:noFill/>
          </p:spPr>
          <p:txBody>
            <a:bodyPr wrap="none" rtlCol="0">
              <a:spAutoFit/>
            </a:bodyPr>
            <a:lstStyle/>
            <a:p>
              <a:r>
                <a:rPr lang="en-US" sz="1400" dirty="0">
                  <a:solidFill>
                    <a:schemeClr val="bg1">
                      <a:lumMod val="50000"/>
                    </a:schemeClr>
                  </a:solidFill>
                </a:rPr>
                <a:t>HVAC zone</a:t>
              </a:r>
            </a:p>
          </p:txBody>
        </p:sp>
        <p:sp>
          <p:nvSpPr>
            <p:cNvPr id="30" name="TextBox 29">
              <a:extLst>
                <a:ext uri="{FF2B5EF4-FFF2-40B4-BE49-F238E27FC236}">
                  <a16:creationId xmlns:a16="http://schemas.microsoft.com/office/drawing/2014/main" id="{F605A4AB-DD53-B9BE-4ADF-0DDDF603980D}"/>
                </a:ext>
              </a:extLst>
            </p:cNvPr>
            <p:cNvSpPr txBox="1"/>
            <p:nvPr/>
          </p:nvSpPr>
          <p:spPr>
            <a:xfrm>
              <a:off x="1422067" y="2773164"/>
              <a:ext cx="892424" cy="307777"/>
            </a:xfrm>
            <a:prstGeom prst="rect">
              <a:avLst/>
            </a:prstGeom>
            <a:noFill/>
          </p:spPr>
          <p:txBody>
            <a:bodyPr wrap="none" rtlCol="0">
              <a:spAutoFit/>
            </a:bodyPr>
            <a:lstStyle/>
            <a:p>
              <a:r>
                <a:rPr lang="en-US" sz="1400" dirty="0" err="1">
                  <a:solidFill>
                    <a:schemeClr val="bg1">
                      <a:lumMod val="50000"/>
                    </a:schemeClr>
                  </a:solidFill>
                </a:rPr>
                <a:t>Prox</a:t>
              </a:r>
              <a:r>
                <a:rPr lang="en-US" sz="1400" dirty="0">
                  <a:solidFill>
                    <a:schemeClr val="bg1">
                      <a:lumMod val="50000"/>
                    </a:schemeClr>
                  </a:solidFill>
                </a:rPr>
                <a:t> zone</a:t>
              </a:r>
            </a:p>
          </p:txBody>
        </p:sp>
        <p:cxnSp>
          <p:nvCxnSpPr>
            <p:cNvPr id="44" name="Straight Arrow Connector 43">
              <a:extLst>
                <a:ext uri="{FF2B5EF4-FFF2-40B4-BE49-F238E27FC236}">
                  <a16:creationId xmlns:a16="http://schemas.microsoft.com/office/drawing/2014/main" id="{5C72B7F8-A6E8-CCC2-B10C-5109ABC91C09}"/>
                </a:ext>
              </a:extLst>
            </p:cNvPr>
            <p:cNvCxnSpPr/>
            <p:nvPr/>
          </p:nvCxnSpPr>
          <p:spPr>
            <a:xfrm flipH="1" flipV="1">
              <a:off x="2451764" y="2295728"/>
              <a:ext cx="311285" cy="466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7D5CC08-D134-977B-505C-3B4EB4D4E9DF}"/>
                </a:ext>
              </a:extLst>
            </p:cNvPr>
            <p:cNvCxnSpPr>
              <a:cxnSpLocks/>
            </p:cNvCxnSpPr>
            <p:nvPr/>
          </p:nvCxnSpPr>
          <p:spPr>
            <a:xfrm flipH="1">
              <a:off x="894944" y="2295728"/>
              <a:ext cx="466928" cy="573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03F1A68D-1690-5AE0-6B5D-E220BD161691}"/>
                </a:ext>
              </a:extLst>
            </p:cNvPr>
            <p:cNvCxnSpPr>
              <a:cxnSpLocks/>
            </p:cNvCxnSpPr>
            <p:nvPr/>
          </p:nvCxnSpPr>
          <p:spPr>
            <a:xfrm>
              <a:off x="894944" y="3213913"/>
              <a:ext cx="515567" cy="696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6E435CB8-08AA-F71E-73C9-32940451AC99}"/>
                </a:ext>
              </a:extLst>
            </p:cNvPr>
            <p:cNvCxnSpPr>
              <a:cxnSpLocks/>
            </p:cNvCxnSpPr>
            <p:nvPr/>
          </p:nvCxnSpPr>
          <p:spPr>
            <a:xfrm flipV="1">
              <a:off x="2473262" y="3398010"/>
              <a:ext cx="349117" cy="477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3B91860-40E7-C81B-C2E8-EFEBD091C12D}"/>
                </a:ext>
              </a:extLst>
            </p:cNvPr>
            <p:cNvCxnSpPr/>
            <p:nvPr/>
          </p:nvCxnSpPr>
          <p:spPr>
            <a:xfrm>
              <a:off x="1338368" y="3074844"/>
              <a:ext cx="11349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7" name="Arrow: Right 56">
            <a:extLst>
              <a:ext uri="{FF2B5EF4-FFF2-40B4-BE49-F238E27FC236}">
                <a16:creationId xmlns:a16="http://schemas.microsoft.com/office/drawing/2014/main" id="{E65812DD-14F4-D4E1-3914-6B45B274A2E2}"/>
              </a:ext>
            </a:extLst>
          </p:cNvPr>
          <p:cNvSpPr/>
          <p:nvPr/>
        </p:nvSpPr>
        <p:spPr>
          <a:xfrm>
            <a:off x="4646717" y="2929775"/>
            <a:ext cx="352915" cy="24319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4EB30382-DE69-95E0-C3A6-2ACBFF94EE9F}"/>
              </a:ext>
            </a:extLst>
          </p:cNvPr>
          <p:cNvSpPr/>
          <p:nvPr/>
        </p:nvSpPr>
        <p:spPr>
          <a:xfrm rot="5400000">
            <a:off x="9333819" y="4314875"/>
            <a:ext cx="336453" cy="18473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7F17C938-6BD5-E723-20E7-C535F634EF40}"/>
              </a:ext>
            </a:extLst>
          </p:cNvPr>
          <p:cNvSpPr/>
          <p:nvPr/>
        </p:nvSpPr>
        <p:spPr>
          <a:xfrm rot="16200000">
            <a:off x="9694923" y="4298340"/>
            <a:ext cx="336453" cy="18473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966D48-49AC-7F89-6A41-51EAA762B61C}"/>
              </a:ext>
            </a:extLst>
          </p:cNvPr>
          <p:cNvSpPr txBox="1"/>
          <p:nvPr/>
        </p:nvSpPr>
        <p:spPr>
          <a:xfrm>
            <a:off x="8708890" y="4609773"/>
            <a:ext cx="2123787" cy="369332"/>
          </a:xfrm>
          <a:prstGeom prst="rect">
            <a:avLst/>
          </a:prstGeom>
          <a:noFill/>
        </p:spPr>
        <p:txBody>
          <a:bodyPr wrap="none" rtlCol="0">
            <a:spAutoFit/>
          </a:bodyPr>
          <a:lstStyle/>
          <a:p>
            <a:r>
              <a:rPr lang="en-US" b="1" dirty="0"/>
              <a:t>Interpolate location</a:t>
            </a:r>
          </a:p>
        </p:txBody>
      </p:sp>
      <p:graphicFrame>
        <p:nvGraphicFramePr>
          <p:cNvPr id="63" name="Table 62">
            <a:extLst>
              <a:ext uri="{FF2B5EF4-FFF2-40B4-BE49-F238E27FC236}">
                <a16:creationId xmlns:a16="http://schemas.microsoft.com/office/drawing/2014/main" id="{A54F8131-1307-4677-BB08-A7FEB2ADE429}"/>
              </a:ext>
            </a:extLst>
          </p:cNvPr>
          <p:cNvGraphicFramePr>
            <a:graphicFrameLocks noGrp="1"/>
          </p:cNvGraphicFramePr>
          <p:nvPr>
            <p:extLst>
              <p:ext uri="{D42A27DB-BD31-4B8C-83A1-F6EECF244321}">
                <p14:modId xmlns:p14="http://schemas.microsoft.com/office/powerpoint/2010/main" val="3288357950"/>
              </p:ext>
            </p:extLst>
          </p:nvPr>
        </p:nvGraphicFramePr>
        <p:xfrm>
          <a:off x="8181352" y="5077025"/>
          <a:ext cx="3295047" cy="1524000"/>
        </p:xfrm>
        <a:graphic>
          <a:graphicData uri="http://schemas.openxmlformats.org/drawingml/2006/table">
            <a:tbl>
              <a:tblPr/>
              <a:tblGrid>
                <a:gridCol w="389106">
                  <a:extLst>
                    <a:ext uri="{9D8B030D-6E8A-4147-A177-3AD203B41FA5}">
                      <a16:colId xmlns:a16="http://schemas.microsoft.com/office/drawing/2014/main" val="3618590772"/>
                    </a:ext>
                  </a:extLst>
                </a:gridCol>
                <a:gridCol w="1303506">
                  <a:extLst>
                    <a:ext uri="{9D8B030D-6E8A-4147-A177-3AD203B41FA5}">
                      <a16:colId xmlns:a16="http://schemas.microsoft.com/office/drawing/2014/main" val="2476423130"/>
                    </a:ext>
                  </a:extLst>
                </a:gridCol>
                <a:gridCol w="428017">
                  <a:extLst>
                    <a:ext uri="{9D8B030D-6E8A-4147-A177-3AD203B41FA5}">
                      <a16:colId xmlns:a16="http://schemas.microsoft.com/office/drawing/2014/main" val="3962430299"/>
                    </a:ext>
                  </a:extLst>
                </a:gridCol>
                <a:gridCol w="1174418">
                  <a:extLst>
                    <a:ext uri="{9D8B030D-6E8A-4147-A177-3AD203B41FA5}">
                      <a16:colId xmlns:a16="http://schemas.microsoft.com/office/drawing/2014/main" val="2247211179"/>
                    </a:ext>
                  </a:extLst>
                </a:gridCol>
              </a:tblGrid>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8:01</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7030A0"/>
                          </a:solidFill>
                          <a:effectLst/>
                          <a:latin typeface="Courier New" panose="02070309020205020404" pitchFamily="49" charset="0"/>
                          <a:cs typeface="Courier New" panose="02070309020205020404" pitchFamily="49" charset="0"/>
                        </a:rPr>
                        <a:t>Away</a:t>
                      </a:r>
                    </a:p>
                  </a:txBody>
                  <a:tcPr marL="9525" marR="9525" marT="9525" marB="0" anchor="b">
                    <a:lnL>
                      <a:noFill/>
                    </a:lnL>
                    <a:lnR>
                      <a:noFill/>
                    </a:lnR>
                    <a:lnT>
                      <a:noFill/>
                    </a:lnT>
                    <a:lnB>
                      <a:noFill/>
                    </a:lnB>
                  </a:tcPr>
                </a:tc>
                <a:extLst>
                  <a:ext uri="{0D108BD9-81ED-4DB2-BD59-A6C34878D82A}">
                    <a16:rowId xmlns:a16="http://schemas.microsoft.com/office/drawing/2014/main" val="1424523030"/>
                  </a:ext>
                </a:extLst>
              </a:tr>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8:02</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7030A0"/>
                          </a:solidFill>
                          <a:effectLst/>
                          <a:latin typeface="Courier New" panose="02070309020205020404" pitchFamily="49" charset="0"/>
                          <a:cs typeface="Courier New" panose="02070309020205020404" pitchFamily="49" charset="0"/>
                        </a:rPr>
                        <a:t>Away</a:t>
                      </a:r>
                    </a:p>
                  </a:txBody>
                  <a:tcPr marL="9525" marR="9525" marT="9525" marB="0" anchor="b">
                    <a:lnL>
                      <a:noFill/>
                    </a:lnL>
                    <a:lnR>
                      <a:noFill/>
                    </a:lnR>
                    <a:lnT>
                      <a:noFill/>
                    </a:lnT>
                    <a:lnB>
                      <a:noFill/>
                    </a:lnB>
                  </a:tcPr>
                </a:tc>
                <a:extLst>
                  <a:ext uri="{0D108BD9-81ED-4DB2-BD59-A6C34878D82A}">
                    <a16:rowId xmlns:a16="http://schemas.microsoft.com/office/drawing/2014/main" val="1608523372"/>
                  </a:ext>
                </a:extLst>
              </a:tr>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8:03</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7030A0"/>
                          </a:solidFill>
                          <a:effectLst/>
                          <a:latin typeface="Courier New" panose="02070309020205020404" pitchFamily="49" charset="0"/>
                          <a:cs typeface="Courier New" panose="02070309020205020404" pitchFamily="49" charset="0"/>
                        </a:rPr>
                        <a:t>Away</a:t>
                      </a:r>
                    </a:p>
                  </a:txBody>
                  <a:tcPr marL="9525" marR="9525" marT="9525" marB="0" anchor="b">
                    <a:lnL>
                      <a:noFill/>
                    </a:lnL>
                    <a:lnR>
                      <a:noFill/>
                    </a:lnR>
                    <a:lnT>
                      <a:noFill/>
                    </a:lnT>
                    <a:lnB>
                      <a:noFill/>
                    </a:lnB>
                  </a:tcPr>
                </a:tc>
                <a:extLst>
                  <a:ext uri="{0D108BD9-81ED-4DB2-BD59-A6C34878D82A}">
                    <a16:rowId xmlns:a16="http://schemas.microsoft.com/office/drawing/2014/main" val="1034607570"/>
                  </a:ext>
                </a:extLst>
              </a:tr>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8:04</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Floor 1 Zone 1</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00B050"/>
                          </a:solidFill>
                          <a:effectLst/>
                          <a:latin typeface="Courier New" panose="02070309020205020404" pitchFamily="49" charset="0"/>
                          <a:cs typeface="Courier New" panose="02070309020205020404" pitchFamily="49" charset="0"/>
                        </a:rPr>
                        <a:t>Floor 1 Zone 1</a:t>
                      </a:r>
                    </a:p>
                  </a:txBody>
                  <a:tcPr marL="9525" marR="9525" marT="9525" marB="0" anchor="b">
                    <a:lnL>
                      <a:noFill/>
                    </a:lnL>
                    <a:lnR>
                      <a:noFill/>
                    </a:lnR>
                    <a:lnT>
                      <a:noFill/>
                    </a:lnT>
                    <a:lnB>
                      <a:noFill/>
                    </a:lnB>
                  </a:tcPr>
                </a:tc>
                <a:extLst>
                  <a:ext uri="{0D108BD9-81ED-4DB2-BD59-A6C34878D82A}">
                    <a16:rowId xmlns:a16="http://schemas.microsoft.com/office/drawing/2014/main" val="1173021321"/>
                  </a:ext>
                </a:extLst>
              </a:tr>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8:05</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00B050"/>
                          </a:solidFill>
                          <a:effectLst/>
                          <a:latin typeface="Courier New" panose="02070309020205020404" pitchFamily="49" charset="0"/>
                          <a:cs typeface="Courier New" panose="02070309020205020404" pitchFamily="49" charset="0"/>
                        </a:rPr>
                        <a:t>Floor 1 Zone 1</a:t>
                      </a:r>
                    </a:p>
                  </a:txBody>
                  <a:tcPr marL="9525" marR="9525" marT="9525" marB="0" anchor="b">
                    <a:lnL>
                      <a:noFill/>
                    </a:lnL>
                    <a:lnR>
                      <a:noFill/>
                    </a:lnR>
                    <a:lnT>
                      <a:noFill/>
                    </a:lnT>
                    <a:lnB>
                      <a:noFill/>
                    </a:lnB>
                  </a:tcPr>
                </a:tc>
                <a:extLst>
                  <a:ext uri="{0D108BD9-81ED-4DB2-BD59-A6C34878D82A}">
                    <a16:rowId xmlns:a16="http://schemas.microsoft.com/office/drawing/2014/main" val="1897362168"/>
                  </a:ext>
                </a:extLst>
              </a:tr>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8:06</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00B050"/>
                          </a:solidFill>
                          <a:effectLst/>
                          <a:latin typeface="Courier New" panose="02070309020205020404" pitchFamily="49" charset="0"/>
                          <a:cs typeface="Courier New" panose="02070309020205020404" pitchFamily="49" charset="0"/>
                        </a:rPr>
                        <a:t>Floor 1 Zone 1</a:t>
                      </a:r>
                    </a:p>
                  </a:txBody>
                  <a:tcPr marL="9525" marR="9525" marT="9525" marB="0" anchor="b">
                    <a:lnL>
                      <a:noFill/>
                    </a:lnL>
                    <a:lnR>
                      <a:noFill/>
                    </a:lnR>
                    <a:lnT>
                      <a:noFill/>
                    </a:lnT>
                    <a:lnB>
                      <a:noFill/>
                    </a:lnB>
                  </a:tcPr>
                </a:tc>
                <a:extLst>
                  <a:ext uri="{0D108BD9-81ED-4DB2-BD59-A6C34878D82A}">
                    <a16:rowId xmlns:a16="http://schemas.microsoft.com/office/drawing/2014/main" val="648270666"/>
                  </a:ext>
                </a:extLst>
              </a:tr>
              <a:tr h="190500">
                <a:tc>
                  <a:txBody>
                    <a:bodyPr/>
                    <a:lstStyle/>
                    <a:p>
                      <a:pPr lvl="0" algn="r" fontAlgn="b"/>
                      <a:r>
                        <a:rPr lang="en-US" sz="900" b="0" i="0" u="none" strike="noStrike">
                          <a:solidFill>
                            <a:srgbClr val="000000"/>
                          </a:solidFill>
                          <a:effectLst/>
                          <a:latin typeface="Courier New" panose="02070309020205020404" pitchFamily="49" charset="0"/>
                          <a:cs typeface="Courier New" panose="02070309020205020404" pitchFamily="49" charset="0"/>
                        </a:rPr>
                        <a:t>8:07</a:t>
                      </a:r>
                    </a:p>
                  </a:txBody>
                  <a:tcPr marL="9525" marR="9525" marT="9525" marB="0" anchor="b">
                    <a:lnL>
                      <a:noFill/>
                    </a:lnL>
                    <a:lnR>
                      <a:noFill/>
                    </a:lnR>
                    <a:lnT>
                      <a:noFill/>
                    </a:lnT>
                    <a:lnB>
                      <a:noFill/>
                    </a:lnB>
                  </a:tcPr>
                </a:tc>
                <a:tc>
                  <a:txBody>
                    <a:bodyPr/>
                    <a:lstStyle/>
                    <a:p>
                      <a:pPr algn="ctr" fontAlgn="b"/>
                      <a:r>
                        <a:rPr lang="en-US" sz="900" b="0" i="0" u="none" strike="noStrike">
                          <a:solidFill>
                            <a:srgbClr val="000000"/>
                          </a:solidFill>
                          <a:effectLst/>
                          <a:latin typeface="Courier New" panose="02070309020205020404" pitchFamily="49" charset="0"/>
                          <a:cs typeface="Courier New" panose="02070309020205020404" pitchFamily="49" charset="0"/>
                        </a:rPr>
                        <a:t>Floor 1 Zone 4</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0070C0"/>
                          </a:solidFill>
                          <a:effectLst/>
                          <a:latin typeface="Courier New" panose="02070309020205020404" pitchFamily="49" charset="0"/>
                          <a:cs typeface="Courier New" panose="02070309020205020404" pitchFamily="49" charset="0"/>
                        </a:rPr>
                        <a:t>Floor 1 Zone 4</a:t>
                      </a:r>
                    </a:p>
                  </a:txBody>
                  <a:tcPr marL="9525" marR="9525" marT="9525" marB="0" anchor="b">
                    <a:lnL>
                      <a:noFill/>
                    </a:lnL>
                    <a:lnR>
                      <a:noFill/>
                    </a:lnR>
                    <a:lnT>
                      <a:noFill/>
                    </a:lnT>
                    <a:lnB>
                      <a:noFill/>
                    </a:lnB>
                  </a:tcPr>
                </a:tc>
                <a:extLst>
                  <a:ext uri="{0D108BD9-81ED-4DB2-BD59-A6C34878D82A}">
                    <a16:rowId xmlns:a16="http://schemas.microsoft.com/office/drawing/2014/main" val="2673986891"/>
                  </a:ext>
                </a:extLst>
              </a:tr>
              <a:tr h="190500">
                <a:tc>
                  <a:txBody>
                    <a:bodyPr/>
                    <a:lstStyle/>
                    <a:p>
                      <a:pPr lvl="0" algn="r" fontAlgn="b"/>
                      <a:r>
                        <a:rPr lang="en-US" sz="900" b="0" i="0" u="none" strike="noStrike" dirty="0">
                          <a:solidFill>
                            <a:srgbClr val="000000"/>
                          </a:solidFill>
                          <a:effectLst/>
                          <a:latin typeface="Courier New" panose="02070309020205020404" pitchFamily="49" charset="0"/>
                          <a:cs typeface="Courier New" panose="02070309020205020404" pitchFamily="49" charset="0"/>
                        </a:rPr>
                        <a:t>…</a:t>
                      </a:r>
                    </a:p>
                  </a:txBody>
                  <a:tcPr marL="9525" marR="85725" marT="9525" marB="0" anchor="b">
                    <a:lnL>
                      <a:noFill/>
                    </a:lnL>
                    <a:lnR>
                      <a:noFill/>
                    </a:lnR>
                    <a:lnT>
                      <a:noFill/>
                    </a:lnT>
                    <a:lnB>
                      <a:noFill/>
                    </a:lnB>
                  </a:tcPr>
                </a:tc>
                <a:tc>
                  <a:txBody>
                    <a:bodyPr/>
                    <a:lstStyle/>
                    <a:p>
                      <a:pPr algn="ctr" fontAlgn="b"/>
                      <a:r>
                        <a:rPr lang="en-US" sz="900" b="0" i="0" u="none" strike="noStrike" dirty="0">
                          <a:solidFill>
                            <a:srgbClr val="000000"/>
                          </a:solidFill>
                          <a:effectLst/>
                          <a:latin typeface="Courier New" panose="02070309020205020404" pitchFamily="49" charset="0"/>
                          <a:cs typeface="Courier New" panose="02070309020205020404" pitchFamily="49" charset="0"/>
                        </a:rPr>
                        <a:t>…</a:t>
                      </a:r>
                    </a:p>
                  </a:txBody>
                  <a:tcPr marL="9525" marR="9525" marT="9525" marB="0" anchor="b">
                    <a:lnL>
                      <a:noFill/>
                    </a:lnL>
                    <a:lnR>
                      <a:noFill/>
                    </a:lnR>
                    <a:lnT>
                      <a:noFill/>
                    </a:lnT>
                    <a:lnB>
                      <a:noFill/>
                    </a:lnB>
                  </a:tcPr>
                </a:tc>
                <a:tc>
                  <a:txBody>
                    <a:bodyPr/>
                    <a:lstStyle/>
                    <a:p>
                      <a:pPr algn="l" fontAlgn="b"/>
                      <a:endParaRPr lang="en-US" sz="9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b">
                    <a:lnL>
                      <a:noFill/>
                    </a:lnL>
                    <a:lnR>
                      <a:noFill/>
                    </a:lnR>
                    <a:lnT>
                      <a:noFill/>
                    </a:lnT>
                    <a:lnB>
                      <a:noFill/>
                    </a:lnB>
                  </a:tcPr>
                </a:tc>
                <a:tc>
                  <a:txBody>
                    <a:bodyPr/>
                    <a:lstStyle/>
                    <a:p>
                      <a:pPr algn="l" fontAlgn="b"/>
                      <a:r>
                        <a:rPr lang="en-US" sz="900" b="0" i="0" u="none" strike="noStrike" dirty="0">
                          <a:solidFill>
                            <a:srgbClr val="000000"/>
                          </a:solidFill>
                          <a:effectLst/>
                          <a:latin typeface="Courier New" panose="02070309020205020404" pitchFamily="49" charset="0"/>
                          <a:cs typeface="Courier New" panose="02070309020205020404" pitchFamily="49" charset="0"/>
                        </a:rPr>
                        <a:t>…</a:t>
                      </a:r>
                    </a:p>
                  </a:txBody>
                  <a:tcPr marL="85725" marR="9525" marT="9525" marB="0" anchor="b">
                    <a:lnL>
                      <a:noFill/>
                    </a:lnL>
                    <a:lnR>
                      <a:noFill/>
                    </a:lnR>
                    <a:lnT>
                      <a:noFill/>
                    </a:lnT>
                    <a:lnB>
                      <a:noFill/>
                    </a:lnB>
                  </a:tcPr>
                </a:tc>
                <a:extLst>
                  <a:ext uri="{0D108BD9-81ED-4DB2-BD59-A6C34878D82A}">
                    <a16:rowId xmlns:a16="http://schemas.microsoft.com/office/drawing/2014/main" val="2016515676"/>
                  </a:ext>
                </a:extLst>
              </a:tr>
            </a:tbl>
          </a:graphicData>
        </a:graphic>
      </p:graphicFrame>
      <p:sp>
        <p:nvSpPr>
          <p:cNvPr id="64" name="Arrow: Right 63">
            <a:extLst>
              <a:ext uri="{FF2B5EF4-FFF2-40B4-BE49-F238E27FC236}">
                <a16:creationId xmlns:a16="http://schemas.microsoft.com/office/drawing/2014/main" id="{57FBFC7C-896B-5049-94D5-43CA1B5283D9}"/>
              </a:ext>
            </a:extLst>
          </p:cNvPr>
          <p:cNvSpPr/>
          <p:nvPr/>
        </p:nvSpPr>
        <p:spPr>
          <a:xfrm>
            <a:off x="9867879" y="5566108"/>
            <a:ext cx="294920" cy="201214"/>
          </a:xfrm>
          <a:prstGeom prst="right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EB973147-34EF-60C1-1E63-72E7764D29A6}"/>
              </a:ext>
            </a:extLst>
          </p:cNvPr>
          <p:cNvSpPr txBox="1"/>
          <p:nvPr/>
        </p:nvSpPr>
        <p:spPr>
          <a:xfrm>
            <a:off x="9770784" y="2023747"/>
            <a:ext cx="184731" cy="369332"/>
          </a:xfrm>
          <a:prstGeom prst="rect">
            <a:avLst/>
          </a:prstGeom>
          <a:noFill/>
        </p:spPr>
        <p:txBody>
          <a:bodyPr wrap="none" rtlCol="0">
            <a:spAutoFit/>
          </a:bodyPr>
          <a:lstStyle/>
          <a:p>
            <a:endParaRPr lang="en-US" dirty="0"/>
          </a:p>
        </p:txBody>
      </p:sp>
      <p:grpSp>
        <p:nvGrpSpPr>
          <p:cNvPr id="89" name="Group 88">
            <a:extLst>
              <a:ext uri="{FF2B5EF4-FFF2-40B4-BE49-F238E27FC236}">
                <a16:creationId xmlns:a16="http://schemas.microsoft.com/office/drawing/2014/main" id="{5693EB03-7BE7-DDAA-AF9D-88C2BAD2FE30}"/>
              </a:ext>
            </a:extLst>
          </p:cNvPr>
          <p:cNvGrpSpPr/>
          <p:nvPr/>
        </p:nvGrpSpPr>
        <p:grpSpPr>
          <a:xfrm>
            <a:off x="5151196" y="2039136"/>
            <a:ext cx="2473956" cy="1991939"/>
            <a:chOff x="5069999" y="2039136"/>
            <a:chExt cx="2473956" cy="1991939"/>
          </a:xfrm>
        </p:grpSpPr>
        <p:sp>
          <p:nvSpPr>
            <p:cNvPr id="5" name="TextBox 4">
              <a:extLst>
                <a:ext uri="{FF2B5EF4-FFF2-40B4-BE49-F238E27FC236}">
                  <a16:creationId xmlns:a16="http://schemas.microsoft.com/office/drawing/2014/main" id="{55067DBC-B5D0-E999-AE5B-B2B434037010}"/>
                </a:ext>
              </a:extLst>
            </p:cNvPr>
            <p:cNvSpPr txBox="1"/>
            <p:nvPr/>
          </p:nvSpPr>
          <p:spPr>
            <a:xfrm>
              <a:off x="5544377" y="2557721"/>
              <a:ext cx="1689437" cy="369332"/>
            </a:xfrm>
            <a:prstGeom prst="rect">
              <a:avLst/>
            </a:prstGeom>
            <a:noFill/>
          </p:spPr>
          <p:txBody>
            <a:bodyPr wrap="square" rtlCol="0">
              <a:spAutoFit/>
            </a:bodyPr>
            <a:lstStyle/>
            <a:p>
              <a:r>
                <a:rPr lang="en-US" b="1" dirty="0"/>
                <a:t>Static </a:t>
              </a:r>
              <a:r>
                <a:rPr lang="en-US" b="1" dirty="0" err="1"/>
                <a:t>prox</a:t>
              </a:r>
              <a:r>
                <a:rPr lang="en-US" b="1" dirty="0"/>
                <a:t> data</a:t>
              </a:r>
            </a:p>
          </p:txBody>
        </p:sp>
        <p:sp>
          <p:nvSpPr>
            <p:cNvPr id="6" name="TextBox 5">
              <a:extLst>
                <a:ext uri="{FF2B5EF4-FFF2-40B4-BE49-F238E27FC236}">
                  <a16:creationId xmlns:a16="http://schemas.microsoft.com/office/drawing/2014/main" id="{C92AFB6A-EDA3-CD2D-0C7E-75A6BB9646F8}"/>
                </a:ext>
              </a:extLst>
            </p:cNvPr>
            <p:cNvSpPr txBox="1"/>
            <p:nvPr/>
          </p:nvSpPr>
          <p:spPr>
            <a:xfrm>
              <a:off x="5546933" y="3093491"/>
              <a:ext cx="1997022" cy="646331"/>
            </a:xfrm>
            <a:prstGeom prst="rect">
              <a:avLst/>
            </a:prstGeom>
            <a:noFill/>
          </p:spPr>
          <p:txBody>
            <a:bodyPr wrap="square" rtlCol="0">
              <a:spAutoFit/>
            </a:bodyPr>
            <a:lstStyle/>
            <a:p>
              <a:r>
                <a:rPr lang="en-US" b="1" dirty="0"/>
                <a:t>Mobile </a:t>
              </a:r>
              <a:r>
                <a:rPr lang="en-US" b="1" dirty="0" err="1"/>
                <a:t>prox</a:t>
              </a:r>
              <a:r>
                <a:rPr lang="en-US" b="1" dirty="0"/>
                <a:t> data</a:t>
              </a:r>
            </a:p>
            <a:p>
              <a:pPr marL="285750" indent="-285750">
                <a:buFont typeface="Arial" panose="020B0604020202020204" pitchFamily="34" charset="0"/>
                <a:buChar char="•"/>
              </a:pPr>
              <a:r>
                <a:rPr lang="en-US" dirty="0"/>
                <a:t>drop duplicates</a:t>
              </a:r>
            </a:p>
          </p:txBody>
        </p:sp>
        <p:sp>
          <p:nvSpPr>
            <p:cNvPr id="7" name="Cross 6">
              <a:extLst>
                <a:ext uri="{FF2B5EF4-FFF2-40B4-BE49-F238E27FC236}">
                  <a16:creationId xmlns:a16="http://schemas.microsoft.com/office/drawing/2014/main" id="{C25FAAFC-C0D8-6494-CCE5-C2B4259F431A}"/>
                </a:ext>
              </a:extLst>
            </p:cNvPr>
            <p:cNvSpPr/>
            <p:nvPr/>
          </p:nvSpPr>
          <p:spPr>
            <a:xfrm>
              <a:off x="6296131" y="2930101"/>
              <a:ext cx="185931" cy="185931"/>
            </a:xfrm>
            <a:prstGeom prst="plus">
              <a:avLst>
                <a:gd name="adj" fmla="val 4168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6D257D9-7B21-19C8-1D58-3C174B7EF1E4}"/>
                </a:ext>
              </a:extLst>
            </p:cNvPr>
            <p:cNvSpPr/>
            <p:nvPr/>
          </p:nvSpPr>
          <p:spPr>
            <a:xfrm>
              <a:off x="5099964" y="2071667"/>
              <a:ext cx="2408364" cy="1959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36B2EF34-2473-AD4A-775F-ED90E5E17F89}"/>
                </a:ext>
              </a:extLst>
            </p:cNvPr>
            <p:cNvSpPr txBox="1"/>
            <p:nvPr/>
          </p:nvSpPr>
          <p:spPr>
            <a:xfrm>
              <a:off x="5423965" y="2064340"/>
              <a:ext cx="2049215" cy="276999"/>
            </a:xfrm>
            <a:prstGeom prst="rect">
              <a:avLst/>
            </a:prstGeom>
            <a:noFill/>
          </p:spPr>
          <p:txBody>
            <a:bodyPr wrap="none" rtlCol="0">
              <a:spAutoFit/>
            </a:bodyPr>
            <a:lstStyle/>
            <a:p>
              <a:r>
                <a:rPr lang="en-US" sz="1200" dirty="0" err="1">
                  <a:solidFill>
                    <a:schemeClr val="bg1">
                      <a:lumMod val="50000"/>
                    </a:schemeClr>
                  </a:solidFill>
                </a:rPr>
                <a:t>Prox</a:t>
              </a:r>
              <a:r>
                <a:rPr lang="en-US" sz="1200" dirty="0">
                  <a:solidFill>
                    <a:schemeClr val="bg1">
                      <a:lumMod val="50000"/>
                    </a:schemeClr>
                  </a:solidFill>
                </a:rPr>
                <a:t> ID | Location | Metadata</a:t>
              </a:r>
            </a:p>
          </p:txBody>
        </p:sp>
        <p:sp>
          <p:nvSpPr>
            <p:cNvPr id="69" name="TextBox 68">
              <a:extLst>
                <a:ext uri="{FF2B5EF4-FFF2-40B4-BE49-F238E27FC236}">
                  <a16:creationId xmlns:a16="http://schemas.microsoft.com/office/drawing/2014/main" id="{405FCEF4-8E2E-6B2A-B053-0E2FBA3EEF98}"/>
                </a:ext>
              </a:extLst>
            </p:cNvPr>
            <p:cNvSpPr txBox="1"/>
            <p:nvPr/>
          </p:nvSpPr>
          <p:spPr>
            <a:xfrm>
              <a:off x="5069999" y="2039136"/>
              <a:ext cx="405880" cy="338554"/>
            </a:xfrm>
            <a:prstGeom prst="rect">
              <a:avLst/>
            </a:prstGeom>
            <a:noFill/>
          </p:spPr>
          <p:txBody>
            <a:bodyPr wrap="none" rtlCol="0">
              <a:spAutoFit/>
            </a:bodyPr>
            <a:lstStyle/>
            <a:p>
              <a:r>
                <a:rPr lang="en-US" sz="1600" dirty="0">
                  <a:solidFill>
                    <a:schemeClr val="bg1">
                      <a:lumMod val="50000"/>
                    </a:schemeClr>
                  </a:solidFill>
                </a:rPr>
                <a:t>DF</a:t>
              </a:r>
            </a:p>
          </p:txBody>
        </p:sp>
        <p:sp>
          <p:nvSpPr>
            <p:cNvPr id="71" name="TextBox 70">
              <a:extLst>
                <a:ext uri="{FF2B5EF4-FFF2-40B4-BE49-F238E27FC236}">
                  <a16:creationId xmlns:a16="http://schemas.microsoft.com/office/drawing/2014/main" id="{2B799553-0EA8-90D8-67A7-A39A961F4437}"/>
                </a:ext>
              </a:extLst>
            </p:cNvPr>
            <p:cNvSpPr txBox="1"/>
            <p:nvPr/>
          </p:nvSpPr>
          <p:spPr>
            <a:xfrm rot="16200000">
              <a:off x="4645881" y="2961668"/>
              <a:ext cx="1227644" cy="369332"/>
            </a:xfrm>
            <a:prstGeom prst="rect">
              <a:avLst/>
            </a:prstGeom>
            <a:noFill/>
          </p:spPr>
          <p:txBody>
            <a:bodyPr wrap="none" rtlCol="0">
              <a:spAutoFit/>
            </a:bodyPr>
            <a:lstStyle/>
            <a:p>
              <a:r>
                <a:rPr lang="en-US" dirty="0">
                  <a:solidFill>
                    <a:schemeClr val="bg1">
                      <a:lumMod val="50000"/>
                    </a:schemeClr>
                  </a:solidFill>
                </a:rPr>
                <a:t>Timestamp</a:t>
              </a:r>
            </a:p>
          </p:txBody>
        </p:sp>
        <p:cxnSp>
          <p:nvCxnSpPr>
            <p:cNvPr id="85" name="Straight Connector 84">
              <a:extLst>
                <a:ext uri="{FF2B5EF4-FFF2-40B4-BE49-F238E27FC236}">
                  <a16:creationId xmlns:a16="http://schemas.microsoft.com/office/drawing/2014/main" id="{F1CA0CC7-C381-64F6-E963-5CC383E2D672}"/>
                </a:ext>
              </a:extLst>
            </p:cNvPr>
            <p:cNvCxnSpPr>
              <a:cxnSpLocks/>
            </p:cNvCxnSpPr>
            <p:nvPr/>
          </p:nvCxnSpPr>
          <p:spPr>
            <a:xfrm flipV="1">
              <a:off x="5433669" y="2071667"/>
              <a:ext cx="0" cy="195940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5DF2480-A4BA-EB3E-FC59-752236FDD086}"/>
                </a:ext>
              </a:extLst>
            </p:cNvPr>
            <p:cNvCxnSpPr/>
            <p:nvPr/>
          </p:nvCxnSpPr>
          <p:spPr>
            <a:xfrm>
              <a:off x="5099964" y="2356338"/>
              <a:ext cx="2408364" cy="0"/>
            </a:xfrm>
            <a:prstGeom prst="line">
              <a:avLst/>
            </a:prstGeom>
          </p:spPr>
          <p:style>
            <a:lnRef idx="1">
              <a:schemeClr val="dk1"/>
            </a:lnRef>
            <a:fillRef idx="0">
              <a:schemeClr val="dk1"/>
            </a:fillRef>
            <a:effectRef idx="0">
              <a:schemeClr val="dk1"/>
            </a:effectRef>
            <a:fontRef idx="minor">
              <a:schemeClr val="tx1"/>
            </a:fontRef>
          </p:style>
        </p:cxnSp>
      </p:grpSp>
      <p:grpSp>
        <p:nvGrpSpPr>
          <p:cNvPr id="90" name="Group 89">
            <a:extLst>
              <a:ext uri="{FF2B5EF4-FFF2-40B4-BE49-F238E27FC236}">
                <a16:creationId xmlns:a16="http://schemas.microsoft.com/office/drawing/2014/main" id="{53BD0FF1-7B91-8337-0A4D-DBF9EFFF06A4}"/>
              </a:ext>
            </a:extLst>
          </p:cNvPr>
          <p:cNvGrpSpPr/>
          <p:nvPr/>
        </p:nvGrpSpPr>
        <p:grpSpPr>
          <a:xfrm>
            <a:off x="8479784" y="2045123"/>
            <a:ext cx="2438329" cy="2002494"/>
            <a:chOff x="5069999" y="2028581"/>
            <a:chExt cx="2438329" cy="2002494"/>
          </a:xfrm>
        </p:grpSpPr>
        <p:sp>
          <p:nvSpPr>
            <p:cNvPr id="91" name="TextBox 90">
              <a:extLst>
                <a:ext uri="{FF2B5EF4-FFF2-40B4-BE49-F238E27FC236}">
                  <a16:creationId xmlns:a16="http://schemas.microsoft.com/office/drawing/2014/main" id="{B802C45B-479D-24EC-32F5-327842F501AB}"/>
                </a:ext>
              </a:extLst>
            </p:cNvPr>
            <p:cNvSpPr txBox="1"/>
            <p:nvPr/>
          </p:nvSpPr>
          <p:spPr>
            <a:xfrm>
              <a:off x="5636977" y="2707813"/>
              <a:ext cx="1689437" cy="646331"/>
            </a:xfrm>
            <a:prstGeom prst="rect">
              <a:avLst/>
            </a:prstGeom>
            <a:noFill/>
          </p:spPr>
          <p:txBody>
            <a:bodyPr wrap="square" rtlCol="0">
              <a:spAutoFit/>
            </a:bodyPr>
            <a:lstStyle/>
            <a:p>
              <a:r>
                <a:rPr lang="en-US" b="1" dirty="0"/>
                <a:t>Employee Location Matrix</a:t>
              </a:r>
              <a:endParaRPr lang="en-US" dirty="0"/>
            </a:p>
          </p:txBody>
        </p:sp>
        <p:sp>
          <p:nvSpPr>
            <p:cNvPr id="94" name="Rectangle 93">
              <a:extLst>
                <a:ext uri="{FF2B5EF4-FFF2-40B4-BE49-F238E27FC236}">
                  <a16:creationId xmlns:a16="http://schemas.microsoft.com/office/drawing/2014/main" id="{EF66E07F-906E-237A-EA5A-1F3EB9BC7EC9}"/>
                </a:ext>
              </a:extLst>
            </p:cNvPr>
            <p:cNvSpPr/>
            <p:nvPr/>
          </p:nvSpPr>
          <p:spPr>
            <a:xfrm>
              <a:off x="5099964" y="2071667"/>
              <a:ext cx="2408364" cy="1959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A3CA391B-80BF-8ABC-88CD-58971105B902}"/>
                </a:ext>
              </a:extLst>
            </p:cNvPr>
            <p:cNvSpPr txBox="1"/>
            <p:nvPr/>
          </p:nvSpPr>
          <p:spPr>
            <a:xfrm>
              <a:off x="5937268" y="2028581"/>
              <a:ext cx="849720" cy="369332"/>
            </a:xfrm>
            <a:prstGeom prst="rect">
              <a:avLst/>
            </a:prstGeom>
            <a:noFill/>
          </p:spPr>
          <p:txBody>
            <a:bodyPr wrap="none" rtlCol="0">
              <a:spAutoFit/>
            </a:bodyPr>
            <a:lstStyle/>
            <a:p>
              <a:r>
                <a:rPr lang="en-US" dirty="0" err="1">
                  <a:solidFill>
                    <a:schemeClr val="bg1">
                      <a:lumMod val="50000"/>
                    </a:schemeClr>
                  </a:solidFill>
                </a:rPr>
                <a:t>Prox</a:t>
              </a:r>
              <a:r>
                <a:rPr lang="en-US" dirty="0">
                  <a:solidFill>
                    <a:schemeClr val="bg1">
                      <a:lumMod val="50000"/>
                    </a:schemeClr>
                  </a:solidFill>
                </a:rPr>
                <a:t> ID</a:t>
              </a:r>
            </a:p>
          </p:txBody>
        </p:sp>
        <p:sp>
          <p:nvSpPr>
            <p:cNvPr id="96" name="TextBox 95">
              <a:extLst>
                <a:ext uri="{FF2B5EF4-FFF2-40B4-BE49-F238E27FC236}">
                  <a16:creationId xmlns:a16="http://schemas.microsoft.com/office/drawing/2014/main" id="{BAB48092-2539-498F-C670-58CA3E9CFC58}"/>
                </a:ext>
              </a:extLst>
            </p:cNvPr>
            <p:cNvSpPr txBox="1"/>
            <p:nvPr/>
          </p:nvSpPr>
          <p:spPr>
            <a:xfrm>
              <a:off x="5069999" y="2039136"/>
              <a:ext cx="405880" cy="338554"/>
            </a:xfrm>
            <a:prstGeom prst="rect">
              <a:avLst/>
            </a:prstGeom>
            <a:noFill/>
          </p:spPr>
          <p:txBody>
            <a:bodyPr wrap="none" rtlCol="0">
              <a:spAutoFit/>
            </a:bodyPr>
            <a:lstStyle/>
            <a:p>
              <a:r>
                <a:rPr lang="en-US" sz="1600" dirty="0">
                  <a:solidFill>
                    <a:schemeClr val="bg1">
                      <a:lumMod val="50000"/>
                    </a:schemeClr>
                  </a:solidFill>
                </a:rPr>
                <a:t>DF</a:t>
              </a:r>
            </a:p>
          </p:txBody>
        </p:sp>
        <p:sp>
          <p:nvSpPr>
            <p:cNvPr id="97" name="TextBox 96">
              <a:extLst>
                <a:ext uri="{FF2B5EF4-FFF2-40B4-BE49-F238E27FC236}">
                  <a16:creationId xmlns:a16="http://schemas.microsoft.com/office/drawing/2014/main" id="{0C3995FC-2EEA-6FC4-5FF1-EED9F8E943E9}"/>
                </a:ext>
              </a:extLst>
            </p:cNvPr>
            <p:cNvSpPr txBox="1"/>
            <p:nvPr/>
          </p:nvSpPr>
          <p:spPr>
            <a:xfrm rot="16200000">
              <a:off x="4573459" y="2961668"/>
              <a:ext cx="1372492" cy="369332"/>
            </a:xfrm>
            <a:prstGeom prst="rect">
              <a:avLst/>
            </a:prstGeom>
            <a:noFill/>
          </p:spPr>
          <p:txBody>
            <a:bodyPr wrap="none" rtlCol="0">
              <a:spAutoFit/>
            </a:bodyPr>
            <a:lstStyle/>
            <a:p>
              <a:r>
                <a:rPr lang="en-US" dirty="0">
                  <a:solidFill>
                    <a:schemeClr val="bg1">
                      <a:lumMod val="50000"/>
                    </a:schemeClr>
                  </a:solidFill>
                </a:rPr>
                <a:t>Time (1 min)</a:t>
              </a:r>
            </a:p>
          </p:txBody>
        </p:sp>
        <p:cxnSp>
          <p:nvCxnSpPr>
            <p:cNvPr id="98" name="Straight Connector 97">
              <a:extLst>
                <a:ext uri="{FF2B5EF4-FFF2-40B4-BE49-F238E27FC236}">
                  <a16:creationId xmlns:a16="http://schemas.microsoft.com/office/drawing/2014/main" id="{03CF7A27-4D83-8AE6-346E-7CB68D619405}"/>
                </a:ext>
              </a:extLst>
            </p:cNvPr>
            <p:cNvCxnSpPr>
              <a:cxnSpLocks/>
            </p:cNvCxnSpPr>
            <p:nvPr/>
          </p:nvCxnSpPr>
          <p:spPr>
            <a:xfrm flipV="1">
              <a:off x="5433669" y="2071667"/>
              <a:ext cx="0" cy="195940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943DB5F-7B14-4F29-07C8-2A787180FDEB}"/>
                </a:ext>
              </a:extLst>
            </p:cNvPr>
            <p:cNvCxnSpPr/>
            <p:nvPr/>
          </p:nvCxnSpPr>
          <p:spPr>
            <a:xfrm>
              <a:off x="5099964" y="2356338"/>
              <a:ext cx="2408364" cy="0"/>
            </a:xfrm>
            <a:prstGeom prst="line">
              <a:avLst/>
            </a:prstGeom>
          </p:spPr>
          <p:style>
            <a:lnRef idx="1">
              <a:schemeClr val="dk1"/>
            </a:lnRef>
            <a:fillRef idx="0">
              <a:schemeClr val="dk1"/>
            </a:fillRef>
            <a:effectRef idx="0">
              <a:schemeClr val="dk1"/>
            </a:effectRef>
            <a:fontRef idx="minor">
              <a:schemeClr val="tx1"/>
            </a:fontRef>
          </p:style>
        </p:cxnSp>
      </p:grpSp>
      <p:sp>
        <p:nvSpPr>
          <p:cNvPr id="102" name="Arrow: Right 101">
            <a:extLst>
              <a:ext uri="{FF2B5EF4-FFF2-40B4-BE49-F238E27FC236}">
                <a16:creationId xmlns:a16="http://schemas.microsoft.com/office/drawing/2014/main" id="{0ABF6952-C526-456F-2FE1-B07C0C9332EA}"/>
              </a:ext>
            </a:extLst>
          </p:cNvPr>
          <p:cNvSpPr/>
          <p:nvPr/>
        </p:nvSpPr>
        <p:spPr>
          <a:xfrm>
            <a:off x="7916013" y="2929775"/>
            <a:ext cx="352915" cy="24319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3D6AF7-7978-F747-7F04-45D669401E2B}"/>
              </a:ext>
            </a:extLst>
          </p:cNvPr>
          <p:cNvSpPr txBox="1"/>
          <p:nvPr/>
        </p:nvSpPr>
        <p:spPr>
          <a:xfrm>
            <a:off x="6018590" y="4558932"/>
            <a:ext cx="1089337" cy="369332"/>
          </a:xfrm>
          <a:prstGeom prst="rect">
            <a:avLst/>
          </a:prstGeom>
          <a:noFill/>
        </p:spPr>
        <p:txBody>
          <a:bodyPr wrap="none" rtlCol="0">
            <a:spAutoFit/>
          </a:bodyPr>
          <a:lstStyle/>
          <a:p>
            <a:r>
              <a:rPr lang="en-US" b="1" dirty="0" err="1"/>
              <a:t>Prox</a:t>
            </a:r>
            <a:r>
              <a:rPr lang="en-US" b="1" dirty="0"/>
              <a:t> map</a:t>
            </a:r>
          </a:p>
        </p:txBody>
      </p:sp>
      <p:cxnSp>
        <p:nvCxnSpPr>
          <p:cNvPr id="12" name="Straight Arrow Connector 11">
            <a:extLst>
              <a:ext uri="{FF2B5EF4-FFF2-40B4-BE49-F238E27FC236}">
                <a16:creationId xmlns:a16="http://schemas.microsoft.com/office/drawing/2014/main" id="{10E52682-B14D-BF18-27D2-060F8597656E}"/>
              </a:ext>
            </a:extLst>
          </p:cNvPr>
          <p:cNvCxnSpPr/>
          <p:nvPr/>
        </p:nvCxnSpPr>
        <p:spPr>
          <a:xfrm>
            <a:off x="6018590" y="3797976"/>
            <a:ext cx="358738" cy="760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489462D-E8EE-1BA8-2987-664DF53E6D21}"/>
              </a:ext>
            </a:extLst>
          </p:cNvPr>
          <p:cNvCxnSpPr>
            <a:cxnSpLocks/>
          </p:cNvCxnSpPr>
          <p:nvPr/>
        </p:nvCxnSpPr>
        <p:spPr>
          <a:xfrm flipV="1">
            <a:off x="6808014" y="3776861"/>
            <a:ext cx="324838" cy="782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A0E1488-3A50-9894-9CED-9C8290314639}"/>
              </a:ext>
            </a:extLst>
          </p:cNvPr>
          <p:cNvSpPr txBox="1"/>
          <p:nvPr/>
        </p:nvSpPr>
        <p:spPr>
          <a:xfrm>
            <a:off x="5705318" y="4068590"/>
            <a:ext cx="498855" cy="307777"/>
          </a:xfrm>
          <a:prstGeom prst="rect">
            <a:avLst/>
          </a:prstGeom>
          <a:noFill/>
        </p:spPr>
        <p:txBody>
          <a:bodyPr wrap="none" rtlCol="0">
            <a:spAutoFit/>
          </a:bodyPr>
          <a:lstStyle/>
          <a:p>
            <a:r>
              <a:rPr lang="en-US" sz="1400" dirty="0">
                <a:solidFill>
                  <a:schemeClr val="bg1">
                    <a:lumMod val="50000"/>
                  </a:schemeClr>
                </a:solidFill>
              </a:rPr>
              <a:t>(</a:t>
            </a:r>
            <a:r>
              <a:rPr lang="en-US" sz="1400" dirty="0" err="1">
                <a:solidFill>
                  <a:schemeClr val="bg1">
                    <a:lumMod val="50000"/>
                  </a:schemeClr>
                </a:solidFill>
              </a:rPr>
              <a:t>x,y</a:t>
            </a:r>
            <a:r>
              <a:rPr lang="en-US" sz="1400" dirty="0">
                <a:solidFill>
                  <a:schemeClr val="bg1">
                    <a:lumMod val="50000"/>
                  </a:schemeClr>
                </a:solidFill>
              </a:rPr>
              <a:t>)</a:t>
            </a:r>
          </a:p>
        </p:txBody>
      </p:sp>
      <p:sp>
        <p:nvSpPr>
          <p:cNvPr id="18" name="TextBox 17">
            <a:extLst>
              <a:ext uri="{FF2B5EF4-FFF2-40B4-BE49-F238E27FC236}">
                <a16:creationId xmlns:a16="http://schemas.microsoft.com/office/drawing/2014/main" id="{9A08F704-1843-0C64-1E66-527F78D95E3F}"/>
              </a:ext>
            </a:extLst>
          </p:cNvPr>
          <p:cNvSpPr txBox="1"/>
          <p:nvPr/>
        </p:nvSpPr>
        <p:spPr>
          <a:xfrm>
            <a:off x="6970433" y="4072803"/>
            <a:ext cx="892424" cy="307777"/>
          </a:xfrm>
          <a:prstGeom prst="rect">
            <a:avLst/>
          </a:prstGeom>
          <a:noFill/>
        </p:spPr>
        <p:txBody>
          <a:bodyPr wrap="none" rtlCol="0">
            <a:spAutoFit/>
          </a:bodyPr>
          <a:lstStyle/>
          <a:p>
            <a:r>
              <a:rPr lang="en-US" sz="1400" dirty="0" err="1">
                <a:solidFill>
                  <a:schemeClr val="bg1">
                    <a:lumMod val="50000"/>
                  </a:schemeClr>
                </a:solidFill>
              </a:rPr>
              <a:t>Prox</a:t>
            </a:r>
            <a:r>
              <a:rPr lang="en-US" sz="1400" dirty="0">
                <a:solidFill>
                  <a:schemeClr val="bg1">
                    <a:lumMod val="50000"/>
                  </a:schemeClr>
                </a:solidFill>
              </a:rPr>
              <a:t> zone</a:t>
            </a:r>
          </a:p>
        </p:txBody>
      </p:sp>
    </p:spTree>
    <p:extLst>
      <p:ext uri="{BB962C8B-B14F-4D97-AF65-F5344CB8AC3E}">
        <p14:creationId xmlns:p14="http://schemas.microsoft.com/office/powerpoint/2010/main" val="364853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4A7CB9E-341F-FDFB-3E42-04EEC265A6DA}"/>
              </a:ext>
            </a:extLst>
          </p:cNvPr>
          <p:cNvGrpSpPr/>
          <p:nvPr/>
        </p:nvGrpSpPr>
        <p:grpSpPr>
          <a:xfrm>
            <a:off x="838200" y="2798242"/>
            <a:ext cx="1961050" cy="1592257"/>
            <a:chOff x="5044261" y="2030398"/>
            <a:chExt cx="2464067" cy="2000677"/>
          </a:xfrm>
        </p:grpSpPr>
        <p:sp>
          <p:nvSpPr>
            <p:cNvPr id="11" name="TextBox 10">
              <a:extLst>
                <a:ext uri="{FF2B5EF4-FFF2-40B4-BE49-F238E27FC236}">
                  <a16:creationId xmlns:a16="http://schemas.microsoft.com/office/drawing/2014/main" id="{456BC2C9-DDD4-AFB6-C3BA-B15965A3BAC0}"/>
                </a:ext>
              </a:extLst>
            </p:cNvPr>
            <p:cNvSpPr txBox="1"/>
            <p:nvPr/>
          </p:nvSpPr>
          <p:spPr>
            <a:xfrm>
              <a:off x="5636977" y="2707813"/>
              <a:ext cx="1689437" cy="850789"/>
            </a:xfrm>
            <a:prstGeom prst="rect">
              <a:avLst/>
            </a:prstGeom>
            <a:noFill/>
          </p:spPr>
          <p:txBody>
            <a:bodyPr wrap="square" rtlCol="0">
              <a:spAutoFit/>
            </a:bodyPr>
            <a:lstStyle/>
            <a:p>
              <a:r>
                <a:rPr lang="en-US" sz="1400" b="1" dirty="0"/>
                <a:t>Wide matrix</a:t>
              </a:r>
            </a:p>
            <a:p>
              <a:r>
                <a:rPr lang="en-US" sz="1200" dirty="0"/>
                <a:t>Down-sampled to 5min intervals</a:t>
              </a:r>
            </a:p>
          </p:txBody>
        </p:sp>
        <p:sp>
          <p:nvSpPr>
            <p:cNvPr id="12" name="Rectangle 11">
              <a:extLst>
                <a:ext uri="{FF2B5EF4-FFF2-40B4-BE49-F238E27FC236}">
                  <a16:creationId xmlns:a16="http://schemas.microsoft.com/office/drawing/2014/main" id="{102828CE-BDF1-208A-5DE1-5B97D7665848}"/>
                </a:ext>
              </a:extLst>
            </p:cNvPr>
            <p:cNvSpPr/>
            <p:nvPr/>
          </p:nvSpPr>
          <p:spPr>
            <a:xfrm>
              <a:off x="5099964" y="2071667"/>
              <a:ext cx="2408364" cy="1959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6CB3977-7028-CBB7-473C-C98FF62C3C02}"/>
                </a:ext>
              </a:extLst>
            </p:cNvPr>
            <p:cNvSpPr txBox="1"/>
            <p:nvPr/>
          </p:nvSpPr>
          <p:spPr>
            <a:xfrm>
              <a:off x="5719320" y="2030398"/>
              <a:ext cx="1390187" cy="386723"/>
            </a:xfrm>
            <a:prstGeom prst="rect">
              <a:avLst/>
            </a:prstGeom>
            <a:noFill/>
          </p:spPr>
          <p:txBody>
            <a:bodyPr wrap="none" rtlCol="0">
              <a:spAutoFit/>
            </a:bodyPr>
            <a:lstStyle/>
            <a:p>
              <a:r>
                <a:rPr lang="en-US" sz="1400" dirty="0">
                  <a:solidFill>
                    <a:schemeClr val="bg1">
                      <a:lumMod val="50000"/>
                    </a:schemeClr>
                  </a:solidFill>
                </a:rPr>
                <a:t>Time (5 min)</a:t>
              </a:r>
            </a:p>
          </p:txBody>
        </p:sp>
        <p:sp>
          <p:nvSpPr>
            <p:cNvPr id="14" name="TextBox 13">
              <a:extLst>
                <a:ext uri="{FF2B5EF4-FFF2-40B4-BE49-F238E27FC236}">
                  <a16:creationId xmlns:a16="http://schemas.microsoft.com/office/drawing/2014/main" id="{0E1642DC-3A9C-A8A5-3E31-C926F0709C6E}"/>
                </a:ext>
              </a:extLst>
            </p:cNvPr>
            <p:cNvSpPr txBox="1"/>
            <p:nvPr/>
          </p:nvSpPr>
          <p:spPr>
            <a:xfrm>
              <a:off x="5044261" y="2040696"/>
              <a:ext cx="439495" cy="348050"/>
            </a:xfrm>
            <a:prstGeom prst="rect">
              <a:avLst/>
            </a:prstGeom>
            <a:noFill/>
          </p:spPr>
          <p:txBody>
            <a:bodyPr wrap="none" rtlCol="0">
              <a:spAutoFit/>
            </a:bodyPr>
            <a:lstStyle/>
            <a:p>
              <a:r>
                <a:rPr lang="en-US" sz="1200" dirty="0">
                  <a:solidFill>
                    <a:schemeClr val="bg1">
                      <a:lumMod val="50000"/>
                    </a:schemeClr>
                  </a:solidFill>
                </a:rPr>
                <a:t>DF</a:t>
              </a:r>
            </a:p>
          </p:txBody>
        </p:sp>
        <p:sp>
          <p:nvSpPr>
            <p:cNvPr id="15" name="TextBox 14">
              <a:extLst>
                <a:ext uri="{FF2B5EF4-FFF2-40B4-BE49-F238E27FC236}">
                  <a16:creationId xmlns:a16="http://schemas.microsoft.com/office/drawing/2014/main" id="{8F0BF0A8-32D4-1FC8-9E3D-52099CC781C4}"/>
                </a:ext>
              </a:extLst>
            </p:cNvPr>
            <p:cNvSpPr txBox="1"/>
            <p:nvPr/>
          </p:nvSpPr>
          <p:spPr>
            <a:xfrm rot="16200000">
              <a:off x="4818399" y="2975531"/>
              <a:ext cx="882614" cy="386723"/>
            </a:xfrm>
            <a:prstGeom prst="rect">
              <a:avLst/>
            </a:prstGeom>
            <a:noFill/>
          </p:spPr>
          <p:txBody>
            <a:bodyPr wrap="none" rtlCol="0">
              <a:spAutoFit/>
            </a:bodyPr>
            <a:lstStyle/>
            <a:p>
              <a:r>
                <a:rPr lang="en-US" sz="1400" dirty="0" err="1">
                  <a:solidFill>
                    <a:schemeClr val="bg1">
                      <a:lumMod val="50000"/>
                    </a:schemeClr>
                  </a:solidFill>
                </a:rPr>
                <a:t>Prox</a:t>
              </a:r>
              <a:r>
                <a:rPr lang="en-US" sz="1400" dirty="0">
                  <a:solidFill>
                    <a:schemeClr val="bg1">
                      <a:lumMod val="50000"/>
                    </a:schemeClr>
                  </a:solidFill>
                </a:rPr>
                <a:t> ID</a:t>
              </a:r>
            </a:p>
          </p:txBody>
        </p:sp>
        <p:cxnSp>
          <p:nvCxnSpPr>
            <p:cNvPr id="16" name="Straight Connector 15">
              <a:extLst>
                <a:ext uri="{FF2B5EF4-FFF2-40B4-BE49-F238E27FC236}">
                  <a16:creationId xmlns:a16="http://schemas.microsoft.com/office/drawing/2014/main" id="{6ECFD9D5-A0D7-F1E7-EAD0-74145272EB22}"/>
                </a:ext>
              </a:extLst>
            </p:cNvPr>
            <p:cNvCxnSpPr>
              <a:cxnSpLocks/>
            </p:cNvCxnSpPr>
            <p:nvPr/>
          </p:nvCxnSpPr>
          <p:spPr>
            <a:xfrm flipV="1">
              <a:off x="5433669" y="2071667"/>
              <a:ext cx="0" cy="195940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6BE76FE-61C6-91D1-1AC9-569E1F6C7893}"/>
                </a:ext>
              </a:extLst>
            </p:cNvPr>
            <p:cNvCxnSpPr/>
            <p:nvPr/>
          </p:nvCxnSpPr>
          <p:spPr>
            <a:xfrm>
              <a:off x="5099964" y="2356338"/>
              <a:ext cx="2408364" cy="0"/>
            </a:xfrm>
            <a:prstGeom prst="line">
              <a:avLst/>
            </a:prstGeom>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918F5AB7-9F88-D329-B736-2AB06F24E221}"/>
              </a:ext>
            </a:extLst>
          </p:cNvPr>
          <p:cNvSpPr txBox="1"/>
          <p:nvPr/>
        </p:nvSpPr>
        <p:spPr>
          <a:xfrm>
            <a:off x="747439" y="1837795"/>
            <a:ext cx="2186901" cy="307777"/>
          </a:xfrm>
          <a:prstGeom prst="rect">
            <a:avLst/>
          </a:prstGeom>
          <a:noFill/>
        </p:spPr>
        <p:txBody>
          <a:bodyPr wrap="square" rtlCol="0">
            <a:spAutoFit/>
          </a:bodyPr>
          <a:lstStyle/>
          <a:p>
            <a:r>
              <a:rPr lang="en-US" sz="1400" b="1" dirty="0"/>
              <a:t>Employee Location Matrix</a:t>
            </a:r>
            <a:endParaRPr lang="en-US" sz="1400" dirty="0"/>
          </a:p>
        </p:txBody>
      </p:sp>
      <p:sp>
        <p:nvSpPr>
          <p:cNvPr id="27" name="Arrow: Right 26">
            <a:extLst>
              <a:ext uri="{FF2B5EF4-FFF2-40B4-BE49-F238E27FC236}">
                <a16:creationId xmlns:a16="http://schemas.microsoft.com/office/drawing/2014/main" id="{7A3E5A4C-CC66-6EB1-9E24-9D9875BC3F4A}"/>
              </a:ext>
            </a:extLst>
          </p:cNvPr>
          <p:cNvSpPr/>
          <p:nvPr/>
        </p:nvSpPr>
        <p:spPr>
          <a:xfrm rot="5400000">
            <a:off x="1664433" y="2349023"/>
            <a:ext cx="352915" cy="24319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2C80060-63F9-AE70-953F-A9EEB3A69C75}"/>
              </a:ext>
            </a:extLst>
          </p:cNvPr>
          <p:cNvSpPr txBox="1"/>
          <p:nvPr/>
        </p:nvSpPr>
        <p:spPr>
          <a:xfrm>
            <a:off x="747439" y="5019465"/>
            <a:ext cx="2821280" cy="1169551"/>
          </a:xfrm>
          <a:prstGeom prst="rect">
            <a:avLst/>
          </a:prstGeom>
          <a:noFill/>
        </p:spPr>
        <p:txBody>
          <a:bodyPr wrap="square" rtlCol="0">
            <a:spAutoFit/>
          </a:bodyPr>
          <a:lstStyle/>
          <a:p>
            <a:r>
              <a:rPr lang="en-US" sz="1400" b="1" dirty="0"/>
              <a:t>K-Means Clustering</a:t>
            </a:r>
          </a:p>
          <a:p>
            <a:pPr marL="285750" indent="-285750">
              <a:buFont typeface="Arial" panose="020B0604020202020204" pitchFamily="34" charset="0"/>
              <a:buChar char="•"/>
            </a:pPr>
            <a:r>
              <a:rPr lang="en-US" sz="1400" dirty="0"/>
              <a:t>each employee as an “instance”</a:t>
            </a:r>
          </a:p>
          <a:p>
            <a:pPr marL="285750" indent="-285750">
              <a:buFont typeface="Arial" panose="020B0604020202020204" pitchFamily="34" charset="0"/>
              <a:buChar char="•"/>
            </a:pPr>
            <a:r>
              <a:rPr lang="en-US" sz="1400" dirty="0"/>
              <a:t>4032 “features” (each 5 min interval)</a:t>
            </a:r>
          </a:p>
          <a:p>
            <a:pPr marL="285750" indent="-285750">
              <a:buFont typeface="Arial" panose="020B0604020202020204" pitchFamily="34" charset="0"/>
              <a:buChar char="•"/>
            </a:pPr>
            <a:r>
              <a:rPr lang="en-US" sz="1400" dirty="0"/>
              <a:t>5 clusters optimal (elbow plot)</a:t>
            </a:r>
          </a:p>
        </p:txBody>
      </p:sp>
      <p:sp>
        <p:nvSpPr>
          <p:cNvPr id="30" name="Arrow: Right 29">
            <a:extLst>
              <a:ext uri="{FF2B5EF4-FFF2-40B4-BE49-F238E27FC236}">
                <a16:creationId xmlns:a16="http://schemas.microsoft.com/office/drawing/2014/main" id="{E3EA9986-A396-7924-2981-129C9108F717}"/>
              </a:ext>
            </a:extLst>
          </p:cNvPr>
          <p:cNvSpPr/>
          <p:nvPr/>
        </p:nvSpPr>
        <p:spPr>
          <a:xfrm rot="5400000">
            <a:off x="1517069" y="4654124"/>
            <a:ext cx="336453" cy="18473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37F8FC7E-C1D9-9527-B590-D6ACBBBC19F7}"/>
              </a:ext>
            </a:extLst>
          </p:cNvPr>
          <p:cNvSpPr/>
          <p:nvPr/>
        </p:nvSpPr>
        <p:spPr>
          <a:xfrm rot="16200000">
            <a:off x="1878173" y="4637589"/>
            <a:ext cx="336453" cy="18473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A34A9F4-5065-8016-246A-56420672BB40}"/>
              </a:ext>
            </a:extLst>
          </p:cNvPr>
          <p:cNvSpPr/>
          <p:nvPr/>
        </p:nvSpPr>
        <p:spPr>
          <a:xfrm>
            <a:off x="3034426" y="3489196"/>
            <a:ext cx="679553" cy="24319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1E4298F-4EF1-FE1E-DE96-2D051B725765}"/>
              </a:ext>
            </a:extLst>
          </p:cNvPr>
          <p:cNvSpPr txBox="1"/>
          <p:nvPr/>
        </p:nvSpPr>
        <p:spPr>
          <a:xfrm>
            <a:off x="2959066" y="3738270"/>
            <a:ext cx="785343" cy="276999"/>
          </a:xfrm>
          <a:prstGeom prst="rect">
            <a:avLst/>
          </a:prstGeom>
          <a:noFill/>
        </p:spPr>
        <p:txBody>
          <a:bodyPr wrap="none" rtlCol="0">
            <a:spAutoFit/>
          </a:bodyPr>
          <a:lstStyle/>
          <a:p>
            <a:r>
              <a:rPr lang="en-US" sz="1200" dirty="0" err="1">
                <a:solidFill>
                  <a:schemeClr val="bg1">
                    <a:lumMod val="50000"/>
                  </a:schemeClr>
                </a:solidFill>
              </a:rPr>
              <a:t>DF.stack</a:t>
            </a:r>
            <a:r>
              <a:rPr lang="en-US" sz="1200" dirty="0">
                <a:solidFill>
                  <a:schemeClr val="bg1">
                    <a:lumMod val="50000"/>
                  </a:schemeClr>
                </a:solidFill>
              </a:rPr>
              <a:t>()</a:t>
            </a:r>
          </a:p>
        </p:txBody>
      </p:sp>
      <p:sp>
        <p:nvSpPr>
          <p:cNvPr id="34" name="TextBox 33">
            <a:extLst>
              <a:ext uri="{FF2B5EF4-FFF2-40B4-BE49-F238E27FC236}">
                <a16:creationId xmlns:a16="http://schemas.microsoft.com/office/drawing/2014/main" id="{1013A6EA-128B-3B3C-433D-7151D3C6D45C}"/>
              </a:ext>
            </a:extLst>
          </p:cNvPr>
          <p:cNvSpPr txBox="1"/>
          <p:nvPr/>
        </p:nvSpPr>
        <p:spPr>
          <a:xfrm>
            <a:off x="1948337" y="2329973"/>
            <a:ext cx="800284" cy="276999"/>
          </a:xfrm>
          <a:prstGeom prst="rect">
            <a:avLst/>
          </a:prstGeom>
          <a:noFill/>
        </p:spPr>
        <p:txBody>
          <a:bodyPr wrap="none" rtlCol="0">
            <a:spAutoFit/>
          </a:bodyPr>
          <a:lstStyle/>
          <a:p>
            <a:r>
              <a:rPr lang="en-US" sz="1200" dirty="0">
                <a:solidFill>
                  <a:schemeClr val="bg1">
                    <a:lumMod val="50000"/>
                  </a:schemeClr>
                </a:solidFill>
              </a:rPr>
              <a:t>transpose</a:t>
            </a:r>
          </a:p>
        </p:txBody>
      </p:sp>
      <p:sp>
        <p:nvSpPr>
          <p:cNvPr id="7" name="Title 1">
            <a:extLst>
              <a:ext uri="{FF2B5EF4-FFF2-40B4-BE49-F238E27FC236}">
                <a16:creationId xmlns:a16="http://schemas.microsoft.com/office/drawing/2014/main" id="{C7ED3368-1339-1F02-1813-1AB978DF8116}"/>
              </a:ext>
            </a:extLst>
          </p:cNvPr>
          <p:cNvSpPr>
            <a:spLocks noGrp="1"/>
          </p:cNvSpPr>
          <p:nvPr>
            <p:ph type="title"/>
          </p:nvPr>
        </p:nvSpPr>
        <p:spPr>
          <a:xfrm>
            <a:off x="838200" y="365125"/>
            <a:ext cx="10515600" cy="1325563"/>
          </a:xfrm>
        </p:spPr>
        <p:txBody>
          <a:bodyPr/>
          <a:lstStyle/>
          <a:p>
            <a:r>
              <a:rPr lang="en-US" dirty="0"/>
              <a:t>Data Analysis</a:t>
            </a:r>
            <a:br>
              <a:rPr lang="en-US" dirty="0"/>
            </a:br>
            <a:r>
              <a:rPr lang="en-US" sz="2400" dirty="0"/>
              <a:t>Employee Patterns of Life</a:t>
            </a:r>
            <a:endParaRPr lang="en-US" dirty="0"/>
          </a:p>
        </p:txBody>
      </p:sp>
      <p:grpSp>
        <p:nvGrpSpPr>
          <p:cNvPr id="47" name="Group 46">
            <a:extLst>
              <a:ext uri="{FF2B5EF4-FFF2-40B4-BE49-F238E27FC236}">
                <a16:creationId xmlns:a16="http://schemas.microsoft.com/office/drawing/2014/main" id="{F7D44CC3-6CFF-7FCC-0481-68BCBA65FD3D}"/>
              </a:ext>
            </a:extLst>
          </p:cNvPr>
          <p:cNvGrpSpPr/>
          <p:nvPr/>
        </p:nvGrpSpPr>
        <p:grpSpPr>
          <a:xfrm>
            <a:off x="3657600" y="1376256"/>
            <a:ext cx="8235841" cy="5378905"/>
            <a:chOff x="3657600" y="1376256"/>
            <a:chExt cx="8235841" cy="5378905"/>
          </a:xfrm>
        </p:grpSpPr>
        <p:pic>
          <p:nvPicPr>
            <p:cNvPr id="44" name="Picture 43">
              <a:extLst>
                <a:ext uri="{FF2B5EF4-FFF2-40B4-BE49-F238E27FC236}">
                  <a16:creationId xmlns:a16="http://schemas.microsoft.com/office/drawing/2014/main" id="{D84F92BD-2E92-8983-BA41-51179B452AEA}"/>
                </a:ext>
              </a:extLst>
            </p:cNvPr>
            <p:cNvPicPr>
              <a:picLocks noChangeAspect="1"/>
            </p:cNvPicPr>
            <p:nvPr/>
          </p:nvPicPr>
          <p:blipFill rotWithShape="1">
            <a:blip r:embed="rId3"/>
            <a:srcRect l="2756"/>
            <a:stretch/>
          </p:blipFill>
          <p:spPr>
            <a:xfrm>
              <a:off x="4004017" y="1376256"/>
              <a:ext cx="7787932" cy="5099449"/>
            </a:xfrm>
            <a:prstGeom prst="rect">
              <a:avLst/>
            </a:prstGeom>
          </p:spPr>
        </p:pic>
        <p:sp>
          <p:nvSpPr>
            <p:cNvPr id="42" name="Rectangle 41">
              <a:extLst>
                <a:ext uri="{FF2B5EF4-FFF2-40B4-BE49-F238E27FC236}">
                  <a16:creationId xmlns:a16="http://schemas.microsoft.com/office/drawing/2014/main" id="{939BFA6F-855B-1752-2859-B4B18DA5161A}"/>
                </a:ext>
              </a:extLst>
            </p:cNvPr>
            <p:cNvSpPr/>
            <p:nvPr/>
          </p:nvSpPr>
          <p:spPr>
            <a:xfrm>
              <a:off x="10982325" y="1947468"/>
              <a:ext cx="911116" cy="3466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EB5DAE87-3A00-C701-C935-4CD76974F67E}"/>
                </a:ext>
              </a:extLst>
            </p:cNvPr>
            <p:cNvPicPr>
              <a:picLocks noChangeAspect="1"/>
            </p:cNvPicPr>
            <p:nvPr/>
          </p:nvPicPr>
          <p:blipFill rotWithShape="1">
            <a:blip r:embed="rId4"/>
            <a:srcRect t="91517"/>
            <a:stretch/>
          </p:blipFill>
          <p:spPr>
            <a:xfrm>
              <a:off x="3657600" y="6447384"/>
              <a:ext cx="8201024" cy="307777"/>
            </a:xfrm>
            <a:prstGeom prst="rect">
              <a:avLst/>
            </a:prstGeom>
          </p:spPr>
        </p:pic>
      </p:grpSp>
    </p:spTree>
    <p:extLst>
      <p:ext uri="{BB962C8B-B14F-4D97-AF65-F5344CB8AC3E}">
        <p14:creationId xmlns:p14="http://schemas.microsoft.com/office/powerpoint/2010/main" val="172634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0C362-CF9A-95AE-2A07-CA57EFD17E1B}"/>
              </a:ext>
            </a:extLst>
          </p:cNvPr>
          <p:cNvSpPr>
            <a:spLocks noGrp="1"/>
          </p:cNvSpPr>
          <p:nvPr>
            <p:ph type="title"/>
          </p:nvPr>
        </p:nvSpPr>
        <p:spPr>
          <a:xfrm>
            <a:off x="838200" y="365125"/>
            <a:ext cx="10515600" cy="1325563"/>
          </a:xfrm>
        </p:spPr>
        <p:txBody>
          <a:bodyPr/>
          <a:lstStyle/>
          <a:p>
            <a:r>
              <a:rPr lang="en-US" dirty="0"/>
              <a:t>Data Analysis</a:t>
            </a:r>
            <a:br>
              <a:rPr lang="en-US" dirty="0"/>
            </a:br>
            <a:r>
              <a:rPr lang="en-US" sz="2400" dirty="0"/>
              <a:t>Building systems patterns</a:t>
            </a:r>
            <a:endParaRPr lang="en-US" dirty="0"/>
          </a:p>
        </p:txBody>
      </p:sp>
      <p:pic>
        <p:nvPicPr>
          <p:cNvPr id="6" name="Picture 5">
            <a:extLst>
              <a:ext uri="{FF2B5EF4-FFF2-40B4-BE49-F238E27FC236}">
                <a16:creationId xmlns:a16="http://schemas.microsoft.com/office/drawing/2014/main" id="{781BBE22-D888-B3CF-7ABC-8B55E0ECC5B6}"/>
              </a:ext>
            </a:extLst>
          </p:cNvPr>
          <p:cNvPicPr>
            <a:picLocks noChangeAspect="1"/>
          </p:cNvPicPr>
          <p:nvPr/>
        </p:nvPicPr>
        <p:blipFill rotWithShape="1">
          <a:blip r:embed="rId3"/>
          <a:srcRect l="3382" t="10629" b="7321"/>
          <a:stretch/>
        </p:blipFill>
        <p:spPr>
          <a:xfrm>
            <a:off x="838199" y="2108836"/>
            <a:ext cx="5324475" cy="2095500"/>
          </a:xfrm>
          <a:prstGeom prst="rect">
            <a:avLst/>
          </a:prstGeom>
        </p:spPr>
      </p:pic>
      <p:pic>
        <p:nvPicPr>
          <p:cNvPr id="8" name="Picture 7">
            <a:extLst>
              <a:ext uri="{FF2B5EF4-FFF2-40B4-BE49-F238E27FC236}">
                <a16:creationId xmlns:a16="http://schemas.microsoft.com/office/drawing/2014/main" id="{BC2797F6-B5E9-03A9-0878-ED84F152A8A9}"/>
              </a:ext>
            </a:extLst>
          </p:cNvPr>
          <p:cNvPicPr>
            <a:picLocks noChangeAspect="1"/>
          </p:cNvPicPr>
          <p:nvPr/>
        </p:nvPicPr>
        <p:blipFill rotWithShape="1">
          <a:blip r:embed="rId4"/>
          <a:srcRect l="2748" t="12871" r="6307" b="-2280"/>
          <a:stretch/>
        </p:blipFill>
        <p:spPr>
          <a:xfrm>
            <a:off x="919747" y="4204336"/>
            <a:ext cx="4934401" cy="2288539"/>
          </a:xfrm>
          <a:prstGeom prst="rect">
            <a:avLst/>
          </a:prstGeom>
        </p:spPr>
      </p:pic>
      <p:sp>
        <p:nvSpPr>
          <p:cNvPr id="9" name="TextBox 8">
            <a:extLst>
              <a:ext uri="{FF2B5EF4-FFF2-40B4-BE49-F238E27FC236}">
                <a16:creationId xmlns:a16="http://schemas.microsoft.com/office/drawing/2014/main" id="{E248BDF6-D83E-E9F2-0B0D-4DA90CEA4854}"/>
              </a:ext>
            </a:extLst>
          </p:cNvPr>
          <p:cNvSpPr txBox="1"/>
          <p:nvPr/>
        </p:nvSpPr>
        <p:spPr>
          <a:xfrm rot="16200000">
            <a:off x="310297" y="3018086"/>
            <a:ext cx="778803" cy="276999"/>
          </a:xfrm>
          <a:prstGeom prst="rect">
            <a:avLst/>
          </a:prstGeom>
          <a:noFill/>
        </p:spPr>
        <p:txBody>
          <a:bodyPr wrap="none" rtlCol="0">
            <a:spAutoFit/>
          </a:bodyPr>
          <a:lstStyle/>
          <a:p>
            <a:r>
              <a:rPr lang="en-US" sz="1200" dirty="0"/>
              <a:t>Power, W</a:t>
            </a:r>
          </a:p>
        </p:txBody>
      </p:sp>
      <p:sp>
        <p:nvSpPr>
          <p:cNvPr id="10" name="TextBox 9">
            <a:extLst>
              <a:ext uri="{FF2B5EF4-FFF2-40B4-BE49-F238E27FC236}">
                <a16:creationId xmlns:a16="http://schemas.microsoft.com/office/drawing/2014/main" id="{1345C0D5-C655-AC18-0CD9-134C5C70B0D6}"/>
              </a:ext>
            </a:extLst>
          </p:cNvPr>
          <p:cNvSpPr txBox="1"/>
          <p:nvPr/>
        </p:nvSpPr>
        <p:spPr>
          <a:xfrm rot="16200000">
            <a:off x="-86924" y="5117644"/>
            <a:ext cx="1573251" cy="276999"/>
          </a:xfrm>
          <a:prstGeom prst="rect">
            <a:avLst/>
          </a:prstGeom>
          <a:noFill/>
        </p:spPr>
        <p:txBody>
          <a:bodyPr wrap="none" rtlCol="0">
            <a:spAutoFit/>
          </a:bodyPr>
          <a:lstStyle/>
          <a:p>
            <a:r>
              <a:rPr lang="en-US" sz="1200" dirty="0"/>
              <a:t>Power – Standardized</a:t>
            </a:r>
          </a:p>
        </p:txBody>
      </p:sp>
      <p:sp>
        <p:nvSpPr>
          <p:cNvPr id="11" name="TextBox 10">
            <a:extLst>
              <a:ext uri="{FF2B5EF4-FFF2-40B4-BE49-F238E27FC236}">
                <a16:creationId xmlns:a16="http://schemas.microsoft.com/office/drawing/2014/main" id="{CCBD5CC5-7376-B026-B00A-EE62CD68E635}"/>
              </a:ext>
            </a:extLst>
          </p:cNvPr>
          <p:cNvSpPr txBox="1"/>
          <p:nvPr/>
        </p:nvSpPr>
        <p:spPr>
          <a:xfrm>
            <a:off x="2623931" y="1805014"/>
            <a:ext cx="1415131" cy="338554"/>
          </a:xfrm>
          <a:prstGeom prst="rect">
            <a:avLst/>
          </a:prstGeom>
          <a:noFill/>
        </p:spPr>
        <p:txBody>
          <a:bodyPr wrap="none" rtlCol="0">
            <a:spAutoFit/>
          </a:bodyPr>
          <a:lstStyle/>
          <a:p>
            <a:r>
              <a:rPr lang="en-US" sz="1600" dirty="0"/>
              <a:t>Lighting Power</a:t>
            </a:r>
          </a:p>
        </p:txBody>
      </p:sp>
      <p:sp>
        <p:nvSpPr>
          <p:cNvPr id="30" name="Arrow: Right 29">
            <a:extLst>
              <a:ext uri="{FF2B5EF4-FFF2-40B4-BE49-F238E27FC236}">
                <a16:creationId xmlns:a16="http://schemas.microsoft.com/office/drawing/2014/main" id="{8166F7A5-2F3C-5515-C45A-F648C6EB2FBA}"/>
              </a:ext>
            </a:extLst>
          </p:cNvPr>
          <p:cNvSpPr/>
          <p:nvPr/>
        </p:nvSpPr>
        <p:spPr>
          <a:xfrm>
            <a:off x="6316491" y="3961145"/>
            <a:ext cx="352915" cy="243191"/>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8BEFB1D-25DC-AF30-7D3F-5DE0C739CAF8}"/>
              </a:ext>
            </a:extLst>
          </p:cNvPr>
          <p:cNvSpPr txBox="1"/>
          <p:nvPr/>
        </p:nvSpPr>
        <p:spPr>
          <a:xfrm>
            <a:off x="5935694" y="4323492"/>
            <a:ext cx="1098506" cy="369332"/>
          </a:xfrm>
          <a:prstGeom prst="rect">
            <a:avLst/>
          </a:prstGeom>
          <a:noFill/>
        </p:spPr>
        <p:txBody>
          <a:bodyPr wrap="none" rtlCol="0">
            <a:spAutoFit/>
          </a:bodyPr>
          <a:lstStyle/>
          <a:p>
            <a:r>
              <a:rPr lang="en-US" dirty="0"/>
              <a:t>Bin by std</a:t>
            </a:r>
          </a:p>
        </p:txBody>
      </p:sp>
      <p:grpSp>
        <p:nvGrpSpPr>
          <p:cNvPr id="62" name="Group 61">
            <a:extLst>
              <a:ext uri="{FF2B5EF4-FFF2-40B4-BE49-F238E27FC236}">
                <a16:creationId xmlns:a16="http://schemas.microsoft.com/office/drawing/2014/main" id="{913260EF-8AD0-F1CE-E705-52661CA54190}"/>
              </a:ext>
            </a:extLst>
          </p:cNvPr>
          <p:cNvGrpSpPr/>
          <p:nvPr/>
        </p:nvGrpSpPr>
        <p:grpSpPr>
          <a:xfrm>
            <a:off x="7399271" y="2285647"/>
            <a:ext cx="1573627" cy="3757122"/>
            <a:chOff x="7719821" y="2143568"/>
            <a:chExt cx="1573627" cy="3757122"/>
          </a:xfrm>
        </p:grpSpPr>
        <p:cxnSp>
          <p:nvCxnSpPr>
            <p:cNvPr id="33" name="Straight Arrow Connector 32">
              <a:extLst>
                <a:ext uri="{FF2B5EF4-FFF2-40B4-BE49-F238E27FC236}">
                  <a16:creationId xmlns:a16="http://schemas.microsoft.com/office/drawing/2014/main" id="{A62478E1-EDC6-0009-085F-7B29775A33CA}"/>
                </a:ext>
              </a:extLst>
            </p:cNvPr>
            <p:cNvCxnSpPr/>
            <p:nvPr/>
          </p:nvCxnSpPr>
          <p:spPr>
            <a:xfrm flipV="1">
              <a:off x="8555525" y="2143568"/>
              <a:ext cx="0" cy="1939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D02484-F6FF-6F6D-0AD7-F60C090518F2}"/>
                </a:ext>
              </a:extLst>
            </p:cNvPr>
            <p:cNvCxnSpPr>
              <a:cxnSpLocks/>
            </p:cNvCxnSpPr>
            <p:nvPr/>
          </p:nvCxnSpPr>
          <p:spPr>
            <a:xfrm>
              <a:off x="8555525" y="3961145"/>
              <a:ext cx="0" cy="1939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1153DD1-F3ED-64D1-4BD6-AA16F6F5881F}"/>
                </a:ext>
              </a:extLst>
            </p:cNvPr>
            <p:cNvSpPr txBox="1"/>
            <p:nvPr/>
          </p:nvSpPr>
          <p:spPr>
            <a:xfrm>
              <a:off x="7719821" y="3800716"/>
              <a:ext cx="598241" cy="307777"/>
            </a:xfrm>
            <a:prstGeom prst="rect">
              <a:avLst/>
            </a:prstGeom>
            <a:noFill/>
          </p:spPr>
          <p:txBody>
            <a:bodyPr wrap="none" rtlCol="0">
              <a:spAutoFit/>
            </a:bodyPr>
            <a:lstStyle/>
            <a:p>
              <a:r>
                <a:rPr lang="en-US" sz="1400" dirty="0"/>
                <a:t>mean</a:t>
              </a:r>
            </a:p>
          </p:txBody>
        </p:sp>
        <p:sp>
          <p:nvSpPr>
            <p:cNvPr id="36" name="TextBox 35">
              <a:extLst>
                <a:ext uri="{FF2B5EF4-FFF2-40B4-BE49-F238E27FC236}">
                  <a16:creationId xmlns:a16="http://schemas.microsoft.com/office/drawing/2014/main" id="{C98A81E4-A6A5-29F4-33C0-5D006F6B322A}"/>
                </a:ext>
              </a:extLst>
            </p:cNvPr>
            <p:cNvSpPr txBox="1"/>
            <p:nvPr/>
          </p:nvSpPr>
          <p:spPr>
            <a:xfrm>
              <a:off x="8163815" y="3671474"/>
              <a:ext cx="365806" cy="307777"/>
            </a:xfrm>
            <a:prstGeom prst="rect">
              <a:avLst/>
            </a:prstGeom>
            <a:noFill/>
          </p:spPr>
          <p:txBody>
            <a:bodyPr wrap="none" rtlCol="0">
              <a:spAutoFit/>
            </a:bodyPr>
            <a:lstStyle/>
            <a:p>
              <a:r>
                <a:rPr lang="en-US" sz="1400" dirty="0"/>
                <a:t>+1</a:t>
              </a:r>
            </a:p>
          </p:txBody>
        </p:sp>
        <p:sp>
          <p:nvSpPr>
            <p:cNvPr id="39" name="TextBox 38">
              <a:extLst>
                <a:ext uri="{FF2B5EF4-FFF2-40B4-BE49-F238E27FC236}">
                  <a16:creationId xmlns:a16="http://schemas.microsoft.com/office/drawing/2014/main" id="{7644786B-ADBE-5836-B1AC-234F383CAD24}"/>
                </a:ext>
              </a:extLst>
            </p:cNvPr>
            <p:cNvSpPr txBox="1"/>
            <p:nvPr/>
          </p:nvSpPr>
          <p:spPr>
            <a:xfrm>
              <a:off x="8163815" y="3186526"/>
              <a:ext cx="365806" cy="307777"/>
            </a:xfrm>
            <a:prstGeom prst="rect">
              <a:avLst/>
            </a:prstGeom>
            <a:noFill/>
          </p:spPr>
          <p:txBody>
            <a:bodyPr wrap="none" rtlCol="0">
              <a:spAutoFit/>
            </a:bodyPr>
            <a:lstStyle/>
            <a:p>
              <a:r>
                <a:rPr lang="en-US" sz="1400" dirty="0"/>
                <a:t>+3</a:t>
              </a:r>
            </a:p>
          </p:txBody>
        </p:sp>
        <p:sp>
          <p:nvSpPr>
            <p:cNvPr id="40" name="TextBox 39">
              <a:extLst>
                <a:ext uri="{FF2B5EF4-FFF2-40B4-BE49-F238E27FC236}">
                  <a16:creationId xmlns:a16="http://schemas.microsoft.com/office/drawing/2014/main" id="{51DDA36E-FAB9-A646-13F3-DF34F17CA69F}"/>
                </a:ext>
              </a:extLst>
            </p:cNvPr>
            <p:cNvSpPr txBox="1"/>
            <p:nvPr/>
          </p:nvSpPr>
          <p:spPr>
            <a:xfrm>
              <a:off x="8163815" y="2671734"/>
              <a:ext cx="365806" cy="307777"/>
            </a:xfrm>
            <a:prstGeom prst="rect">
              <a:avLst/>
            </a:prstGeom>
            <a:noFill/>
          </p:spPr>
          <p:txBody>
            <a:bodyPr wrap="none" rtlCol="0">
              <a:spAutoFit/>
            </a:bodyPr>
            <a:lstStyle/>
            <a:p>
              <a:r>
                <a:rPr lang="en-US" sz="1400" dirty="0"/>
                <a:t>+5</a:t>
              </a:r>
            </a:p>
          </p:txBody>
        </p:sp>
        <p:grpSp>
          <p:nvGrpSpPr>
            <p:cNvPr id="44" name="Group 43">
              <a:extLst>
                <a:ext uri="{FF2B5EF4-FFF2-40B4-BE49-F238E27FC236}">
                  <a16:creationId xmlns:a16="http://schemas.microsoft.com/office/drawing/2014/main" id="{B02F797D-DC77-923E-1074-C131DBAB74C2}"/>
                </a:ext>
              </a:extLst>
            </p:cNvPr>
            <p:cNvGrpSpPr/>
            <p:nvPr/>
          </p:nvGrpSpPr>
          <p:grpSpPr>
            <a:xfrm>
              <a:off x="8200682" y="4149136"/>
              <a:ext cx="330540" cy="1307517"/>
              <a:chOff x="8703432" y="2824134"/>
              <a:chExt cx="330540" cy="1307517"/>
            </a:xfrm>
          </p:grpSpPr>
          <p:sp>
            <p:nvSpPr>
              <p:cNvPr id="41" name="TextBox 40">
                <a:extLst>
                  <a:ext uri="{FF2B5EF4-FFF2-40B4-BE49-F238E27FC236}">
                    <a16:creationId xmlns:a16="http://schemas.microsoft.com/office/drawing/2014/main" id="{C81E1DB8-DA14-B8C3-21F4-5C0B1CCE1317}"/>
                  </a:ext>
                </a:extLst>
              </p:cNvPr>
              <p:cNvSpPr txBox="1"/>
              <p:nvPr/>
            </p:nvSpPr>
            <p:spPr>
              <a:xfrm>
                <a:off x="8703432" y="3823874"/>
                <a:ext cx="330540" cy="307777"/>
              </a:xfrm>
              <a:prstGeom prst="rect">
                <a:avLst/>
              </a:prstGeom>
              <a:noFill/>
            </p:spPr>
            <p:txBody>
              <a:bodyPr wrap="none" rtlCol="0">
                <a:spAutoFit/>
              </a:bodyPr>
              <a:lstStyle/>
              <a:p>
                <a:r>
                  <a:rPr lang="en-US" sz="1400" dirty="0"/>
                  <a:t>-5</a:t>
                </a:r>
              </a:p>
            </p:txBody>
          </p:sp>
          <p:sp>
            <p:nvSpPr>
              <p:cNvPr id="42" name="TextBox 41">
                <a:extLst>
                  <a:ext uri="{FF2B5EF4-FFF2-40B4-BE49-F238E27FC236}">
                    <a16:creationId xmlns:a16="http://schemas.microsoft.com/office/drawing/2014/main" id="{A5335B27-9794-937B-41C7-3DB713D6BEC2}"/>
                  </a:ext>
                </a:extLst>
              </p:cNvPr>
              <p:cNvSpPr txBox="1"/>
              <p:nvPr/>
            </p:nvSpPr>
            <p:spPr>
              <a:xfrm>
                <a:off x="8703432" y="3338926"/>
                <a:ext cx="330540" cy="307777"/>
              </a:xfrm>
              <a:prstGeom prst="rect">
                <a:avLst/>
              </a:prstGeom>
              <a:noFill/>
            </p:spPr>
            <p:txBody>
              <a:bodyPr wrap="none" rtlCol="0">
                <a:spAutoFit/>
              </a:bodyPr>
              <a:lstStyle/>
              <a:p>
                <a:r>
                  <a:rPr lang="en-US" sz="1400" dirty="0"/>
                  <a:t>-3</a:t>
                </a:r>
              </a:p>
            </p:txBody>
          </p:sp>
          <p:sp>
            <p:nvSpPr>
              <p:cNvPr id="43" name="TextBox 42">
                <a:extLst>
                  <a:ext uri="{FF2B5EF4-FFF2-40B4-BE49-F238E27FC236}">
                    <a16:creationId xmlns:a16="http://schemas.microsoft.com/office/drawing/2014/main" id="{E5A37496-73DC-E93B-F64A-10906E932B56}"/>
                  </a:ext>
                </a:extLst>
              </p:cNvPr>
              <p:cNvSpPr txBox="1"/>
              <p:nvPr/>
            </p:nvSpPr>
            <p:spPr>
              <a:xfrm>
                <a:off x="8703432" y="2824134"/>
                <a:ext cx="330540" cy="307777"/>
              </a:xfrm>
              <a:prstGeom prst="rect">
                <a:avLst/>
              </a:prstGeom>
              <a:noFill/>
            </p:spPr>
            <p:txBody>
              <a:bodyPr wrap="none" rtlCol="0">
                <a:spAutoFit/>
              </a:bodyPr>
              <a:lstStyle/>
              <a:p>
                <a:r>
                  <a:rPr lang="en-US" sz="1400" dirty="0"/>
                  <a:t>-1</a:t>
                </a:r>
              </a:p>
            </p:txBody>
          </p:sp>
        </p:grpSp>
        <p:cxnSp>
          <p:nvCxnSpPr>
            <p:cNvPr id="46" name="Straight Connector 45">
              <a:extLst>
                <a:ext uri="{FF2B5EF4-FFF2-40B4-BE49-F238E27FC236}">
                  <a16:creationId xmlns:a16="http://schemas.microsoft.com/office/drawing/2014/main" id="{20E3338D-0BA2-45EB-8D8B-B6105EC8282F}"/>
                </a:ext>
              </a:extLst>
            </p:cNvPr>
            <p:cNvCxnSpPr>
              <a:cxnSpLocks/>
            </p:cNvCxnSpPr>
            <p:nvPr/>
          </p:nvCxnSpPr>
          <p:spPr>
            <a:xfrm flipV="1">
              <a:off x="8565914" y="3825362"/>
              <a:ext cx="41520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4984539-90A3-F551-BAF0-A9A1C572F529}"/>
                </a:ext>
              </a:extLst>
            </p:cNvPr>
            <p:cNvCxnSpPr/>
            <p:nvPr/>
          </p:nvCxnSpPr>
          <p:spPr>
            <a:xfrm flipV="1">
              <a:off x="8538126" y="4303024"/>
              <a:ext cx="41520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E7C43A5-78B1-75EB-076E-44E736884DA7}"/>
                </a:ext>
              </a:extLst>
            </p:cNvPr>
            <p:cNvSpPr/>
            <p:nvPr/>
          </p:nvSpPr>
          <p:spPr>
            <a:xfrm>
              <a:off x="8574966" y="2264234"/>
              <a:ext cx="718482" cy="574866"/>
            </a:xfrm>
            <a:prstGeom prst="rect">
              <a:avLst/>
            </a:prstGeom>
            <a:gradFill flip="none" rotWithShape="1">
              <a:gsLst>
                <a:gs pos="0">
                  <a:srgbClr val="EF5A41"/>
                </a:gs>
                <a:gs pos="50000">
                  <a:srgbClr val="EF5A41">
                    <a:alpha val="65000"/>
                  </a:srgbClr>
                </a:gs>
                <a:gs pos="100000">
                  <a:srgbClr val="EF5A41">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a:t>
              </a:r>
            </a:p>
          </p:txBody>
        </p:sp>
        <p:sp>
          <p:nvSpPr>
            <p:cNvPr id="57" name="Rectangle 56">
              <a:extLst>
                <a:ext uri="{FF2B5EF4-FFF2-40B4-BE49-F238E27FC236}">
                  <a16:creationId xmlns:a16="http://schemas.microsoft.com/office/drawing/2014/main" id="{FC194E5F-E90B-DDCD-BDD2-0DE899E6D900}"/>
                </a:ext>
              </a:extLst>
            </p:cNvPr>
            <p:cNvSpPr/>
            <p:nvPr/>
          </p:nvSpPr>
          <p:spPr>
            <a:xfrm>
              <a:off x="8574966" y="2842252"/>
              <a:ext cx="718482" cy="496362"/>
            </a:xfrm>
            <a:prstGeom prst="rect">
              <a:avLst/>
            </a:prstGeom>
            <a:gradFill flip="none" rotWithShape="1">
              <a:gsLst>
                <a:gs pos="0">
                  <a:srgbClr val="FFA15A"/>
                </a:gs>
                <a:gs pos="50000">
                  <a:srgbClr val="FFA15A">
                    <a:alpha val="64000"/>
                  </a:srgbClr>
                </a:gs>
                <a:gs pos="100000">
                  <a:srgbClr val="FFA15A">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med</a:t>
              </a:r>
            </a:p>
          </p:txBody>
        </p:sp>
        <p:sp>
          <p:nvSpPr>
            <p:cNvPr id="58" name="Rectangle 57">
              <a:extLst>
                <a:ext uri="{FF2B5EF4-FFF2-40B4-BE49-F238E27FC236}">
                  <a16:creationId xmlns:a16="http://schemas.microsoft.com/office/drawing/2014/main" id="{85738301-E8BA-2CA3-BBC0-D9B99352C048}"/>
                </a:ext>
              </a:extLst>
            </p:cNvPr>
            <p:cNvSpPr/>
            <p:nvPr/>
          </p:nvSpPr>
          <p:spPr>
            <a:xfrm>
              <a:off x="8574966" y="3338006"/>
              <a:ext cx="718482" cy="471933"/>
            </a:xfrm>
            <a:prstGeom prst="rect">
              <a:avLst/>
            </a:prstGeom>
            <a:gradFill flip="none" rotWithShape="1">
              <a:gsLst>
                <a:gs pos="0">
                  <a:srgbClr val="00CC96"/>
                </a:gs>
                <a:gs pos="50000">
                  <a:srgbClr val="00CC96">
                    <a:alpha val="65000"/>
                  </a:srgbClr>
                </a:gs>
                <a:gs pos="100000">
                  <a:srgbClr val="00CC96">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low</a:t>
              </a:r>
            </a:p>
          </p:txBody>
        </p:sp>
        <p:cxnSp>
          <p:nvCxnSpPr>
            <p:cNvPr id="48" name="Straight Connector 47">
              <a:extLst>
                <a:ext uri="{FF2B5EF4-FFF2-40B4-BE49-F238E27FC236}">
                  <a16:creationId xmlns:a16="http://schemas.microsoft.com/office/drawing/2014/main" id="{2A99802B-7705-CD97-C11B-6AA1AABF8293}"/>
                </a:ext>
              </a:extLst>
            </p:cNvPr>
            <p:cNvCxnSpPr/>
            <p:nvPr/>
          </p:nvCxnSpPr>
          <p:spPr>
            <a:xfrm flipV="1">
              <a:off x="8565913" y="3348858"/>
              <a:ext cx="41520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CC7A4A-C167-A982-F16B-798A14670448}"/>
                </a:ext>
              </a:extLst>
            </p:cNvPr>
            <p:cNvCxnSpPr/>
            <p:nvPr/>
          </p:nvCxnSpPr>
          <p:spPr>
            <a:xfrm flipV="1">
              <a:off x="8529621" y="2842251"/>
              <a:ext cx="41520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B01FA5F-3190-17D8-FDBE-FF2F00A87467}"/>
                </a:ext>
              </a:extLst>
            </p:cNvPr>
            <p:cNvSpPr/>
            <p:nvPr/>
          </p:nvSpPr>
          <p:spPr>
            <a:xfrm>
              <a:off x="8574966" y="4313878"/>
              <a:ext cx="718482" cy="500787"/>
            </a:xfrm>
            <a:prstGeom prst="rect">
              <a:avLst/>
            </a:prstGeom>
            <a:gradFill flip="none" rotWithShape="1">
              <a:gsLst>
                <a:gs pos="0">
                  <a:srgbClr val="00CC96"/>
                </a:gs>
                <a:gs pos="50000">
                  <a:srgbClr val="00CC96">
                    <a:alpha val="65000"/>
                  </a:srgbClr>
                </a:gs>
                <a:gs pos="100000">
                  <a:srgbClr val="00CC96">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5E2FBD4-EC22-8BBE-3B32-5860F5BEEEC2}"/>
                </a:ext>
              </a:extLst>
            </p:cNvPr>
            <p:cNvSpPr/>
            <p:nvPr/>
          </p:nvSpPr>
          <p:spPr>
            <a:xfrm>
              <a:off x="8574966" y="4816187"/>
              <a:ext cx="718482" cy="476805"/>
            </a:xfrm>
            <a:prstGeom prst="rect">
              <a:avLst/>
            </a:prstGeom>
            <a:gradFill flip="none" rotWithShape="1">
              <a:gsLst>
                <a:gs pos="0">
                  <a:srgbClr val="FFA15A"/>
                </a:gs>
                <a:gs pos="50000">
                  <a:srgbClr val="FFA15A">
                    <a:alpha val="65000"/>
                  </a:srgbClr>
                </a:gs>
                <a:gs pos="100000">
                  <a:srgbClr val="FFA15A">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CC568A7-8536-C9BB-A595-00A57D98313E}"/>
                </a:ext>
              </a:extLst>
            </p:cNvPr>
            <p:cNvSpPr/>
            <p:nvPr/>
          </p:nvSpPr>
          <p:spPr>
            <a:xfrm>
              <a:off x="8574966" y="5296142"/>
              <a:ext cx="718482" cy="461171"/>
            </a:xfrm>
            <a:prstGeom prst="rect">
              <a:avLst/>
            </a:prstGeom>
            <a:gradFill flip="none" rotWithShape="1">
              <a:gsLst>
                <a:gs pos="0">
                  <a:srgbClr val="EF5A41"/>
                </a:gs>
                <a:gs pos="50000">
                  <a:srgbClr val="EF5A41">
                    <a:alpha val="65000"/>
                  </a:srgbClr>
                </a:gs>
                <a:gs pos="100000">
                  <a:srgbClr val="EF5A41">
                    <a:alpha val="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2E67EA4F-0AB8-D3D2-690D-F97A58E2DF27}"/>
                </a:ext>
              </a:extLst>
            </p:cNvPr>
            <p:cNvCxnSpPr/>
            <p:nvPr/>
          </p:nvCxnSpPr>
          <p:spPr>
            <a:xfrm flipV="1">
              <a:off x="8529620" y="4817816"/>
              <a:ext cx="41520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D863BA-95D1-CCD9-BACE-B0D8D58B4E59}"/>
                </a:ext>
              </a:extLst>
            </p:cNvPr>
            <p:cNvCxnSpPr/>
            <p:nvPr/>
          </p:nvCxnSpPr>
          <p:spPr>
            <a:xfrm flipV="1">
              <a:off x="8547886" y="5292991"/>
              <a:ext cx="41520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71AB29B-2A1E-BDDA-8583-F1BE68686F62}"/>
                </a:ext>
              </a:extLst>
            </p:cNvPr>
            <p:cNvCxnSpPr>
              <a:cxnSpLocks/>
            </p:cNvCxnSpPr>
            <p:nvPr/>
          </p:nvCxnSpPr>
          <p:spPr>
            <a:xfrm>
              <a:off x="7826642" y="4067849"/>
              <a:ext cx="1457766"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4116108"/>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2648</TotalTime>
  <Words>2008</Words>
  <Application>Microsoft Office PowerPoint</Application>
  <PresentationFormat>Widescreen</PresentationFormat>
  <Paragraphs>343</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Return to Kronos</vt:lpstr>
      <vt:lpstr>GAStech’s new office</vt:lpstr>
      <vt:lpstr>Time Breakdown</vt:lpstr>
      <vt:lpstr>Goals</vt:lpstr>
      <vt:lpstr>Data Exploration Data Summary</vt:lpstr>
      <vt:lpstr>Data Exploration Distilling the maps</vt:lpstr>
      <vt:lpstr>Data Exploration Wrangling the prox data</vt:lpstr>
      <vt:lpstr>Data Analysis Employee Patterns of Life</vt:lpstr>
      <vt:lpstr>Data Analysis Building systems patterns</vt:lpstr>
      <vt:lpstr>Data Analysis Building systems patterns</vt:lpstr>
      <vt:lpstr>Evaluation Data anomalies</vt:lpstr>
      <vt:lpstr>Evaluation Data anomalies</vt:lpstr>
      <vt:lpstr>Evaluation Data anomalies</vt:lpstr>
      <vt:lpstr>Evaluation Relationships in operations data</vt:lpstr>
      <vt:lpstr>Evaluation Relationships in operations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Assignment</dc:title>
  <dc:creator>Aaron LaFevers</dc:creator>
  <cp:lastModifiedBy>Aaron LaFevers</cp:lastModifiedBy>
  <cp:revision>52</cp:revision>
  <dcterms:created xsi:type="dcterms:W3CDTF">2023-04-25T16:53:26Z</dcterms:created>
  <dcterms:modified xsi:type="dcterms:W3CDTF">2023-08-18T04:00:01Z</dcterms:modified>
</cp:coreProperties>
</file>