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8" r:id="rId2"/>
    <p:sldId id="285" r:id="rId3"/>
    <p:sldId id="288" r:id="rId4"/>
    <p:sldId id="289" r:id="rId5"/>
    <p:sldId id="287" r:id="rId6"/>
    <p:sldId id="291" r:id="rId7"/>
    <p:sldId id="292" r:id="rId8"/>
    <p:sldId id="290" r:id="rId9"/>
    <p:sldId id="258" r:id="rId10"/>
    <p:sldId id="259" r:id="rId11"/>
    <p:sldId id="270" r:id="rId12"/>
    <p:sldId id="281" r:id="rId13"/>
    <p:sldId id="275" r:id="rId14"/>
    <p:sldId id="260" r:id="rId15"/>
    <p:sldId id="261" r:id="rId16"/>
    <p:sldId id="262" r:id="rId17"/>
    <p:sldId id="271" r:id="rId18"/>
    <p:sldId id="263" r:id="rId19"/>
    <p:sldId id="272" r:id="rId20"/>
    <p:sldId id="284" r:id="rId21"/>
    <p:sldId id="276" r:id="rId22"/>
    <p:sldId id="264" r:id="rId23"/>
    <p:sldId id="280" r:id="rId24"/>
    <p:sldId id="279" r:id="rId25"/>
    <p:sldId id="282" r:id="rId26"/>
    <p:sldId id="267" r:id="rId27"/>
    <p:sldId id="268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0" autoAdjust="0"/>
    <p:restoredTop sz="94660"/>
  </p:normalViewPr>
  <p:slideViewPr>
    <p:cSldViewPr>
      <p:cViewPr varScale="1">
        <p:scale>
          <a:sx n="70" d="100"/>
          <a:sy n="70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C7F9D-75A2-4214-9489-05A2EE90E5CC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A4A4-E619-493B-B42A-3AC038187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27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5613" y="836712"/>
            <a:ext cx="82296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C00000"/>
              </a:buClr>
              <a:defRPr/>
            </a:pPr>
            <a:endParaRPr lang="fr-FR" dirty="0"/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455613" y="6092704"/>
            <a:ext cx="82296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C00000"/>
              </a:buClr>
              <a:defRPr/>
            </a:pPr>
            <a:endParaRPr lang="fr-FR" dirty="0"/>
          </a:p>
        </p:txBody>
      </p:sp>
      <p:sp>
        <p:nvSpPr>
          <p:cNvPr id="10" name="Title 1"/>
          <p:cNvSpPr>
            <a:spLocks noGrp="1"/>
          </p:cNvSpPr>
          <p:nvPr>
            <p:ph type="ctrTitle" idx="4294967295"/>
          </p:nvPr>
        </p:nvSpPr>
        <p:spPr>
          <a:xfrm>
            <a:off x="1907704" y="2376934"/>
            <a:ext cx="5541962" cy="908050"/>
          </a:xfrm>
        </p:spPr>
        <p:txBody>
          <a:bodyPr/>
          <a:lstStyle/>
          <a:p>
            <a:pPr algn="ctr"/>
            <a:endParaRPr lang="fr-FR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4282033"/>
            <a:ext cx="8208912" cy="1019175"/>
          </a:xfrm>
        </p:spPr>
        <p:txBody>
          <a:bodyPr/>
          <a:lstStyle/>
          <a:p>
            <a:pPr marL="0" indent="0" algn="ctr">
              <a:buNone/>
            </a:pP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41154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3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200025"/>
            <a:ext cx="2057400" cy="5732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00025"/>
            <a:ext cx="6024562" cy="5732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73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32775" cy="863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5613" y="1412875"/>
            <a:ext cx="8234362" cy="4519613"/>
          </a:xfrm>
        </p:spPr>
        <p:txBody>
          <a:bodyPr/>
          <a:lstStyle/>
          <a:p>
            <a:pPr lvl="0"/>
            <a:endParaRPr lang="fr-FR" noProof="0" smtClean="0"/>
          </a:p>
        </p:txBody>
      </p:sp>
    </p:spTree>
    <p:extLst>
      <p:ext uri="{BB962C8B-B14F-4D97-AF65-F5344CB8AC3E}">
        <p14:creationId xmlns:p14="http://schemas.microsoft.com/office/powerpoint/2010/main" val="2566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879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969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412875"/>
            <a:ext cx="404018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4177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63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163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1547664" y="6462923"/>
            <a:ext cx="6635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defRPr/>
            </a:pPr>
            <a:r>
              <a:rPr lang="en-US" sz="900" b="0" dirty="0">
                <a:solidFill>
                  <a:srgbClr val="000000"/>
                </a:solidFill>
                <a:latin typeface="Arial" charset="0"/>
                <a:cs typeface="Arial" charset="0"/>
              </a:rPr>
              <a:t>Page </a:t>
            </a:r>
            <a:fld id="{D0132912-D46B-41CF-81A1-EF1A94B336A0}" type="slidenum">
              <a:rPr lang="en-US" sz="900" b="0">
                <a:solidFill>
                  <a:srgbClr val="000000"/>
                </a:solidFill>
                <a:latin typeface="Arial" charset="0"/>
                <a:cs typeface="Arial" charset="0"/>
              </a:rPr>
              <a:pPr algn="l">
                <a:defRPr/>
              </a:pPr>
              <a:t>‹N°›</a:t>
            </a:fld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455613" y="6309320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67544" y="6453336"/>
            <a:ext cx="100811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defRPr/>
            </a:pPr>
            <a:r>
              <a:rPr lang="en-US" sz="900" b="0" baseline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 </a:t>
            </a:r>
            <a:r>
              <a:rPr lang="en-US" sz="900" b="0" baseline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Novembre</a:t>
            </a:r>
            <a:r>
              <a:rPr lang="en-US" sz="900" b="0" baseline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2014</a:t>
            </a: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4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0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82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327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12875"/>
            <a:ext cx="8234362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547664" y="6462923"/>
            <a:ext cx="6635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defRPr/>
            </a:pPr>
            <a:r>
              <a:rPr lang="en-US" sz="900" b="0" dirty="0">
                <a:solidFill>
                  <a:srgbClr val="000000"/>
                </a:solidFill>
                <a:latin typeface="Arial" charset="0"/>
                <a:cs typeface="Arial" charset="0"/>
              </a:rPr>
              <a:t>Page </a:t>
            </a:r>
            <a:fld id="{D0132912-D46B-41CF-81A1-EF1A94B336A0}" type="slidenum">
              <a:rPr lang="en-US" sz="900" b="0">
                <a:solidFill>
                  <a:srgbClr val="000000"/>
                </a:solidFill>
                <a:latin typeface="Arial" charset="0"/>
                <a:cs typeface="Arial" charset="0"/>
              </a:rPr>
              <a:pPr algn="l">
                <a:defRPr/>
              </a:pPr>
              <a:t>‹N°›</a:t>
            </a:fld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55613" y="1042988"/>
            <a:ext cx="82296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C00000"/>
              </a:buClr>
              <a:defRPr/>
            </a:pPr>
            <a:endParaRPr lang="fr-FR" dirty="0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55613" y="6309320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455613" y="200025"/>
            <a:ext cx="8229600" cy="0"/>
          </a:xfrm>
          <a:prstGeom prst="line">
            <a:avLst/>
          </a:prstGeom>
          <a:noFill/>
          <a:ln w="6350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/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467544" y="6453336"/>
            <a:ext cx="1008112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>
              <a:defRPr/>
            </a:pPr>
            <a:r>
              <a:rPr lang="en-US" sz="900" b="0" baseline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9 </a:t>
            </a:r>
            <a:r>
              <a:rPr lang="en-US" sz="900" b="0" baseline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Novembre</a:t>
            </a:r>
            <a:r>
              <a:rPr lang="en-US" sz="900" b="0" baseline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2014</a:t>
            </a: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1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5000"/>
        <a:buFont typeface="Arial" charset="0"/>
        <a:buChar char="►"/>
        <a:defRPr sz="2400">
          <a:solidFill>
            <a:srgbClr val="646464"/>
          </a:solidFill>
          <a:latin typeface="+mn-lt"/>
          <a:ea typeface="+mn-ea"/>
          <a:cs typeface="+mn-cs"/>
        </a:defRPr>
      </a:lvl1pPr>
      <a:lvl2pPr marL="717550" indent="-3556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5000"/>
        <a:buFont typeface="Arial" charset="0"/>
        <a:buChar char="►"/>
        <a:defRPr sz="2000">
          <a:solidFill>
            <a:srgbClr val="646464"/>
          </a:solidFill>
          <a:latin typeface="+mn-lt"/>
        </a:defRPr>
      </a:lvl2pPr>
      <a:lvl3pPr marL="1081088" indent="-3619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5000"/>
        <a:buFont typeface="Arial" charset="0"/>
        <a:buChar char="►"/>
        <a:defRPr>
          <a:solidFill>
            <a:srgbClr val="646464"/>
          </a:solidFill>
          <a:latin typeface="+mn-lt"/>
        </a:defRPr>
      </a:lvl3pPr>
      <a:lvl4pPr marL="1441450" indent="-358775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4pPr>
      <a:lvl5pPr marL="1800225" indent="-357188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5pPr>
      <a:lvl6pPr marL="22574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6pPr>
      <a:lvl7pPr marL="27146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7pPr>
      <a:lvl8pPr marL="31718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8pPr>
      <a:lvl9pPr marL="36290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Pierre\Downloads\EIOPA-CP-14-016-GL-SRP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1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Macro-Enabled_Worksheet5.xlsm"/><Relationship Id="rId5" Type="http://schemas.openxmlformats.org/officeDocument/2006/relationships/image" Target="../media/image30.emf"/><Relationship Id="rId4" Type="http://schemas.openxmlformats.org/officeDocument/2006/relationships/package" Target="../embeddings/Microsoft_Excel_Macro-Enabled_Worksheet4.xlsm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07704" y="2376934"/>
            <a:ext cx="5541962" cy="908050"/>
          </a:xfrm>
        </p:spPr>
        <p:txBody>
          <a:bodyPr/>
          <a:lstStyle/>
          <a:p>
            <a:pPr algn="ctr"/>
            <a:r>
              <a:rPr lang="fr-FR" dirty="0" smtClean="0"/>
              <a:t>Thèmes de thèse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9552" y="4797152"/>
            <a:ext cx="8208912" cy="504056"/>
          </a:xfrm>
        </p:spPr>
        <p:txBody>
          <a:bodyPr/>
          <a:lstStyle/>
          <a:p>
            <a:pPr marL="0" indent="0" algn="r">
              <a:buNone/>
            </a:pPr>
            <a:r>
              <a:rPr lang="fr-FR" sz="2000" i="1" dirty="0" smtClean="0"/>
              <a:t>Pierre Valade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42407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472361" cy="503560"/>
          </a:xfrm>
        </p:spPr>
        <p:txBody>
          <a:bodyPr>
            <a:noAutofit/>
          </a:bodyPr>
          <a:lstStyle/>
          <a:p>
            <a:pPr eaLnBrk="1" hangingPunct="1"/>
            <a:r>
              <a:rPr lang="fr-FR" sz="2400" dirty="0" smtClean="0"/>
              <a:t>Exposé de la problématique (1/3)</a:t>
            </a:r>
            <a:br>
              <a:rPr lang="fr-FR" sz="2400" dirty="0" smtClean="0"/>
            </a:br>
            <a:r>
              <a:rPr lang="fr-FR" sz="2000" b="0" dirty="0" smtClean="0"/>
              <a:t>Présentation générale</a:t>
            </a:r>
            <a:endParaRPr lang="en-US" sz="18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179513" y="1484784"/>
            <a:ext cx="5345980" cy="4176464"/>
          </a:xfrm>
        </p:spPr>
        <p:txBody>
          <a:bodyPr>
            <a:noAutofit/>
          </a:bodyPr>
          <a:lstStyle/>
          <a:p>
            <a:pPr marL="360363" lvl="1" indent="-360363" eaLnBrk="1" hangingPunct="1"/>
            <a:r>
              <a:rPr lang="fr-FR" sz="1600" dirty="0"/>
              <a:t>L</a:t>
            </a:r>
            <a:r>
              <a:rPr lang="fr-FR" sz="1600" dirty="0" smtClean="0"/>
              <a:t>es </a:t>
            </a:r>
            <a:r>
              <a:rPr lang="fr-FR" sz="1600" dirty="0"/>
              <a:t>réflexions </a:t>
            </a:r>
            <a:r>
              <a:rPr lang="fr-FR" sz="1600" dirty="0" smtClean="0"/>
              <a:t>peuvent </a:t>
            </a:r>
            <a:r>
              <a:rPr lang="fr-FR" sz="1600" dirty="0"/>
              <a:t>également être </a:t>
            </a:r>
            <a:r>
              <a:rPr lang="fr-FR" sz="1600" dirty="0" smtClean="0"/>
              <a:t>envisagées </a:t>
            </a:r>
            <a:r>
              <a:rPr lang="fr-FR" sz="1600" dirty="0"/>
              <a:t>du point de vue </a:t>
            </a:r>
            <a:r>
              <a:rPr lang="fr-FR" sz="1600" dirty="0" smtClean="0"/>
              <a:t>de consommation de capital </a:t>
            </a:r>
            <a:endParaRPr lang="fr-FR" sz="1600" dirty="0"/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1600" dirty="0" smtClean="0"/>
              <a:t>Pilotage </a:t>
            </a:r>
            <a:r>
              <a:rPr lang="fr-FR" sz="1600" dirty="0"/>
              <a:t>des risques au sein d’un groupe </a:t>
            </a:r>
            <a:r>
              <a:rPr lang="fr-FR" sz="1600" dirty="0" smtClean="0"/>
              <a:t>d’Assurance</a:t>
            </a:r>
          </a:p>
          <a:p>
            <a:pPr lvl="1" eaLnBrk="1" hangingPunct="1"/>
            <a:r>
              <a:rPr lang="fr-FR" sz="1400" dirty="0" smtClean="0"/>
              <a:t>Equilibre entre les risques encourus et la performance </a:t>
            </a:r>
          </a:p>
          <a:p>
            <a:pPr lvl="1" eaLnBrk="1" hangingPunct="1"/>
            <a:r>
              <a:rPr lang="fr-FR" sz="1400" dirty="0" smtClean="0"/>
              <a:t>Appétence au risque propre à chaque entreprise</a:t>
            </a:r>
          </a:p>
          <a:p>
            <a:pPr lvl="1" eaLnBrk="1" hangingPunct="1"/>
            <a:r>
              <a:rPr lang="fr-FR" sz="1400" dirty="0" smtClean="0"/>
              <a:t>Ici, illustration avec un ratio « valeur/SCR »</a:t>
            </a:r>
          </a:p>
          <a:p>
            <a:pPr eaLnBrk="1" hangingPunct="1"/>
            <a:endParaRPr lang="fr-FR" sz="1800" dirty="0" smtClean="0"/>
          </a:p>
          <a:p>
            <a:pPr eaLnBrk="1" hangingPunct="1"/>
            <a:r>
              <a:rPr lang="fr-FR" sz="1800" dirty="0" smtClean="0"/>
              <a:t>Difficultés associées à l’environnement Solvabilité 2</a:t>
            </a:r>
          </a:p>
          <a:p>
            <a:pPr lvl="1" eaLnBrk="1" hangingPunct="1"/>
            <a:r>
              <a:rPr lang="fr-FR" sz="1400" dirty="0"/>
              <a:t>Méconnaissance de la consommation réelle de capital par chaque </a:t>
            </a:r>
            <a:r>
              <a:rPr lang="fr-FR" sz="1400" dirty="0" smtClean="0"/>
              <a:t>activité</a:t>
            </a:r>
          </a:p>
          <a:p>
            <a:pPr lvl="1" eaLnBrk="1" hangingPunct="1"/>
            <a:r>
              <a:rPr lang="fr-FR" sz="1400" dirty="0"/>
              <a:t>Le groupe peut </a:t>
            </a:r>
            <a:r>
              <a:rPr lang="fr-FR" sz="1400" dirty="0" smtClean="0"/>
              <a:t>apparaître </a:t>
            </a:r>
            <a:r>
              <a:rPr lang="fr-FR" sz="1400" dirty="0"/>
              <a:t>plus vertueux que les activités </a:t>
            </a:r>
            <a:r>
              <a:rPr lang="fr-FR" sz="1400" dirty="0" smtClean="0"/>
              <a:t>solos grâce aux effets de diversification</a:t>
            </a:r>
          </a:p>
          <a:p>
            <a:pPr lvl="1" eaLnBrk="1" hangingPunct="1"/>
            <a:r>
              <a:rPr lang="fr-FR" sz="1400" dirty="0" smtClean="0"/>
              <a:t>Des </a:t>
            </a:r>
            <a:r>
              <a:rPr lang="fr-FR" sz="1400" dirty="0"/>
              <a:t>filiales avec le même niveau d’indicateurs peuvent ne pas être </a:t>
            </a:r>
            <a:r>
              <a:rPr lang="fr-FR" sz="1400" dirty="0" smtClean="0"/>
              <a:t>équivalentes (cf. illustration page suivante)</a:t>
            </a:r>
          </a:p>
          <a:p>
            <a:pPr lvl="1" eaLnBrk="1" hangingPunct="1"/>
            <a:r>
              <a:rPr lang="fr-FR" sz="1400" dirty="0" smtClean="0"/>
              <a:t>Une </a:t>
            </a:r>
            <a:r>
              <a:rPr lang="fr-FR" sz="1400" dirty="0"/>
              <a:t>décision vertueuse au niveau solo peut s’avérer </a:t>
            </a:r>
            <a:r>
              <a:rPr lang="fr-FR" sz="1400" dirty="0" smtClean="0"/>
              <a:t>contre-productive au niveau du groupe</a:t>
            </a:r>
            <a:endParaRPr lang="fr-FR" sz="2400" dirty="0" smtClean="0"/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6113660" y="1104453"/>
            <a:ext cx="2490788" cy="2468563"/>
            <a:chOff x="3878" y="754"/>
            <a:chExt cx="1569" cy="1555"/>
          </a:xfrm>
        </p:grpSpPr>
        <p:sp>
          <p:nvSpPr>
            <p:cNvPr id="3" name="AutoShape 6"/>
            <p:cNvSpPr>
              <a:spLocks noChangeAspect="1" noChangeArrowheads="1" noTextEdit="1"/>
            </p:cNvSpPr>
            <p:nvPr/>
          </p:nvSpPr>
          <p:spPr bwMode="auto">
            <a:xfrm>
              <a:off x="3878" y="754"/>
              <a:ext cx="1568" cy="1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922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842"/>
              <a:ext cx="1569" cy="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4937" y="1604"/>
              <a:ext cx="34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smtClean="0">
                  <a:ln>
                    <a:noFill/>
                  </a:ln>
                  <a:solidFill>
                    <a:srgbClr val="646464"/>
                  </a:solidFill>
                  <a:effectLst/>
                  <a:latin typeface="Times New Roman" pitchFamily="18" charset="0"/>
                  <a:cs typeface="Arial" pitchFamily="34" charset="0"/>
                </a:rPr>
                <a:t>Risques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4097" y="1521"/>
              <a:ext cx="37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smtClean="0">
                  <a:ln>
                    <a:noFill/>
                  </a:ln>
                  <a:solidFill>
                    <a:srgbClr val="646464"/>
                  </a:solidFill>
                  <a:effectLst/>
                  <a:latin typeface="Times New Roman" pitchFamily="18" charset="0"/>
                  <a:cs typeface="Arial" pitchFamily="34" charset="0"/>
                </a:rPr>
                <a:t>Valeur /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4073" y="1630"/>
              <a:ext cx="391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smtClean="0">
                  <a:ln>
                    <a:noFill/>
                  </a:ln>
                  <a:solidFill>
                    <a:srgbClr val="646464"/>
                  </a:solidFill>
                  <a:effectLst/>
                  <a:latin typeface="Times New Roman" pitchFamily="18" charset="0"/>
                  <a:cs typeface="Arial" pitchFamily="34" charset="0"/>
                </a:rPr>
                <a:t>Objectifs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4548" y="789"/>
              <a:ext cx="65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smtClean="0">
                  <a:ln>
                    <a:noFill/>
                  </a:ln>
                  <a:solidFill>
                    <a:srgbClr val="646464"/>
                  </a:solidFill>
                  <a:effectLst/>
                  <a:latin typeface="Times New Roman" pitchFamily="18" charset="0"/>
                  <a:cs typeface="Arial" pitchFamily="34" charset="0"/>
                </a:rPr>
                <a:t>Mécanismes de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4677" y="897"/>
              <a:ext cx="359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100" b="0" i="0" u="none" strike="noStrike" cap="none" normalizeH="0" baseline="0" smtClean="0">
                  <a:ln>
                    <a:noFill/>
                  </a:ln>
                  <a:solidFill>
                    <a:srgbClr val="646464"/>
                  </a:solidFill>
                  <a:effectLst/>
                  <a:latin typeface="Times New Roman" pitchFamily="18" charset="0"/>
                  <a:cs typeface="Arial" pitchFamily="34" charset="0"/>
                </a:rPr>
                <a:t>décision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23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971" y="3797771"/>
            <a:ext cx="34385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4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472361" cy="503560"/>
          </a:xfrm>
        </p:spPr>
        <p:txBody>
          <a:bodyPr>
            <a:noAutofit/>
          </a:bodyPr>
          <a:lstStyle/>
          <a:p>
            <a:pPr eaLnBrk="1" hangingPunct="1"/>
            <a:r>
              <a:rPr lang="fr-FR" sz="2400" dirty="0" smtClean="0"/>
              <a:t>Exposé de la problématique (2/3)</a:t>
            </a:r>
            <a:br>
              <a:rPr lang="fr-FR" sz="2400" dirty="0" smtClean="0"/>
            </a:br>
            <a:r>
              <a:rPr lang="fr-FR" sz="2000" b="0" dirty="0" smtClean="0"/>
              <a:t>Exemple : même indicateur solo  mais contribution différente au groupe</a:t>
            </a:r>
            <a:endParaRPr lang="en-US" sz="1800" b="0" dirty="0"/>
          </a:p>
        </p:txBody>
      </p:sp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5" y="1113026"/>
            <a:ext cx="3512821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5" y="3789040"/>
            <a:ext cx="3512821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84" y="1126674"/>
            <a:ext cx="3512821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616" y="3790970"/>
            <a:ext cx="3512821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1705328" y="3343344"/>
            <a:ext cx="720080" cy="36004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5935686" y="3315724"/>
            <a:ext cx="720080" cy="36004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5935686" y="6038428"/>
            <a:ext cx="720080" cy="36004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1687339" y="6011132"/>
            <a:ext cx="720080" cy="360040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1412776"/>
            <a:ext cx="8750049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354013" indent="-354013" algn="just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r>
              <a:rPr lang="fr-FR" sz="1600" dirty="0" smtClean="0">
                <a:solidFill>
                  <a:srgbClr val="646464"/>
                </a:solidFill>
              </a:rPr>
              <a:t>L’analyse des entités au niveau solo apparaît insuffisante pour prendre des décisions stratégiques</a:t>
            </a:r>
          </a:p>
          <a:p>
            <a:pPr marL="354013" indent="-354013" algn="just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endParaRPr lang="fr-FR" sz="1600" dirty="0" smtClean="0">
              <a:solidFill>
                <a:srgbClr val="646464"/>
              </a:solidFill>
            </a:endParaRPr>
          </a:p>
          <a:p>
            <a:pPr marL="354013" indent="-354013" algn="just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r>
              <a:rPr lang="fr-FR" sz="1600" dirty="0" smtClean="0">
                <a:solidFill>
                  <a:srgbClr val="646464"/>
                </a:solidFill>
              </a:rPr>
              <a:t>Deux méthodes de construction d’indicateurs tenant compte des effets de diversification ont été étudiées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600" dirty="0" smtClean="0">
                <a:solidFill>
                  <a:srgbClr val="646464"/>
                </a:solidFill>
              </a:rPr>
              <a:t>Allocation </a:t>
            </a:r>
            <a:r>
              <a:rPr lang="fr-FR" sz="1600" dirty="0">
                <a:solidFill>
                  <a:srgbClr val="646464"/>
                </a:solidFill>
              </a:rPr>
              <a:t>des bénéfices de diversification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600" dirty="0">
                <a:solidFill>
                  <a:srgbClr val="646464"/>
                </a:solidFill>
              </a:rPr>
              <a:t>Analyse des contributions </a:t>
            </a:r>
            <a:r>
              <a:rPr lang="fr-FR" sz="1600" dirty="0" smtClean="0">
                <a:solidFill>
                  <a:srgbClr val="646464"/>
                </a:solidFill>
              </a:rPr>
              <a:t>marginales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endParaRPr lang="fr-FR" sz="1600" dirty="0">
              <a:solidFill>
                <a:srgbClr val="646464"/>
              </a:solidFill>
            </a:endParaRPr>
          </a:p>
          <a:p>
            <a:pPr marL="354013" indent="-354013" algn="just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r>
              <a:rPr lang="fr-FR" sz="1600" dirty="0">
                <a:solidFill>
                  <a:srgbClr val="646464"/>
                </a:solidFill>
              </a:rPr>
              <a:t>Ces méthodes ont ensuite fait l’objet d’une application numérique dans le cadre de la formule </a:t>
            </a:r>
            <a:r>
              <a:rPr lang="fr-FR" sz="1600" dirty="0" smtClean="0">
                <a:solidFill>
                  <a:srgbClr val="646464"/>
                </a:solidFill>
              </a:rPr>
              <a:t>standard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r>
              <a:rPr lang="fr-FR" sz="1600" dirty="0" smtClean="0">
                <a:solidFill>
                  <a:srgbClr val="646464"/>
                </a:solidFill>
              </a:rPr>
              <a:t>Mise en évidence des contraintes opérationnelles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r>
              <a:rPr lang="fr-FR" sz="1600" dirty="0" smtClean="0">
                <a:solidFill>
                  <a:srgbClr val="646464"/>
                </a:solidFill>
              </a:rPr>
              <a:t>Proposition de solutions techniques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endParaRPr lang="fr-FR" sz="1600" dirty="0">
              <a:solidFill>
                <a:srgbClr val="646464"/>
              </a:solidFill>
            </a:endParaRPr>
          </a:p>
          <a:p>
            <a:pPr marL="260350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  <a:tabLst>
                <a:tab pos="446088" algn="l"/>
              </a:tabLst>
            </a:pPr>
            <a:r>
              <a:rPr lang="fr-FR" sz="1600" dirty="0" smtClean="0">
                <a:solidFill>
                  <a:srgbClr val="646464"/>
                </a:solidFill>
              </a:rPr>
              <a:t>NB : les travaux (« </a:t>
            </a:r>
            <a:r>
              <a:rPr lang="fr-FR" sz="1600" dirty="0" err="1" smtClean="0">
                <a:solidFill>
                  <a:srgbClr val="646464"/>
                </a:solidFill>
              </a:rPr>
              <a:t>anonymisés</a:t>
            </a:r>
            <a:r>
              <a:rPr lang="fr-FR" sz="1600" dirty="0" smtClean="0">
                <a:solidFill>
                  <a:srgbClr val="646464"/>
                </a:solidFill>
              </a:rPr>
              <a:t> ») présentés dans le cadre de ce mémoire ont été développés au sein d’une compagnie ayant de nombreuses filiales au niveau international</a:t>
            </a:r>
            <a:endParaRPr lang="fr-FR" sz="1600" dirty="0">
              <a:solidFill>
                <a:srgbClr val="646464"/>
              </a:solidFill>
            </a:endParaRP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endParaRPr lang="fr-FR" sz="1600" dirty="0">
              <a:solidFill>
                <a:srgbClr val="646464"/>
              </a:solidFill>
            </a:endParaRP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endParaRPr lang="fr-FR" sz="1600" dirty="0" smtClean="0">
              <a:solidFill>
                <a:srgbClr val="646464"/>
              </a:solidFill>
            </a:endParaRPr>
          </a:p>
          <a:p>
            <a:pPr marL="260350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endParaRPr lang="fr-FR" sz="1600" dirty="0">
              <a:solidFill>
                <a:srgbClr val="646464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472361" cy="503560"/>
          </a:xfrm>
        </p:spPr>
        <p:txBody>
          <a:bodyPr>
            <a:noAutofit/>
          </a:bodyPr>
          <a:lstStyle/>
          <a:p>
            <a:pPr eaLnBrk="1" hangingPunct="1"/>
            <a:r>
              <a:rPr lang="fr-FR" sz="2400" dirty="0" smtClean="0"/>
              <a:t>Exposé de la problématique (3/3)</a:t>
            </a:r>
            <a:br>
              <a:rPr lang="fr-FR" sz="2400" dirty="0" smtClean="0"/>
            </a:br>
            <a:r>
              <a:rPr lang="fr-FR" sz="2400" dirty="0" smtClean="0"/>
              <a:t>S</a:t>
            </a:r>
            <a:r>
              <a:rPr lang="fr-FR" sz="2000" b="0" dirty="0" smtClean="0"/>
              <a:t>olutions envisagées et applications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6846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82424" y="2321122"/>
            <a:ext cx="8472361" cy="118788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sz="2400" kern="0" dirty="0" smtClean="0"/>
              <a:t>1</a:t>
            </a:r>
            <a:r>
              <a:rPr lang="fr-FR" sz="2400" kern="0" baseline="30000" dirty="0" smtClean="0"/>
              <a:t>ère</a:t>
            </a:r>
            <a:r>
              <a:rPr lang="fr-FR" sz="2400" kern="0" dirty="0" smtClean="0"/>
              <a:t> méthode envisagée </a:t>
            </a:r>
          </a:p>
          <a:p>
            <a:pPr algn="ctr" eaLnBrk="1" hangingPunct="1"/>
            <a:endParaRPr lang="fr-FR" sz="2400" kern="0" dirty="0" smtClean="0"/>
          </a:p>
          <a:p>
            <a:pPr algn="ctr" eaLnBrk="1" hangingPunct="1"/>
            <a:r>
              <a:rPr lang="fr-FR" sz="2400" b="0" kern="0" dirty="0" smtClean="0"/>
              <a:t>Allocation des bénéfices de diversification</a:t>
            </a:r>
            <a:endParaRPr lang="en-US" sz="1800" b="0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83568" y="1978960"/>
            <a:ext cx="7797398" cy="18722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56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(1/7)</a:t>
            </a:r>
            <a:br>
              <a:rPr lang="fr-FR" sz="2200" dirty="0" smtClean="0"/>
            </a:br>
            <a:r>
              <a:rPr lang="fr-FR" sz="2000" b="0" dirty="0" smtClean="0"/>
              <a:t>Généralités</a:t>
            </a:r>
            <a:endParaRPr lang="en-US" sz="2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536" y="1196752"/>
                <a:ext cx="8352928" cy="489654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fr-FR" sz="1600" dirty="0" smtClean="0"/>
                  <a:t>Objectif</a:t>
                </a:r>
              </a:p>
              <a:p>
                <a:pPr lvl="1" algn="just" eaLnBrk="1" hangingPunct="1"/>
                <a:r>
                  <a:rPr lang="fr-FR" sz="1400" dirty="0" smtClean="0"/>
                  <a:t>Rendre « sommables » la consolidation des risques au sein </a:t>
                </a:r>
                <a:r>
                  <a:rPr lang="fr-FR" sz="1400" dirty="0"/>
                  <a:t>du groupe, </a:t>
                </a:r>
                <a:r>
                  <a:rPr lang="fr-FR" sz="1400" dirty="0" smtClean="0"/>
                  <a:t>en </a:t>
                </a:r>
                <a:r>
                  <a:rPr lang="fr-FR" sz="1400" dirty="0"/>
                  <a:t>identifiant des « SCR contributifs </a:t>
                </a:r>
                <a:r>
                  <a:rPr lang="fr-FR" sz="1400" dirty="0" smtClean="0"/>
                  <a:t>» (notés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400" dirty="0" smtClean="0"/>
                  <a:t>), </a:t>
                </a:r>
                <a:r>
                  <a:rPr lang="fr-FR" sz="1400" dirty="0"/>
                  <a:t>c’est-à-dire des SCR retraités des bénéfices de diversification dus au groupe.</a:t>
                </a:r>
                <a:endParaRPr lang="fr-FR" sz="1400" dirty="0" smtClean="0"/>
              </a:p>
              <a:p>
                <a:pPr lvl="1" algn="just" eaLnBrk="1" hangingPunct="1"/>
                <a:r>
                  <a:rPr lang="fr-FR" sz="1400" dirty="0" smtClean="0"/>
                  <a:t>En notant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 smtClean="0"/>
                  <a:t> les différents risques au sein du groupe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/>
                      </a:rPr>
                      <m:t>ρ</m:t>
                    </m:r>
                  </m:oMath>
                </a14:m>
                <a:r>
                  <a:rPr lang="fr-FR" sz="1400" dirty="0" smtClean="0"/>
                  <a:t> la mesure de risque, cela revient à identifier 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fr-FR" sz="1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1400" dirty="0" smtClean="0"/>
                  <a:t> tels que :</a:t>
                </a:r>
              </a:p>
              <a:p>
                <a:pPr lvl="1" algn="just" eaLnBrk="1" hangingPunct="1"/>
                <a:endParaRPr lang="fr-FR" sz="1400" dirty="0"/>
              </a:p>
              <a:p>
                <a:pPr lvl="1" algn="just" eaLnBrk="1" hangingPunct="1"/>
                <a:endParaRPr lang="fr-FR" sz="1400" dirty="0" smtClean="0"/>
              </a:p>
              <a:p>
                <a:pPr lvl="1" algn="just" eaLnBrk="1" hangingPunct="1"/>
                <a:endParaRPr lang="fr-FR" sz="1400" dirty="0"/>
              </a:p>
              <a:p>
                <a:pPr lvl="1" algn="just" eaLnBrk="1" hangingPunct="1"/>
                <a:endParaRPr lang="fr-FR" sz="1400" dirty="0" smtClean="0"/>
              </a:p>
              <a:p>
                <a:pPr eaLnBrk="1" hangingPunct="1"/>
                <a:endParaRPr lang="fr-FR" sz="1600" dirty="0" smtClean="0"/>
              </a:p>
              <a:p>
                <a:pPr eaLnBrk="1" hangingPunct="1"/>
                <a:r>
                  <a:rPr lang="fr-FR" sz="1600" dirty="0" smtClean="0"/>
                  <a:t>Composantes d’une méthode d’allocation</a:t>
                </a:r>
                <a:endParaRPr lang="fr-FR" sz="1600" dirty="0"/>
              </a:p>
              <a:p>
                <a:pPr lvl="1" algn="just" eaLnBrk="1" hangingPunct="1"/>
                <a:r>
                  <a:rPr lang="fr-FR" sz="1400" dirty="0" smtClean="0"/>
                  <a:t>« une cible » : choix de la segmentation et de la maille d’allocation</a:t>
                </a:r>
              </a:p>
              <a:p>
                <a:pPr lvl="1" algn="just" eaLnBrk="1" hangingPunct="1"/>
                <a:r>
                  <a:rPr lang="fr-FR" sz="1400" dirty="0" smtClean="0"/>
                  <a:t>« un chemin » : choix du nombre d’étapes</a:t>
                </a:r>
              </a:p>
              <a:p>
                <a:pPr lvl="1" algn="just" eaLnBrk="1" hangingPunct="1"/>
                <a:r>
                  <a:rPr lang="fr-FR" sz="1400" dirty="0" smtClean="0"/>
                  <a:t>« une technique » : choix des outils mathématiques utilisés</a:t>
                </a:r>
                <a:endParaRPr lang="fr-FR" sz="1400" dirty="0"/>
              </a:p>
              <a:p>
                <a:pPr lvl="1" algn="just" eaLnBrk="1" hangingPunct="1"/>
                <a:endParaRPr lang="fr-FR" sz="1400" dirty="0" smtClean="0"/>
              </a:p>
              <a:p>
                <a:pPr lvl="1" algn="just" eaLnBrk="1" hangingPunct="1"/>
                <a:endParaRPr lang="fr-FR" sz="1400" dirty="0"/>
              </a:p>
              <a:p>
                <a:pPr marL="360363" lvl="1" indent="-360363" eaLnBrk="1" hangingPunct="1"/>
                <a:r>
                  <a:rPr lang="fr-FR" sz="1400" dirty="0">
                    <a:ea typeface="+mn-ea"/>
                    <a:cs typeface="+mn-cs"/>
                  </a:rPr>
                  <a:t>La méthodologie d’allocation n’est pas unique et la littérature à disposition met en évidence de nombreuses options possibles. </a:t>
                </a:r>
                <a:endParaRPr lang="fr-FR" sz="1400" dirty="0" smtClean="0">
                  <a:ea typeface="+mn-ea"/>
                  <a:cs typeface="+mn-cs"/>
                </a:endParaRPr>
              </a:p>
              <a:p>
                <a:pPr marL="360363" lvl="1" indent="-360363" eaLnBrk="1" hangingPunct="1"/>
                <a:r>
                  <a:rPr lang="fr-FR" sz="1400" dirty="0" smtClean="0">
                    <a:ea typeface="+mn-ea"/>
                    <a:cs typeface="+mn-cs"/>
                  </a:rPr>
                  <a:t>Il est donc nécessaire de réaliser un choix, fondé sur des critères à définir par chaque groupe qui souhaiterait réaliser ce type de travaux.</a:t>
                </a:r>
                <a:endParaRPr lang="fr-FR" sz="1400" dirty="0">
                  <a:ea typeface="+mn-ea"/>
                  <a:cs typeface="+mn-cs"/>
                </a:endParaRPr>
              </a:p>
              <a:p>
                <a:pPr lvl="1" algn="just" eaLnBrk="1" hangingPunct="1"/>
                <a:endParaRPr lang="fr-FR" sz="1400" dirty="0" smtClean="0"/>
              </a:p>
            </p:txBody>
          </p:sp>
        </mc:Choice>
        <mc:Fallback xmlns="">
          <p:sp>
            <p:nvSpPr>
              <p:cNvPr id="819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96752"/>
                <a:ext cx="8352928" cy="4896544"/>
              </a:xfrm>
              <a:blipFill rotWithShape="1">
                <a:blip r:embed="rId3"/>
                <a:stretch>
                  <a:fillRect l="-1095" t="-1741" r="-13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681310"/>
            <a:ext cx="1815976" cy="753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1735460" cy="69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98168" y="2904094"/>
            <a:ext cx="1781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a</a:t>
            </a:r>
            <a:r>
              <a:rPr lang="fr-FR" sz="1400" dirty="0" smtClean="0"/>
              <a:t>lors qu’on avait :</a:t>
            </a:r>
            <a:endParaRPr lang="fr-FR" sz="14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07504" y="5062324"/>
            <a:ext cx="8949651" cy="100811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8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(2/7)</a:t>
            </a:r>
            <a:br>
              <a:rPr lang="fr-FR" sz="2200" dirty="0" smtClean="0"/>
            </a:br>
            <a:r>
              <a:rPr lang="fr-FR" sz="2000" b="0" dirty="0" smtClean="0"/>
              <a:t>Choix de caractéristiques préférées</a:t>
            </a:r>
            <a:endParaRPr lang="en-US" sz="2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536" y="1484784"/>
                <a:ext cx="8352928" cy="3816424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fr-FR" sz="1600" dirty="0" smtClean="0"/>
                  <a:t>Approche </a:t>
                </a:r>
                <a:r>
                  <a:rPr lang="fr-FR" sz="1600" dirty="0"/>
                  <a:t>fondée uniquement sur les </a:t>
                </a:r>
                <a:r>
                  <a:rPr lang="fr-FR" sz="1600" dirty="0" smtClean="0"/>
                  <a:t>risques</a:t>
                </a:r>
              </a:p>
              <a:p>
                <a:pPr eaLnBrk="1" hangingPunct="1"/>
                <a:endParaRPr lang="fr-FR" sz="1600" dirty="0" smtClean="0"/>
              </a:p>
              <a:p>
                <a:pPr lvl="1" eaLnBrk="1" hangingPunct="1"/>
                <a:endParaRPr lang="fr-FR" sz="1000" dirty="0"/>
              </a:p>
              <a:p>
                <a:pPr eaLnBrk="1" hangingPunct="1"/>
                <a:r>
                  <a:rPr lang="fr-FR" sz="1600" dirty="0" smtClean="0"/>
                  <a:t>Nécessité de fournir une </a:t>
                </a:r>
                <a:r>
                  <a:rPr lang="fr-FR" sz="1600" dirty="0"/>
                  <a:t>information sur les effets de diversification :</a:t>
                </a:r>
              </a:p>
              <a:p>
                <a:pPr lvl="1" indent="-188913" eaLnBrk="1" hangingPunct="1"/>
                <a:r>
                  <a:rPr lang="fr-FR" sz="1400" dirty="0" smtClean="0"/>
                  <a:t>Propriété de symétrie : traitement </a:t>
                </a:r>
                <a:r>
                  <a:rPr lang="fr-FR" sz="1400" dirty="0"/>
                  <a:t>identique d’éléments ayant la même contribution au </a:t>
                </a:r>
                <a:r>
                  <a:rPr lang="fr-FR" sz="1400" dirty="0" smtClean="0"/>
                  <a:t>groupe</a:t>
                </a:r>
              </a:p>
              <a:p>
                <a:pPr lvl="1" indent="-188913" eaLnBrk="1" hangingPunct="1"/>
                <a:r>
                  <a:rPr lang="fr-FR" sz="1400" dirty="0" smtClean="0"/>
                  <a:t>Le ratio </a:t>
                </a:r>
                <a:r>
                  <a:rPr lang="fr-FR" sz="1400" dirty="0"/>
                  <a:t>ρ*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 b="0" i="0" smtClean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 smtClean="0"/>
                  <a:t>)</a:t>
                </a:r>
                <a:r>
                  <a:rPr lang="fr-FR" sz="1400" dirty="0"/>
                  <a:t> </a:t>
                </a:r>
                <a:r>
                  <a:rPr lang="fr-FR" sz="1400" dirty="0" smtClean="0"/>
                  <a:t>/</a:t>
                </a:r>
                <a:r>
                  <a:rPr lang="fr-FR" sz="1400" dirty="0"/>
                  <a:t> </a:t>
                </a:r>
                <a:r>
                  <a:rPr lang="fr-FR" sz="1400" dirty="0" smtClean="0"/>
                  <a:t>ρ(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 smtClean="0"/>
                  <a:t>) doit être d’autant plus faible que l’élément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 smtClean="0"/>
                  <a:t> est fortement sujet aux effets de diversification</a:t>
                </a:r>
              </a:p>
              <a:p>
                <a:pPr lvl="1" indent="-188913" eaLnBrk="1" hangingPunct="1"/>
                <a:endParaRPr lang="fr-FR" sz="1400" dirty="0" smtClean="0"/>
              </a:p>
              <a:p>
                <a:pPr lvl="2" eaLnBrk="1" hangingPunct="1"/>
                <a:endParaRPr lang="fr-FR" sz="1400" dirty="0" smtClean="0"/>
              </a:p>
              <a:p>
                <a:pPr eaLnBrk="1" hangingPunct="1"/>
                <a:r>
                  <a:rPr lang="fr-FR" sz="1600" dirty="0" smtClean="0"/>
                  <a:t>Simplicité </a:t>
                </a:r>
                <a:r>
                  <a:rPr lang="fr-FR" sz="1600" dirty="0"/>
                  <a:t>d’interprétation des </a:t>
                </a:r>
                <a:r>
                  <a:rPr lang="fr-FR" sz="1600" dirty="0" smtClean="0"/>
                  <a:t>résultats</a:t>
                </a:r>
              </a:p>
              <a:p>
                <a:pPr lvl="1" indent="-188913" eaLnBrk="1" hangingPunct="1"/>
                <a:r>
                  <a:rPr lang="fr-FR" sz="1400" dirty="0"/>
                  <a:t>Positivité : 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/>
                  <a:t>,ρ*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/>
                  <a:t> ) ≥0 (pas de mesure de risque négative)</a:t>
                </a:r>
              </a:p>
              <a:p>
                <a:pPr lvl="1" indent="-188913" eaLnBrk="1" hangingPunct="1"/>
                <a:r>
                  <a:rPr lang="fr-FR" sz="1400" dirty="0" smtClean="0"/>
                  <a:t>Allocation sans risque : </a:t>
                </a:r>
                <a:r>
                  <a:rPr lang="fr-FR" sz="1400" dirty="0"/>
                  <a:t>ρ*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/>
                  <a:t> )=0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/>
                  <a:t>n’est pas risqué</a:t>
                </a:r>
              </a:p>
              <a:p>
                <a:pPr lvl="1" indent="-188913" eaLnBrk="1" hangingPunct="1"/>
                <a:r>
                  <a:rPr lang="fr-FR" sz="1400" dirty="0"/>
                  <a:t>« No </a:t>
                </a:r>
                <a:r>
                  <a:rPr lang="fr-FR" sz="1400" dirty="0" err="1"/>
                  <a:t>undercut</a:t>
                </a:r>
                <a:r>
                  <a:rPr lang="fr-FR" sz="1400" dirty="0"/>
                  <a:t> faible » 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 smtClean="0"/>
                  <a:t> à la maille d’allocation, ρ</a:t>
                </a:r>
                <a:r>
                  <a:rPr lang="fr-FR" sz="14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4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/>
                  <a:t>) ≤ ρ(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400" dirty="0"/>
                  <a:t>). </a:t>
                </a:r>
                <a:endParaRPr lang="fr-FR" sz="1400" dirty="0" smtClean="0"/>
              </a:p>
              <a:p>
                <a:pPr lvl="1" indent="-188913" eaLnBrk="1" hangingPunct="1"/>
                <a:endParaRPr lang="fr-FR" sz="1400" dirty="0"/>
              </a:p>
              <a:p>
                <a:pPr lvl="1" eaLnBrk="1" hangingPunct="1"/>
                <a:endParaRPr lang="fr-FR" sz="1400" dirty="0"/>
              </a:p>
              <a:p>
                <a:pPr eaLnBrk="1" hangingPunct="1"/>
                <a:r>
                  <a:rPr lang="fr-FR" sz="1600" dirty="0" smtClean="0"/>
                  <a:t>Simplicité d’implémentation et d’explication aux instances de Direction</a:t>
                </a:r>
                <a:endParaRPr lang="fr-FR" sz="1600" dirty="0"/>
              </a:p>
              <a:p>
                <a:pPr lvl="1" eaLnBrk="1" hangingPunct="1">
                  <a:buFont typeface="Arial" charset="0"/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819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84784"/>
                <a:ext cx="8352928" cy="3816424"/>
              </a:xfrm>
              <a:blipFill rotWithShape="1">
                <a:blip r:embed="rId3"/>
                <a:stretch>
                  <a:fillRect l="-1095" t="-1757" r="-657" b="-110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(3/7) </a:t>
            </a:r>
            <a:r>
              <a:rPr lang="fr-FR" sz="2000" b="0" dirty="0" smtClean="0"/>
              <a:t>Segmentation et choix de la maille d’allocation (« cible »)</a:t>
            </a: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1340768"/>
            <a:ext cx="5688632" cy="489654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Choix de la segmentation (« nombre de colonne »)</a:t>
            </a:r>
          </a:p>
          <a:p>
            <a:pPr lvl="1" eaLnBrk="1" hangingPunct="1"/>
            <a:r>
              <a:rPr lang="fr-FR" sz="1200" dirty="0" smtClean="0"/>
              <a:t>A définir en fonction des agrégats de pilotage</a:t>
            </a:r>
          </a:p>
          <a:p>
            <a:pPr lvl="1" eaLnBrk="1" hangingPunct="1"/>
            <a:r>
              <a:rPr lang="fr-FR" sz="1200" dirty="0" smtClean="0"/>
              <a:t>Eléments homogènes de risque</a:t>
            </a:r>
          </a:p>
          <a:p>
            <a:pPr lvl="1" eaLnBrk="1" hangingPunct="1"/>
            <a:r>
              <a:rPr lang="fr-FR" sz="1200" dirty="0" smtClean="0"/>
              <a:t>Nombre : précision vs. simplicité</a:t>
            </a:r>
          </a:p>
          <a:p>
            <a:pPr eaLnBrk="1" hangingPunct="1"/>
            <a:endParaRPr lang="fr-FR" sz="1800" dirty="0"/>
          </a:p>
          <a:p>
            <a:pPr eaLnBrk="1" hangingPunct="1"/>
            <a:r>
              <a:rPr lang="fr-FR" sz="1600" dirty="0" smtClean="0"/>
              <a:t>Choix de la maille d’allocation</a:t>
            </a:r>
          </a:p>
          <a:p>
            <a:pPr lvl="1" eaLnBrk="1" hangingPunct="1"/>
            <a:r>
              <a:rPr lang="fr-FR" sz="1400" dirty="0" smtClean="0"/>
              <a:t>Option 1 : directement au niveau des segments</a:t>
            </a:r>
          </a:p>
          <a:p>
            <a:pPr lvl="2" eaLnBrk="1" hangingPunct="1">
              <a:buFontTx/>
              <a:buChar char="-"/>
            </a:pPr>
            <a:r>
              <a:rPr lang="fr-FR" sz="1400" dirty="0" smtClean="0"/>
              <a:t>Information au niveau de chaque segment, mais pas au niveau des facteurs de risque</a:t>
            </a:r>
          </a:p>
          <a:p>
            <a:pPr lvl="2" eaLnBrk="1" hangingPunct="1">
              <a:buFontTx/>
              <a:buChar char="-"/>
            </a:pPr>
            <a:r>
              <a:rPr lang="fr-FR" sz="1400" dirty="0" smtClean="0"/>
              <a:t>Réduction des temps de calcul</a:t>
            </a:r>
          </a:p>
          <a:p>
            <a:pPr marL="719138" lvl="2" indent="0" eaLnBrk="1" hangingPunct="1"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→</a:t>
            </a:r>
            <a:r>
              <a:rPr lang="fr-FR" sz="1400" dirty="0" smtClean="0"/>
              <a:t> Utile si chaque segment correspond à un produit</a:t>
            </a:r>
          </a:p>
          <a:p>
            <a:pPr lvl="2" eaLnBrk="1" hangingPunct="1">
              <a:buFontTx/>
              <a:buChar char="-"/>
            </a:pPr>
            <a:endParaRPr lang="fr-FR" sz="1400" dirty="0"/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Option 2 (retenue) : à la maille « entité X facteur de risque »</a:t>
            </a:r>
          </a:p>
          <a:p>
            <a:pPr lvl="2" eaLnBrk="1" hangingPunct="1">
              <a:buFontTx/>
              <a:buChar char="-"/>
            </a:pPr>
            <a:r>
              <a:rPr lang="fr-FR" sz="1400" dirty="0"/>
              <a:t>Augmente les temps de calculs</a:t>
            </a:r>
          </a:p>
          <a:p>
            <a:pPr lvl="2" eaLnBrk="1" hangingPunct="1">
              <a:buFontTx/>
              <a:buChar char="-"/>
            </a:pPr>
            <a:r>
              <a:rPr lang="fr-FR" sz="1400" dirty="0"/>
              <a:t>Chaque entité aura également une information sur les différents facteurs de risque</a:t>
            </a:r>
          </a:p>
          <a:p>
            <a:pPr marL="361950" lvl="1" indent="0" eaLnBrk="1" hangingPunct="1">
              <a:buNone/>
            </a:pPr>
            <a:r>
              <a:rPr lang="fr-FR" sz="1400" dirty="0" smtClean="0">
                <a:solidFill>
                  <a:srgbClr val="C00000"/>
                </a:solidFill>
              </a:rPr>
              <a:t>       →</a:t>
            </a:r>
            <a:r>
              <a:rPr lang="fr-FR" sz="1400" dirty="0" smtClean="0"/>
              <a:t> Contient une information par facteur de risque</a:t>
            </a:r>
            <a:endParaRPr lang="fr-FR" sz="1400" dirty="0"/>
          </a:p>
          <a:p>
            <a:pPr lvl="1" eaLnBrk="1" hangingPunct="1"/>
            <a:endParaRPr lang="fr-FR" sz="1400" dirty="0" smtClean="0"/>
          </a:p>
          <a:p>
            <a:pPr marL="361950" lvl="1" indent="0" eaLnBrk="1" hangingPunct="1">
              <a:buNone/>
            </a:pPr>
            <a:endParaRPr lang="fr-FR" sz="1400" dirty="0" smtClean="0"/>
          </a:p>
          <a:p>
            <a:pPr lvl="1" eaLnBrk="1" hangingPunct="1">
              <a:buFont typeface="Arial" charset="0"/>
              <a:buNone/>
            </a:pPr>
            <a:endParaRPr lang="fr-FR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27" y="2457032"/>
            <a:ext cx="2610353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480" y="4581128"/>
            <a:ext cx="2628000" cy="1161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07504" y="4293096"/>
            <a:ext cx="8949651" cy="177734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(4/7) </a:t>
            </a:r>
            <a:r>
              <a:rPr lang="fr-FR" sz="2000" b="0" dirty="0" smtClean="0"/>
              <a:t>Segmentation et choix de la maille d’allocation (« cible »)</a:t>
            </a: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19" y="1268760"/>
            <a:ext cx="5616623" cy="4032448"/>
          </a:xfrm>
        </p:spPr>
        <p:txBody>
          <a:bodyPr>
            <a:noAutofit/>
          </a:bodyPr>
          <a:lstStyle/>
          <a:p>
            <a:pPr eaLnBrk="1" hangingPunct="1"/>
            <a:r>
              <a:rPr lang="fr-FR" sz="1600" dirty="0" smtClean="0"/>
              <a:t>Décision importante car les résultats obtenus diffèrent</a:t>
            </a:r>
          </a:p>
          <a:p>
            <a:pPr eaLnBrk="1" hangingPunct="1"/>
            <a:endParaRPr lang="fr-FR" sz="1050" dirty="0" smtClean="0"/>
          </a:p>
          <a:p>
            <a:pPr eaLnBrk="1" hangingPunct="1"/>
            <a:endParaRPr lang="fr-FR" sz="1400" dirty="0" smtClean="0"/>
          </a:p>
          <a:p>
            <a:pPr eaLnBrk="1" hangingPunct="1"/>
            <a:r>
              <a:rPr lang="fr-FR" sz="1600" dirty="0" smtClean="0"/>
              <a:t>Option 1 : inverser le processus d’agrégation</a:t>
            </a:r>
          </a:p>
          <a:p>
            <a:pPr lvl="1" eaLnBrk="1" hangingPunct="1"/>
            <a:r>
              <a:rPr lang="fr-FR" sz="1400" dirty="0"/>
              <a:t>I</a:t>
            </a:r>
            <a:r>
              <a:rPr lang="fr-FR" sz="1400" dirty="0" smtClean="0"/>
              <a:t>nformation sur les facteurs de risques</a:t>
            </a:r>
          </a:p>
          <a:p>
            <a:pPr lvl="1" eaLnBrk="1" hangingPunct="1"/>
            <a:r>
              <a:rPr lang="fr-FR" sz="1400" dirty="0" smtClean="0"/>
              <a:t>A tendance à traiter les segments de la même manière</a:t>
            </a:r>
          </a:p>
          <a:p>
            <a:pPr lvl="1" eaLnBrk="1" hangingPunct="1"/>
            <a:endParaRPr lang="fr-FR" sz="1400" dirty="0"/>
          </a:p>
          <a:p>
            <a:pPr lvl="1" eaLnBrk="1" hangingPunct="1"/>
            <a:endParaRPr lang="fr-FR" sz="1400" dirty="0" smtClean="0"/>
          </a:p>
          <a:p>
            <a:pPr lvl="1" eaLnBrk="1" hangingPunct="1"/>
            <a:endParaRPr lang="fr-FR" sz="1400" dirty="0" smtClean="0"/>
          </a:p>
          <a:p>
            <a:pPr eaLnBrk="1" hangingPunct="1"/>
            <a:r>
              <a:rPr lang="fr-FR" sz="1600" dirty="0" smtClean="0"/>
              <a:t>Option 2 </a:t>
            </a:r>
            <a:r>
              <a:rPr lang="fr-FR" sz="1600" dirty="0"/>
              <a:t>: </a:t>
            </a:r>
            <a:r>
              <a:rPr lang="fr-FR" sz="1600" dirty="0" smtClean="0"/>
              <a:t>d’abord par segment puis par facteur de risque</a:t>
            </a:r>
            <a:endParaRPr lang="fr-FR" sz="1600" dirty="0"/>
          </a:p>
          <a:p>
            <a:pPr lvl="1" eaLnBrk="1" hangingPunct="1"/>
            <a:r>
              <a:rPr lang="fr-FR" sz="1400" dirty="0" smtClean="0"/>
              <a:t>Information sur le segment</a:t>
            </a:r>
            <a:endParaRPr lang="fr-FR" sz="1400" dirty="0"/>
          </a:p>
          <a:p>
            <a:pPr lvl="1" eaLnBrk="1" hangingPunct="1"/>
            <a:r>
              <a:rPr lang="fr-FR" sz="1400" dirty="0" smtClean="0"/>
              <a:t>L’analyse par facteur de risque est indépendante du groupe</a:t>
            </a:r>
            <a:endParaRPr lang="fr-FR" sz="1400" dirty="0"/>
          </a:p>
          <a:p>
            <a:pPr lvl="1" eaLnBrk="1" hangingPunct="1"/>
            <a:endParaRPr lang="fr-FR" sz="1400" dirty="0" smtClean="0"/>
          </a:p>
          <a:p>
            <a:pPr marL="361950" lvl="1" indent="0" eaLnBrk="1" hangingPunct="1">
              <a:buNone/>
            </a:pPr>
            <a:endParaRPr lang="fr-FR" sz="1400" dirty="0"/>
          </a:p>
          <a:p>
            <a:pPr eaLnBrk="1" hangingPunct="1"/>
            <a:r>
              <a:rPr lang="fr-FR" sz="1600" dirty="0"/>
              <a:t>Option </a:t>
            </a:r>
            <a:r>
              <a:rPr lang="fr-FR" sz="1600" dirty="0" smtClean="0"/>
              <a:t>3 </a:t>
            </a:r>
            <a:r>
              <a:rPr lang="fr-FR" sz="1600" dirty="0"/>
              <a:t>: </a:t>
            </a:r>
            <a:r>
              <a:rPr lang="fr-FR" sz="1600" dirty="0" smtClean="0"/>
              <a:t>directement à la maille d’allocation</a:t>
            </a:r>
            <a:endParaRPr lang="fr-FR" sz="1600" dirty="0"/>
          </a:p>
          <a:p>
            <a:pPr lvl="1" eaLnBrk="1" hangingPunct="1"/>
            <a:r>
              <a:rPr lang="fr-FR" sz="1400" dirty="0" smtClean="0"/>
              <a:t>Temps de calculs plus longs</a:t>
            </a:r>
          </a:p>
          <a:p>
            <a:pPr lvl="1" eaLnBrk="1" hangingPunct="1"/>
            <a:r>
              <a:rPr lang="fr-FR" sz="1400" dirty="0" smtClean="0"/>
              <a:t>Richesse d’information ; la contribution réelle de chaque segment à chaque facteur de risque est prise en compte</a:t>
            </a:r>
            <a:endParaRPr lang="fr-FR" sz="1400" dirty="0"/>
          </a:p>
          <a:p>
            <a:pPr eaLnBrk="1" hangingPunct="1"/>
            <a:endParaRPr lang="fr-FR" sz="1400" dirty="0"/>
          </a:p>
          <a:p>
            <a:pPr eaLnBrk="1" hangingPunct="1"/>
            <a:endParaRPr lang="fr-FR" sz="1400" dirty="0" smtClean="0"/>
          </a:p>
          <a:p>
            <a:pPr marL="361950" lvl="1" indent="0" eaLnBrk="1" hangingPunct="1">
              <a:buNone/>
            </a:pPr>
            <a:endParaRPr lang="fr-FR" sz="1400" dirty="0" smtClean="0"/>
          </a:p>
          <a:p>
            <a:pPr lvl="1" eaLnBrk="1" hangingPunct="1">
              <a:buFont typeface="Arial" charset="0"/>
              <a:buNone/>
            </a:pPr>
            <a:endParaRPr lang="fr-FR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90998" y="4598544"/>
            <a:ext cx="8949651" cy="164791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40683"/>
            <a:ext cx="2880000" cy="161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93880"/>
            <a:ext cx="2880000" cy="165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653136"/>
            <a:ext cx="2880000" cy="160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(5/7)</a:t>
            </a:r>
            <a:br>
              <a:rPr lang="fr-FR" sz="2200" dirty="0" smtClean="0"/>
            </a:br>
            <a:r>
              <a:rPr lang="fr-FR" sz="2000" b="0" dirty="0" smtClean="0"/>
              <a:t>Sélection de la technique d’allocation </a:t>
            </a: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352928" cy="57606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Plusieurs techniques d’allocation ont été testées, et analysées sous le prismes des préférences d’allocation définies précédemment.</a:t>
            </a:r>
          </a:p>
          <a:p>
            <a:pPr lvl="1" eaLnBrk="1" hangingPunct="1"/>
            <a:endParaRPr lang="fr-FR" sz="1600" dirty="0" smtClean="0"/>
          </a:p>
          <a:p>
            <a:pPr lvl="1" eaLnBrk="1" hangingPunct="1">
              <a:buFont typeface="Arial" charset="0"/>
              <a:buNone/>
            </a:pPr>
            <a:endParaRPr lang="fr-FR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2929"/>
              </p:ext>
            </p:extLst>
          </p:nvPr>
        </p:nvGraphicFramePr>
        <p:xfrm>
          <a:off x="1331640" y="2204864"/>
          <a:ext cx="6624736" cy="3495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296"/>
                <a:gridCol w="997688"/>
                <a:gridCol w="997688"/>
                <a:gridCol w="997688"/>
                <a:gridCol w="997688"/>
                <a:gridCol w="997688"/>
              </a:tblGrid>
              <a:tr h="572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Technique proportionnelle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Scénario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 équivalent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Shapley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Contribution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 marginale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Diversification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 marginale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7219">
                <a:tc>
                  <a:txBody>
                    <a:bodyPr/>
                    <a:lstStyle/>
                    <a:p>
                      <a:pPr marR="4508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Apporte une Information sur les bénéfices de diversification ?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546">
                <a:tc>
                  <a:txBody>
                    <a:bodyPr/>
                    <a:lstStyle/>
                    <a:p>
                      <a:pPr marR="4508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Simplicité d’interprétation des résultats ?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4546">
                <a:tc>
                  <a:txBody>
                    <a:bodyPr/>
                    <a:lstStyle/>
                    <a:p>
                      <a:pPr marR="4508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Facilité d’implémentation ?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7219">
                <a:tc>
                  <a:txBody>
                    <a:bodyPr/>
                    <a:lstStyle/>
                    <a:p>
                      <a:pPr marR="4508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Permet une allocation directement à la maille « segment X facteur de risque » ?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 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>
                          <a:solidFill>
                            <a:schemeClr val="tx1"/>
                          </a:solidFill>
                          <a:effectLst/>
                        </a:rPr>
                        <a:t>+++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chemeClr val="tx1"/>
                          </a:solidFill>
                          <a:effectLst/>
                        </a:rPr>
                        <a:t>+++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27108" y="2049418"/>
            <a:ext cx="1244795" cy="381642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7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(6/7)</a:t>
            </a:r>
            <a:br>
              <a:rPr lang="fr-FR" sz="2200" dirty="0" smtClean="0"/>
            </a:br>
            <a:r>
              <a:rPr lang="fr-FR" sz="2000" b="0" dirty="0" smtClean="0"/>
              <a:t>Présentation de la méthode retenue</a:t>
            </a: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179512" y="1160748"/>
            <a:ext cx="8820472" cy="2412268"/>
          </a:xfrm>
        </p:spPr>
        <p:txBody>
          <a:bodyPr>
            <a:noAutofit/>
          </a:bodyPr>
          <a:lstStyle/>
          <a:p>
            <a:pPr eaLnBrk="1" hangingPunct="1"/>
            <a:r>
              <a:rPr lang="fr-FR" sz="1600" dirty="0" smtClean="0"/>
              <a:t>Présentation de la méthode</a:t>
            </a:r>
          </a:p>
          <a:p>
            <a:pPr lvl="1" eaLnBrk="1" hangingPunct="1"/>
            <a:r>
              <a:rPr lang="fr-FR" sz="1400" dirty="0" smtClean="0"/>
              <a:t>Détermination des bénéfices de diversification sur le périmètre considéré (ici, le groupe)</a:t>
            </a:r>
          </a:p>
          <a:p>
            <a:pPr lvl="1" eaLnBrk="1" hangingPunct="1"/>
            <a:r>
              <a:rPr lang="fr-FR" sz="1400" dirty="0" smtClean="0"/>
              <a:t>Mise en évidence des bénéfices de diversification marginaux apportés par chaque élément de la maille d’allocation</a:t>
            </a:r>
          </a:p>
          <a:p>
            <a:pPr lvl="1" eaLnBrk="1" hangingPunct="1"/>
            <a:r>
              <a:rPr lang="fr-FR" sz="1400" dirty="0" smtClean="0"/>
              <a:t>Répartition des bénéfices de diversification totaux au prorata de la contribution de chaque élément</a:t>
            </a:r>
          </a:p>
          <a:p>
            <a:pPr lvl="1" eaLnBrk="1" hangingPunct="1"/>
            <a:endParaRPr lang="fr-FR" sz="800" dirty="0" smtClean="0"/>
          </a:p>
          <a:p>
            <a:pPr eaLnBrk="1" hangingPunct="1"/>
            <a:r>
              <a:rPr lang="fr-FR" sz="1600" dirty="0" smtClean="0"/>
              <a:t>Formulation mathématique</a:t>
            </a:r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800" dirty="0"/>
          </a:p>
          <a:p>
            <a:pPr eaLnBrk="1" hangingPunct="1"/>
            <a:endParaRPr lang="fr-FR" sz="800" dirty="0" smtClean="0"/>
          </a:p>
          <a:p>
            <a:pPr eaLnBrk="1" hangingPunct="1"/>
            <a:endParaRPr lang="fr-FR" sz="100" dirty="0" smtClean="0"/>
          </a:p>
          <a:p>
            <a:pPr eaLnBrk="1" hangingPunct="1"/>
            <a:r>
              <a:rPr lang="fr-FR" sz="1600" dirty="0" smtClean="0"/>
              <a:t>Illustration graphique de la « diversification marginale »</a:t>
            </a:r>
          </a:p>
          <a:p>
            <a:pPr lvl="1" eaLnBrk="1" hangingPunct="1"/>
            <a:endParaRPr lang="fr-FR" sz="1400" dirty="0" smtClean="0"/>
          </a:p>
          <a:p>
            <a:pPr lvl="1" eaLnBrk="1" hangingPunct="1"/>
            <a:endParaRPr lang="fr-FR" sz="1400" dirty="0" smtClean="0"/>
          </a:p>
          <a:p>
            <a:pPr lvl="1" eaLnBrk="1" hangingPunct="1">
              <a:buFont typeface="Arial" charset="0"/>
              <a:buNone/>
            </a:pPr>
            <a:endParaRPr lang="fr-F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31640" y="2741568"/>
                <a:ext cx="6336704" cy="687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>
                          <a:latin typeface="Cambria Math"/>
                        </a:rPr>
                        <m:t>∀ 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600" i="1">
                          <a:latin typeface="Cambria Math"/>
                        </a:rPr>
                        <m:t> </m:t>
                      </m:r>
                      <m:r>
                        <a:rPr lang="fr-FR" sz="1600">
                          <a:latin typeface="Cambria Math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fr-FR" sz="1600">
                          <a:latin typeface="Cambria Math"/>
                        </a:rPr>
                        <m:t>g</m:t>
                      </m:r>
                      <m:r>
                        <a:rPr lang="fr-FR" sz="160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g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latin typeface="Cambria Math"/>
                                </a:rPr>
                                <m:t>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600">
                                  <a:latin typeface="Cambria Math"/>
                                </a:rPr>
                                <m:t>g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𝐺</m:t>
                              </m:r>
                            </m:e>
                          </m:d>
                          <m:r>
                            <a:rPr lang="fr-FR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latin typeface="Cambria Math"/>
                                </a:rPr>
                                <m:t>D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latin typeface="Cambria Math"/>
                                </a:rPr>
                                <m:t>G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latin typeface="Cambria Math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/>
                                        </a:rPr>
                                        <m:t>g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𝐺</m:t>
                                      </m:r>
                                    </m:e>
                                  </m:d>
                                  <m:r>
                                    <a:rPr lang="fr-FR" sz="1600" i="1">
                                      <a:latin typeface="Cambria Math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latin typeface="Cambria Math"/>
                                        </a:rPr>
                                        <m:t>G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fr-FR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  <m:r>
                        <a:rPr lang="fr-FR" sz="1600" i="1">
                          <a:latin typeface="Cambria Math"/>
                        </a:rPr>
                        <m:t>.  </m:t>
                      </m:r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600">
                              <a:latin typeface="Cambria Math"/>
                            </a:rPr>
                            <m:t>g</m:t>
                          </m:r>
                        </m:sub>
                      </m:sSub>
                      <m:r>
                        <a:rPr lang="fr-FR" sz="1600">
                          <a:latin typeface="Cambria Math"/>
                        </a:rPr>
                        <m:t>(</m:t>
                      </m:r>
                      <m:r>
                        <a:rPr lang="fr-FR" sz="1600" i="1">
                          <a:latin typeface="Cambria Math"/>
                        </a:rPr>
                        <m:t>𝐺</m:t>
                      </m:r>
                      <m:r>
                        <a:rPr lang="fr-FR" sz="16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41568"/>
                <a:ext cx="6336704" cy="687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4034058" y="3759919"/>
            <a:ext cx="118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Diversification totale du groupe</a:t>
            </a:r>
            <a:endParaRPr lang="fr-FR" sz="10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4407991"/>
            <a:ext cx="318517" cy="24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0692" y="4257087"/>
            <a:ext cx="648072" cy="57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45079"/>
            <a:ext cx="1271846" cy="116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085184"/>
            <a:ext cx="979642" cy="115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ZoneTexte 27"/>
          <p:cNvSpPr txBox="1"/>
          <p:nvPr/>
        </p:nvSpPr>
        <p:spPr>
          <a:xfrm>
            <a:off x="4106066" y="5405154"/>
            <a:ext cx="118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Diversification du groupe privé de A</a:t>
            </a:r>
            <a:endParaRPr lang="fr-FR" sz="1000" dirty="0"/>
          </a:p>
        </p:txBody>
      </p:sp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58469" y="5902232"/>
            <a:ext cx="520999" cy="37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91669" y="4725144"/>
            <a:ext cx="553761" cy="69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ZoneTexte 30"/>
          <p:cNvSpPr txBox="1"/>
          <p:nvPr/>
        </p:nvSpPr>
        <p:spPr>
          <a:xfrm>
            <a:off x="6535223" y="4046304"/>
            <a:ext cx="1186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Diversification marginale apportée par A</a:t>
            </a:r>
            <a:endParaRPr lang="fr-FR" sz="10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95536" y="4003293"/>
            <a:ext cx="1186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Groupe</a:t>
            </a:r>
            <a:endParaRPr lang="fr-FR" sz="1000" dirty="0"/>
          </a:p>
        </p:txBody>
      </p:sp>
      <p:sp>
        <p:nvSpPr>
          <p:cNvPr id="33" name="ZoneTexte 32"/>
          <p:cNvSpPr txBox="1"/>
          <p:nvPr/>
        </p:nvSpPr>
        <p:spPr>
          <a:xfrm>
            <a:off x="505666" y="5540677"/>
            <a:ext cx="118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Groupe privé</a:t>
            </a:r>
          </a:p>
          <a:p>
            <a:pPr algn="ctr"/>
            <a:r>
              <a:rPr lang="fr-FR" sz="1000" dirty="0" smtClean="0"/>
              <a:t> de A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5788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33843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err="1" smtClean="0"/>
              <a:t>Supervisory</a:t>
            </a:r>
            <a:r>
              <a:rPr lang="fr-FR" sz="1600" dirty="0" smtClean="0"/>
              <a:t> </a:t>
            </a:r>
            <a:r>
              <a:rPr lang="fr-FR" sz="1600" dirty="0" err="1" smtClean="0"/>
              <a:t>Review</a:t>
            </a:r>
            <a:r>
              <a:rPr lang="fr-FR" sz="1600" dirty="0" smtClean="0"/>
              <a:t> </a:t>
            </a:r>
            <a:r>
              <a:rPr lang="fr-FR" sz="1600" dirty="0" err="1" smtClean="0"/>
              <a:t>Procress</a:t>
            </a:r>
            <a:r>
              <a:rPr lang="fr-FR" sz="1600" dirty="0"/>
              <a:t> </a:t>
            </a:r>
            <a:r>
              <a:rPr lang="fr-FR" sz="1600" dirty="0" smtClean="0"/>
              <a:t>(</a:t>
            </a:r>
            <a:r>
              <a:rPr lang="fr-FR" sz="1600" dirty="0" smtClean="0">
                <a:hlinkClick r:id="rId3" action="ppaction://hlinkfile"/>
              </a:rPr>
              <a:t>EIOPA-CP-14-016-GL-SRP.pdf</a:t>
            </a:r>
            <a:r>
              <a:rPr lang="fr-FR" sz="1600" dirty="0" smtClean="0"/>
              <a:t>)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2" t="20117" r="19967" b="4413"/>
          <a:stretch/>
        </p:blipFill>
        <p:spPr bwMode="auto">
          <a:xfrm>
            <a:off x="467544" y="1556792"/>
            <a:ext cx="4104456" cy="288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lipse 2"/>
          <p:cNvSpPr/>
          <p:nvPr/>
        </p:nvSpPr>
        <p:spPr bwMode="auto">
          <a:xfrm>
            <a:off x="1403648" y="2564904"/>
            <a:ext cx="504056" cy="72008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860032" y="3212976"/>
            <a:ext cx="4032448" cy="720080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Classification des assureurs selon :</a:t>
            </a:r>
          </a:p>
          <a:p>
            <a:pPr marL="285750" marR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leur impact</a:t>
            </a:r>
          </a:p>
          <a:p>
            <a:pPr marL="285750" marR="0" indent="-2857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fr-FR" sz="1200" b="1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eur risque</a:t>
            </a:r>
            <a:endParaRPr lang="fr-FR" sz="12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>
            <a:stCxn id="4" idx="1"/>
            <a:endCxn id="4" idx="1"/>
          </p:cNvCxnSpPr>
          <p:nvPr/>
        </p:nvCxnSpPr>
        <p:spPr bwMode="auto">
          <a:xfrm>
            <a:off x="4860032" y="3573016"/>
            <a:ext cx="0" cy="0"/>
          </a:xfrm>
          <a:prstGeom prst="lin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Connecteur droit 12"/>
          <p:cNvCxnSpPr>
            <a:stCxn id="4" idx="1"/>
            <a:endCxn id="3" idx="6"/>
          </p:cNvCxnSpPr>
          <p:nvPr/>
        </p:nvCxnSpPr>
        <p:spPr bwMode="auto">
          <a:xfrm flipH="1" flipV="1">
            <a:off x="1907704" y="2924944"/>
            <a:ext cx="2952328" cy="648072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Ellipse 33"/>
          <p:cNvSpPr/>
          <p:nvPr/>
        </p:nvSpPr>
        <p:spPr bwMode="auto">
          <a:xfrm>
            <a:off x="611560" y="2348880"/>
            <a:ext cx="504056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61520" y="1691190"/>
            <a:ext cx="4032448" cy="108973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Indicateurs de risque avancés / prédictifs</a:t>
            </a:r>
          </a:p>
          <a:p>
            <a:pPr marL="171450" marR="0" indent="-171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Données historiques</a:t>
            </a:r>
          </a:p>
          <a:p>
            <a:pPr marL="171450" marR="0" indent="-171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Indicateurs de risque</a:t>
            </a:r>
          </a:p>
          <a:p>
            <a:pPr marL="171450" marR="0" indent="-171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Informations pertinentes</a:t>
            </a:r>
          </a:p>
          <a:p>
            <a:pPr marL="171450" marR="0" indent="-1714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1200" b="1" dirty="0" err="1" smtClean="0">
                <a:solidFill>
                  <a:schemeClr val="tx1">
                    <a:lumMod val="50000"/>
                  </a:schemeClr>
                </a:solidFill>
              </a:rPr>
              <a:t>Reportings</a:t>
            </a: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 prudentiels</a:t>
            </a:r>
            <a:endParaRPr lang="fr-FR" sz="12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Connecteur droit 35"/>
          <p:cNvCxnSpPr>
            <a:stCxn id="35" idx="1"/>
            <a:endCxn id="34" idx="6"/>
          </p:cNvCxnSpPr>
          <p:nvPr/>
        </p:nvCxnSpPr>
        <p:spPr bwMode="auto">
          <a:xfrm flipH="1">
            <a:off x="1115616" y="2236059"/>
            <a:ext cx="3745904" cy="472861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Ellipse 37"/>
          <p:cNvSpPr/>
          <p:nvPr/>
        </p:nvSpPr>
        <p:spPr bwMode="auto">
          <a:xfrm>
            <a:off x="621708" y="3861048"/>
            <a:ext cx="504056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cxnSp>
        <p:nvCxnSpPr>
          <p:cNvPr id="39" name="Connecteur droit 38"/>
          <p:cNvCxnSpPr>
            <a:stCxn id="35" idx="1"/>
            <a:endCxn id="38" idx="6"/>
          </p:cNvCxnSpPr>
          <p:nvPr/>
        </p:nvCxnSpPr>
        <p:spPr bwMode="auto">
          <a:xfrm flipH="1">
            <a:off x="1125764" y="2236059"/>
            <a:ext cx="3735756" cy="1985029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Ellipse 42"/>
          <p:cNvSpPr/>
          <p:nvPr/>
        </p:nvSpPr>
        <p:spPr bwMode="auto">
          <a:xfrm>
            <a:off x="611560" y="1628800"/>
            <a:ext cx="504056" cy="72008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cxnSp>
        <p:nvCxnSpPr>
          <p:cNvPr id="44" name="Connecteur droit 43"/>
          <p:cNvCxnSpPr>
            <a:stCxn id="35" idx="1"/>
            <a:endCxn id="43" idx="6"/>
          </p:cNvCxnSpPr>
          <p:nvPr/>
        </p:nvCxnSpPr>
        <p:spPr bwMode="auto">
          <a:xfrm flipH="1" flipV="1">
            <a:off x="1115616" y="1988840"/>
            <a:ext cx="3745904" cy="247219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4861520" y="4365104"/>
            <a:ext cx="4032448" cy="720080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Autres éléments</a:t>
            </a:r>
          </a:p>
        </p:txBody>
      </p:sp>
      <p:sp>
        <p:nvSpPr>
          <p:cNvPr id="14348" name="Plus 14347"/>
          <p:cNvSpPr/>
          <p:nvPr/>
        </p:nvSpPr>
        <p:spPr bwMode="auto">
          <a:xfrm>
            <a:off x="6660232" y="2852936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55" name="Plus 54"/>
          <p:cNvSpPr/>
          <p:nvPr/>
        </p:nvSpPr>
        <p:spPr bwMode="auto">
          <a:xfrm>
            <a:off x="6668616" y="4005064"/>
            <a:ext cx="288032" cy="288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14349" name="Égal 14348"/>
          <p:cNvSpPr/>
          <p:nvPr/>
        </p:nvSpPr>
        <p:spPr bwMode="auto">
          <a:xfrm>
            <a:off x="6660232" y="5157192"/>
            <a:ext cx="296416" cy="216024"/>
          </a:xfrm>
          <a:prstGeom prst="mathEqual">
            <a:avLst/>
          </a:prstGeom>
          <a:solidFill>
            <a:schemeClr val="accent4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sp>
        <p:nvSpPr>
          <p:cNvPr id="14350" name="Rectangle à coins arrondis 14349"/>
          <p:cNvSpPr/>
          <p:nvPr/>
        </p:nvSpPr>
        <p:spPr bwMode="auto">
          <a:xfrm>
            <a:off x="4861520" y="5373216"/>
            <a:ext cx="4032448" cy="792088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</a:rPr>
              <a:t>Priorité de contrôle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l-GR" sz="12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Ξ</a:t>
            </a:r>
            <a:endParaRPr lang="fr-FR" sz="1200" b="1" dirty="0">
              <a:solidFill>
                <a:schemeClr val="tx1">
                  <a:lumMod val="50000"/>
                </a:schemeClr>
              </a:solidFill>
              <a:latin typeface="Arial"/>
              <a:cs typeface="Arial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2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« prévenir vaut mieux que guérir »</a:t>
            </a:r>
            <a:endParaRPr lang="fr-FR" sz="12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/>
              <a:t>Origine du </a:t>
            </a:r>
            <a:r>
              <a:rPr lang="fr-FR" sz="2800" dirty="0" smtClean="0"/>
              <a:t>besoin métier (1/2</a:t>
            </a:r>
            <a:r>
              <a:rPr lang="fr-FR" sz="2800" dirty="0"/>
              <a:t>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41552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1 : allocation des bénéfices de diversification (7/7)</a:t>
            </a:r>
            <a:br>
              <a:rPr lang="fr-FR" sz="2200" dirty="0" smtClean="0"/>
            </a:br>
            <a:r>
              <a:rPr lang="fr-FR" sz="2000" b="0" dirty="0" smtClean="0"/>
              <a:t>Application numérique </a:t>
            </a:r>
            <a:endParaRPr lang="en-US" sz="2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9512" y="1160748"/>
                <a:ext cx="4896544" cy="2412268"/>
              </a:xfrm>
            </p:spPr>
            <p:txBody>
              <a:bodyPr>
                <a:noAutofit/>
              </a:bodyPr>
              <a:lstStyle/>
              <a:p>
                <a:pPr algn="just" eaLnBrk="1" hangingPunct="1"/>
                <a:r>
                  <a:rPr lang="fr-FR" sz="1600" dirty="0" smtClean="0"/>
                  <a:t>L’allocation des bénéfices de diversification met en évidence :</a:t>
                </a:r>
              </a:p>
              <a:p>
                <a:pPr lvl="1" algn="just" eaLnBrk="1" hangingPunct="1"/>
                <a:r>
                  <a:rPr lang="fr-FR" sz="1400" dirty="0" smtClean="0"/>
                  <a:t>Un classement des périmètres les plus vertueux en fonction de leur contribution au risque du groupe.</a:t>
                </a:r>
              </a:p>
              <a:p>
                <a:pPr lvl="2" algn="just" eaLnBrk="1" hangingPunct="1"/>
                <a:r>
                  <a:rPr lang="fr-FR" sz="1300" dirty="0" smtClean="0"/>
                  <a:t>B ressort plus favorablement</a:t>
                </a:r>
              </a:p>
              <a:p>
                <a:pPr lvl="2" algn="just" eaLnBrk="1" hangingPunct="1"/>
                <a:r>
                  <a:rPr lang="fr-FR" sz="1300" dirty="0" smtClean="0"/>
                  <a:t>A n’est quasiment pas impacté (son profil de risque est équivalent à celui du groupe)</a:t>
                </a:r>
              </a:p>
              <a:p>
                <a:pPr lvl="2" algn="just" eaLnBrk="1" hangingPunct="1"/>
                <a:r>
                  <a:rPr lang="fr-FR" sz="1300" dirty="0" smtClean="0"/>
                  <a:t>C peut être préféré à A</a:t>
                </a:r>
              </a:p>
              <a:p>
                <a:pPr lvl="2" algn="just" eaLnBrk="1" hangingPunct="1"/>
                <a:endParaRPr lang="fr-FR" sz="1200" dirty="0"/>
              </a:p>
              <a:p>
                <a:pPr lvl="1" algn="just" eaLnBrk="1" hangingPunct="1"/>
                <a:r>
                  <a:rPr lang="fr-FR" sz="1400" dirty="0" smtClean="0"/>
                  <a:t>Une information sur les facteurs de risque dont une augmentation est la moins couteuse en terme de capital additionnel</a:t>
                </a:r>
              </a:p>
              <a:p>
                <a:pPr lvl="2" algn="just" eaLnBrk="1" hangingPunct="1"/>
                <a:r>
                  <a:rPr lang="fr-FR" sz="1300" dirty="0"/>
                  <a:t>Obtenu en analysant les ratio ρ*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3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3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3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300" dirty="0"/>
                  <a:t>) / ρ(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3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3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30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sz="1300" dirty="0"/>
                  <a:t>) </a:t>
                </a:r>
              </a:p>
              <a:p>
                <a:pPr lvl="2" algn="just" eaLnBrk="1" hangingPunct="1"/>
                <a:r>
                  <a:rPr lang="fr-FR" sz="1300" dirty="0"/>
                  <a:t>Les facteurs de risque favorisés sont ceux pour lesquels l’exposition du groupe est la plus faible </a:t>
                </a:r>
              </a:p>
              <a:p>
                <a:pPr lvl="2" eaLnBrk="1" hangingPunct="1"/>
                <a:endParaRPr lang="fr-FR" sz="1200" dirty="0" smtClean="0"/>
              </a:p>
              <a:p>
                <a:pPr eaLnBrk="1" hangingPunct="1"/>
                <a:endParaRPr lang="fr-FR" sz="1600" dirty="0" smtClean="0"/>
              </a:p>
              <a:p>
                <a:pPr eaLnBrk="1" hangingPunct="1"/>
                <a:r>
                  <a:rPr lang="fr-FR" sz="1600" dirty="0" smtClean="0"/>
                  <a:t>Cette allocation donne des critères de choix au niveau du groupe, mais également la capacité aux entités de favoriser certains facteurs de risque.</a:t>
                </a:r>
                <a:endParaRPr lang="fr-FR" sz="1600" dirty="0"/>
              </a:p>
              <a:p>
                <a:pPr lvl="1" eaLnBrk="1" hangingPunct="1"/>
                <a:endParaRPr lang="fr-FR" sz="1400" dirty="0" smtClean="0"/>
              </a:p>
              <a:p>
                <a:pPr lvl="1" eaLnBrk="1" hangingPunct="1"/>
                <a:endParaRPr lang="fr-FR" sz="1600" dirty="0" smtClean="0"/>
              </a:p>
              <a:p>
                <a:pPr lvl="1" eaLnBrk="1" hangingPunct="1">
                  <a:buFont typeface="Arial" charset="0"/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8194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0748"/>
                <a:ext cx="4896544" cy="2412268"/>
              </a:xfrm>
              <a:blipFill rotWithShape="1">
                <a:blip r:embed="rId3"/>
                <a:stretch>
                  <a:fillRect l="-1741" t="-2525" r="-3483" b="-10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80032"/>
            <a:ext cx="3609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107505" y="5062324"/>
            <a:ext cx="5040560" cy="100811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35" y="3721801"/>
            <a:ext cx="36099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2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82424" y="2321122"/>
            <a:ext cx="8472361" cy="118788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sz="2400" kern="0" dirty="0" smtClean="0"/>
              <a:t>2</a:t>
            </a:r>
            <a:r>
              <a:rPr lang="fr-FR" sz="2400" kern="0" baseline="30000" dirty="0" smtClean="0"/>
              <a:t>ème</a:t>
            </a:r>
            <a:r>
              <a:rPr lang="fr-FR" sz="2400" kern="0" dirty="0" smtClean="0"/>
              <a:t>  méthode envisagée </a:t>
            </a:r>
          </a:p>
          <a:p>
            <a:pPr algn="ctr" eaLnBrk="1" hangingPunct="1"/>
            <a:endParaRPr lang="fr-FR" sz="2400" kern="0" dirty="0" smtClean="0"/>
          </a:p>
          <a:p>
            <a:pPr algn="ctr" eaLnBrk="1" hangingPunct="1"/>
            <a:r>
              <a:rPr lang="fr-FR" sz="2400" b="0" kern="0" dirty="0" smtClean="0"/>
              <a:t>Analyse des contribution marginales</a:t>
            </a:r>
            <a:endParaRPr lang="en-US" sz="1800" b="0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83568" y="1978960"/>
            <a:ext cx="7797398" cy="18722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2 : analyse des contributions marginales</a:t>
            </a: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1340768"/>
            <a:ext cx="5472608" cy="4320480"/>
          </a:xfrm>
        </p:spPr>
        <p:txBody>
          <a:bodyPr>
            <a:noAutofit/>
          </a:bodyPr>
          <a:lstStyle/>
          <a:p>
            <a:pPr eaLnBrk="1" hangingPunct="1"/>
            <a:r>
              <a:rPr lang="fr-FR" sz="1600" dirty="0"/>
              <a:t>Approche permettant de mettre en évidence la contribution marginale de chaque type de </a:t>
            </a:r>
            <a:r>
              <a:rPr lang="fr-FR" sz="1600" dirty="0" smtClean="0"/>
              <a:t>risque :</a:t>
            </a:r>
          </a:p>
          <a:p>
            <a:pPr lvl="1" eaLnBrk="1" hangingPunct="1"/>
            <a:r>
              <a:rPr lang="fr-FR" sz="1400" dirty="0" smtClean="0"/>
              <a:t>Analyse réalisée pour chaque facteur de risque l’un après l’autre</a:t>
            </a:r>
          </a:p>
          <a:p>
            <a:pPr lvl="1" eaLnBrk="1" hangingPunct="1"/>
            <a:r>
              <a:rPr lang="fr-FR" sz="1400" dirty="0" smtClean="0"/>
              <a:t>Incrément de 1 unité de la mesure de risque pour chaque facteur</a:t>
            </a:r>
          </a:p>
          <a:p>
            <a:pPr lvl="1" eaLnBrk="1" hangingPunct="1"/>
            <a:r>
              <a:rPr lang="fr-FR" sz="1400" dirty="0" smtClean="0"/>
              <a:t>Mesure de l’impact sur le SCR global</a:t>
            </a:r>
          </a:p>
          <a:p>
            <a:pPr marL="0" indent="0" eaLnBrk="1" hangingPunct="1">
              <a:buNone/>
            </a:pPr>
            <a:endParaRPr lang="fr-FR" sz="1800" dirty="0"/>
          </a:p>
          <a:p>
            <a:pPr marL="360363" lvl="1" indent="-360363" eaLnBrk="1" hangingPunct="1"/>
            <a:r>
              <a:rPr lang="fr-FR" sz="1600" dirty="0">
                <a:ea typeface="+mn-ea"/>
                <a:cs typeface="+mn-cs"/>
              </a:rPr>
              <a:t>Analyse réalisée au niveau du groupe dans sa totalité</a:t>
            </a:r>
          </a:p>
          <a:p>
            <a:pPr eaLnBrk="1" hangingPunct="1"/>
            <a:endParaRPr lang="fr-FR" sz="1600" dirty="0" smtClean="0"/>
          </a:p>
          <a:p>
            <a:pPr marL="360363" lvl="1" indent="-360363" eaLnBrk="1" hangingPunct="1"/>
            <a:r>
              <a:rPr lang="fr-FR" sz="1600" dirty="0" smtClean="0">
                <a:ea typeface="+mn-ea"/>
                <a:cs typeface="+mn-cs"/>
              </a:rPr>
              <a:t>Utilisations potentielles</a:t>
            </a:r>
          </a:p>
          <a:p>
            <a:pPr marL="723901" lvl="2" indent="-360363" eaLnBrk="1" hangingPunct="1"/>
            <a:r>
              <a:rPr lang="fr-FR" sz="1400" dirty="0" smtClean="0">
                <a:ea typeface="+mn-ea"/>
                <a:cs typeface="+mn-cs"/>
              </a:rPr>
              <a:t>Identification des facteurs de risques dont l’augmentation nécessite le moins de capital additionnel</a:t>
            </a:r>
          </a:p>
          <a:p>
            <a:pPr marL="723901" lvl="2" indent="-360363" eaLnBrk="1" hangingPunct="1"/>
            <a:r>
              <a:rPr lang="fr-FR" sz="1400" dirty="0"/>
              <a:t>Communication interne</a:t>
            </a:r>
          </a:p>
          <a:p>
            <a:pPr marL="723901" lvl="2" indent="-360363" eaLnBrk="1" hangingPunct="1"/>
            <a:r>
              <a:rPr lang="fr-FR" sz="1400" dirty="0" smtClean="0">
                <a:ea typeface="+mn-ea"/>
                <a:cs typeface="+mn-cs"/>
              </a:rPr>
              <a:t>Mise en place d’outil d’abaques permettant d’estimer l’impact d’un nouveau type de contrat sur le risque global (intervention au niveau du processus de lancement de nouveaux produits)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546970"/>
            <a:ext cx="27908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8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82424" y="2673164"/>
            <a:ext cx="8472361" cy="118788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646464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FR" sz="2400" kern="0" dirty="0" smtClean="0"/>
              <a:t>Applications numériques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83568" y="1978960"/>
            <a:ext cx="7797398" cy="1872208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EYIntersta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9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2400" dirty="0" smtClean="0"/>
              <a:t>Introduction (2/2)</a:t>
            </a:r>
            <a:br>
              <a:rPr lang="fr-FR" sz="2400" dirty="0" smtClean="0"/>
            </a:br>
            <a:r>
              <a:rPr lang="fr-FR" sz="2200" b="0" dirty="0" smtClean="0"/>
              <a:t>Mise en place d’un profil de risque</a:t>
            </a:r>
            <a:r>
              <a:rPr lang="fr-FR" sz="2200" dirty="0" smtClean="0"/>
              <a:t/>
            </a:r>
            <a:br>
              <a:rPr lang="fr-FR" sz="2200" dirty="0" smtClean="0"/>
            </a:b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4680520" cy="504056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fr-FR" sz="1600" dirty="0" smtClean="0"/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1600" dirty="0" smtClean="0"/>
              <a:t>3 catégories de produit ont été modélisés</a:t>
            </a:r>
          </a:p>
          <a:p>
            <a:pPr lvl="1" eaLnBrk="1" hangingPunct="1"/>
            <a:r>
              <a:rPr lang="fr-FR" sz="1400" b="1" dirty="0" smtClean="0"/>
              <a:t>Epargne en Euro : </a:t>
            </a:r>
          </a:p>
          <a:p>
            <a:pPr marL="719138" lvl="2" indent="0" eaLnBrk="1" hangingPunct="1">
              <a:buNone/>
            </a:pPr>
            <a:r>
              <a:rPr lang="fr-FR" sz="1400" dirty="0" smtClean="0"/>
              <a:t>- Estimation du profil de risque à partir d’un modèle stochastique</a:t>
            </a:r>
          </a:p>
          <a:p>
            <a:pPr marL="719138" lvl="2" indent="0" eaLnBrk="1" hangingPunct="1">
              <a:buNone/>
            </a:pPr>
            <a:r>
              <a:rPr lang="fr-FR" sz="1400" dirty="0" smtClean="0"/>
              <a:t>- Utilisation de données issues d’un acteur français, avec un retraitement des actifs pour correspondre au portefeuille moyen en France</a:t>
            </a:r>
            <a:endParaRPr lang="fr-FR" sz="1600" dirty="0" smtClean="0"/>
          </a:p>
          <a:p>
            <a:pPr lvl="1" eaLnBrk="1" hangingPunct="1"/>
            <a:r>
              <a:rPr lang="fr-FR" sz="1400" b="1" dirty="0" smtClean="0"/>
              <a:t>Epargne en UC : </a:t>
            </a:r>
          </a:p>
          <a:p>
            <a:pPr marL="719138" lvl="2" indent="0" eaLnBrk="1" hangingPunct="1">
              <a:buNone/>
            </a:pPr>
            <a:r>
              <a:rPr lang="fr-FR" sz="1400" dirty="0" smtClean="0"/>
              <a:t>- Utilisation d’un modèle déterministe</a:t>
            </a:r>
          </a:p>
          <a:p>
            <a:pPr marL="719138" lvl="2" indent="0" eaLnBrk="1" hangingPunct="1">
              <a:buNone/>
            </a:pPr>
            <a:r>
              <a:rPr lang="fr-FR" sz="1400" dirty="0" smtClean="0"/>
              <a:t>- Données similaires à l’épargne en Euro, avec un retraitement des actifs </a:t>
            </a:r>
          </a:p>
          <a:p>
            <a:pPr lvl="1" eaLnBrk="1" hangingPunct="1"/>
            <a:r>
              <a:rPr lang="fr-FR" sz="1400" b="1" dirty="0" smtClean="0"/>
              <a:t>Prévoyance</a:t>
            </a:r>
          </a:p>
          <a:p>
            <a:pPr marL="719138" lvl="2" indent="0" eaLnBrk="1" hangingPunct="1">
              <a:buNone/>
            </a:pPr>
            <a:r>
              <a:rPr lang="fr-FR" sz="1400" dirty="0" smtClean="0"/>
              <a:t>- Utilisation directe du profil de risque d’un acteur français</a:t>
            </a:r>
          </a:p>
          <a:p>
            <a:pPr marL="719138" lvl="2" indent="0" eaLnBrk="1" hangingPunct="1">
              <a:buNone/>
            </a:pPr>
            <a:r>
              <a:rPr lang="fr-FR" sz="1400" dirty="0" smtClean="0"/>
              <a:t>- </a:t>
            </a:r>
            <a:r>
              <a:rPr lang="fr-FR" sz="1400" dirty="0"/>
              <a:t>M</a:t>
            </a:r>
            <a:r>
              <a:rPr lang="fr-FR" sz="1400" dirty="0" smtClean="0"/>
              <a:t>ise en place d’un profil de risque à partir d’un modèle déterministe</a:t>
            </a:r>
            <a:endParaRPr lang="fr-FR" sz="2000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89381"/>
              </p:ext>
            </p:extLst>
          </p:nvPr>
        </p:nvGraphicFramePr>
        <p:xfrm>
          <a:off x="4967857" y="697632"/>
          <a:ext cx="4284663" cy="582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Document" r:id="rId4" imgW="5854387" imgH="7990684" progId="Word.Document.12">
                  <p:embed/>
                </p:oleObj>
              </mc:Choice>
              <mc:Fallback>
                <p:oleObj name="Document" r:id="rId4" imgW="5854387" imgH="7990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7857" y="697632"/>
                        <a:ext cx="4284663" cy="582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43681" y="260648"/>
            <a:ext cx="8232775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2400" dirty="0"/>
              <a:t>Méthode 1 : allocation des bénéfices de diversification </a:t>
            </a:r>
            <a:r>
              <a:rPr lang="fr-FR" sz="2400" dirty="0" smtClean="0"/>
              <a:t>(</a:t>
            </a:r>
            <a:r>
              <a:rPr lang="fr-FR" sz="2400" dirty="0"/>
              <a:t>7</a:t>
            </a:r>
            <a:r>
              <a:rPr lang="fr-FR" sz="2400" dirty="0" smtClean="0"/>
              <a:t>/7)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b="0" dirty="0" smtClean="0"/>
              <a:t>Résultats obtenus</a:t>
            </a:r>
            <a:endParaRPr lang="en-US" sz="2200" b="0" dirty="0"/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091330"/>
              </p:ext>
            </p:extLst>
          </p:nvPr>
        </p:nvGraphicFramePr>
        <p:xfrm>
          <a:off x="-246063" y="1104899"/>
          <a:ext cx="5096529" cy="55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Document" r:id="rId4" imgW="5854387" imgH="6426874" progId="Word.Document.12">
                  <p:embed/>
                </p:oleObj>
              </mc:Choice>
              <mc:Fallback>
                <p:oleObj name="Document" r:id="rId4" imgW="5854387" imgH="64268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063" y="1104899"/>
                        <a:ext cx="5096529" cy="55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945012"/>
              </p:ext>
            </p:extLst>
          </p:nvPr>
        </p:nvGraphicFramePr>
        <p:xfrm>
          <a:off x="4360109" y="1124744"/>
          <a:ext cx="4964419" cy="55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Document" r:id="rId6" imgW="5854387" imgH="6436609" progId="Word.Document.12">
                  <p:embed/>
                </p:oleObj>
              </mc:Choice>
              <mc:Fallback>
                <p:oleObj name="Document" r:id="rId6" imgW="5854387" imgH="643660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109" y="1124744"/>
                        <a:ext cx="4964419" cy="55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54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55645"/>
              </p:ext>
            </p:extLst>
          </p:nvPr>
        </p:nvGraphicFramePr>
        <p:xfrm>
          <a:off x="251520" y="1155923"/>
          <a:ext cx="4067175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9" name="Feuille de calcul prenant en charge les macros" r:id="rId4" imgW="4067199" imgH="4505191" progId="Excel.SheetMacroEnabled.12">
                  <p:embed/>
                </p:oleObj>
              </mc:Choice>
              <mc:Fallback>
                <p:oleObj name="Feuille de calcul prenant en charge les macros" r:id="rId4" imgW="4067199" imgH="450519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520" y="1155923"/>
                        <a:ext cx="4067175" cy="450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13018"/>
              </p:ext>
            </p:extLst>
          </p:nvPr>
        </p:nvGraphicFramePr>
        <p:xfrm>
          <a:off x="4655894" y="1138392"/>
          <a:ext cx="4067175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0" name="Feuille de calcul prenant en charge les macros" r:id="rId6" imgW="4067199" imgH="5019685" progId="Excel.SheetMacroEnabled.12">
                  <p:embed/>
                </p:oleObj>
              </mc:Choice>
              <mc:Fallback>
                <p:oleObj name="Feuille de calcul prenant en charge les macros" r:id="rId6" imgW="4067199" imgH="5019685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55894" y="1138392"/>
                        <a:ext cx="4067175" cy="501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200" dirty="0" smtClean="0"/>
              <a:t>Méthode 2 : analyse des contributions marginales (2/2)</a:t>
            </a:r>
            <a:br>
              <a:rPr lang="fr-FR" sz="2200" dirty="0" smtClean="0"/>
            </a:br>
            <a:r>
              <a:rPr lang="fr-FR" sz="2000" b="0" dirty="0" smtClean="0"/>
              <a:t>Application numérique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6773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32775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400" dirty="0" smtClean="0"/>
              <a:t>Conclusion</a:t>
            </a:r>
            <a:br>
              <a:rPr lang="fr-FR" sz="2400" dirty="0" smtClean="0"/>
            </a:br>
            <a:r>
              <a:rPr lang="fr-FR" sz="2200" b="0" dirty="0" smtClean="0"/>
              <a:t>Synthèse et axes d’approfondissement</a:t>
            </a:r>
            <a:endParaRPr lang="en-US" sz="22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352928" cy="4896544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Synthèse</a:t>
            </a:r>
          </a:p>
          <a:p>
            <a:pPr lvl="1" eaLnBrk="1" hangingPunct="1"/>
            <a:r>
              <a:rPr lang="fr-FR" sz="1400" dirty="0" smtClean="0"/>
              <a:t>Difficultés à prendre en compte les bénéfices de diversification </a:t>
            </a:r>
          </a:p>
          <a:p>
            <a:pPr lvl="1" eaLnBrk="1" hangingPunct="1"/>
            <a:r>
              <a:rPr lang="fr-FR" sz="1400" dirty="0" smtClean="0"/>
              <a:t>Test de deux méthodologies complémentaires :</a:t>
            </a:r>
          </a:p>
          <a:p>
            <a:pPr lvl="2" eaLnBrk="1" hangingPunct="1"/>
            <a:r>
              <a:rPr lang="fr-FR" sz="1400" b="1" dirty="0" smtClean="0"/>
              <a:t>Allocation des bénéfices de diversification : </a:t>
            </a:r>
            <a:r>
              <a:rPr lang="fr-FR" sz="1400" dirty="0" smtClean="0"/>
              <a:t>vision statique</a:t>
            </a:r>
          </a:p>
          <a:p>
            <a:pPr lvl="2" eaLnBrk="1" hangingPunct="1"/>
            <a:r>
              <a:rPr lang="fr-FR" sz="1400" b="1" dirty="0" smtClean="0"/>
              <a:t>Impact marginal de chaque facteur de risque </a:t>
            </a:r>
            <a:r>
              <a:rPr lang="fr-FR" sz="1400" dirty="0" smtClean="0"/>
              <a:t>sur le risque global : vision prospective </a:t>
            </a:r>
          </a:p>
          <a:p>
            <a:pPr lvl="1" eaLnBrk="1" hangingPunct="1"/>
            <a:r>
              <a:rPr lang="fr-FR" sz="1400" dirty="0" smtClean="0"/>
              <a:t>Analyse théorique des méthodes</a:t>
            </a:r>
          </a:p>
          <a:p>
            <a:pPr lvl="1" eaLnBrk="1" hangingPunct="1"/>
            <a:r>
              <a:rPr lang="fr-FR" sz="1400" dirty="0" smtClean="0"/>
              <a:t>Mise en œuvre opérationnelle et principales difficultés rencontrées</a:t>
            </a:r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1800" dirty="0"/>
          </a:p>
          <a:p>
            <a:pPr eaLnBrk="1" hangingPunct="1"/>
            <a:r>
              <a:rPr lang="fr-FR" sz="1600" dirty="0" smtClean="0"/>
              <a:t>Axes d’approfondissements possibles</a:t>
            </a:r>
          </a:p>
          <a:p>
            <a:pPr lvl="1" eaLnBrk="1" hangingPunct="1"/>
            <a:r>
              <a:rPr lang="fr-FR" sz="1400" dirty="0" smtClean="0"/>
              <a:t>Prise en compte des problématiques de fongibilité et de transférabilité du capital </a:t>
            </a:r>
          </a:p>
          <a:p>
            <a:pPr lvl="1" eaLnBrk="1" hangingPunct="1"/>
            <a:r>
              <a:rPr lang="fr-FR" sz="1400" dirty="0" smtClean="0"/>
              <a:t>Impact sur la mise en place de stratégies de réassurance</a:t>
            </a:r>
          </a:p>
          <a:p>
            <a:pPr lvl="1" eaLnBrk="1" hangingPunct="1"/>
            <a:r>
              <a:rPr lang="fr-FR" sz="1400" dirty="0" smtClean="0"/>
              <a:t>Application au sein des entités, entre les différents produits (les travaux ne se limitent pas au seul cas d’un groupe)</a:t>
            </a:r>
          </a:p>
          <a:p>
            <a:pPr lvl="1" eaLnBrk="1" hangingPunct="1">
              <a:buFont typeface="Arial" charset="0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2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/>
              <a:t>Origine du </a:t>
            </a:r>
            <a:r>
              <a:rPr lang="fr-FR" sz="2800" dirty="0" smtClean="0"/>
              <a:t>besoin métier (2/2</a:t>
            </a:r>
            <a:r>
              <a:rPr lang="fr-FR" sz="2800" dirty="0"/>
              <a:t>)</a:t>
            </a:r>
            <a:endParaRPr lang="en-US" sz="20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Un thème que émerge de la crise est celui de la Stabilité Financière</a:t>
            </a:r>
            <a:endParaRPr lang="fr-FR" sz="1600" dirty="0" smtClean="0"/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Point sémantique</a:t>
            </a:r>
          </a:p>
          <a:p>
            <a:pPr lvl="2" eaLnBrk="1" hangingPunct="1"/>
            <a:r>
              <a:rPr lang="fr-FR" sz="1200" dirty="0" smtClean="0"/>
              <a:t>La «Stabilité Financière » n’est pas une notion clairement défini</a:t>
            </a:r>
          </a:p>
          <a:p>
            <a:pPr lvl="2" eaLnBrk="1" hangingPunct="1"/>
            <a:r>
              <a:rPr lang="fr-FR" sz="1200" dirty="0"/>
              <a:t>L</a:t>
            </a:r>
            <a:r>
              <a:rPr lang="fr-FR" sz="1200" dirty="0" smtClean="0"/>
              <a:t>e silence, c’est-à-dire l’absence de bruit</a:t>
            </a:r>
          </a:p>
          <a:p>
            <a:pPr lvl="2" eaLnBrk="1" hangingPunct="1"/>
            <a:r>
              <a:rPr lang="fr-FR" sz="1200" dirty="0" smtClean="0"/>
              <a:t>La stabilité Financière c’est l’absence de perturbations liées aux industries financières</a:t>
            </a:r>
            <a:endParaRPr lang="fr-FR" sz="1200" dirty="0"/>
          </a:p>
          <a:p>
            <a:pPr eaLnBrk="1" hangingPunct="1"/>
            <a:endParaRPr lang="fr-FR" sz="1600" dirty="0" smtClean="0"/>
          </a:p>
          <a:p>
            <a:pPr lvl="1" eaLnBrk="1" hangingPunct="1"/>
            <a:r>
              <a:rPr lang="fr-FR" sz="1400" dirty="0" smtClean="0"/>
              <a:t>Course à l’armement : définir des outils de politique </a:t>
            </a:r>
            <a:r>
              <a:rPr lang="fr-FR" sz="1400" dirty="0" err="1" smtClean="0"/>
              <a:t>macroprudentielle</a:t>
            </a:r>
            <a:r>
              <a:rPr lang="fr-FR" sz="1400" dirty="0" smtClean="0"/>
              <a:t> :</a:t>
            </a:r>
            <a:endParaRPr lang="fr-FR" sz="1400" dirty="0" smtClean="0"/>
          </a:p>
          <a:p>
            <a:pPr lvl="2" eaLnBrk="1" hangingPunct="1"/>
            <a:r>
              <a:rPr lang="fr-FR" sz="1200" dirty="0" smtClean="0"/>
              <a:t>Gérer cela parle capital</a:t>
            </a:r>
          </a:p>
          <a:p>
            <a:pPr lvl="2" eaLnBrk="1" hangingPunct="1"/>
            <a:r>
              <a:rPr lang="fr-FR" sz="1200" dirty="0" smtClean="0"/>
              <a:t>Indicateurs de risque systémiques</a:t>
            </a:r>
          </a:p>
          <a:p>
            <a:pPr lvl="2" eaLnBrk="1" hangingPunct="1"/>
            <a:r>
              <a:rPr lang="fr-FR" sz="1200" dirty="0" smtClean="0"/>
              <a:t>Indicateurs de risque systématiques</a:t>
            </a:r>
          </a:p>
          <a:p>
            <a:pPr lvl="2" eaLnBrk="1" hangingPunct="1"/>
            <a:r>
              <a:rPr lang="fr-FR" sz="1200" dirty="0" smtClean="0"/>
              <a:t>Définir des plans de résolution</a:t>
            </a:r>
            <a:endParaRPr lang="fr-FR" sz="1400" dirty="0"/>
          </a:p>
          <a:p>
            <a:pPr lvl="2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Acteurs systémiques (</a:t>
            </a:r>
            <a:r>
              <a:rPr lang="fr-FR" sz="1400" dirty="0" err="1" smtClean="0"/>
              <a:t>GSIBs</a:t>
            </a:r>
            <a:r>
              <a:rPr lang="fr-FR" sz="1400" dirty="0" smtClean="0"/>
              <a:t>, </a:t>
            </a:r>
            <a:r>
              <a:rPr lang="fr-FR" sz="1400" dirty="0" err="1" smtClean="0"/>
              <a:t>GSIIs</a:t>
            </a:r>
            <a:r>
              <a:rPr lang="fr-FR" sz="1400" dirty="0" smtClean="0"/>
              <a:t>, </a:t>
            </a:r>
            <a:r>
              <a:rPr lang="fr-FR" sz="1400" dirty="0" err="1" smtClean="0"/>
              <a:t>GSIRs</a:t>
            </a:r>
            <a:r>
              <a:rPr lang="fr-FR" sz="1400" dirty="0" smtClean="0"/>
              <a:t> ?)</a:t>
            </a:r>
          </a:p>
          <a:p>
            <a:pPr lvl="1" eaLnBrk="1" hangingPunct="1"/>
            <a:endParaRPr lang="fr-FR" sz="1400" dirty="0"/>
          </a:p>
          <a:p>
            <a:pPr lvl="1" eaLnBrk="1" hangingPunct="1"/>
            <a:r>
              <a:rPr lang="fr-FR" sz="1400" dirty="0" smtClean="0"/>
              <a:t>Multiplication des comités et institutions : FMI, IAIS, EIOPA, EBA, ESRB …</a:t>
            </a:r>
            <a:endParaRPr lang="fr-FR" sz="1400" dirty="0"/>
          </a:p>
          <a:p>
            <a:pPr lvl="1" eaLnBrk="1" hangingPunct="1"/>
            <a:endParaRPr lang="fr-FR" sz="1400" dirty="0"/>
          </a:p>
          <a:p>
            <a:pPr lvl="1" eaLnBrk="1" hangingPunct="1"/>
            <a:r>
              <a:rPr lang="fr-FR" sz="1400" dirty="0" smtClean="0"/>
              <a:t>Besoin de dégainer les premiers</a:t>
            </a:r>
            <a:endParaRPr lang="fr-FR" sz="1800" dirty="0"/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891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 smtClean="0"/>
              <a:t>Axe 1 : Les indicateurs de vulnérabilité (1/2)</a:t>
            </a:r>
            <a:endParaRPr lang="fr-FR" sz="280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L’objectif est d’identifier des Indicateurs de Vulnérabilité</a:t>
            </a:r>
          </a:p>
          <a:p>
            <a:pPr eaLnBrk="1" hangingPunct="1"/>
            <a:endParaRPr lang="fr-FR" sz="1600" dirty="0"/>
          </a:p>
          <a:p>
            <a:pPr lvl="1" eaLnBrk="1" hangingPunct="1"/>
            <a:r>
              <a:rPr lang="fr-FR" sz="1400" dirty="0" smtClean="0"/>
              <a:t>Point sémantique :</a:t>
            </a:r>
          </a:p>
          <a:p>
            <a:pPr lvl="2" eaLnBrk="1" hangingPunct="1"/>
            <a:r>
              <a:rPr lang="fr-FR" sz="1200" dirty="0" smtClean="0"/>
              <a:t>Définition </a:t>
            </a:r>
            <a:r>
              <a:rPr lang="fr-FR" sz="1200" dirty="0" smtClean="0"/>
              <a:t>d’un risque </a:t>
            </a:r>
            <a:r>
              <a:rPr lang="fr-FR" sz="1200" dirty="0"/>
              <a:t>: </a:t>
            </a:r>
            <a:r>
              <a:rPr lang="fr-FR" sz="1200" dirty="0" smtClean="0"/>
              <a:t> </a:t>
            </a:r>
            <a:r>
              <a:rPr lang="fr-FR" sz="1200" dirty="0"/>
              <a:t>« effet de l'incertitude sur l'atteinte des objectifs </a:t>
            </a:r>
            <a:r>
              <a:rPr lang="fr-FR" sz="1200" dirty="0" smtClean="0"/>
              <a:t>» (</a:t>
            </a:r>
            <a:r>
              <a:rPr lang="fr-FR" sz="1200" dirty="0"/>
              <a:t>ISO 31 </a:t>
            </a:r>
            <a:r>
              <a:rPr lang="fr-FR" sz="1200" dirty="0" smtClean="0"/>
              <a:t>000</a:t>
            </a:r>
            <a:r>
              <a:rPr lang="fr-FR" sz="1200" dirty="0" smtClean="0"/>
              <a:t>)</a:t>
            </a:r>
          </a:p>
          <a:p>
            <a:pPr lvl="2" eaLnBrk="1" hangingPunct="1"/>
            <a:r>
              <a:rPr lang="fr-FR" sz="1200" dirty="0" smtClean="0"/>
              <a:t>Pour le marché de l’assurance : quel est l’objectif ? Est-il mesurable ?</a:t>
            </a:r>
            <a:endParaRPr lang="fr-FR" sz="1200" dirty="0"/>
          </a:p>
          <a:p>
            <a:pPr lvl="2" eaLnBrk="1" hangingPunct="1"/>
            <a:r>
              <a:rPr lang="fr-FR" sz="1200" dirty="0" smtClean="0"/>
              <a:t>Il est mieux de parler de vulnérabilités.</a:t>
            </a:r>
          </a:p>
          <a:p>
            <a:pPr eaLnBrk="1" hangingPunct="1"/>
            <a:endParaRPr lang="fr-FR" sz="1600" dirty="0" smtClean="0"/>
          </a:p>
          <a:p>
            <a:pPr eaLnBrk="1" hangingPunct="1"/>
            <a:r>
              <a:rPr lang="fr-FR" sz="1600" dirty="0" smtClean="0"/>
              <a:t>Approche des vulnérabilités par famille :</a:t>
            </a:r>
            <a:endParaRPr lang="fr-FR" sz="1600" dirty="0" smtClean="0"/>
          </a:p>
          <a:p>
            <a:pPr lvl="1" eaLnBrk="1" hangingPunct="1"/>
            <a:r>
              <a:rPr lang="fr-FR" sz="1400" dirty="0" smtClean="0"/>
              <a:t>Vulnérabilité idiosyncratiques : les vulnérabilité d’un organismes isolé</a:t>
            </a:r>
          </a:p>
          <a:p>
            <a:pPr lvl="1" eaLnBrk="1" hangingPunct="1"/>
            <a:r>
              <a:rPr lang="fr-FR" sz="1400" dirty="0" smtClean="0"/>
              <a:t>Vulnérabilité Systémiques et systématiques</a:t>
            </a:r>
          </a:p>
          <a:p>
            <a:pPr lvl="1" eaLnBrk="1" hangingPunct="1"/>
            <a:r>
              <a:rPr lang="fr-FR" sz="1400" dirty="0" smtClean="0"/>
              <a:t>Vulnérabilité de biais</a:t>
            </a:r>
          </a:p>
          <a:p>
            <a:pPr lvl="1" eaLnBrk="1" hangingPunct="1"/>
            <a:endParaRPr lang="fr-FR" sz="1400" dirty="0"/>
          </a:p>
          <a:p>
            <a:pPr eaLnBrk="1" hangingPunct="1"/>
            <a:r>
              <a:rPr lang="fr-FR" sz="1600" dirty="0" smtClean="0"/>
              <a:t>Approche « technique » des indicateurs de vulnérabilité :</a:t>
            </a:r>
            <a:endParaRPr lang="fr-FR" sz="1600" dirty="0"/>
          </a:p>
          <a:p>
            <a:pPr lvl="1" eaLnBrk="1" hangingPunct="1"/>
            <a:r>
              <a:rPr lang="fr-FR" sz="1400" dirty="0"/>
              <a:t>I</a:t>
            </a:r>
            <a:r>
              <a:rPr lang="fr-FR" sz="1400" dirty="0" smtClean="0"/>
              <a:t>ndicateurs spécifiques sur les organismes (données règlementaire, données publiques, données de marché)</a:t>
            </a:r>
          </a:p>
          <a:p>
            <a:pPr lvl="1" eaLnBrk="1" hangingPunct="1"/>
            <a:r>
              <a:rPr lang="fr-FR" sz="1400" dirty="0" smtClean="0"/>
              <a:t>Indicateurs de benchmark (distribution du marché)</a:t>
            </a:r>
          </a:p>
          <a:p>
            <a:pPr lvl="1" eaLnBrk="1" hangingPunct="1"/>
            <a:r>
              <a:rPr lang="fr-FR" sz="1400" dirty="0" smtClean="0"/>
              <a:t>Indicateurs avancés (SRISK …)</a:t>
            </a:r>
            <a:endParaRPr lang="fr-FR" sz="1400" dirty="0"/>
          </a:p>
          <a:p>
            <a:pPr lvl="1" eaLnBrk="1" hangingPunct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52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 smtClean="0"/>
              <a:t>Axe 1 : Les indicateurs de vulnérabilité (2/2)</a:t>
            </a:r>
            <a:endParaRPr lang="fr-FR" sz="280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Sélection des indicateurs de vulnérabilité :</a:t>
            </a:r>
          </a:p>
          <a:p>
            <a:pPr lvl="1" eaLnBrk="1" hangingPunct="1"/>
            <a:r>
              <a:rPr lang="fr-FR" sz="1400" dirty="0" smtClean="0"/>
              <a:t>Critères de choix pour soutenir le SRP :</a:t>
            </a:r>
          </a:p>
          <a:p>
            <a:pPr lvl="2" eaLnBrk="1" hangingPunct="1"/>
            <a:r>
              <a:rPr lang="fr-FR" sz="1200" dirty="0" smtClean="0"/>
              <a:t>Lisibilité</a:t>
            </a:r>
          </a:p>
          <a:p>
            <a:pPr lvl="2" eaLnBrk="1" hangingPunct="1"/>
            <a:r>
              <a:rPr lang="fr-FR" sz="1200" dirty="0" smtClean="0"/>
              <a:t>Prédictibilité</a:t>
            </a:r>
          </a:p>
          <a:p>
            <a:pPr lvl="2" eaLnBrk="1" hangingPunct="1"/>
            <a:r>
              <a:rPr lang="fr-FR" sz="1200" dirty="0" smtClean="0"/>
              <a:t>Parcimonie</a:t>
            </a:r>
          </a:p>
          <a:p>
            <a:pPr lvl="2" eaLnBrk="1" hangingPunct="1"/>
            <a:r>
              <a:rPr lang="fr-FR" sz="1200" dirty="0" smtClean="0"/>
              <a:t>Exhaustivité</a:t>
            </a:r>
          </a:p>
          <a:p>
            <a:pPr lvl="2" eaLnBrk="1" hangingPunct="1"/>
            <a:r>
              <a:rPr lang="fr-FR" sz="1200" dirty="0" smtClean="0"/>
              <a:t>Proportionnalité</a:t>
            </a:r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Critères de choix pour un tableau de bord de stabilité financière :</a:t>
            </a:r>
          </a:p>
          <a:p>
            <a:pPr lvl="2" eaLnBrk="1" hangingPunct="1"/>
            <a:r>
              <a:rPr lang="fr-FR" sz="1200" dirty="0" smtClean="0"/>
              <a:t>Lisibilité</a:t>
            </a:r>
          </a:p>
          <a:p>
            <a:pPr lvl="2" eaLnBrk="1" hangingPunct="1"/>
            <a:r>
              <a:rPr lang="fr-FR" sz="1200" dirty="0" smtClean="0"/>
              <a:t>Réactivité</a:t>
            </a:r>
          </a:p>
          <a:p>
            <a:pPr lvl="2" eaLnBrk="1" hangingPunct="1"/>
            <a:r>
              <a:rPr lang="fr-FR" sz="1200" dirty="0" smtClean="0"/>
              <a:t>Pondération</a:t>
            </a:r>
          </a:p>
          <a:p>
            <a:pPr lvl="2" eaLnBrk="1" hangingPunct="1"/>
            <a:r>
              <a:rPr lang="fr-FR" sz="1200" dirty="0" smtClean="0"/>
              <a:t>Politique</a:t>
            </a:r>
          </a:p>
          <a:p>
            <a:pPr lvl="2" eaLnBrk="1" hangingPunct="1"/>
            <a:r>
              <a:rPr lang="fr-FR" sz="1200" dirty="0" smtClean="0"/>
              <a:t>Exhaustivité</a:t>
            </a:r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Méthodes de choix :</a:t>
            </a:r>
          </a:p>
          <a:p>
            <a:pPr lvl="2" eaLnBrk="1" hangingPunct="1"/>
            <a:r>
              <a:rPr lang="fr-FR" sz="1200" dirty="0" smtClean="0"/>
              <a:t>Sur les données empiriques : arbres de décision, GLM ?</a:t>
            </a:r>
          </a:p>
          <a:p>
            <a:pPr lvl="2" eaLnBrk="1" hangingPunct="1"/>
            <a:r>
              <a:rPr lang="fr-FR" sz="1200" dirty="0" smtClean="0"/>
              <a:t>Sur une modélisation : modélisation d’un organisme, d’un marché avec une calibration</a:t>
            </a:r>
          </a:p>
          <a:p>
            <a:pPr lvl="2" eaLnBrk="1" hangingPunct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 smtClean="0"/>
              <a:t>Axe 2 : Suivi de la mesurabilité des risques</a:t>
            </a:r>
            <a:endParaRPr lang="fr-FR" sz="280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L’objectif est suivre la mesurabilité des risques</a:t>
            </a:r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Point </a:t>
            </a:r>
            <a:r>
              <a:rPr lang="fr-FR" sz="1400" dirty="0"/>
              <a:t>sémantique :</a:t>
            </a:r>
          </a:p>
          <a:p>
            <a:pPr lvl="2" eaLnBrk="1" hangingPunct="1"/>
            <a:r>
              <a:rPr lang="fr-FR" sz="1200" dirty="0" smtClean="0"/>
              <a:t>Les risques sont abordés sous l’angle des marchés</a:t>
            </a:r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Concevoir une cartographie des risques qui :</a:t>
            </a:r>
          </a:p>
          <a:p>
            <a:pPr lvl="2" eaLnBrk="1" hangingPunct="1"/>
            <a:r>
              <a:rPr lang="fr-FR" sz="1200" dirty="0" smtClean="0"/>
              <a:t>Inclut une segmentation des offres de produits (assurance épargne, MRH, Tempête …)</a:t>
            </a:r>
          </a:p>
          <a:p>
            <a:pPr lvl="2" eaLnBrk="1" hangingPunct="1"/>
            <a:r>
              <a:rPr lang="fr-FR" sz="1200" dirty="0" smtClean="0"/>
              <a:t>Précise la répartition entre le risque transféré aux assureurs et le risque porté par la personne publique</a:t>
            </a:r>
          </a:p>
          <a:p>
            <a:pPr lvl="2" eaLnBrk="1" hangingPunct="1"/>
            <a:r>
              <a:rPr lang="fr-FR" sz="1200" dirty="0" smtClean="0"/>
              <a:t>Précise le caractère obligatoire ou optionnel de l’assurance</a:t>
            </a:r>
            <a:endParaRPr lang="fr-FR" sz="1200" dirty="0" smtClean="0"/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Définir la mesurabilité du risque :</a:t>
            </a:r>
            <a:endParaRPr lang="fr-FR" sz="1400" dirty="0" smtClean="0"/>
          </a:p>
          <a:p>
            <a:pPr lvl="2" eaLnBrk="1" hangingPunct="1"/>
            <a:r>
              <a:rPr lang="fr-FR" sz="1200" dirty="0" smtClean="0"/>
              <a:t>Niveau de concentration des acteurs qui assurent ce risque (Indice de </a:t>
            </a:r>
            <a:r>
              <a:rPr lang="fr-FR" sz="1200" dirty="0" err="1" smtClean="0"/>
              <a:t>Herfindal</a:t>
            </a:r>
            <a:r>
              <a:rPr lang="fr-FR" sz="1200" dirty="0"/>
              <a:t> </a:t>
            </a:r>
            <a:r>
              <a:rPr lang="fr-FR" sz="1200" dirty="0" smtClean="0"/>
              <a:t>… )</a:t>
            </a:r>
          </a:p>
          <a:p>
            <a:pPr lvl="2" eaLnBrk="1" hangingPunct="1"/>
            <a:r>
              <a:rPr lang="fr-FR" sz="1200" dirty="0" smtClean="0"/>
              <a:t>Indicateurs d’activité : Primes, Réserves …</a:t>
            </a:r>
          </a:p>
          <a:p>
            <a:pPr lvl="2" eaLnBrk="1" hangingPunct="1"/>
            <a:r>
              <a:rPr lang="fr-FR" sz="1200" dirty="0" smtClean="0"/>
              <a:t>Existence et position dans le cycle du risque (</a:t>
            </a:r>
            <a:r>
              <a:rPr lang="fr-FR" sz="1200" dirty="0" err="1" smtClean="0"/>
              <a:t>e.g</a:t>
            </a:r>
            <a:r>
              <a:rPr lang="fr-FR" sz="1200" dirty="0" smtClean="0"/>
              <a:t>. assurance tempête en Floride, RC Médicale)</a:t>
            </a:r>
          </a:p>
          <a:p>
            <a:pPr lvl="2" eaLnBrk="1" hangingPunct="1"/>
            <a:r>
              <a:rPr lang="fr-FR" sz="1200" dirty="0" smtClean="0"/>
              <a:t>Niveau de performance des assureurs (marges financières, techniques et opérationnelles)…</a:t>
            </a:r>
          </a:p>
        </p:txBody>
      </p:sp>
    </p:spTree>
    <p:extLst>
      <p:ext uri="{BB962C8B-B14F-4D97-AF65-F5344CB8AC3E}">
        <p14:creationId xmlns:p14="http://schemas.microsoft.com/office/powerpoint/2010/main" val="28580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 smtClean="0"/>
              <a:t>Axe 3 : Travailler sur cycle macro</a:t>
            </a:r>
            <a:endParaRPr lang="fr-FR" sz="280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468052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Identifier et « </a:t>
            </a:r>
            <a:r>
              <a:rPr lang="fr-FR" sz="1600" dirty="0" err="1" smtClean="0"/>
              <a:t>factualiser</a:t>
            </a:r>
            <a:r>
              <a:rPr lang="fr-FR" sz="1600" dirty="0" smtClean="0"/>
              <a:t> » les cycles macro :</a:t>
            </a:r>
            <a:endParaRPr lang="fr-FR" sz="1200" dirty="0" smtClean="0"/>
          </a:p>
          <a:p>
            <a:pPr lvl="1" eaLnBrk="1" hangingPunct="1"/>
            <a:endParaRPr lang="fr-FR" sz="1400" dirty="0" smtClean="0"/>
          </a:p>
          <a:p>
            <a:pPr lvl="1" eaLnBrk="1" hangingPunct="1"/>
            <a:r>
              <a:rPr lang="fr-FR" sz="1400" dirty="0" smtClean="0"/>
              <a:t>Point </a:t>
            </a:r>
            <a:r>
              <a:rPr lang="fr-FR" sz="1400" dirty="0"/>
              <a:t>sémantique :</a:t>
            </a:r>
          </a:p>
          <a:p>
            <a:pPr lvl="2" eaLnBrk="1" hangingPunct="1"/>
            <a:r>
              <a:rPr lang="fr-FR" sz="1200" dirty="0" smtClean="0"/>
              <a:t>Les cycles « macro » est notion qui est définie spécifiquement pour cet exposé.</a:t>
            </a:r>
          </a:p>
          <a:p>
            <a:pPr lvl="2" eaLnBrk="1" hangingPunct="1"/>
            <a:r>
              <a:rPr lang="fr-FR" sz="1200" dirty="0" smtClean="0"/>
              <a:t>Il n’est pas dit que cette définition reste</a:t>
            </a:r>
          </a:p>
          <a:p>
            <a:pPr lvl="2" eaLnBrk="1" hangingPunct="1"/>
            <a:r>
              <a:rPr lang="fr-FR" sz="1200" dirty="0" smtClean="0"/>
              <a:t>Les cycles macro correspondent aux cycles qui impactent systémiquement ou systématiquement le marché de l’assurance</a:t>
            </a:r>
            <a:endParaRPr lang="fr-FR" sz="1200" dirty="0"/>
          </a:p>
          <a:p>
            <a:pPr lvl="1" eaLnBrk="1" hangingPunct="1"/>
            <a:r>
              <a:rPr lang="fr-FR" sz="1400" dirty="0" smtClean="0"/>
              <a:t>Mesurer la liaison des cycles macro « classiques » avec le marché de l’assurance (NOW/TCOQ) :</a:t>
            </a:r>
          </a:p>
          <a:p>
            <a:pPr lvl="2" eaLnBrk="1" hangingPunct="1"/>
            <a:r>
              <a:rPr lang="fr-FR" sz="1200" dirty="0" smtClean="0"/>
              <a:t>Inflation</a:t>
            </a:r>
          </a:p>
          <a:p>
            <a:pPr lvl="2" eaLnBrk="1" hangingPunct="1"/>
            <a:r>
              <a:rPr lang="fr-FR" sz="1200" dirty="0" smtClean="0"/>
              <a:t>PIB,</a:t>
            </a:r>
          </a:p>
          <a:p>
            <a:pPr lvl="2" eaLnBrk="1" hangingPunct="1"/>
            <a:r>
              <a:rPr lang="fr-FR" sz="1200" dirty="0" smtClean="0"/>
              <a:t>Chômage</a:t>
            </a:r>
          </a:p>
          <a:p>
            <a:pPr lvl="2" eaLnBrk="1" hangingPunct="1"/>
            <a:r>
              <a:rPr lang="fr-FR" sz="1200" dirty="0" smtClean="0"/>
              <a:t>Confiance</a:t>
            </a:r>
          </a:p>
          <a:p>
            <a:pPr lvl="2" eaLnBrk="1" hangingPunct="1"/>
            <a:r>
              <a:rPr lang="fr-FR" sz="1200" dirty="0" smtClean="0"/>
              <a:t>Normes</a:t>
            </a:r>
          </a:p>
          <a:p>
            <a:pPr lvl="1" eaLnBrk="1" hangingPunct="1"/>
            <a:r>
              <a:rPr lang="fr-FR" sz="1400" dirty="0" smtClean="0"/>
              <a:t>Identifier les cycles macro « exotiques » puis mesurer leur liaison </a:t>
            </a:r>
            <a:r>
              <a:rPr lang="fr-FR" sz="1400" dirty="0"/>
              <a:t>:</a:t>
            </a:r>
          </a:p>
          <a:p>
            <a:pPr lvl="2" eaLnBrk="1" hangingPunct="1"/>
            <a:r>
              <a:rPr lang="fr-FR" sz="1200" dirty="0" smtClean="0"/>
              <a:t>Norme</a:t>
            </a:r>
          </a:p>
          <a:p>
            <a:pPr lvl="2" eaLnBrk="1" hangingPunct="1"/>
            <a:r>
              <a:rPr lang="fr-FR" sz="1200" dirty="0" smtClean="0"/>
              <a:t>…</a:t>
            </a:r>
          </a:p>
          <a:p>
            <a:pPr lvl="1" eaLnBrk="1" hangingPunct="1"/>
            <a:r>
              <a:rPr lang="fr-FR" sz="1400" dirty="0" smtClean="0"/>
              <a:t>Considérations techniques :</a:t>
            </a:r>
            <a:endParaRPr lang="fr-FR" sz="1400" dirty="0"/>
          </a:p>
          <a:p>
            <a:pPr lvl="2" eaLnBrk="1" hangingPunct="1"/>
            <a:r>
              <a:rPr lang="fr-FR" sz="1200" dirty="0" smtClean="0"/>
              <a:t>Traitement des données méthodiques</a:t>
            </a:r>
          </a:p>
          <a:p>
            <a:pPr lvl="2" eaLnBrk="1" hangingPunct="1"/>
            <a:r>
              <a:rPr lang="fr-FR" sz="1200" dirty="0" smtClean="0"/>
              <a:t>Analyse de « </a:t>
            </a:r>
            <a:r>
              <a:rPr lang="fr-FR" sz="1200" dirty="0" err="1" smtClean="0"/>
              <a:t>correlation</a:t>
            </a:r>
            <a:r>
              <a:rPr lang="fr-FR" sz="1200" dirty="0" smtClean="0"/>
              <a:t> » : GLM, </a:t>
            </a:r>
            <a:r>
              <a:rPr lang="fr-FR" sz="1200" dirty="0" err="1" smtClean="0"/>
              <a:t>Logit</a:t>
            </a:r>
            <a:r>
              <a:rPr lang="fr-FR" sz="1200" dirty="0" smtClean="0"/>
              <a:t>, arbres de décisions, statistiques </a:t>
            </a:r>
            <a:r>
              <a:rPr lang="fr-FR" sz="1200" dirty="0" err="1" smtClean="0"/>
              <a:t>baiesienne</a:t>
            </a:r>
            <a:r>
              <a:rPr lang="fr-FR" sz="1200" dirty="0" smtClean="0"/>
              <a:t> …</a:t>
            </a:r>
          </a:p>
          <a:p>
            <a:pPr lvl="2" eaLnBrk="1" hangingPunct="1"/>
            <a:r>
              <a:rPr lang="fr-FR" sz="1200" dirty="0" smtClean="0"/>
              <a:t>Modélisation : pour un organisme type, pour le marché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524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/>
          </a:bodyPr>
          <a:lstStyle/>
          <a:p>
            <a:pPr eaLnBrk="1" hangingPunct="1"/>
            <a:r>
              <a:rPr lang="fr-FR" sz="2800" dirty="0" smtClean="0"/>
              <a:t>Annexes pour de rire</a:t>
            </a:r>
            <a:endParaRPr lang="en-US" sz="2000" b="0" dirty="0"/>
          </a:p>
        </p:txBody>
      </p:sp>
      <p:sp>
        <p:nvSpPr>
          <p:cNvPr id="2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139348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Sources : Soutenance d’actuariat de Yann George</a:t>
            </a:r>
            <a:endParaRPr lang="fr-FR" sz="1400" dirty="0"/>
          </a:p>
          <a:p>
            <a:pPr lvl="1" eaLnBrk="1" hangingPunct="1"/>
            <a:endParaRPr lang="fr-FR" sz="1400" dirty="0" smtClean="0"/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1800" dirty="0"/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3574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4004"/>
            <a:ext cx="8232775" cy="6475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sz="2800" dirty="0" smtClean="0"/>
              <a:t>Introduction (1/2)</a:t>
            </a:r>
            <a:br>
              <a:rPr lang="fr-FR" sz="2800" dirty="0" smtClean="0"/>
            </a:br>
            <a:r>
              <a:rPr lang="fr-FR" sz="2200" b="0" dirty="0" smtClean="0"/>
              <a:t>Généralités</a:t>
            </a:r>
            <a:endParaRPr lang="en-US" sz="2000" b="0" dirty="0"/>
          </a:p>
        </p:txBody>
      </p:sp>
      <p:sp>
        <p:nvSpPr>
          <p:cNvPr id="8194" name="Rectangle 5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496944" cy="139348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1600" dirty="0" smtClean="0"/>
              <a:t>Risques et effets de diversification</a:t>
            </a:r>
          </a:p>
          <a:p>
            <a:pPr lvl="1" eaLnBrk="1" hangingPunct="1"/>
            <a:r>
              <a:rPr lang="fr-FR" sz="1400" dirty="0" smtClean="0"/>
              <a:t>Définition d’un risque </a:t>
            </a:r>
            <a:r>
              <a:rPr lang="fr-FR" sz="1400" dirty="0"/>
              <a:t>: </a:t>
            </a:r>
            <a:r>
              <a:rPr lang="fr-FR" sz="1400" dirty="0" smtClean="0"/>
              <a:t> </a:t>
            </a:r>
            <a:r>
              <a:rPr lang="fr-FR" sz="1400" dirty="0"/>
              <a:t>« effet de l'incertitude sur l'atteinte des objectifs </a:t>
            </a:r>
            <a:r>
              <a:rPr lang="fr-FR" sz="1400" dirty="0" smtClean="0"/>
              <a:t>» (</a:t>
            </a:r>
            <a:r>
              <a:rPr lang="fr-FR" sz="1400" dirty="0"/>
              <a:t>ISO 31 </a:t>
            </a:r>
            <a:r>
              <a:rPr lang="fr-FR" sz="1400" dirty="0" smtClean="0"/>
              <a:t>000)</a:t>
            </a:r>
            <a:endParaRPr lang="fr-FR" sz="1400" dirty="0"/>
          </a:p>
          <a:p>
            <a:pPr lvl="1" eaLnBrk="1" hangingPunct="1"/>
            <a:r>
              <a:rPr lang="fr-FR" sz="1400" dirty="0" smtClean="0"/>
              <a:t>Existence de différentes mesures de risque </a:t>
            </a:r>
            <a:r>
              <a:rPr lang="el-GR" sz="1400" dirty="0"/>
              <a:t>ρ</a:t>
            </a:r>
            <a:endParaRPr lang="fr-FR" sz="1400" dirty="0" smtClean="0"/>
          </a:p>
          <a:p>
            <a:pPr lvl="1" eaLnBrk="1" hangingPunct="1"/>
            <a:r>
              <a:rPr lang="fr-FR" sz="1400" dirty="0" smtClean="0"/>
              <a:t>Notion de sous-additivité :</a:t>
            </a:r>
            <a:r>
              <a:rPr lang="fr-FR" sz="1400" dirty="0"/>
              <a:t>∀ X1, X2 deux </a:t>
            </a:r>
            <a:r>
              <a:rPr lang="fr-FR" sz="1400" dirty="0" smtClean="0"/>
              <a:t>risques, </a:t>
            </a:r>
            <a:r>
              <a:rPr lang="el-GR" sz="1400" dirty="0"/>
              <a:t>ρ (</a:t>
            </a:r>
            <a:r>
              <a:rPr lang="fr-FR" sz="1400" dirty="0"/>
              <a:t>X1 + X2) ≤ </a:t>
            </a:r>
            <a:r>
              <a:rPr lang="el-GR" sz="1400" dirty="0"/>
              <a:t>ρ (</a:t>
            </a:r>
            <a:r>
              <a:rPr lang="fr-FR" sz="1400" dirty="0"/>
              <a:t>X1</a:t>
            </a:r>
            <a:r>
              <a:rPr lang="fr-FR" sz="1400" dirty="0" smtClean="0"/>
              <a:t>) + </a:t>
            </a:r>
            <a:r>
              <a:rPr lang="el-GR" sz="1400" dirty="0"/>
              <a:t>ρ (</a:t>
            </a:r>
            <a:r>
              <a:rPr lang="fr-FR" sz="1400" dirty="0"/>
              <a:t>X2)</a:t>
            </a:r>
          </a:p>
          <a:p>
            <a:pPr lvl="1" eaLnBrk="1" hangingPunct="1"/>
            <a:endParaRPr lang="fr-FR" sz="1400" dirty="0" smtClean="0"/>
          </a:p>
          <a:p>
            <a:pPr lvl="1" eaLnBrk="1" hangingPunct="1"/>
            <a:endParaRPr lang="fr-FR" sz="1400" dirty="0"/>
          </a:p>
          <a:p>
            <a:pPr lvl="1" eaLnBrk="1" hangingPunct="1"/>
            <a:endParaRPr lang="fr-FR" sz="1400" dirty="0" smtClean="0"/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1800" dirty="0"/>
          </a:p>
          <a:p>
            <a:pPr eaLnBrk="1" hangingPunct="1"/>
            <a:endParaRPr lang="fr-FR" sz="1800" dirty="0" smtClean="0"/>
          </a:p>
          <a:p>
            <a:pPr eaLnBrk="1" hangingPunct="1"/>
            <a:endParaRPr lang="fr-FR" sz="11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2738019" cy="199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Ellipse 7"/>
          <p:cNvSpPr/>
          <p:nvPr/>
        </p:nvSpPr>
        <p:spPr>
          <a:xfrm>
            <a:off x="2267744" y="2971811"/>
            <a:ext cx="1152000" cy="1151936"/>
          </a:xfrm>
          <a:prstGeom prst="ellipse">
            <a:avLst/>
          </a:prstGeom>
          <a:solidFill>
            <a:srgbClr val="1F497D">
              <a:lumMod val="60000"/>
              <a:lumOff val="40000"/>
              <a:alpha val="5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</a:t>
            </a:r>
          </a:p>
        </p:txBody>
      </p:sp>
      <p:sp>
        <p:nvSpPr>
          <p:cNvPr id="9" name="Ellipse 5"/>
          <p:cNvSpPr/>
          <p:nvPr/>
        </p:nvSpPr>
        <p:spPr>
          <a:xfrm>
            <a:off x="1043608" y="3079467"/>
            <a:ext cx="935038" cy="936625"/>
          </a:xfrm>
          <a:prstGeom prst="ellipse">
            <a:avLst/>
          </a:prstGeom>
          <a:solidFill>
            <a:srgbClr val="C00000">
              <a:alpha val="5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</a:t>
            </a:r>
          </a:p>
        </p:txBody>
      </p:sp>
      <p:sp>
        <p:nvSpPr>
          <p:cNvPr id="10" name="Right Arrow 24"/>
          <p:cNvSpPr/>
          <p:nvPr/>
        </p:nvSpPr>
        <p:spPr>
          <a:xfrm>
            <a:off x="4067944" y="3395292"/>
            <a:ext cx="504056" cy="304974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2"/>
          <p:cNvSpPr/>
          <p:nvPr/>
        </p:nvSpPr>
        <p:spPr>
          <a:xfrm>
            <a:off x="5004048" y="3080261"/>
            <a:ext cx="935038" cy="935037"/>
          </a:xfrm>
          <a:prstGeom prst="ellipse">
            <a:avLst/>
          </a:prstGeom>
          <a:solidFill>
            <a:srgbClr val="C00000">
              <a:alpha val="51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Ellipse 14"/>
          <p:cNvSpPr/>
          <p:nvPr/>
        </p:nvSpPr>
        <p:spPr>
          <a:xfrm>
            <a:off x="5661273" y="2972311"/>
            <a:ext cx="1152525" cy="1150937"/>
          </a:xfrm>
          <a:prstGeom prst="ellipse">
            <a:avLst/>
          </a:prstGeom>
          <a:solidFill>
            <a:srgbClr val="4F81BD">
              <a:lumMod val="75000"/>
              <a:alpha val="5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ZoneTexte 15"/>
          <p:cNvSpPr txBox="1">
            <a:spLocks noChangeArrowheads="1"/>
          </p:cNvSpPr>
          <p:nvPr/>
        </p:nvSpPr>
        <p:spPr bwMode="auto">
          <a:xfrm>
            <a:off x="5158036" y="3409667"/>
            <a:ext cx="647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8" name="ZoneTexte 16"/>
          <p:cNvSpPr txBox="1">
            <a:spLocks noChangeArrowheads="1"/>
          </p:cNvSpPr>
          <p:nvPr/>
        </p:nvSpPr>
        <p:spPr bwMode="auto">
          <a:xfrm>
            <a:off x="5921623" y="3409667"/>
            <a:ext cx="6492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152492"/>
            <a:ext cx="447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"/>
          <p:cNvSpPr txBox="1"/>
          <p:nvPr/>
        </p:nvSpPr>
        <p:spPr>
          <a:xfrm>
            <a:off x="1511127" y="2636912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Risques A et B pris séparément</a:t>
            </a:r>
            <a:endParaRPr lang="fr-FR" sz="1050" dirty="0"/>
          </a:p>
        </p:txBody>
      </p:sp>
      <p:sp>
        <p:nvSpPr>
          <p:cNvPr id="21" name="TextBox 1"/>
          <p:cNvSpPr txBox="1"/>
          <p:nvPr/>
        </p:nvSpPr>
        <p:spPr>
          <a:xfrm>
            <a:off x="5148064" y="2717703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Agrégation de A et B</a:t>
            </a:r>
            <a:endParaRPr lang="fr-FR" sz="1050" dirty="0"/>
          </a:p>
        </p:txBody>
      </p:sp>
      <p:sp>
        <p:nvSpPr>
          <p:cNvPr id="22" name="TextBox 1"/>
          <p:cNvSpPr txBox="1"/>
          <p:nvPr/>
        </p:nvSpPr>
        <p:spPr>
          <a:xfrm>
            <a:off x="7064089" y="2636912"/>
            <a:ext cx="1512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/>
              <a:t>Bénéfice de diversification</a:t>
            </a:r>
            <a:endParaRPr lang="fr-FR" sz="1050" dirty="0"/>
          </a:p>
        </p:txBody>
      </p:sp>
      <p:sp>
        <p:nvSpPr>
          <p:cNvPr id="2" name="Rectangle 1"/>
          <p:cNvSpPr/>
          <p:nvPr/>
        </p:nvSpPr>
        <p:spPr>
          <a:xfrm>
            <a:off x="251520" y="4365104"/>
            <a:ext cx="5850731" cy="228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360363" indent="-360363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600" dirty="0">
                <a:solidFill>
                  <a:srgbClr val="646464"/>
                </a:solidFill>
              </a:rPr>
              <a:t>Périmètre retenu dans le cadre du mémoire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400" dirty="0">
                <a:solidFill>
                  <a:srgbClr val="646464"/>
                </a:solidFill>
              </a:rPr>
              <a:t>Groupe d’assurance </a:t>
            </a:r>
            <a:r>
              <a:rPr lang="fr-FR" sz="1400" dirty="0" smtClean="0">
                <a:solidFill>
                  <a:srgbClr val="646464"/>
                </a:solidFill>
              </a:rPr>
              <a:t>ayant différentes filiales (transposable </a:t>
            </a:r>
            <a:r>
              <a:rPr lang="fr-FR" sz="1400" dirty="0">
                <a:solidFill>
                  <a:srgbClr val="646464"/>
                </a:solidFill>
              </a:rPr>
              <a:t>à une entité </a:t>
            </a:r>
            <a:r>
              <a:rPr lang="fr-FR" sz="1400" dirty="0" smtClean="0">
                <a:solidFill>
                  <a:srgbClr val="646464"/>
                </a:solidFill>
              </a:rPr>
              <a:t>solo avec  différentes activités)</a:t>
            </a:r>
            <a:endParaRPr lang="fr-FR" sz="1400" dirty="0">
              <a:solidFill>
                <a:srgbClr val="646464"/>
              </a:solidFill>
            </a:endParaRP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400" dirty="0">
                <a:solidFill>
                  <a:srgbClr val="646464"/>
                </a:solidFill>
              </a:rPr>
              <a:t>La mesure de risque retenue correspond à celle définie par Solvabilité 2 (</a:t>
            </a:r>
            <a:r>
              <a:rPr lang="fr-FR" sz="1400" dirty="0" smtClean="0">
                <a:solidFill>
                  <a:srgbClr val="646464"/>
                </a:solidFill>
              </a:rPr>
              <a:t>SCR : </a:t>
            </a:r>
            <a:r>
              <a:rPr lang="fr-FR" sz="1400" dirty="0" err="1" smtClean="0">
                <a:solidFill>
                  <a:srgbClr val="646464"/>
                </a:solidFill>
              </a:rPr>
              <a:t>VaR</a:t>
            </a:r>
            <a:r>
              <a:rPr lang="fr-FR" sz="1400" dirty="0" smtClean="0">
                <a:solidFill>
                  <a:srgbClr val="646464"/>
                </a:solidFill>
              </a:rPr>
              <a:t> à 99,5%)</a:t>
            </a:r>
            <a:endParaRPr lang="fr-FR" sz="1400" dirty="0">
              <a:solidFill>
                <a:srgbClr val="646464"/>
              </a:solidFill>
            </a:endParaRP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400" dirty="0">
                <a:solidFill>
                  <a:srgbClr val="646464"/>
                </a:solidFill>
              </a:rPr>
              <a:t>Utilisation de la formule standard</a:t>
            </a:r>
          </a:p>
          <a:p>
            <a:pPr marL="717550" lvl="1" indent="-35560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75000"/>
              <a:buFont typeface="Arial" charset="0"/>
              <a:buChar char="►"/>
            </a:pPr>
            <a:r>
              <a:rPr lang="fr-FR" sz="1400" dirty="0">
                <a:solidFill>
                  <a:srgbClr val="646464"/>
                </a:solidFill>
              </a:rPr>
              <a:t>On considère que le capital est fongible et transférable entre les entités du groupe </a:t>
            </a:r>
          </a:p>
        </p:txBody>
      </p:sp>
    </p:spTree>
    <p:extLst>
      <p:ext uri="{BB962C8B-B14F-4D97-AF65-F5344CB8AC3E}">
        <p14:creationId xmlns:p14="http://schemas.microsoft.com/office/powerpoint/2010/main" val="29963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Y_Handout français fond blanc">
  <a:themeElements>
    <a:clrScheme name="EY_Handout français fond blanc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C0C0C0"/>
      </a:hlink>
      <a:folHlink>
        <a:srgbClr val="80D1DD"/>
      </a:folHlink>
    </a:clrScheme>
    <a:fontScheme name="EY_Handout français fond blan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YInterstate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YInterstate" pitchFamily="2" charset="0"/>
          </a:defRPr>
        </a:defPPr>
      </a:lstStyle>
    </a:lnDef>
  </a:objectDefaults>
  <a:extraClrSchemeLst>
    <a:extraClrScheme>
      <a:clrScheme name="EY_Handout français fond blanc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80D1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Y_Handout français fond blanc 2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C893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Y_Handout français fond blanc 3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95CB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Y_Handout français fond blanc 4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00A3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Y_Handout français fond blanc 5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9127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Y_Handout français fond blanc 6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2C97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Y_Handout français fond blanc 7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C0C0C0"/>
        </a:hlink>
        <a:folHlink>
          <a:srgbClr val="FFE8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</TotalTime>
  <Words>1554</Words>
  <Application>Microsoft Office PowerPoint</Application>
  <PresentationFormat>Affichage à l'écran (4:3)</PresentationFormat>
  <Paragraphs>354</Paragraphs>
  <Slides>27</Slides>
  <Notes>26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EY_Handout français fond blanc</vt:lpstr>
      <vt:lpstr>Document</vt:lpstr>
      <vt:lpstr>Feuille de calcul prenant en charge les macros</vt:lpstr>
      <vt:lpstr>Thèmes de thèse</vt:lpstr>
      <vt:lpstr>Origine du besoin métier (1/2)</vt:lpstr>
      <vt:lpstr>Origine du besoin métier (2/2)</vt:lpstr>
      <vt:lpstr>Axe 1 : Les indicateurs de vulnérabilité (1/2)</vt:lpstr>
      <vt:lpstr>Axe 1 : Les indicateurs de vulnérabilité (2/2)</vt:lpstr>
      <vt:lpstr>Axe 2 : Suivi de la mesurabilité des risques</vt:lpstr>
      <vt:lpstr>Axe 3 : Travailler sur cycle macro</vt:lpstr>
      <vt:lpstr>Annexes pour de rire</vt:lpstr>
      <vt:lpstr>Introduction (1/2) Généralités</vt:lpstr>
      <vt:lpstr>Exposé de la problématique (1/3) Présentation générale</vt:lpstr>
      <vt:lpstr>Exposé de la problématique (2/3) Exemple : même indicateur solo  mais contribution différente au groupe</vt:lpstr>
      <vt:lpstr>Exposé de la problématique (3/3) Solutions envisagées et applications</vt:lpstr>
      <vt:lpstr>Présentation PowerPoint</vt:lpstr>
      <vt:lpstr>Méthode 1 : allocation des bénéfices de diversification (1/7) Généralités</vt:lpstr>
      <vt:lpstr>Méthode 1 : allocation des bénéfices de diversification (2/7) Choix de caractéristiques préférées</vt:lpstr>
      <vt:lpstr>Méthode 1 : allocation des bénéfices de diversification (3/7) Segmentation et choix de la maille d’allocation (« cible »)</vt:lpstr>
      <vt:lpstr>Méthode 1 : allocation des bénéfices de diversification (4/7) Segmentation et choix de la maille d’allocation (« cible »)</vt:lpstr>
      <vt:lpstr>Méthode 1 : allocation des bénéfices de diversification (5/7) Sélection de la technique d’allocation </vt:lpstr>
      <vt:lpstr>Méthode 1 : allocation des bénéfices de diversification (6/7) Présentation de la méthode retenue</vt:lpstr>
      <vt:lpstr>Méthode 1 : allocation des bénéfices de diversification (7/7) Application numérique </vt:lpstr>
      <vt:lpstr>Présentation PowerPoint</vt:lpstr>
      <vt:lpstr>Méthode 2 : analyse des contributions marginales</vt:lpstr>
      <vt:lpstr>Présentation PowerPoint</vt:lpstr>
      <vt:lpstr>Introduction (2/2) Mise en place d’un profil de risque </vt:lpstr>
      <vt:lpstr>Méthode 1 : allocation des bénéfices de diversification (7/7) Résultats obtenus</vt:lpstr>
      <vt:lpstr>Méthode 2 : analyse des contributions marginales (2/2) Application numérique</vt:lpstr>
      <vt:lpstr>Conclusion Synthèse et axes d’approfondissement</vt:lpstr>
    </vt:vector>
  </TitlesOfParts>
  <Company>Ernst &amp; Young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Yann.GEORGE</dc:creator>
  <cp:lastModifiedBy>Pierre</cp:lastModifiedBy>
  <cp:revision>156</cp:revision>
  <dcterms:created xsi:type="dcterms:W3CDTF">2014-01-21T09:55:09Z</dcterms:created>
  <dcterms:modified xsi:type="dcterms:W3CDTF">2014-11-09T09:30:39Z</dcterms:modified>
</cp:coreProperties>
</file>