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04" r:id="rId2"/>
    <p:sldId id="821" r:id="rId3"/>
    <p:sldId id="820" r:id="rId4"/>
  </p:sldIdLst>
  <p:sldSz cx="9144000" cy="6858000" type="screen4x3"/>
  <p:notesSz cx="7099300" cy="10234613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4">
          <p15:clr>
            <a:srgbClr val="A4A3A4"/>
          </p15:clr>
        </p15:guide>
        <p15:guide id="2" pos="2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/>
    <p:restoredTop sz="94694"/>
  </p:normalViewPr>
  <p:slideViewPr>
    <p:cSldViewPr snapToGrid="0">
      <p:cViewPr varScale="1">
        <p:scale>
          <a:sx n="74" d="100"/>
          <a:sy n="74" d="100"/>
        </p:scale>
        <p:origin x="1198" y="28"/>
      </p:cViewPr>
      <p:guideLst>
        <p:guide orient="horz" pos="1024"/>
        <p:guide pos="2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itchFamily="2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buFont typeface="Arial" panose="020B0604020202020204" pitchFamily="34" charset="0"/>
              <a:buNone/>
              <a:defRPr sz="1300">
                <a:latin typeface="Times" pitchFamily="2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/>
            </a:lvl1pPr>
          </a:lstStyle>
          <a:p>
            <a:fld id="{5675C84F-1EC7-2847-8840-A18F575E02F4}" type="slidenum">
              <a:rPr lang="ja-JP" altLang="en-US"/>
              <a:t>‹#›</a:t>
            </a:fld>
            <a:endParaRPr lang="en-US" altLang="zh-CN"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00025"/>
            <a:ext cx="2074863" cy="6124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200025"/>
            <a:ext cx="6075362" cy="6124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447800"/>
            <a:ext cx="40751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447800"/>
            <a:ext cx="40751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200025"/>
            <a:ext cx="82724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47800"/>
            <a:ext cx="83026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369888" y="974725"/>
            <a:ext cx="82946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0" y="6583680"/>
            <a:ext cx="104140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bg2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3: </a:t>
            </a:r>
            <a:fld id="{E96219D1-4AD6-C04A-BD6E-FB14D6C58C10}" type="slidenum">
              <a:rPr lang="en-US" altLang="zh-CN" sz="1200" b="1">
                <a:solidFill>
                  <a:schemeClr val="bg2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‹#›</a:t>
            </a:fld>
            <a:endParaRPr lang="en-US" altLang="zh-CN" sz="1200" b="1" dirty="0">
              <a:solidFill>
                <a:schemeClr val="bg2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 Narrow" panose="020B0606020202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 Narrow" panose="020B0606020202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 Narrow" panose="020B0606020202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 Narrow" panose="020B0606020202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 Narrow" panose="020B0606020202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 Narrow" panose="020B0606020202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 Narrow" panose="020B0606020202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p"/>
        <a:defRPr sz="2800" b="1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l"/>
        <a:defRPr sz="2400" b="1">
          <a:solidFill>
            <a:srgbClr val="6600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2400" b="1">
          <a:solidFill>
            <a:srgbClr val="6600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5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Times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5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Times" pitchFamily="2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5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Times" pitchFamily="2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5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Times" pitchFamily="2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5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Times" pitchFamily="2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5000"/>
        <a:buFont typeface="Zapf Dingbats" charset="2"/>
        <a:buBlip>
          <a:blip r:embed="rId13"/>
        </a:buBlip>
        <a:defRPr sz="2000" b="1">
          <a:solidFill>
            <a:schemeClr val="tx1"/>
          </a:solidFill>
          <a:latin typeface="Times" pitchFamily="2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36083" y="127673"/>
            <a:ext cx="7772400" cy="8715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平时作业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kern="1200" dirty="0">
                <a:ea typeface="MS PGothic" panose="020B0600070205080204" pitchFamily="34" charset="-128"/>
              </a:rPr>
              <a:t>#3</a:t>
            </a:r>
          </a:p>
        </p:txBody>
      </p:sp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290078" y="1113020"/>
            <a:ext cx="8375720" cy="532453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660033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defRPr sz="2400" b="1">
                <a:solidFill>
                  <a:srgbClr val="660033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rgbClr val="660033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indent="4572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本次作业要求使用卷积神经网络（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CNN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）实现多类情绪的分类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。</a:t>
            </a:r>
          </a:p>
          <a:p>
            <a:pPr indent="45720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本次作业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使用的数据集是上海交通大学情感EEG数据集（SEED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的一个子集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SEED-IV，它是一个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四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类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情绪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分类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任务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。</a:t>
            </a:r>
          </a:p>
          <a:p>
            <a:pPr indent="4572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该数据集可以从这个链接下载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	https://cloud.bcmi.sjtu.edu.cn/sharing/plTLU4L1L</a:t>
            </a:r>
          </a:p>
          <a:p>
            <a:pPr indent="45720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SEEDIV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数据集共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名被试，每名被试都做了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次实验，一次实验被称为一个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session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。对每个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session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，被试都观看了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24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段视频。我们取前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16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段视频为训练集，后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段视频为测试集。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indent="457200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被试依赖条件下，需要为每个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session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的每名被试单独训练模型，即一共训练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15*3=45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个模型，最终取平均准确率。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indent="457200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跨被试条件下，需要将被试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session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的数据拼接（训练集，测试集按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axis=0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，样本数维度，拼在一起）进行留一交叉验证。每次取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14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名被试做训练集，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名被试做测试集，直到所有被试都轮流被当作测试集，最终取平均准确率。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solidFill>
                <a:schemeClr val="accent2"/>
              </a:solidFill>
              <a:latin typeface="Calisto MT" panose="02040603050505030304" pitchFamily="18" charset="7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36083" y="127673"/>
            <a:ext cx="7772400" cy="8715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平时作业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kern="1200" dirty="0">
                <a:ea typeface="MS PGothic" panose="020B0600070205080204" pitchFamily="34" charset="-128"/>
              </a:rPr>
              <a:t>#3</a:t>
            </a:r>
          </a:p>
        </p:txBody>
      </p:sp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290078" y="1113020"/>
            <a:ext cx="8375720" cy="5509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660033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l"/>
              <a:defRPr sz="2400" b="1">
                <a:solidFill>
                  <a:srgbClr val="660033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rgbClr val="660033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5000"/>
              <a:buFont typeface="Zapf Dingbats" charset="2"/>
              <a:buBlip>
                <a:blip r:embed="rId2"/>
              </a:buBlip>
              <a:defRPr sz="2000" b="1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每名被试的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文件中包括四个文件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：</a:t>
            </a:r>
          </a:p>
          <a:p>
            <a:pPr marL="914400" lvl="2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train_data.npy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train_label.npy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test_data.npy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test_label.npy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session1训练数据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维数是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610*62*5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测试数据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维度为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241*62*5。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session2训练数据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维数是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558*62*5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测试数据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维度为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274*62*5。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session3训练数据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维数是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567*62*5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测试数据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维度为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255*62*5。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以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session1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的训练集为例：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610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指样本数，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62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指电极导联数，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指脑电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indent="-285750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个频段。我们提供的特征为微分熵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(DE)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频域特征。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indent="-285750">
              <a:buNone/>
            </a:pP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indent="-285750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脑电电极顺序文件：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 Channel Order.xlsx</a:t>
            </a:r>
          </a:p>
          <a:p>
            <a:pPr indent="-285750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脑电电极位置文件：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 channel_62_pos.locs 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（可以使用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python MNE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或者</a:t>
            </a:r>
            <a:r>
              <a:rPr lang="en-US" altLang="zh-CN" sz="2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eeglab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工具包画脑壳图）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indent="-285750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下载链接：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 https://cloud.bcmi.sjtu.edu.cn/sharing/ozpZflQNS</a:t>
            </a:r>
          </a:p>
        </p:txBody>
      </p:sp>
    </p:spTree>
    <p:extLst>
      <p:ext uri="{BB962C8B-B14F-4D97-AF65-F5344CB8AC3E}">
        <p14:creationId xmlns:p14="http://schemas.microsoft.com/office/powerpoint/2010/main" val="246184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5480" y="1299845"/>
            <a:ext cx="7863205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作业要求：</a:t>
            </a:r>
          </a:p>
          <a:p>
            <a:endParaRPr lang="en-US" altLang="zh-CN" sz="2000" b="1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在给定的数据集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上</a:t>
            </a:r>
            <a:r>
              <a:rPr lang="en-US" altLang="zh-CN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000" b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使用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卷积神经网络实现被试依赖和跨被试的四</a:t>
            </a:r>
            <a:r>
              <a:rPr lang="en-US" altLang="zh-CN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类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情绪</a:t>
            </a:r>
            <a:r>
              <a:rPr lang="en-US" altLang="zh-CN" sz="2000" b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分类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任务</a:t>
            </a:r>
            <a:r>
              <a:rPr lang="en-US" altLang="zh-CN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。</a:t>
            </a:r>
          </a:p>
          <a:p>
            <a:endParaRPr lang="en-US" altLang="zh-CN" sz="2000" b="1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卷积神经网络可以使用常用深度学习工具包如</a:t>
            </a:r>
            <a:r>
              <a:rPr lang="en-US" altLang="zh-CN" sz="2000" b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pytorch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实现</a:t>
            </a:r>
            <a:r>
              <a:rPr lang="en-US" altLang="zh-CN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。</a:t>
            </a:r>
          </a:p>
          <a:p>
            <a:endParaRPr lang="en-US" altLang="zh-CN" sz="2000" b="1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注：需要考虑课堂上讲解的卷积神经网络特点，思考网络输入是否有更好的形式，怎么卷积比较合理，进行比较。</a:t>
            </a:r>
            <a:endParaRPr lang="en-US" altLang="zh-CN" sz="2000" b="1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endParaRPr lang="en-US" altLang="zh-CN" sz="2000" b="1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079" y="5052323"/>
            <a:ext cx="6909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平时作业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#3 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提交截止日期：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2023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78D4EC-8715-A69B-A3FF-74EB533A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83" y="127673"/>
            <a:ext cx="7772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 Narrow" panose="020B0606020202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 Narrow" panose="020B0606020202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 Narrow" panose="020B0606020202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 Narrow" panose="020B0606020202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 Narrow" panose="020B0606020202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 Narrow" panose="020B0606020202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 Narrow" panose="020B0606020202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kern="1200">
                <a:latin typeface="黑体" panose="02010609060101010101" pitchFamily="49" charset="-122"/>
                <a:ea typeface="黑体" panose="02010609060101010101" pitchFamily="49" charset="-122"/>
              </a:rPr>
              <a:t>平时作业</a:t>
            </a:r>
            <a:r>
              <a:rPr lang="en-US" altLang="zh-CN" kern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kern="1200">
                <a:ea typeface="MS PGothic" panose="020B0600070205080204" pitchFamily="34" charset="-128"/>
              </a:rPr>
              <a:t>#3</a:t>
            </a:r>
            <a:endParaRPr lang="en-US" altLang="zh-CN" kern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501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1246b97-1d58-4b3b-a925-6fbac2f983a0"/>
  <p:tag name="COMMONDATA" val="eyJoZGlkIjoiN2YzOTEzNWQ0ODU1OTFiZWZmMWMzZGQxM2JjMWYzMzAifQ==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Desire:Applications:Microsoft Office 98:Templates:Blank Presentation</Template>
  <TotalTime>750</TotalTime>
  <Words>469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Zapf Dingbats</vt:lpstr>
      <vt:lpstr>黑体</vt:lpstr>
      <vt:lpstr>Arial</vt:lpstr>
      <vt:lpstr>Arial Narrow</vt:lpstr>
      <vt:lpstr>Calisto MT</vt:lpstr>
      <vt:lpstr>Century Gothic</vt:lpstr>
      <vt:lpstr>Times</vt:lpstr>
      <vt:lpstr>Wingdings</vt:lpstr>
      <vt:lpstr>Blank Presentation</vt:lpstr>
      <vt:lpstr>平时作业 #3</vt:lpstr>
      <vt:lpstr>平时作业 #3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Chapter 1 Introduction</dc:title>
  <dc:creator>Andy Barto</dc:creator>
  <cp:lastModifiedBy>Wei-Long Zheng</cp:lastModifiedBy>
  <cp:revision>618</cp:revision>
  <cp:lastPrinted>1999-10-27T21:29:00Z</cp:lastPrinted>
  <dcterms:created xsi:type="dcterms:W3CDTF">1998-09-09T23:25:00Z</dcterms:created>
  <dcterms:modified xsi:type="dcterms:W3CDTF">2023-03-10T03:10:21Z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56B9A23809C446F8B2047E8F729CA5CE</vt:lpwstr>
  </property>
</Properties>
</file>