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2" r:id="rId5"/>
    <p:sldId id="258" r:id="rId6"/>
    <p:sldId id="259" r:id="rId7"/>
    <p:sldId id="266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A"/>
    <a:srgbClr val="1F3685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66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5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C7D5-F185-4C96-A1AD-73FFBEA5C72F}" type="datetimeFigureOut">
              <a:rPr lang="de-DE" smtClean="0"/>
              <a:t>27.07.2016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E6AD0-AA90-4211-A10B-550356737FF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07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99B1DB-9846-4F85-B7AD-D553508ADF37}" type="datetimeFigureOut">
              <a:rPr lang="de-DE" smtClean="0"/>
              <a:pPr>
                <a:defRPr/>
              </a:pPr>
              <a:t>27.07.2016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D7CEB91D-FC44-4AE9-8766-E1580B3D6FD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B91D-FC44-4AE9-8766-E1580B3D6FD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4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875" y="-27384"/>
            <a:ext cx="9144875" cy="6885384"/>
          </a:xfrm>
          <a:prstGeom prst="rect">
            <a:avLst/>
          </a:prstGeom>
          <a:solidFill>
            <a:srgbClr val="1F368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432000" y="1476024"/>
            <a:ext cx="7951581" cy="800848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7544" y="2276872"/>
            <a:ext cx="31318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CF7EAB-EB56-4FB4-9A55-F9476F003B1C}" type="datetime4">
              <a:rPr lang="de-DE" smtClean="0"/>
              <a:t>27. Juli 2016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33" y="288001"/>
            <a:ext cx="1296848" cy="8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it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2000" y="1628800"/>
            <a:ext cx="82296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6417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F3E9A06D-120D-48DA-AAB4-2DD307BC0738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6417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17328"/>
            <a:ext cx="611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1800" y="6381328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ite mit Inhalt,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3600"/>
            <a:ext cx="8229600" cy="543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2000" y="835200"/>
            <a:ext cx="82296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6417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B4154BEF-CE87-41A6-8EF6-124D02F59241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6417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17328"/>
            <a:ext cx="611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1800" y="6381328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1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ite mit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2000" y="836712"/>
            <a:ext cx="8229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6417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EC657F7D-C362-4113-BA20-5EED17775B5E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6417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17328"/>
            <a:ext cx="611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1800" y="6381328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3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875" y="692696"/>
            <a:ext cx="9144875" cy="5616624"/>
          </a:xfrm>
          <a:prstGeom prst="rect">
            <a:avLst/>
          </a:prstGeom>
          <a:solidFill>
            <a:srgbClr val="1F3685"/>
          </a:solidFill>
          <a:ln>
            <a:solidFill>
              <a:srgbClr val="1F368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51720" y="2628776"/>
            <a:ext cx="6393656" cy="5842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Kapiteltitel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6417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305DED4B-8B6B-43CD-8EC3-93D357E96681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6417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17328"/>
            <a:ext cx="611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1800" y="6381328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 flipV="1">
            <a:off x="35636" y="6361898"/>
            <a:ext cx="91448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2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31800" y="836712"/>
            <a:ext cx="8229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Titel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2000" y="1628800"/>
            <a:ext cx="82296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6417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498883CC-6754-492B-BD86-9ED6C161A4FF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6417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17328"/>
            <a:ext cx="611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32000" y="720000"/>
            <a:ext cx="8229600" cy="0"/>
          </a:xfrm>
          <a:prstGeom prst="line">
            <a:avLst/>
          </a:prstGeom>
          <a:ln>
            <a:solidFill>
              <a:srgbClr val="1F36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144000"/>
            <a:ext cx="7350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0"/>
          <p:cNvCxnSpPr/>
          <p:nvPr/>
        </p:nvCxnSpPr>
        <p:spPr>
          <a:xfrm>
            <a:off x="431800" y="6381328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5" r:id="rId3"/>
    <p:sldLayoutId id="2147483723" r:id="rId4"/>
    <p:sldLayoutId id="214748372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F3685"/>
          </a:solidFill>
          <a:latin typeface="DM Office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F3685"/>
          </a:solidFill>
          <a:latin typeface="DM Office" pitchFamily="2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1600"/>
        </a:spcAft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2pPr>
      <a:lvl3pPr marL="1143000" indent="-2286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4pPr>
      <a:lvl5pPr marL="2057400" indent="-2286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1476024"/>
            <a:ext cx="8460480" cy="800848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r>
              <a:rPr lang="de-DE" dirty="0" smtClean="0"/>
              <a:t> – Der Nutzen von TDD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052D7-E0E7-4816-AF54-B1E6AD6297B1}" type="datetime4">
              <a:rPr lang="de-DE" smtClean="0"/>
              <a:t>27. Juli 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8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SOLID-Prinzipien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L</a:t>
            </a:r>
            <a:r>
              <a:rPr lang="de-DE" dirty="0" err="1"/>
              <a:t>iskov‘s</a:t>
            </a:r>
            <a:r>
              <a:rPr lang="de-DE" dirty="0"/>
              <a:t> Substitution </a:t>
            </a:r>
            <a:r>
              <a:rPr lang="de-DE" dirty="0" err="1"/>
              <a:t>Principle</a:t>
            </a:r>
            <a:r>
              <a:rPr lang="de-DE" dirty="0"/>
              <a:t>:</a:t>
            </a:r>
          </a:p>
          <a:p>
            <a:pPr lvl="1"/>
            <a:r>
              <a:rPr lang="de-DE" sz="1800" dirty="0"/>
              <a:t>Objekte sollten durch Instanzen ihrer Subtypen ersetzbar sein</a:t>
            </a:r>
          </a:p>
          <a:p>
            <a:pPr lvl="1"/>
            <a:r>
              <a:rPr lang="de-DE" sz="1800" dirty="0"/>
              <a:t>Subtyp dar Funktionalität nur erweitern</a:t>
            </a:r>
          </a:p>
          <a:p>
            <a:r>
              <a:rPr lang="de-DE" b="1" dirty="0"/>
              <a:t>I</a:t>
            </a:r>
            <a:r>
              <a:rPr lang="de-DE" dirty="0"/>
              <a:t>nterface Segregation </a:t>
            </a:r>
            <a:r>
              <a:rPr lang="de-DE" dirty="0" err="1"/>
              <a:t>Principle</a:t>
            </a:r>
            <a:r>
              <a:rPr lang="de-DE" dirty="0"/>
              <a:t>:</a:t>
            </a:r>
          </a:p>
          <a:p>
            <a:pPr lvl="1"/>
            <a:r>
              <a:rPr lang="de-DE" sz="1600" dirty="0"/>
              <a:t>Spezifische Interfaces statt einem Allround-Interface</a:t>
            </a:r>
          </a:p>
          <a:p>
            <a:r>
              <a:rPr lang="de-DE" b="1" dirty="0" err="1"/>
              <a:t>D</a:t>
            </a:r>
            <a:r>
              <a:rPr lang="de-DE" dirty="0" err="1"/>
              <a:t>ependency</a:t>
            </a:r>
            <a:r>
              <a:rPr lang="de-DE" dirty="0"/>
              <a:t> Inversion </a:t>
            </a:r>
            <a:r>
              <a:rPr lang="de-DE" dirty="0" err="1"/>
              <a:t>Principle</a:t>
            </a:r>
            <a:r>
              <a:rPr lang="de-DE" dirty="0"/>
              <a:t>:</a:t>
            </a:r>
          </a:p>
          <a:p>
            <a:pPr lvl="1"/>
            <a:r>
              <a:rPr lang="de-DE" sz="1600" dirty="0"/>
              <a:t>Klassen höherer Ebenden sollten nicht von Klassen niedrigerer Ebenen abhängig sein, sondern von Interfaces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E0F7A8-703C-40EF-BF11-769B7EC4E7A2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r>
              <a:rPr lang="de-DE" sz="2800" dirty="0" smtClean="0"/>
              <a:t>Ursprünglich geplantes Vorgehen</a:t>
            </a:r>
          </a:p>
          <a:p>
            <a:r>
              <a:rPr lang="de-DE" sz="2800" dirty="0" smtClean="0"/>
              <a:t>Probleme</a:t>
            </a:r>
          </a:p>
          <a:p>
            <a:r>
              <a:rPr lang="de-DE" sz="2800" dirty="0" smtClean="0"/>
              <a:t>Kurzfristige und repräsentative Lösung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6BC13D6-4435-45F1-AA70-B2219FA9D295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2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smtClean="0"/>
              <a:t>09</a:t>
            </a:r>
            <a:r>
              <a:rPr lang="de-DE" sz="3200" baseline="30000" dirty="0" smtClean="0"/>
              <a:t>00</a:t>
            </a:r>
            <a:r>
              <a:rPr lang="de-DE" sz="3200" dirty="0" smtClean="0"/>
              <a:t>-10</a:t>
            </a:r>
            <a:r>
              <a:rPr lang="de-DE" sz="3200" baseline="30000" dirty="0" smtClean="0"/>
              <a:t>00 </a:t>
            </a:r>
            <a:r>
              <a:rPr lang="de-DE" sz="3200" dirty="0" smtClean="0"/>
              <a:t>Uhr: Begrüßung</a:t>
            </a:r>
          </a:p>
          <a:p>
            <a:pPr marL="0" indent="0">
              <a:buNone/>
            </a:pPr>
            <a:r>
              <a:rPr lang="de-DE" sz="3200" dirty="0" smtClean="0"/>
              <a:t>10</a:t>
            </a:r>
            <a:r>
              <a:rPr lang="de-DE" sz="3200" baseline="30000" dirty="0" smtClean="0"/>
              <a:t>00</a:t>
            </a:r>
            <a:r>
              <a:rPr lang="de-DE" sz="3200" dirty="0" smtClean="0"/>
              <a:t>-12</a:t>
            </a:r>
            <a:r>
              <a:rPr lang="de-DE" sz="3200" baseline="30000" dirty="0" smtClean="0"/>
              <a:t>00 </a:t>
            </a:r>
            <a:r>
              <a:rPr lang="de-DE" sz="3200" dirty="0" smtClean="0"/>
              <a:t>Uhr: Beginn der Implementierung</a:t>
            </a:r>
          </a:p>
          <a:p>
            <a:pPr marL="0" indent="0">
              <a:buNone/>
            </a:pPr>
            <a:r>
              <a:rPr lang="de-DE" sz="3200" dirty="0" smtClean="0"/>
              <a:t>12</a:t>
            </a:r>
            <a:r>
              <a:rPr lang="de-DE" sz="3200" baseline="30000" dirty="0" smtClean="0"/>
              <a:t>00 </a:t>
            </a:r>
            <a:r>
              <a:rPr lang="de-DE" sz="3200" dirty="0" smtClean="0"/>
              <a:t>-12</a:t>
            </a:r>
            <a:r>
              <a:rPr lang="de-DE" sz="3200" baseline="30000" dirty="0" smtClean="0"/>
              <a:t>30 </a:t>
            </a:r>
            <a:r>
              <a:rPr lang="de-DE" sz="3200" dirty="0" smtClean="0"/>
              <a:t>Uhr: Review</a:t>
            </a:r>
          </a:p>
          <a:p>
            <a:pPr marL="0" indent="0">
              <a:buNone/>
            </a:pPr>
            <a:r>
              <a:rPr lang="de-DE" sz="3200" dirty="0" smtClean="0"/>
              <a:t>12</a:t>
            </a:r>
            <a:r>
              <a:rPr lang="de-DE" sz="3200" baseline="30000" dirty="0" smtClean="0"/>
              <a:t>30</a:t>
            </a:r>
            <a:r>
              <a:rPr lang="de-DE" sz="3200" dirty="0" smtClean="0"/>
              <a:t>-13</a:t>
            </a:r>
            <a:r>
              <a:rPr lang="de-DE" sz="3200" baseline="30000" dirty="0" smtClean="0"/>
              <a:t>00 </a:t>
            </a:r>
            <a:r>
              <a:rPr lang="de-DE" sz="3200" dirty="0" smtClean="0"/>
              <a:t>Uhr: Mittagessen</a:t>
            </a:r>
          </a:p>
          <a:p>
            <a:pPr marL="0" indent="0">
              <a:buNone/>
            </a:pPr>
            <a:r>
              <a:rPr lang="de-DE" sz="3200" dirty="0" smtClean="0"/>
              <a:t>13</a:t>
            </a:r>
            <a:r>
              <a:rPr lang="de-DE" sz="3200" baseline="30000" dirty="0" smtClean="0"/>
              <a:t>00</a:t>
            </a:r>
            <a:r>
              <a:rPr lang="de-DE" sz="3200" dirty="0" smtClean="0"/>
              <a:t>-13</a:t>
            </a:r>
            <a:r>
              <a:rPr lang="de-DE" sz="3200" baseline="30000" dirty="0" smtClean="0"/>
              <a:t>30</a:t>
            </a:r>
            <a:r>
              <a:rPr lang="de-DE" sz="3200" dirty="0" smtClean="0"/>
              <a:t> Uhr: Retrospektive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44DADCF-B6ED-46FB-9B44-52757EBADEB3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9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Klärung der wichtigsten Begriffe und Rahmenbedingungen</a:t>
            </a:r>
          </a:p>
          <a:p>
            <a:r>
              <a:rPr lang="de-DE" sz="2400" dirty="0" smtClean="0"/>
              <a:t>Vorstellung der Kata</a:t>
            </a:r>
          </a:p>
          <a:p>
            <a:r>
              <a:rPr lang="de-DE" sz="2400" dirty="0" smtClean="0"/>
              <a:t>Einteilung in zwei 2 Gruppen</a:t>
            </a:r>
          </a:p>
          <a:p>
            <a:pPr lvl="1"/>
            <a:r>
              <a:rPr lang="de-DE" sz="2400" dirty="0" smtClean="0"/>
              <a:t>Eine Gruppe verwendet TDD</a:t>
            </a:r>
          </a:p>
          <a:p>
            <a:pPr lvl="1"/>
            <a:r>
              <a:rPr lang="de-DE" sz="2400" dirty="0" smtClean="0"/>
              <a:t>Eine Gruppe verwendet gar keine Tests (Main-Methode erlaubt)</a:t>
            </a:r>
          </a:p>
          <a:p>
            <a:r>
              <a:rPr lang="de-DE" sz="2400" dirty="0" smtClean="0"/>
              <a:t>Bescheid geben, sobald </a:t>
            </a:r>
            <a:r>
              <a:rPr lang="de-DE" sz="2400" dirty="0"/>
              <a:t>A</a:t>
            </a:r>
            <a:r>
              <a:rPr lang="de-DE" sz="2400" dirty="0" smtClean="0"/>
              <a:t>ufgabe gelöst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FAB3DB2-313D-4B8E-A2CC-5EDC41E0E118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5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Trainingsort für asiatische Kampfsportarten</a:t>
            </a:r>
          </a:p>
          <a:p>
            <a:r>
              <a:rPr lang="de-DE" dirty="0" err="1" smtClean="0"/>
              <a:t>Dojo</a:t>
            </a:r>
            <a:r>
              <a:rPr lang="de-DE" dirty="0" smtClean="0"/>
              <a:t> bedeutet Weg und Ort</a:t>
            </a:r>
          </a:p>
          <a:p>
            <a:pPr lvl="1"/>
            <a:r>
              <a:rPr lang="de-DE" dirty="0"/>
              <a:t>Somit ist ein </a:t>
            </a:r>
            <a:r>
              <a:rPr lang="de-DE" dirty="0" err="1"/>
              <a:t>Dojo</a:t>
            </a:r>
            <a:r>
              <a:rPr lang="de-DE" dirty="0"/>
              <a:t> ein Ort an dem der Weg geübt </a:t>
            </a:r>
            <a:r>
              <a:rPr lang="de-DE" dirty="0" smtClean="0"/>
              <a:t>wird</a:t>
            </a:r>
          </a:p>
          <a:p>
            <a:pPr marL="0" lvl="1" indent="0">
              <a:buClrTx/>
              <a:buNone/>
            </a:pPr>
            <a:r>
              <a:rPr lang="de-DE" dirty="0" smtClean="0"/>
              <a:t>=&gt;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/>
              <a:t>Dojo</a:t>
            </a:r>
            <a:r>
              <a:rPr lang="de-DE" dirty="0"/>
              <a:t>: Ort an dem der Weg des Programmierens geübt </a:t>
            </a:r>
            <a:r>
              <a:rPr lang="de-DE" dirty="0" smtClean="0"/>
              <a:t>wird</a:t>
            </a:r>
          </a:p>
          <a:p>
            <a:pPr marL="342900" lvl="1" indent="-342900">
              <a:buClrTx/>
            </a:pPr>
            <a:endParaRPr lang="de-DE" dirty="0" smtClean="0"/>
          </a:p>
          <a:p>
            <a:pPr marL="342900" lvl="1" indent="-342900">
              <a:buClrTx/>
            </a:pPr>
            <a:r>
              <a:rPr lang="de-DE" dirty="0" smtClean="0"/>
              <a:t>Kata: Übungsmethodik</a:t>
            </a:r>
          </a:p>
          <a:p>
            <a:pPr marL="742950" lvl="2" indent="-342900">
              <a:buClrTx/>
            </a:pPr>
            <a:r>
              <a:rPr lang="de-DE" dirty="0" smtClean="0"/>
              <a:t>Unabhängige Programmieraufgabe</a:t>
            </a:r>
          </a:p>
          <a:p>
            <a:pPr marL="742950" lvl="2" indent="-342900">
              <a:buClrTx/>
            </a:pPr>
            <a:r>
              <a:rPr lang="de-DE" dirty="0" smtClean="0"/>
              <a:t>Erlernen einer bestimmten Technik</a:t>
            </a:r>
          </a:p>
          <a:p>
            <a:pPr marL="742950" lvl="2" indent="-342900">
              <a:buClrTx/>
            </a:pPr>
            <a:r>
              <a:rPr lang="de-DE" dirty="0" err="1" smtClean="0"/>
              <a:t>Babysteps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E365F86-2967-4BCB-A92C-0A649B318E64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1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Test-</a:t>
            </a:r>
            <a:r>
              <a:rPr lang="de-DE" dirty="0" err="1" smtClean="0"/>
              <a:t>Driven</a:t>
            </a:r>
            <a:r>
              <a:rPr lang="de-DE" dirty="0" smtClean="0"/>
              <a:t> Development?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40768"/>
            <a:ext cx="8316464" cy="5040560"/>
          </a:xfrm>
        </p:spPr>
        <p:txBody>
          <a:bodyPr>
            <a:no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Ablauf:</a:t>
            </a:r>
          </a:p>
          <a:p>
            <a:pPr lvl="1"/>
            <a:r>
              <a:rPr lang="de-DE" sz="2400" dirty="0"/>
              <a:t>1. Test schreiben – </a:t>
            </a:r>
            <a:r>
              <a:rPr lang="de-DE" sz="2400" b="1" dirty="0" err="1"/>
              <a:t>Red</a:t>
            </a:r>
            <a:endParaRPr lang="de-DE" sz="2400" b="1" dirty="0"/>
          </a:p>
          <a:p>
            <a:pPr lvl="1"/>
            <a:r>
              <a:rPr lang="de-DE" sz="2400" dirty="0"/>
              <a:t>2. Test durch Implementierung der gewünschten Funktionalität erfolgreich durchlaufen lassen – </a:t>
            </a:r>
            <a:r>
              <a:rPr lang="de-DE" sz="2400" b="1" dirty="0"/>
              <a:t>Green</a:t>
            </a:r>
          </a:p>
          <a:p>
            <a:pPr lvl="1"/>
            <a:r>
              <a:rPr lang="de-DE" sz="2400" dirty="0"/>
              <a:t>3. Code gegebenenfalls überarbeiten und verbessern – </a:t>
            </a:r>
            <a:r>
              <a:rPr lang="de-DE" sz="2400" b="1" dirty="0" err="1" smtClean="0"/>
              <a:t>Refactor</a:t>
            </a:r>
            <a:endParaRPr lang="de-DE" sz="2400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39C760-1682-4EC8-8CFE-8AC51C2C6F2A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437112"/>
            <a:ext cx="256471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Test-</a:t>
            </a:r>
            <a:r>
              <a:rPr lang="de-DE" dirty="0" err="1" smtClean="0"/>
              <a:t>Driven</a:t>
            </a:r>
            <a:r>
              <a:rPr lang="de-DE" dirty="0" smtClean="0"/>
              <a:t> Development?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340768"/>
            <a:ext cx="8316464" cy="5040560"/>
          </a:xfrm>
        </p:spPr>
        <p:txBody>
          <a:bodyPr>
            <a:noAutofit/>
          </a:bodyPr>
          <a:lstStyle/>
          <a:p>
            <a:endParaRPr lang="de-DE" sz="2400" dirty="0" smtClean="0"/>
          </a:p>
          <a:p>
            <a:r>
              <a:rPr lang="de-DE" sz="2400" dirty="0" smtClean="0"/>
              <a:t>Funktionsgetriebener Ansatz</a:t>
            </a:r>
          </a:p>
          <a:p>
            <a:r>
              <a:rPr lang="de-DE" sz="2400" dirty="0" smtClean="0"/>
              <a:t>Höhere Testabdeckung</a:t>
            </a:r>
          </a:p>
          <a:p>
            <a:r>
              <a:rPr lang="de-DE" sz="2400" dirty="0" smtClean="0"/>
              <a:t>Unit-Tests:</a:t>
            </a:r>
          </a:p>
          <a:p>
            <a:pPr lvl="1"/>
            <a:r>
              <a:rPr lang="de-DE" sz="2400" dirty="0" smtClean="0"/>
              <a:t>Minimierung des manuellen Testaufwands</a:t>
            </a:r>
          </a:p>
          <a:p>
            <a:pPr lvl="1"/>
            <a:r>
              <a:rPr lang="de-DE" sz="2400" dirty="0" smtClean="0"/>
              <a:t>Bessere Wartbarkeit</a:t>
            </a:r>
          </a:p>
          <a:p>
            <a:pPr lvl="1"/>
            <a:r>
              <a:rPr lang="de-DE" sz="2400" dirty="0" smtClean="0"/>
              <a:t>Weniger Fehler</a:t>
            </a:r>
          </a:p>
          <a:p>
            <a:pPr lvl="1"/>
            <a:r>
              <a:rPr lang="de-DE" sz="2400" dirty="0" smtClean="0"/>
              <a:t>Absicherung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699C9C5-06AC-4FF0-BC91-58CECE30EBDE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r>
              <a:rPr lang="de-DE" dirty="0" smtClean="0"/>
              <a:t> – Driver Navigator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628800"/>
            <a:ext cx="8229600" cy="3528392"/>
          </a:xfrm>
        </p:spPr>
        <p:txBody>
          <a:bodyPr numCol="2">
            <a:normAutofit fontScale="85000" lnSpcReduction="10000"/>
          </a:bodyPr>
          <a:lstStyle/>
          <a:p>
            <a:r>
              <a:rPr lang="de-DE" b="1" dirty="0" smtClean="0"/>
              <a:t>Rolle des Driver:</a:t>
            </a:r>
          </a:p>
          <a:p>
            <a:pPr marL="742950" lvl="2" indent="-342900">
              <a:buClrTx/>
            </a:pPr>
            <a:r>
              <a:rPr lang="de-DE" dirty="0"/>
              <a:t>Bedient Tastatur und </a:t>
            </a:r>
            <a:r>
              <a:rPr lang="de-DE" dirty="0" smtClean="0"/>
              <a:t>Maus</a:t>
            </a:r>
          </a:p>
          <a:p>
            <a:pPr marL="742950" lvl="2" indent="-342900">
              <a:buClrTx/>
            </a:pPr>
            <a:r>
              <a:rPr lang="de-DE" dirty="0" smtClean="0"/>
              <a:t>Schreibt den Code nach Anweisung des Navigators</a:t>
            </a:r>
          </a:p>
          <a:p>
            <a:pPr marL="742950" lvl="2" indent="-342900">
              <a:buClrTx/>
            </a:pPr>
            <a:r>
              <a:rPr lang="de-DE" dirty="0" smtClean="0"/>
              <a:t>Konzentriert sich auf die aktuelle Aufgabe</a:t>
            </a:r>
          </a:p>
          <a:p>
            <a:pPr marL="742950" lvl="2" indent="-342900">
              <a:buClrTx/>
            </a:pPr>
            <a:r>
              <a:rPr lang="de-DE" dirty="0" smtClean="0"/>
              <a:t>Frägt nach, wenn er etwas nicht versteht</a:t>
            </a:r>
          </a:p>
          <a:p>
            <a:pPr marL="742950" lvl="2" indent="-342900">
              <a:buClrTx/>
            </a:pPr>
            <a:r>
              <a:rPr lang="de-DE" dirty="0" smtClean="0"/>
              <a:t>Vertraut dem Navigator, gibt aber alternative Vorschläge</a:t>
            </a:r>
          </a:p>
          <a:p>
            <a:r>
              <a:rPr lang="de-DE" b="1" dirty="0" smtClean="0"/>
              <a:t>Rolle des Navigator:</a:t>
            </a:r>
          </a:p>
          <a:p>
            <a:pPr marL="742950" lvl="2" indent="-342900">
              <a:buClrTx/>
            </a:pPr>
            <a:r>
              <a:rPr lang="de-DE" dirty="0" smtClean="0"/>
              <a:t>Gibt dem Driver klare Anweisungen</a:t>
            </a:r>
          </a:p>
          <a:p>
            <a:pPr marL="742950" lvl="2" indent="-342900">
              <a:buClrTx/>
            </a:pPr>
            <a:r>
              <a:rPr lang="de-DE" dirty="0"/>
              <a:t>Hat das gesamte Problem im </a:t>
            </a:r>
            <a:r>
              <a:rPr lang="de-DE" dirty="0" smtClean="0"/>
              <a:t>Blick</a:t>
            </a:r>
          </a:p>
          <a:p>
            <a:pPr marL="742950" lvl="2" indent="-342900">
              <a:buClrTx/>
            </a:pPr>
            <a:r>
              <a:rPr lang="de-DE" dirty="0" smtClean="0"/>
              <a:t>Begründet seine Lösungsansätze</a:t>
            </a:r>
          </a:p>
          <a:p>
            <a:pPr marL="742950" lvl="2" indent="-342900">
              <a:buClrTx/>
            </a:pPr>
            <a:r>
              <a:rPr lang="de-DE" dirty="0" smtClean="0"/>
              <a:t>Prüft den Code/Liest mit</a:t>
            </a:r>
          </a:p>
          <a:p>
            <a:pPr marL="742950" lvl="2" indent="-342900">
              <a:buClrTx/>
            </a:pPr>
            <a:r>
              <a:rPr lang="de-DE" dirty="0" smtClean="0"/>
              <a:t>Bleibt aufmerksam, beteiligt sich AKTIV!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BF99D38-7358-4DCB-BBA4-9BE5430B7A15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6504" y="541792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sz="2400" dirty="0" smtClean="0"/>
              <a:t>Rollenwechsel nach jedem grünen Test-Durchlauf 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224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SOLID-Prinzipien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S</a:t>
            </a:r>
            <a:r>
              <a:rPr lang="de-DE" dirty="0" smtClean="0"/>
              <a:t>ingle </a:t>
            </a:r>
            <a:r>
              <a:rPr lang="de-DE" dirty="0" err="1" smtClean="0"/>
              <a:t>Responsibility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:</a:t>
            </a:r>
          </a:p>
          <a:p>
            <a:pPr lvl="1"/>
            <a:r>
              <a:rPr lang="de-DE" sz="1800" dirty="0" smtClean="0"/>
              <a:t>Jede Klasse sollte nur eine Verantwortlichkeit haben</a:t>
            </a:r>
          </a:p>
          <a:p>
            <a:pPr lvl="1"/>
            <a:r>
              <a:rPr lang="de-DE" sz="1800" dirty="0" smtClean="0"/>
              <a:t>Eine Klasse sollte immer nur einen einzigen Grund haben, sich zu ändern</a:t>
            </a:r>
          </a:p>
          <a:p>
            <a:r>
              <a:rPr lang="de-DE" b="1" dirty="0" smtClean="0"/>
              <a:t>O</a:t>
            </a:r>
            <a:r>
              <a:rPr lang="de-DE" dirty="0" smtClean="0"/>
              <a:t>pen/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:</a:t>
            </a:r>
          </a:p>
          <a:p>
            <a:pPr lvl="1"/>
            <a:r>
              <a:rPr lang="de-DE" sz="1800" dirty="0" smtClean="0"/>
              <a:t>Klassen sollten für Erweiterungen offen sein, aber geschlossen bezüglich Veränderungen</a:t>
            </a:r>
          </a:p>
          <a:p>
            <a:pPr lvl="1"/>
            <a:r>
              <a:rPr lang="de-DE" sz="1800" dirty="0" smtClean="0"/>
              <a:t>Erweiterung z.B. durch Vererbung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68FFAAD-E974-4622-8B96-6D66E766C4F8}" type="datetime4">
              <a:rPr lang="de-DE" smtClean="0"/>
              <a:t>27. Juli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Coding Dojo – Der Nutzen von TDD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-Präsentation">
  <a:themeElements>
    <a:clrScheme name="dm-sof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07DAC"/>
      </a:accent1>
      <a:accent2>
        <a:srgbClr val="DA4C37"/>
      </a:accent2>
      <a:accent3>
        <a:srgbClr val="5DBDAE"/>
      </a:accent3>
      <a:accent4>
        <a:srgbClr val="F8C821"/>
      </a:accent4>
      <a:accent5>
        <a:srgbClr val="B9D871"/>
      </a:accent5>
      <a:accent6>
        <a:srgbClr val="7D8FC9"/>
      </a:accent6>
      <a:hlink>
        <a:srgbClr val="808080"/>
      </a:hlink>
      <a:folHlink>
        <a:srgbClr val="808080"/>
      </a:folHlink>
    </a:clrScheme>
    <a:fontScheme name="dm Office">
      <a:majorFont>
        <a:latin typeface="DM Office"/>
        <a:ea typeface=""/>
        <a:cs typeface=""/>
      </a:majorFont>
      <a:minorFont>
        <a:latin typeface="DM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-Präsentation.potx" id="{B1D7A226-2AB1-41F2-BF94-20515EA1AC86}" vid="{DAB17BB6-4EA4-4CA3-9914-C2A7B88FF00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dm-Präsentation</Template>
  <TotalTime>0</TotalTime>
  <Words>431</Words>
  <Application>Microsoft Office PowerPoint</Application>
  <PresentationFormat>Bildschirmpräsentation (4:3)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DM Office</vt:lpstr>
      <vt:lpstr>Symbol</vt:lpstr>
      <vt:lpstr>dm-Präsentation</vt:lpstr>
      <vt:lpstr>Coding Dojo – Der Nutzen von TDD</vt:lpstr>
      <vt:lpstr>Ursachen</vt:lpstr>
      <vt:lpstr>Zeitplan</vt:lpstr>
      <vt:lpstr>Ablauf</vt:lpstr>
      <vt:lpstr>Was ist ein Coding Dojo?</vt:lpstr>
      <vt:lpstr>Was ist Test-Driven Development?</vt:lpstr>
      <vt:lpstr>Was ist Test-Driven Development?</vt:lpstr>
      <vt:lpstr>Pair Programming – Driver Navigator</vt:lpstr>
      <vt:lpstr>SOLID-Prinzipien</vt:lpstr>
      <vt:lpstr>SOLID-Prinzipien</vt:lpstr>
    </vt:vector>
  </TitlesOfParts>
  <Manager>FILIADATA GmbH, PS-Support</Manager>
  <Company>FILIADATA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– Der Nutzen von TDD</dc:title>
  <dc:creator>Ichters, Laura Luise</dc:creator>
  <cp:lastModifiedBy>Ichters, Laura Luise</cp:lastModifiedBy>
  <cp:revision>16</cp:revision>
  <dcterms:created xsi:type="dcterms:W3CDTF">2016-07-27T09:02:18Z</dcterms:created>
  <dcterms:modified xsi:type="dcterms:W3CDTF">2016-07-27T14:20:56Z</dcterms:modified>
  <cp:category>dm</cp:category>
  <cp:version>1.0</cp:version>
</cp:coreProperties>
</file>