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65" r:id="rId6"/>
    <p:sldId id="263" r:id="rId7"/>
    <p:sldId id="262" r:id="rId8"/>
    <p:sldId id="266" r:id="rId9"/>
    <p:sldId id="268" r:id="rId10"/>
    <p:sldId id="267"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12E8DBB-D614-44F4-AAB6-B1D6EC812F96}" type="datetimeFigureOut">
              <a:rPr lang="de-DE" smtClean="0"/>
              <a:t>27.07.2016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98841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2E8DBB-D614-44F4-AAB6-B1D6EC812F96}" type="datetimeFigureOut">
              <a:rPr lang="de-DE" smtClean="0"/>
              <a:t>27.07.2016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30201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2E8DBB-D614-44F4-AAB6-B1D6EC812F96}" type="datetimeFigureOut">
              <a:rPr lang="de-DE" smtClean="0"/>
              <a:t>27.07.2016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400440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2E8DBB-D614-44F4-AAB6-B1D6EC812F96}" type="datetimeFigureOut">
              <a:rPr lang="de-DE" smtClean="0"/>
              <a:t>27.07.2016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300383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12E8DBB-D614-44F4-AAB6-B1D6EC812F96}" type="datetimeFigureOut">
              <a:rPr lang="de-DE" smtClean="0"/>
              <a:t>27.07.2016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71297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12E8DBB-D614-44F4-AAB6-B1D6EC812F96}" type="datetimeFigureOut">
              <a:rPr lang="de-DE" smtClean="0"/>
              <a:t>27.07.2016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842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12E8DBB-D614-44F4-AAB6-B1D6EC812F96}" type="datetimeFigureOut">
              <a:rPr lang="de-DE" smtClean="0"/>
              <a:t>27.07.2016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29374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12E8DBB-D614-44F4-AAB6-B1D6EC812F96}" type="datetimeFigureOut">
              <a:rPr lang="de-DE" smtClean="0"/>
              <a:t>27.07.2016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38791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12E8DBB-D614-44F4-AAB6-B1D6EC812F96}" type="datetimeFigureOut">
              <a:rPr lang="de-DE" smtClean="0"/>
              <a:t>27.07.2016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46128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12E8DBB-D614-44F4-AAB6-B1D6EC812F96}" type="datetimeFigureOut">
              <a:rPr lang="de-DE" smtClean="0"/>
              <a:t>27.07.2016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88159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12E8DBB-D614-44F4-AAB6-B1D6EC812F96}" type="datetimeFigureOut">
              <a:rPr lang="de-DE" smtClean="0"/>
              <a:t>27.07.2016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19450DD-5E00-4236-B67F-4D02332DA5CA}" type="slidenum">
              <a:rPr lang="de-DE" smtClean="0"/>
              <a:t>‹Nr.›</a:t>
            </a:fld>
            <a:endParaRPr lang="de-DE"/>
          </a:p>
        </p:txBody>
      </p:sp>
    </p:spTree>
    <p:extLst>
      <p:ext uri="{BB962C8B-B14F-4D97-AF65-F5344CB8AC3E}">
        <p14:creationId xmlns:p14="http://schemas.microsoft.com/office/powerpoint/2010/main" val="153101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E8DBB-D614-44F4-AAB6-B1D6EC812F96}" type="datetimeFigureOut">
              <a:rPr lang="de-DE" smtClean="0"/>
              <a:t>27.07.2016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450DD-5E00-4236-B67F-4D02332DA5CA}" type="slidenum">
              <a:rPr lang="de-DE" smtClean="0"/>
              <a:t>‹Nr.›</a:t>
            </a:fld>
            <a:endParaRPr lang="de-DE"/>
          </a:p>
        </p:txBody>
      </p:sp>
    </p:spTree>
    <p:extLst>
      <p:ext uri="{BB962C8B-B14F-4D97-AF65-F5344CB8AC3E}">
        <p14:creationId xmlns:p14="http://schemas.microsoft.com/office/powerpoint/2010/main" val="202022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aLuIc/CodingDoj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1087437"/>
          </a:xfrm>
        </p:spPr>
        <p:txBody>
          <a:bodyPr/>
          <a:lstStyle/>
          <a:p>
            <a:r>
              <a:rPr lang="de-DE" b="1" dirty="0"/>
              <a:t>Die </a:t>
            </a:r>
            <a:r>
              <a:rPr lang="de-DE" b="1" dirty="0" smtClean="0"/>
              <a:t>Farmer-Kata</a:t>
            </a:r>
            <a:endParaRPr lang="de-DE" dirty="0"/>
          </a:p>
        </p:txBody>
      </p:sp>
      <p:sp>
        <p:nvSpPr>
          <p:cNvPr id="3" name="Untertitel 2"/>
          <p:cNvSpPr>
            <a:spLocks noGrp="1"/>
          </p:cNvSpPr>
          <p:nvPr>
            <p:ph type="subTitle" idx="1"/>
          </p:nvPr>
        </p:nvSpPr>
        <p:spPr>
          <a:xfrm>
            <a:off x="1505744" y="2526506"/>
            <a:ext cx="9144000" cy="1655762"/>
          </a:xfrm>
        </p:spPr>
        <p:txBody>
          <a:bodyPr>
            <a:normAutofit/>
          </a:bodyPr>
          <a:lstStyle/>
          <a:p>
            <a:r>
              <a:rPr lang="de-DE" sz="4800" dirty="0" smtClean="0"/>
              <a:t>Helft </a:t>
            </a:r>
            <a:r>
              <a:rPr lang="de-DE" sz="4800" dirty="0"/>
              <a:t>Farmer Heinrich</a:t>
            </a:r>
            <a:r>
              <a:rPr lang="de-DE" sz="4800" dirty="0" smtClean="0"/>
              <a:t>!</a:t>
            </a:r>
            <a:endParaRPr lang="de-DE" sz="4800" dirty="0"/>
          </a:p>
        </p:txBody>
      </p:sp>
      <p:pic>
        <p:nvPicPr>
          <p:cNvPr id="4" name="Grafik 3"/>
          <p:cNvPicPr>
            <a:picLocks noChangeAspect="1"/>
          </p:cNvPicPr>
          <p:nvPr/>
        </p:nvPicPr>
        <p:blipFill>
          <a:blip r:embed="rId2"/>
          <a:stretch>
            <a:fillRect/>
          </a:stretch>
        </p:blipFill>
        <p:spPr>
          <a:xfrm>
            <a:off x="3706953" y="3839368"/>
            <a:ext cx="4778094" cy="2675732"/>
          </a:xfrm>
          <a:prstGeom prst="rect">
            <a:avLst/>
          </a:prstGeom>
        </p:spPr>
      </p:pic>
      <p:pic>
        <p:nvPicPr>
          <p:cNvPr id="5" name="Grafik 4"/>
          <p:cNvPicPr>
            <a:picLocks noChangeAspect="1"/>
          </p:cNvPicPr>
          <p:nvPr/>
        </p:nvPicPr>
        <p:blipFill rotWithShape="1">
          <a:blip r:embed="rId3"/>
          <a:srcRect b="9884"/>
          <a:stretch/>
        </p:blipFill>
        <p:spPr>
          <a:xfrm>
            <a:off x="8928100" y="857250"/>
            <a:ext cx="3001788" cy="2705100"/>
          </a:xfrm>
          <a:prstGeom prst="rect">
            <a:avLst/>
          </a:prstGeom>
        </p:spPr>
      </p:pic>
      <p:pic>
        <p:nvPicPr>
          <p:cNvPr id="7" name="Grafik 6"/>
          <p:cNvPicPr>
            <a:picLocks noChangeAspect="1"/>
          </p:cNvPicPr>
          <p:nvPr/>
        </p:nvPicPr>
        <p:blipFill>
          <a:blip r:embed="rId4"/>
          <a:stretch>
            <a:fillRect/>
          </a:stretch>
        </p:blipFill>
        <p:spPr>
          <a:xfrm>
            <a:off x="70391" y="1344613"/>
            <a:ext cx="2870705" cy="2217737"/>
          </a:xfrm>
          <a:prstGeom prst="rect">
            <a:avLst/>
          </a:prstGeom>
        </p:spPr>
      </p:pic>
    </p:spTree>
    <p:extLst>
      <p:ext uri="{BB962C8B-B14F-4D97-AF65-F5344CB8AC3E}">
        <p14:creationId xmlns:p14="http://schemas.microsoft.com/office/powerpoint/2010/main" val="955913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Umsetzung</a:t>
            </a:r>
            <a:endParaRPr lang="de-DE" b="1" u="sng" dirty="0"/>
          </a:p>
        </p:txBody>
      </p:sp>
      <p:sp>
        <p:nvSpPr>
          <p:cNvPr id="3" name="Inhaltsplatzhalter 2"/>
          <p:cNvSpPr>
            <a:spLocks noGrp="1"/>
          </p:cNvSpPr>
          <p:nvPr>
            <p:ph idx="1"/>
          </p:nvPr>
        </p:nvSpPr>
        <p:spPr/>
        <p:txBody>
          <a:bodyPr/>
          <a:lstStyle/>
          <a:p>
            <a:pPr marL="0" indent="0">
              <a:buNone/>
            </a:pPr>
            <a:r>
              <a:rPr lang="de-DE" sz="3200" dirty="0" smtClean="0"/>
              <a:t>1. Gemeinsamen Laptop wählen</a:t>
            </a:r>
          </a:p>
          <a:p>
            <a:pPr marL="0" indent="0">
              <a:buNone/>
            </a:pPr>
            <a:r>
              <a:rPr lang="de-DE" sz="3200" dirty="0" smtClean="0"/>
              <a:t>2. Emailadresse für </a:t>
            </a:r>
            <a:r>
              <a:rPr lang="de-DE" sz="3200" dirty="0" err="1" smtClean="0"/>
              <a:t>github</a:t>
            </a:r>
            <a:r>
              <a:rPr lang="de-DE" sz="3200" dirty="0" smtClean="0"/>
              <a:t>-Konto mitteilen</a:t>
            </a:r>
          </a:p>
          <a:p>
            <a:pPr marL="0" indent="0">
              <a:buNone/>
            </a:pPr>
            <a:r>
              <a:rPr lang="de-DE" sz="3200" dirty="0" smtClean="0"/>
              <a:t>3. </a:t>
            </a:r>
            <a:r>
              <a:rPr lang="de-DE" sz="3200" dirty="0" err="1" smtClean="0"/>
              <a:t>git</a:t>
            </a:r>
            <a:r>
              <a:rPr lang="de-DE" sz="3200" dirty="0" smtClean="0"/>
              <a:t>-Repository</a:t>
            </a:r>
            <a:r>
              <a:rPr lang="de-DE" sz="3200" dirty="0"/>
              <a:t>: </a:t>
            </a:r>
            <a:r>
              <a:rPr lang="de-DE" sz="3200" dirty="0">
                <a:hlinkClick r:id="rId2"/>
              </a:rPr>
              <a:t>https://</a:t>
            </a:r>
            <a:r>
              <a:rPr lang="de-DE" sz="3200" dirty="0" smtClean="0">
                <a:hlinkClick r:id="rId2"/>
              </a:rPr>
              <a:t>github.com/LaLuIc/CodingDojo</a:t>
            </a:r>
            <a:endParaRPr lang="de-DE" sz="3200" dirty="0" smtClean="0"/>
          </a:p>
          <a:p>
            <a:pPr marL="0" indent="0">
              <a:buNone/>
            </a:pPr>
            <a:r>
              <a:rPr lang="de-DE" sz="3200" dirty="0" smtClean="0"/>
              <a:t>4. Eigenen </a:t>
            </a:r>
            <a:r>
              <a:rPr lang="de-DE" sz="3200" dirty="0" err="1" smtClean="0"/>
              <a:t>Branch</a:t>
            </a:r>
            <a:r>
              <a:rPr lang="de-DE" sz="3200" dirty="0" smtClean="0"/>
              <a:t> mit Gruppenname erstellen</a:t>
            </a:r>
          </a:p>
          <a:p>
            <a:pPr marL="0" indent="0">
              <a:buNone/>
            </a:pPr>
            <a:r>
              <a:rPr lang="de-DE" sz="3200" dirty="0" smtClean="0"/>
              <a:t>5. Ergebnisse committen</a:t>
            </a:r>
            <a:endParaRPr lang="de-DE" sz="3200" dirty="0"/>
          </a:p>
          <a:p>
            <a:pPr marL="0" indent="0">
              <a:buNone/>
            </a:pPr>
            <a:endParaRPr lang="de-DE" dirty="0" smtClean="0"/>
          </a:p>
        </p:txBody>
      </p:sp>
    </p:spTree>
    <p:extLst>
      <p:ext uri="{BB962C8B-B14F-4D97-AF65-F5344CB8AC3E}">
        <p14:creationId xmlns:p14="http://schemas.microsoft.com/office/powerpoint/2010/main" val="473657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Geschichte</a:t>
            </a:r>
            <a:endParaRPr lang="de-DE" b="1" u="sng" dirty="0"/>
          </a:p>
        </p:txBody>
      </p:sp>
      <p:sp>
        <p:nvSpPr>
          <p:cNvPr id="3" name="Inhaltsplatzhalter 2"/>
          <p:cNvSpPr>
            <a:spLocks noGrp="1"/>
          </p:cNvSpPr>
          <p:nvPr>
            <p:ph idx="1"/>
          </p:nvPr>
        </p:nvSpPr>
        <p:spPr/>
        <p:txBody>
          <a:bodyPr/>
          <a:lstStyle/>
          <a:p>
            <a:pPr marL="0" indent="0">
              <a:buNone/>
            </a:pPr>
            <a:r>
              <a:rPr lang="de-DE" dirty="0"/>
              <a:t>Farmer Heinrich baut auf seinem Feld </a:t>
            </a:r>
            <a:r>
              <a:rPr lang="de-DE" dirty="0" smtClean="0"/>
              <a:t>unterschiedliche</a:t>
            </a:r>
          </a:p>
          <a:p>
            <a:pPr marL="0" indent="0">
              <a:buNone/>
            </a:pPr>
            <a:r>
              <a:rPr lang="de-DE" dirty="0" smtClean="0"/>
              <a:t> </a:t>
            </a:r>
            <a:r>
              <a:rPr lang="de-DE" dirty="0"/>
              <a:t>Arten von Getreide an.</a:t>
            </a:r>
          </a:p>
          <a:p>
            <a:pPr marL="0" indent="0">
              <a:buNone/>
            </a:pPr>
            <a:endParaRPr lang="de-DE" dirty="0" smtClean="0"/>
          </a:p>
          <a:p>
            <a:pPr marL="0" indent="0">
              <a:buNone/>
            </a:pPr>
            <a:r>
              <a:rPr lang="de-DE" dirty="0" smtClean="0"/>
              <a:t>Um </a:t>
            </a:r>
            <a:r>
              <a:rPr lang="de-DE" dirty="0"/>
              <a:t>unterscheiden zu können, wo welches Getreide wächst unterteilt er sein Feld in gleich große Rechtecke.</a:t>
            </a:r>
          </a:p>
          <a:p>
            <a:pPr marL="0" indent="0">
              <a:buNone/>
            </a:pPr>
            <a:endParaRPr lang="de-DE" dirty="0" smtClean="0"/>
          </a:p>
          <a:p>
            <a:pPr marL="0" indent="0">
              <a:buNone/>
            </a:pPr>
            <a:r>
              <a:rPr lang="de-DE" dirty="0" smtClean="0"/>
              <a:t>Diese </a:t>
            </a:r>
            <a:r>
              <a:rPr lang="de-DE" dirty="0"/>
              <a:t>sind nummeriert, damit er weiß, in welchem welche Art Getreide wächst.</a:t>
            </a:r>
          </a:p>
          <a:p>
            <a:endParaRPr lang="de-DE" dirty="0"/>
          </a:p>
        </p:txBody>
      </p:sp>
      <p:pic>
        <p:nvPicPr>
          <p:cNvPr id="4" name="Grafik 3"/>
          <p:cNvPicPr>
            <a:picLocks noChangeAspect="1"/>
          </p:cNvPicPr>
          <p:nvPr/>
        </p:nvPicPr>
        <p:blipFill>
          <a:blip r:embed="rId2"/>
          <a:stretch>
            <a:fillRect/>
          </a:stretch>
        </p:blipFill>
        <p:spPr>
          <a:xfrm>
            <a:off x="9254687" y="435769"/>
            <a:ext cx="2937313" cy="2644775"/>
          </a:xfrm>
          <a:prstGeom prst="rect">
            <a:avLst/>
          </a:prstGeom>
        </p:spPr>
      </p:pic>
    </p:spTree>
    <p:extLst>
      <p:ext uri="{BB962C8B-B14F-4D97-AF65-F5344CB8AC3E}">
        <p14:creationId xmlns:p14="http://schemas.microsoft.com/office/powerpoint/2010/main" val="64407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Das Feld</a:t>
            </a:r>
            <a:endParaRPr lang="de-DE" b="1" u="sng" dirty="0"/>
          </a:p>
        </p:txBody>
      </p:sp>
      <p:sp>
        <p:nvSpPr>
          <p:cNvPr id="3" name="Inhaltsplatzhalter 2"/>
          <p:cNvSpPr>
            <a:spLocks noGrp="1"/>
          </p:cNvSpPr>
          <p:nvPr>
            <p:ph idx="1"/>
          </p:nvPr>
        </p:nvSpPr>
        <p:spPr>
          <a:xfrm>
            <a:off x="838200" y="1825625"/>
            <a:ext cx="10515600" cy="4748170"/>
          </a:xfrm>
        </p:spPr>
        <p:txBody>
          <a:bodyPr>
            <a:normAutofit/>
          </a:bodyPr>
          <a:lstStyle/>
          <a:p>
            <a:pPr marL="0" indent="0">
              <a:buNone/>
            </a:pPr>
            <a:r>
              <a:rPr lang="de-DE" dirty="0"/>
              <a:t>Jede Zelle der Tabelle steht für ein Rechteck auf dem Feld. Das mit der Nummer eins ist immer in der linken oberen Ecke</a:t>
            </a:r>
            <a:r>
              <a:rPr lang="de-DE" dirty="0" smtClean="0"/>
              <a:t>.</a:t>
            </a:r>
          </a:p>
          <a:p>
            <a:pPr marL="0" indent="0">
              <a:buNone/>
            </a:pPr>
            <a:endParaRPr lang="de-DE" dirty="0" smtClean="0"/>
          </a:p>
          <a:p>
            <a:pPr marL="0" indent="0">
              <a:buNone/>
            </a:pPr>
            <a:endParaRPr lang="de-DE" dirty="0" smtClean="0"/>
          </a:p>
          <a:p>
            <a:pPr marL="0" indent="0">
              <a:buNone/>
            </a:pPr>
            <a:endParaRPr lang="de-DE" dirty="0"/>
          </a:p>
          <a:p>
            <a:pPr marL="0" indent="0">
              <a:buNone/>
            </a:pPr>
            <a:endParaRPr lang="de-DE" dirty="0"/>
          </a:p>
          <a:p>
            <a:pPr marL="0" indent="0">
              <a:buNone/>
            </a:pPr>
            <a:r>
              <a:rPr lang="de-DE" dirty="0" smtClean="0"/>
              <a:t>Die Zeit der Ernte ist gekommen!</a:t>
            </a:r>
          </a:p>
          <a:p>
            <a:pPr marL="0" indent="0">
              <a:buNone/>
            </a:pPr>
            <a:r>
              <a:rPr lang="de-DE" dirty="0" smtClean="0"/>
              <a:t>Heinrich besitzt einen Mähdrescher, mit dem er in unterschiedlicher Weise das Feld abfahren kann.</a:t>
            </a:r>
          </a:p>
          <a:p>
            <a:pPr marL="0" indent="0">
              <a:buNone/>
            </a:pP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3278470641"/>
              </p:ext>
            </p:extLst>
          </p:nvPr>
        </p:nvGraphicFramePr>
        <p:xfrm>
          <a:off x="2093120" y="3102430"/>
          <a:ext cx="6543588" cy="1097280"/>
        </p:xfrm>
        <a:graphic>
          <a:graphicData uri="http://schemas.openxmlformats.org/drawingml/2006/table">
            <a:tbl>
              <a:tblPr firstRow="1" bandRow="1">
                <a:tableStyleId>{5940675A-B579-460E-94D1-54222C63F5DA}</a:tableStyleId>
              </a:tblPr>
              <a:tblGrid>
                <a:gridCol w="1635897"/>
                <a:gridCol w="1635897"/>
                <a:gridCol w="1635897"/>
                <a:gridCol w="1635897"/>
              </a:tblGrid>
              <a:tr h="319295">
                <a:tc>
                  <a:txBody>
                    <a:bodyPr/>
                    <a:lstStyle/>
                    <a:p>
                      <a:pPr algn="ctr"/>
                      <a:r>
                        <a:rPr lang="de-DE" dirty="0" smtClean="0"/>
                        <a:t>1</a:t>
                      </a:r>
                      <a:endParaRPr lang="de-DE" dirty="0"/>
                    </a:p>
                  </a:txBody>
                  <a:tcPr anchor="ctr"/>
                </a:tc>
                <a:tc>
                  <a:txBody>
                    <a:bodyPr/>
                    <a:lstStyle/>
                    <a:p>
                      <a:pPr algn="ctr"/>
                      <a:r>
                        <a:rPr lang="de-DE" dirty="0" smtClean="0"/>
                        <a:t>2</a:t>
                      </a:r>
                      <a:endParaRPr lang="de-DE" dirty="0"/>
                    </a:p>
                  </a:txBody>
                  <a:tcPr anchor="ctr"/>
                </a:tc>
                <a:tc>
                  <a:txBody>
                    <a:bodyPr/>
                    <a:lstStyle/>
                    <a:p>
                      <a:pPr algn="ctr"/>
                      <a:r>
                        <a:rPr lang="de-DE" dirty="0" smtClean="0"/>
                        <a:t>3</a:t>
                      </a:r>
                      <a:endParaRPr lang="de-DE" dirty="0"/>
                    </a:p>
                  </a:txBody>
                  <a:tcPr anchor="ctr"/>
                </a:tc>
                <a:tc>
                  <a:txBody>
                    <a:bodyPr/>
                    <a:lstStyle/>
                    <a:p>
                      <a:pPr algn="ctr"/>
                      <a:r>
                        <a:rPr lang="de-DE" dirty="0" smtClean="0"/>
                        <a:t>4</a:t>
                      </a:r>
                      <a:endParaRPr lang="de-DE" dirty="0"/>
                    </a:p>
                  </a:txBody>
                  <a:tcPr anchor="ctr"/>
                </a:tc>
              </a:tr>
              <a:tr h="319295">
                <a:tc>
                  <a:txBody>
                    <a:bodyPr/>
                    <a:lstStyle/>
                    <a:p>
                      <a:pPr algn="ctr"/>
                      <a:r>
                        <a:rPr lang="de-DE" dirty="0" smtClean="0"/>
                        <a:t>5</a:t>
                      </a:r>
                      <a:endParaRPr lang="de-DE" dirty="0"/>
                    </a:p>
                  </a:txBody>
                  <a:tcPr anchor="ctr"/>
                </a:tc>
                <a:tc>
                  <a:txBody>
                    <a:bodyPr/>
                    <a:lstStyle/>
                    <a:p>
                      <a:pPr algn="ctr"/>
                      <a:r>
                        <a:rPr lang="de-DE" dirty="0" smtClean="0"/>
                        <a:t>6</a:t>
                      </a:r>
                      <a:endParaRPr lang="de-DE" dirty="0"/>
                    </a:p>
                  </a:txBody>
                  <a:tcPr anchor="ctr"/>
                </a:tc>
                <a:tc>
                  <a:txBody>
                    <a:bodyPr/>
                    <a:lstStyle/>
                    <a:p>
                      <a:pPr algn="ctr"/>
                      <a:r>
                        <a:rPr lang="de-DE" dirty="0" smtClean="0"/>
                        <a:t>7</a:t>
                      </a:r>
                      <a:endParaRPr lang="de-DE" dirty="0"/>
                    </a:p>
                  </a:txBody>
                  <a:tcPr anchor="ctr"/>
                </a:tc>
                <a:tc>
                  <a:txBody>
                    <a:bodyPr/>
                    <a:lstStyle/>
                    <a:p>
                      <a:pPr algn="ctr"/>
                      <a:r>
                        <a:rPr lang="de-DE" dirty="0" smtClean="0"/>
                        <a:t>8</a:t>
                      </a:r>
                      <a:endParaRPr lang="de-DE" dirty="0"/>
                    </a:p>
                  </a:txBody>
                  <a:tcPr anchor="ctr"/>
                </a:tc>
              </a:tr>
              <a:tr h="319295">
                <a:tc>
                  <a:txBody>
                    <a:bodyPr/>
                    <a:lstStyle/>
                    <a:p>
                      <a:pPr algn="ctr"/>
                      <a:r>
                        <a:rPr lang="de-DE" dirty="0" smtClean="0"/>
                        <a:t>9</a:t>
                      </a:r>
                      <a:endParaRPr lang="de-DE" dirty="0"/>
                    </a:p>
                  </a:txBody>
                  <a:tcPr anchor="ctr"/>
                </a:tc>
                <a:tc>
                  <a:txBody>
                    <a:bodyPr/>
                    <a:lstStyle/>
                    <a:p>
                      <a:pPr algn="ctr"/>
                      <a:r>
                        <a:rPr lang="de-DE" dirty="0" smtClean="0"/>
                        <a:t>10</a:t>
                      </a:r>
                      <a:endParaRPr lang="de-DE" dirty="0"/>
                    </a:p>
                  </a:txBody>
                  <a:tcPr anchor="ctr"/>
                </a:tc>
                <a:tc>
                  <a:txBody>
                    <a:bodyPr/>
                    <a:lstStyle/>
                    <a:p>
                      <a:pPr algn="ctr"/>
                      <a:r>
                        <a:rPr lang="de-DE" dirty="0" smtClean="0"/>
                        <a:t>11</a:t>
                      </a:r>
                      <a:endParaRPr lang="de-DE" dirty="0"/>
                    </a:p>
                  </a:txBody>
                  <a:tcPr anchor="ctr"/>
                </a:tc>
                <a:tc>
                  <a:txBody>
                    <a:bodyPr/>
                    <a:lstStyle/>
                    <a:p>
                      <a:pPr algn="ctr"/>
                      <a:r>
                        <a:rPr lang="de-DE" dirty="0" smtClean="0"/>
                        <a:t>12</a:t>
                      </a:r>
                      <a:endParaRPr lang="de-DE" dirty="0"/>
                    </a:p>
                  </a:txBody>
                  <a:tcPr anchor="ctr"/>
                </a:tc>
              </a:tr>
            </a:tbl>
          </a:graphicData>
        </a:graphic>
      </p:graphicFrame>
    </p:spTree>
    <p:extLst>
      <p:ext uri="{BB962C8B-B14F-4D97-AF65-F5344CB8AC3E}">
        <p14:creationId xmlns:p14="http://schemas.microsoft.com/office/powerpoint/2010/main" val="160628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Ernte</a:t>
            </a:r>
            <a:endParaRPr lang="de-DE" b="1" u="sng" dirty="0"/>
          </a:p>
        </p:txBody>
      </p:sp>
      <p:sp>
        <p:nvSpPr>
          <p:cNvPr id="3" name="Inhaltsplatzhalter 2"/>
          <p:cNvSpPr>
            <a:spLocks noGrp="1"/>
          </p:cNvSpPr>
          <p:nvPr>
            <p:ph idx="1"/>
          </p:nvPr>
        </p:nvSpPr>
        <p:spPr>
          <a:xfrm>
            <a:off x="838200" y="1825625"/>
            <a:ext cx="10515600" cy="4748170"/>
          </a:xfrm>
        </p:spPr>
        <p:txBody>
          <a:bodyPr>
            <a:normAutofit/>
          </a:bodyPr>
          <a:lstStyle/>
          <a:p>
            <a:pPr marL="0" indent="0">
              <a:buNone/>
            </a:pPr>
            <a:r>
              <a:rPr lang="de-DE" dirty="0" smtClean="0"/>
              <a:t>Eine Variante ist, das Feld in Serpentinen abzufahren. </a:t>
            </a:r>
          </a:p>
          <a:p>
            <a:pPr marL="0" indent="0">
              <a:buNone/>
            </a:pPr>
            <a:endParaRPr lang="de-DE" dirty="0"/>
          </a:p>
          <a:p>
            <a:pPr marL="0" indent="0">
              <a:buNone/>
            </a:pPr>
            <a:r>
              <a:rPr lang="de-DE" dirty="0" smtClean="0"/>
              <a:t>Also zum Beispiel die erste Reihe von links nach rechts und dann die zweite von rechts nach links und so weiter. </a:t>
            </a:r>
          </a:p>
          <a:p>
            <a:pPr marL="0" indent="0">
              <a:buNone/>
            </a:pPr>
            <a:endParaRPr lang="de-DE" dirty="0"/>
          </a:p>
          <a:p>
            <a:pPr marL="0" indent="0">
              <a:buNone/>
            </a:pPr>
            <a:r>
              <a:rPr lang="de-DE" dirty="0" smtClean="0"/>
              <a:t>Die Wahl des Fahrwegs bestimmt auch die Reihenfolge der abgeernteten Rechtecke.</a:t>
            </a:r>
          </a:p>
          <a:p>
            <a:pPr marL="0" indent="0">
              <a:buNone/>
            </a:pPr>
            <a:endParaRPr lang="de-DE" dirty="0"/>
          </a:p>
        </p:txBody>
      </p:sp>
    </p:spTree>
    <p:extLst>
      <p:ext uri="{BB962C8B-B14F-4D97-AF65-F5344CB8AC3E}">
        <p14:creationId xmlns:p14="http://schemas.microsoft.com/office/powerpoint/2010/main" val="1841927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Aufgabe – Serpentinen</a:t>
            </a:r>
            <a:endParaRPr lang="de-DE" b="1" u="sng" dirty="0"/>
          </a:p>
        </p:txBody>
      </p:sp>
      <p:sp>
        <p:nvSpPr>
          <p:cNvPr id="3" name="Inhaltsplatzhalter 2"/>
          <p:cNvSpPr>
            <a:spLocks noGrp="1"/>
          </p:cNvSpPr>
          <p:nvPr>
            <p:ph idx="1"/>
          </p:nvPr>
        </p:nvSpPr>
        <p:spPr>
          <a:xfrm>
            <a:off x="838200" y="1825625"/>
            <a:ext cx="10515600" cy="4748170"/>
          </a:xfrm>
        </p:spPr>
        <p:txBody>
          <a:bodyPr>
            <a:norm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smtClean="0"/>
              <a:t>Heinrich muss wissen, in welcher Reihenfolge geerntet wurde, um die unterschiedlichen Getreidesorten vergleichen zu können.</a:t>
            </a:r>
          </a:p>
          <a:p>
            <a:pPr marL="0" indent="0">
              <a:buNone/>
            </a:pPr>
            <a:r>
              <a:rPr lang="de-DE" dirty="0" smtClean="0"/>
              <a:t>Er beginnt immer in der linken oberen Ecke und erntet das Feld dann in der beschriebenen Serpentinenform ab.</a:t>
            </a:r>
          </a:p>
          <a:p>
            <a:pPr marL="0" indent="0">
              <a:buNone/>
            </a:pPr>
            <a:r>
              <a:rPr lang="de-DE" dirty="0" smtClean="0"/>
              <a:t>Nun möchte Heinrich die Reihenfolge der Rechtecke für eine variable Feldgröße wissen.</a:t>
            </a:r>
          </a:p>
          <a:p>
            <a:pPr marL="0" indent="0">
              <a:buNone/>
            </a:pPr>
            <a:endParaRPr lang="de-DE" dirty="0" smtClean="0"/>
          </a:p>
        </p:txBody>
      </p:sp>
      <p:graphicFrame>
        <p:nvGraphicFramePr>
          <p:cNvPr id="4" name="Tabelle 3"/>
          <p:cNvGraphicFramePr>
            <a:graphicFrameLocks noGrp="1"/>
          </p:cNvGraphicFramePr>
          <p:nvPr>
            <p:extLst>
              <p:ext uri="{D42A27DB-BD31-4B8C-83A1-F6EECF244321}">
                <p14:modId xmlns:p14="http://schemas.microsoft.com/office/powerpoint/2010/main" val="69508367"/>
              </p:ext>
            </p:extLst>
          </p:nvPr>
        </p:nvGraphicFramePr>
        <p:xfrm>
          <a:off x="2420507" y="1825625"/>
          <a:ext cx="6543588" cy="1097280"/>
        </p:xfrm>
        <a:graphic>
          <a:graphicData uri="http://schemas.openxmlformats.org/drawingml/2006/table">
            <a:tbl>
              <a:tblPr firstRow="1" bandRow="1">
                <a:tableStyleId>{5940675A-B579-460E-94D1-54222C63F5DA}</a:tableStyleId>
              </a:tblPr>
              <a:tblGrid>
                <a:gridCol w="1635897"/>
                <a:gridCol w="1635897"/>
                <a:gridCol w="1635897"/>
                <a:gridCol w="1635897"/>
              </a:tblGrid>
              <a:tr h="319295">
                <a:tc>
                  <a:txBody>
                    <a:bodyPr/>
                    <a:lstStyle/>
                    <a:p>
                      <a:pPr algn="ctr"/>
                      <a:r>
                        <a:rPr lang="de-DE" dirty="0" smtClean="0"/>
                        <a:t>1</a:t>
                      </a:r>
                      <a:endParaRPr lang="de-DE" dirty="0"/>
                    </a:p>
                  </a:txBody>
                  <a:tcPr anchor="ctr"/>
                </a:tc>
                <a:tc>
                  <a:txBody>
                    <a:bodyPr/>
                    <a:lstStyle/>
                    <a:p>
                      <a:pPr algn="ctr"/>
                      <a:r>
                        <a:rPr lang="de-DE" dirty="0" smtClean="0"/>
                        <a:t>2</a:t>
                      </a:r>
                      <a:endParaRPr lang="de-DE" dirty="0"/>
                    </a:p>
                  </a:txBody>
                  <a:tcPr anchor="ctr"/>
                </a:tc>
                <a:tc>
                  <a:txBody>
                    <a:bodyPr/>
                    <a:lstStyle/>
                    <a:p>
                      <a:pPr algn="ctr"/>
                      <a:r>
                        <a:rPr lang="de-DE" dirty="0" smtClean="0"/>
                        <a:t>3</a:t>
                      </a:r>
                      <a:endParaRPr lang="de-DE" dirty="0"/>
                    </a:p>
                  </a:txBody>
                  <a:tcPr anchor="ctr"/>
                </a:tc>
                <a:tc>
                  <a:txBody>
                    <a:bodyPr/>
                    <a:lstStyle/>
                    <a:p>
                      <a:pPr algn="ctr"/>
                      <a:r>
                        <a:rPr lang="de-DE" dirty="0" smtClean="0"/>
                        <a:t>4</a:t>
                      </a:r>
                      <a:endParaRPr lang="de-DE" dirty="0"/>
                    </a:p>
                  </a:txBody>
                  <a:tcPr anchor="ctr"/>
                </a:tc>
              </a:tr>
              <a:tr h="319295">
                <a:tc>
                  <a:txBody>
                    <a:bodyPr/>
                    <a:lstStyle/>
                    <a:p>
                      <a:pPr algn="ctr"/>
                      <a:r>
                        <a:rPr lang="de-DE" dirty="0" smtClean="0"/>
                        <a:t>5</a:t>
                      </a:r>
                      <a:endParaRPr lang="de-DE" dirty="0"/>
                    </a:p>
                  </a:txBody>
                  <a:tcPr anchor="ctr"/>
                </a:tc>
                <a:tc>
                  <a:txBody>
                    <a:bodyPr/>
                    <a:lstStyle/>
                    <a:p>
                      <a:pPr algn="ctr"/>
                      <a:r>
                        <a:rPr lang="de-DE" dirty="0" smtClean="0"/>
                        <a:t>6</a:t>
                      </a:r>
                      <a:endParaRPr lang="de-DE" dirty="0"/>
                    </a:p>
                  </a:txBody>
                  <a:tcPr anchor="ctr"/>
                </a:tc>
                <a:tc>
                  <a:txBody>
                    <a:bodyPr/>
                    <a:lstStyle/>
                    <a:p>
                      <a:pPr algn="ctr"/>
                      <a:r>
                        <a:rPr lang="de-DE" dirty="0" smtClean="0"/>
                        <a:t>7</a:t>
                      </a:r>
                      <a:endParaRPr lang="de-DE" dirty="0"/>
                    </a:p>
                  </a:txBody>
                  <a:tcPr anchor="ctr"/>
                </a:tc>
                <a:tc>
                  <a:txBody>
                    <a:bodyPr/>
                    <a:lstStyle/>
                    <a:p>
                      <a:pPr algn="ctr"/>
                      <a:r>
                        <a:rPr lang="de-DE" dirty="0" smtClean="0"/>
                        <a:t>8</a:t>
                      </a:r>
                      <a:endParaRPr lang="de-DE" dirty="0"/>
                    </a:p>
                  </a:txBody>
                  <a:tcPr anchor="ctr"/>
                </a:tc>
              </a:tr>
              <a:tr h="319295">
                <a:tc>
                  <a:txBody>
                    <a:bodyPr/>
                    <a:lstStyle/>
                    <a:p>
                      <a:pPr algn="ctr"/>
                      <a:r>
                        <a:rPr lang="de-DE" dirty="0" smtClean="0"/>
                        <a:t>9</a:t>
                      </a:r>
                      <a:endParaRPr lang="de-DE" dirty="0"/>
                    </a:p>
                  </a:txBody>
                  <a:tcPr anchor="ctr"/>
                </a:tc>
                <a:tc>
                  <a:txBody>
                    <a:bodyPr/>
                    <a:lstStyle/>
                    <a:p>
                      <a:pPr algn="ctr"/>
                      <a:r>
                        <a:rPr lang="de-DE" dirty="0" smtClean="0"/>
                        <a:t>10</a:t>
                      </a:r>
                      <a:endParaRPr lang="de-DE" dirty="0"/>
                    </a:p>
                  </a:txBody>
                  <a:tcPr anchor="ctr"/>
                </a:tc>
                <a:tc>
                  <a:txBody>
                    <a:bodyPr/>
                    <a:lstStyle/>
                    <a:p>
                      <a:pPr algn="ctr"/>
                      <a:r>
                        <a:rPr lang="de-DE" dirty="0" smtClean="0"/>
                        <a:t>11</a:t>
                      </a:r>
                      <a:endParaRPr lang="de-DE" dirty="0"/>
                    </a:p>
                  </a:txBody>
                  <a:tcPr anchor="ctr"/>
                </a:tc>
                <a:tc>
                  <a:txBody>
                    <a:bodyPr/>
                    <a:lstStyle/>
                    <a:p>
                      <a:pPr algn="ctr"/>
                      <a:r>
                        <a:rPr lang="de-DE" dirty="0" smtClean="0"/>
                        <a:t>12</a:t>
                      </a:r>
                      <a:endParaRPr lang="de-DE" dirty="0"/>
                    </a:p>
                  </a:txBody>
                  <a:tcPr anchor="ctr"/>
                </a:tc>
              </a:tr>
            </a:tbl>
          </a:graphicData>
        </a:graphic>
      </p:graphicFrame>
      <p:cxnSp>
        <p:nvCxnSpPr>
          <p:cNvPr id="6" name="Gewinkelte Verbindung 5"/>
          <p:cNvCxnSpPr/>
          <p:nvPr/>
        </p:nvCxnSpPr>
        <p:spPr>
          <a:xfrm>
            <a:off x="8160245" y="2377996"/>
            <a:ext cx="593122" cy="359819"/>
          </a:xfrm>
          <a:prstGeom prst="bentConnector3">
            <a:avLst>
              <a:gd name="adj1" fmla="val -85278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p:nvPr/>
        </p:nvCxnSpPr>
        <p:spPr>
          <a:xfrm>
            <a:off x="3057832" y="2017795"/>
            <a:ext cx="5102413" cy="350222"/>
          </a:xfrm>
          <a:prstGeom prst="bentConnector3">
            <a:avLst>
              <a:gd name="adj1" fmla="val 101643"/>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5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Aufgabe – Serpentinen</a:t>
            </a:r>
            <a:endParaRPr lang="de-DE" b="1" u="sng" dirty="0"/>
          </a:p>
        </p:txBody>
      </p:sp>
      <p:sp>
        <p:nvSpPr>
          <p:cNvPr id="3" name="Inhaltsplatzhalter 2"/>
          <p:cNvSpPr>
            <a:spLocks noGrp="1"/>
          </p:cNvSpPr>
          <p:nvPr>
            <p:ph idx="1"/>
          </p:nvPr>
        </p:nvSpPr>
        <p:spPr/>
        <p:txBody>
          <a:bodyPr>
            <a:normAutofit/>
          </a:bodyPr>
          <a:lstStyle/>
          <a:p>
            <a:pPr marL="0" indent="0">
              <a:buNone/>
            </a:pPr>
            <a:r>
              <a:rPr lang="de-DE" dirty="0"/>
              <a:t>Die Eingabe </a:t>
            </a:r>
            <a:r>
              <a:rPr lang="de-DE" dirty="0" smtClean="0"/>
              <a:t>eurer </a:t>
            </a:r>
            <a:r>
              <a:rPr lang="de-DE" dirty="0"/>
              <a:t>Anwendung ist die Anzahl der Reihen und Spalten des Feldes.</a:t>
            </a:r>
          </a:p>
          <a:p>
            <a:pPr marL="0" indent="0">
              <a:buNone/>
            </a:pPr>
            <a:r>
              <a:rPr lang="de-DE" dirty="0"/>
              <a:t>Die Ausgabe ist eine Liste der Rechteck-Nummern</a:t>
            </a:r>
            <a:r>
              <a:rPr lang="de-DE" dirty="0" smtClean="0"/>
              <a:t>.</a:t>
            </a:r>
          </a:p>
          <a:p>
            <a:pPr marL="0" indent="0">
              <a:buNone/>
            </a:pPr>
            <a:endParaRPr lang="de-DE" dirty="0"/>
          </a:p>
          <a:p>
            <a:pPr marL="0" indent="0">
              <a:buNone/>
            </a:pPr>
            <a:r>
              <a:rPr lang="de-DE" dirty="0" smtClean="0"/>
              <a:t>Ein- </a:t>
            </a:r>
            <a:r>
              <a:rPr lang="de-DE" dirty="0"/>
              <a:t>und Ausgabewerte werden durch Leerzeichen voneinander getrennt</a:t>
            </a:r>
            <a:r>
              <a:rPr lang="de-DE" dirty="0" smtClean="0"/>
              <a:t>.</a:t>
            </a:r>
          </a:p>
          <a:p>
            <a:pPr marL="0" indent="0">
              <a:buNone/>
            </a:pPr>
            <a:endParaRPr lang="de-DE" dirty="0"/>
          </a:p>
          <a:p>
            <a:pPr marL="0" indent="0">
              <a:buNone/>
            </a:pPr>
            <a:r>
              <a:rPr lang="de-DE" dirty="0" smtClean="0"/>
              <a:t>Input: &lt;</a:t>
            </a:r>
            <a:r>
              <a:rPr lang="de-DE" dirty="0" err="1" smtClean="0"/>
              <a:t>Number</a:t>
            </a:r>
            <a:r>
              <a:rPr lang="de-DE" dirty="0" smtClean="0"/>
              <a:t> </a:t>
            </a:r>
            <a:r>
              <a:rPr lang="de-DE" dirty="0" err="1" smtClean="0"/>
              <a:t>of</a:t>
            </a:r>
            <a:r>
              <a:rPr lang="de-DE" dirty="0" smtClean="0"/>
              <a:t> </a:t>
            </a:r>
            <a:r>
              <a:rPr lang="de-DE" dirty="0" err="1" smtClean="0"/>
              <a:t>Rows</a:t>
            </a:r>
            <a:r>
              <a:rPr lang="de-DE" dirty="0" smtClean="0"/>
              <a:t>&gt; &lt;</a:t>
            </a:r>
            <a:r>
              <a:rPr lang="de-DE" dirty="0" err="1" smtClean="0"/>
              <a:t>Number</a:t>
            </a:r>
            <a:r>
              <a:rPr lang="de-DE" dirty="0" smtClean="0"/>
              <a:t> </a:t>
            </a:r>
            <a:r>
              <a:rPr lang="de-DE" dirty="0" err="1" smtClean="0"/>
              <a:t>of</a:t>
            </a:r>
            <a:r>
              <a:rPr lang="de-DE" dirty="0" smtClean="0"/>
              <a:t> Columns&gt;</a:t>
            </a:r>
            <a:endParaRPr lang="de-DE" dirty="0"/>
          </a:p>
          <a:p>
            <a:pPr marL="0" indent="0">
              <a:buNone/>
            </a:pPr>
            <a:r>
              <a:rPr lang="de-DE" dirty="0" smtClean="0"/>
              <a:t>Output: </a:t>
            </a:r>
            <a:r>
              <a:rPr lang="de-DE" dirty="0"/>
              <a:t>&lt;Nr1&gt; &lt;Nr2&gt; … &lt;</a:t>
            </a:r>
            <a:r>
              <a:rPr lang="de-DE" dirty="0" err="1"/>
              <a:t>NrN</a:t>
            </a:r>
            <a:r>
              <a:rPr lang="de-DE" dirty="0"/>
              <a:t>&gt;</a:t>
            </a:r>
          </a:p>
          <a:p>
            <a:pPr marL="0" indent="0">
              <a:buNone/>
            </a:pPr>
            <a:endParaRPr lang="de-DE" dirty="0"/>
          </a:p>
        </p:txBody>
      </p:sp>
    </p:spTree>
    <p:extLst>
      <p:ext uri="{BB962C8B-B14F-4D97-AF65-F5344CB8AC3E}">
        <p14:creationId xmlns:p14="http://schemas.microsoft.com/office/powerpoint/2010/main" val="193363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Beispiele</a:t>
            </a:r>
            <a:endParaRPr lang="de-DE" b="1" u="sng" dirty="0"/>
          </a:p>
        </p:txBody>
      </p:sp>
      <p:sp>
        <p:nvSpPr>
          <p:cNvPr id="3" name="Inhaltsplatzhalter 2"/>
          <p:cNvSpPr>
            <a:spLocks noGrp="1"/>
          </p:cNvSpPr>
          <p:nvPr>
            <p:ph idx="1"/>
          </p:nvPr>
        </p:nvSpPr>
        <p:spPr/>
        <p:txBody>
          <a:bodyPr>
            <a:normAutofit/>
          </a:bodyPr>
          <a:lstStyle/>
          <a:p>
            <a:pPr marL="0" indent="0">
              <a:buNone/>
            </a:pPr>
            <a:r>
              <a:rPr lang="de-DE" dirty="0" smtClean="0"/>
              <a:t>Beispiel 1 </a:t>
            </a:r>
            <a:r>
              <a:rPr lang="en-US" dirty="0"/>
              <a:t>–</a:t>
            </a:r>
            <a:r>
              <a:rPr lang="de-DE" dirty="0" smtClean="0"/>
              <a:t> Input: 3 4</a:t>
            </a:r>
          </a:p>
          <a:p>
            <a:pPr marL="0" indent="0">
              <a:buNone/>
            </a:pPr>
            <a:r>
              <a:rPr lang="de-DE" dirty="0" smtClean="0"/>
              <a:t>Output: 1 2 3 4 8 7 6 5 9 10 11 12</a:t>
            </a:r>
          </a:p>
          <a:p>
            <a:endParaRPr lang="de-DE" dirty="0" smtClean="0"/>
          </a:p>
          <a:p>
            <a:pPr marL="0" indent="0">
              <a:buNone/>
            </a:pPr>
            <a:r>
              <a:rPr lang="de-DE" dirty="0" smtClean="0"/>
              <a:t>Beispiel 2 </a:t>
            </a:r>
            <a:r>
              <a:rPr lang="en-US" dirty="0"/>
              <a:t>–</a:t>
            </a:r>
            <a:r>
              <a:rPr lang="de-DE" dirty="0" smtClean="0"/>
              <a:t> Input: 5 2</a:t>
            </a:r>
          </a:p>
          <a:p>
            <a:pPr marL="0" indent="0">
              <a:buNone/>
            </a:pPr>
            <a:r>
              <a:rPr lang="de-DE" dirty="0" smtClean="0"/>
              <a:t>Output: 1 2 4 3 5 6 8 7 9 10</a:t>
            </a:r>
          </a:p>
          <a:p>
            <a:endParaRPr lang="de-DE" dirty="0" smtClean="0"/>
          </a:p>
          <a:p>
            <a:pPr marL="0" indent="0">
              <a:buNone/>
            </a:pPr>
            <a:r>
              <a:rPr lang="de-DE" dirty="0" smtClean="0"/>
              <a:t>Beispiel 3 </a:t>
            </a:r>
            <a:r>
              <a:rPr lang="en-US" dirty="0"/>
              <a:t>–</a:t>
            </a:r>
            <a:r>
              <a:rPr lang="de-DE" dirty="0" smtClean="0"/>
              <a:t> Input: 2 5</a:t>
            </a:r>
          </a:p>
          <a:p>
            <a:pPr marL="0" indent="0">
              <a:buNone/>
            </a:pPr>
            <a:r>
              <a:rPr lang="de-DE" dirty="0" smtClean="0"/>
              <a:t>Output: 1 2 3 4 5 10 9 8 7 6</a:t>
            </a:r>
          </a:p>
          <a:p>
            <a:endParaRPr lang="de-DE" dirty="0" smtClean="0"/>
          </a:p>
        </p:txBody>
      </p:sp>
    </p:spTree>
    <p:extLst>
      <p:ext uri="{BB962C8B-B14F-4D97-AF65-F5344CB8AC3E}">
        <p14:creationId xmlns:p14="http://schemas.microsoft.com/office/powerpoint/2010/main" val="212451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Beispiele</a:t>
            </a:r>
            <a:endParaRPr lang="de-DE" b="1" u="sng" dirty="0"/>
          </a:p>
        </p:txBody>
      </p:sp>
      <p:sp>
        <p:nvSpPr>
          <p:cNvPr id="3" name="Inhaltsplatzhalter 2"/>
          <p:cNvSpPr>
            <a:spLocks noGrp="1"/>
          </p:cNvSpPr>
          <p:nvPr>
            <p:ph idx="1"/>
          </p:nvPr>
        </p:nvSpPr>
        <p:spPr>
          <a:xfrm>
            <a:off x="838200" y="2015613"/>
            <a:ext cx="10515600" cy="4513006"/>
          </a:xfrm>
        </p:spPr>
        <p:txBody>
          <a:bodyPr>
            <a:normAutofit fontScale="92500" lnSpcReduction="20000"/>
          </a:bodyPr>
          <a:lstStyle/>
          <a:p>
            <a:pPr marL="0" indent="0">
              <a:buNone/>
            </a:pPr>
            <a:r>
              <a:rPr lang="de-DE" dirty="0" smtClean="0"/>
              <a:t>Beispiel 4 - Input: 23 12</a:t>
            </a:r>
          </a:p>
          <a:p>
            <a:pPr marL="0" indent="0">
              <a:buNone/>
            </a:pPr>
            <a:r>
              <a:rPr lang="de-DE" dirty="0" smtClean="0"/>
              <a:t>Output: 1 2 3 4 5 6 7 8 9 10 11 12 24 23 22 21 20 19 18 17 16 15 14 13 25 26 27 28 29 30 31 32 33 34 35 36 48 47 46 45 44 43 42 41 40 39 38 37 49 50 51 52 53 54 55 56 57 58 59 60 72 71 70 69 68 67 66 65 64 63 62 61 73 74 75 76 77 78 79 80 81 82 83 84 96 95 94 93 92 91 90 89 88 87 86 85 97 98 99 100 101 102 103 104 105 106 107 108 120 119 118 117 116 115 114 113 112 111 110 109 121 122 123 124 125 126 127 128 129 130 131 132 144 143 142 141 140 139 138 137 136 135 134 133 145 146 147 148 149 150 151 152 153 154 155 156 168 167 166 165 164 163 162 161 160 159 158 157 169 170 171 172 173 174 175 176 177 178 179 180 192 191 190 189 188 187 186 185 184 183 182 181 193 194 195 196 197 198 199 200 201 202 203 204 216 215 214 213 212 211 210 209 208 207 206 205 217 218 219 220 221 222 223 224 225 226 227 228 240 239 238 237 236 235 234 233 232 231 230 229 241 242 243 244 245 246 247 248 249 250 251 252 264 263 262 261 260 259 258 257 256 255 254 253 265 266 267 268 269 270 271 272 273 274 275 276</a:t>
            </a:r>
          </a:p>
          <a:p>
            <a:endParaRPr lang="de-DE" dirty="0" smtClean="0"/>
          </a:p>
          <a:p>
            <a:endParaRPr lang="de-DE" dirty="0" smtClean="0"/>
          </a:p>
        </p:txBody>
      </p:sp>
    </p:spTree>
    <p:extLst>
      <p:ext uri="{BB962C8B-B14F-4D97-AF65-F5344CB8AC3E}">
        <p14:creationId xmlns:p14="http://schemas.microsoft.com/office/powerpoint/2010/main" val="425109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u="sng" dirty="0" smtClean="0"/>
              <a:t>Die Einteilung</a:t>
            </a:r>
            <a:endParaRPr lang="de-DE" b="1" u="sng"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Mit TDD: Unit-Tests vor Implementierung, Baby-</a:t>
            </a:r>
            <a:r>
              <a:rPr lang="de-DE" dirty="0" err="1" smtClean="0"/>
              <a:t>Steps</a:t>
            </a:r>
            <a:r>
              <a:rPr lang="de-DE" dirty="0" smtClean="0"/>
              <a:t> einhalten</a:t>
            </a:r>
          </a:p>
          <a:p>
            <a:pPr marL="0" indent="0">
              <a:buNone/>
            </a:pPr>
            <a:r>
              <a:rPr lang="de-DE" dirty="0" smtClean="0"/>
              <a:t>	Gruppe 1: Linda und Christopher</a:t>
            </a:r>
          </a:p>
          <a:p>
            <a:pPr marL="0" indent="0">
              <a:buNone/>
            </a:pPr>
            <a:r>
              <a:rPr lang="de-DE" dirty="0" smtClean="0"/>
              <a:t>	Gruppe 2: Philipp und Cornelia</a:t>
            </a:r>
          </a:p>
          <a:p>
            <a:pPr marL="0" indent="0">
              <a:buNone/>
            </a:pPr>
            <a:endParaRPr lang="de-DE" dirty="0" smtClean="0"/>
          </a:p>
          <a:p>
            <a:pPr marL="0" indent="0">
              <a:buNone/>
            </a:pPr>
            <a:r>
              <a:rPr lang="de-DE" dirty="0" smtClean="0"/>
              <a:t>Ohne TDD: Ganz ohne Tests, bzw. manuelle Tests über main-Methode</a:t>
            </a:r>
            <a:endParaRPr lang="de-DE" dirty="0"/>
          </a:p>
          <a:p>
            <a:pPr marL="0" indent="0">
              <a:buNone/>
            </a:pPr>
            <a:r>
              <a:rPr lang="de-DE" dirty="0" smtClean="0"/>
              <a:t>	Gruppe 3: </a:t>
            </a:r>
            <a:r>
              <a:rPr lang="de-DE" dirty="0"/>
              <a:t>Stefan und Thomas</a:t>
            </a:r>
            <a:endParaRPr lang="de-DE" dirty="0" smtClean="0"/>
          </a:p>
          <a:p>
            <a:pPr marL="0" indent="0">
              <a:buNone/>
            </a:pPr>
            <a:r>
              <a:rPr lang="de-DE" dirty="0" smtClean="0"/>
              <a:t>	Gruppe 4: Tobias und Bastian</a:t>
            </a:r>
          </a:p>
          <a:p>
            <a:pPr marL="0" indent="0">
              <a:buNone/>
            </a:pPr>
            <a:endParaRPr lang="de-DE" dirty="0"/>
          </a:p>
          <a:p>
            <a:pPr>
              <a:buFont typeface="Symbol" panose="05050102010706020507" pitchFamily="18" charset="2"/>
              <a:buChar char="Þ"/>
            </a:pPr>
            <a:r>
              <a:rPr lang="de-DE" dirty="0" smtClean="0"/>
              <a:t>Driver/Navigator einhalten</a:t>
            </a:r>
          </a:p>
          <a:p>
            <a:pPr>
              <a:buFont typeface="Symbol" panose="05050102010706020507" pitchFamily="18" charset="2"/>
              <a:buChar char="Þ"/>
            </a:pPr>
            <a:r>
              <a:rPr lang="de-DE" dirty="0" smtClean="0"/>
              <a:t>Bescheid geben, sobald Aufgabe abgeschlossen</a:t>
            </a:r>
            <a:endParaRPr lang="de-DE" dirty="0"/>
          </a:p>
        </p:txBody>
      </p:sp>
    </p:spTree>
    <p:extLst>
      <p:ext uri="{BB962C8B-B14F-4D97-AF65-F5344CB8AC3E}">
        <p14:creationId xmlns:p14="http://schemas.microsoft.com/office/powerpoint/2010/main" val="408377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Breitbild</PresentationFormat>
  <Paragraphs>91</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Symbol</vt:lpstr>
      <vt:lpstr>Office Theme</vt:lpstr>
      <vt:lpstr>Die Farmer-Kata</vt:lpstr>
      <vt:lpstr>Die Geschichte</vt:lpstr>
      <vt:lpstr>Das Feld</vt:lpstr>
      <vt:lpstr>Die Ernte</vt:lpstr>
      <vt:lpstr>Die Aufgabe – Serpentinen</vt:lpstr>
      <vt:lpstr>Die Aufgabe – Serpentinen</vt:lpstr>
      <vt:lpstr>Die Beispiele</vt:lpstr>
      <vt:lpstr>Die Beispiele</vt:lpstr>
      <vt:lpstr>Die Einteilung</vt:lpstr>
      <vt:lpstr>Die Umsetzung</vt:lpstr>
    </vt:vector>
  </TitlesOfParts>
  <Company>FILIADATA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Farmer-Kata</dc:title>
  <dc:creator>Ichters, Laura Luise</dc:creator>
  <cp:lastModifiedBy>Ichters, Laura Luise</cp:lastModifiedBy>
  <cp:revision>17</cp:revision>
  <dcterms:created xsi:type="dcterms:W3CDTF">2016-07-27T06:30:49Z</dcterms:created>
  <dcterms:modified xsi:type="dcterms:W3CDTF">2016-07-27T14:22:05Z</dcterms:modified>
</cp:coreProperties>
</file>