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utfit"/>
      <p:regular r:id="rId18"/>
      <p:bold r:id="rId19"/>
    </p:embeddedFont>
    <p:embeddedFont>
      <p:font typeface="Outfit Medium"/>
      <p:regular r:id="rId20"/>
      <p:bold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DEkVC8P58+Bn2WBpiYesPvUO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Medium-regular.fntdata"/><Relationship Id="rId22" Type="http://schemas.openxmlformats.org/officeDocument/2006/relationships/font" Target="fonts/DMSans-regular.fntdata"/><Relationship Id="rId21" Type="http://schemas.openxmlformats.org/officeDocument/2006/relationships/font" Target="fonts/OutfitMedium-bold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utfit-bold.fntdata"/><Relationship Id="rId18" Type="http://schemas.openxmlformats.org/officeDocument/2006/relationships/font" Target="fonts/Outfi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27978227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e27978227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conclusion, self-placement scores offer insight into students' writing skills, especially for those with AWPE scores between 41 and 48. The strong correlation (p-value: 6.1e-06) shows 61% alignment in this range, significantly higher than outside it, making scoring within this interval a reliable predictor of aligned placement.</a:t>
            </a:r>
            <a:endParaRPr sz="1400">
              <a:solidFill>
                <a:srgbClr val="384655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Higher proportion like 0.8 or 0.9 can be more convincing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1067 samples, a few with missing values.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2797822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e2797822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27978227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e27978227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31b6531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e31b6531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2797822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2797822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27978227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27978227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8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109" name="Google Shape;109;p6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6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3" name="Google Shape;123;p6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4" name="Google Shape;124;p6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5" name="Google Shape;125;p6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6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128" name="Google Shape;128;p6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6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" name="Google Shape;144;p6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6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p6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7" name="Google Shape;147;p6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p6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9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7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53" name="Google Shape;153;p70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0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0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70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" name="Google Shape;162;p70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1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71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72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68" name="Google Shape;168;p72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2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2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2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2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2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2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2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2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72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2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3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73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4"/>
          <p:cNvSpPr txBox="1"/>
          <p:nvPr>
            <p:ph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74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74"/>
          <p:cNvSpPr txBox="1"/>
          <p:nvPr>
            <p:ph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74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74"/>
          <p:cNvSpPr txBox="1"/>
          <p:nvPr>
            <p:ph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74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75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191" name="Google Shape;191;p7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5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5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5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5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76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02" name="Google Shape;202;p76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6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6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6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6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6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76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59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3" name="Google Shape;13;p59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9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9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9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9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77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14" name="Google Shape;214;p77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7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7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7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7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7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7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77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77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78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26" name="Google Shape;226;p78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8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8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8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8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8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8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8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79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237" name="Google Shape;237;p79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9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9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9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9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9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9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9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80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248" name="Google Shape;248;p80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0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0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0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0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0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0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9" name="Google Shape;259;p81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260" name="Google Shape;260;p81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261" name="Google Shape;261;p81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81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81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4705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81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81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81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0784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81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17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" name="Google Shape;268;p81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8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71" name="Google Shape;271;p8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82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82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Google Shape;282;p82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3" name="Google Shape;283;p82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3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83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83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8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0" name="Google Shape;290;p8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9" name="Google Shape;299;p84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8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302" name="Google Shape;302;p8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85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0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25" name="Google Shape;25;p60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0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0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0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0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0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0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0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60"/>
          <p:cNvSpPr txBox="1"/>
          <p:nvPr>
            <p:ph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60"/>
          <p:cNvSpPr txBox="1"/>
          <p:nvPr>
            <p:ph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60"/>
          <p:cNvSpPr txBox="1"/>
          <p:nvPr>
            <p:ph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60"/>
          <p:cNvSpPr txBox="1"/>
          <p:nvPr>
            <p:ph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60"/>
          <p:cNvSpPr txBox="1"/>
          <p:nvPr>
            <p:ph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60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" name="Google Shape;47;p60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8" name="Google Shape;48;p60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60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60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" name="Google Shape;51;p60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90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90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0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0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0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0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0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0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91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91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91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1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1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4705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1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1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1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0784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1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17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" name="Google Shape;333;p91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61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2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62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62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3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61" name="Google Shape;61;p63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3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3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3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3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3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3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3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63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3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5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77" name="Google Shape;77;p65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5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5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5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5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5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5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5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65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92" name="Google Shape;92;p6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6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i="0" sz="35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b="0" i="0" sz="35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713225" y="1156000"/>
            <a:ext cx="44022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English Placement (AWPE)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/>
              <a:t>Investigating the Relationship between Trustworthy AWPE Scores and Aligned English Placement </a:t>
            </a:r>
            <a:endParaRPr sz="4200"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713225" y="3541600"/>
            <a:ext cx="4568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Joshua Lim, Jiping (Leo) Li, Eric Jiang, Jade Gregory, Ruibin Lyu, Katie Munteanu</a:t>
            </a:r>
            <a:endParaRPr sz="1400"/>
          </a:p>
        </p:txBody>
      </p:sp>
      <p:cxnSp>
        <p:nvCxnSpPr>
          <p:cNvPr id="340" name="Google Shape;340;p1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1" name="Google Shape;341;p1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1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279782278_5_5"/>
          <p:cNvSpPr txBox="1"/>
          <p:nvPr>
            <p:ph type="title"/>
          </p:nvPr>
        </p:nvSpPr>
        <p:spPr>
          <a:xfrm>
            <a:off x="720000" y="238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Analysis of Interval Using Logistic Regression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sp>
        <p:nvSpPr>
          <p:cNvPr id="435" name="Google Shape;435;g2e279782278_5_5"/>
          <p:cNvSpPr txBox="1"/>
          <p:nvPr>
            <p:ph idx="3" type="subTitle"/>
          </p:nvPr>
        </p:nvSpPr>
        <p:spPr>
          <a:xfrm>
            <a:off x="4564100" y="1674050"/>
            <a:ext cx="45159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plot was made from the logistic regression model of accuracy </a:t>
            </a:r>
            <a:r>
              <a:rPr lang="en" sz="1500"/>
              <a:t>across</a:t>
            </a:r>
            <a:r>
              <a:rPr lang="en" sz="1500"/>
              <a:t> interval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Shows</a:t>
            </a:r>
            <a:r>
              <a:rPr lang="en" sz="1500"/>
              <a:t> us that accuracy is higher when we are in our interval than when we are not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From </a:t>
            </a:r>
            <a:r>
              <a:rPr lang="en" sz="1500"/>
              <a:t>partial f tests (anovas) we saw that this reduced model was sufficient to represent our data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g2e279782278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0" y="1426800"/>
            <a:ext cx="4459775" cy="275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"/>
          <p:cNvSpPr txBox="1"/>
          <p:nvPr>
            <p:ph type="title"/>
          </p:nvPr>
        </p:nvSpPr>
        <p:spPr>
          <a:xfrm>
            <a:off x="935925" y="907888"/>
            <a:ext cx="37773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Main Conclusion</a:t>
            </a:r>
            <a:endParaRPr/>
          </a:p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935925" y="2674274"/>
            <a:ext cx="37773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Students </a:t>
            </a:r>
            <a:r>
              <a:rPr lang="en"/>
              <a:t>whose AWPE scores fell within the interval [41, 48], had aligned scores 61% of the time: significantly greater than those with scores outside the interval. Scoring within the interval significantly predicted aligned </a:t>
            </a:r>
            <a:r>
              <a:rPr lang="en"/>
              <a:t>placement</a:t>
            </a:r>
            <a:r>
              <a:rPr lang="en"/>
              <a:t>.</a:t>
            </a:r>
            <a:endParaRPr/>
          </a:p>
        </p:txBody>
      </p:sp>
      <p:grpSp>
        <p:nvGrpSpPr>
          <p:cNvPr id="443" name="Google Shape;443;p15"/>
          <p:cNvGrpSpPr/>
          <p:nvPr/>
        </p:nvGrpSpPr>
        <p:grpSpPr>
          <a:xfrm>
            <a:off x="5608807" y="1485752"/>
            <a:ext cx="2074391" cy="2081910"/>
            <a:chOff x="1363817" y="3315312"/>
            <a:chExt cx="391048" cy="392133"/>
          </a:xfrm>
        </p:grpSpPr>
        <p:sp>
          <p:nvSpPr>
            <p:cNvPr id="444" name="Google Shape;444;p15"/>
            <p:cNvSpPr/>
            <p:nvPr/>
          </p:nvSpPr>
          <p:spPr>
            <a:xfrm>
              <a:off x="1363817" y="3315312"/>
              <a:ext cx="391048" cy="392133"/>
            </a:xfrm>
            <a:custGeom>
              <a:rect b="b" l="l" r="r" t="t"/>
              <a:pathLst>
                <a:path extrusionOk="0" h="17351" w="17303">
                  <a:moveTo>
                    <a:pt x="6447" y="1018"/>
                  </a:moveTo>
                  <a:lnTo>
                    <a:pt x="6786" y="1067"/>
                  </a:lnTo>
                  <a:lnTo>
                    <a:pt x="7125" y="1163"/>
                  </a:lnTo>
                  <a:lnTo>
                    <a:pt x="7416" y="1309"/>
                  </a:lnTo>
                  <a:lnTo>
                    <a:pt x="7658" y="1503"/>
                  </a:lnTo>
                  <a:lnTo>
                    <a:pt x="7852" y="1745"/>
                  </a:lnTo>
                  <a:lnTo>
                    <a:pt x="7998" y="2036"/>
                  </a:lnTo>
                  <a:lnTo>
                    <a:pt x="8095" y="2375"/>
                  </a:lnTo>
                  <a:lnTo>
                    <a:pt x="8143" y="2714"/>
                  </a:lnTo>
                  <a:lnTo>
                    <a:pt x="8143" y="3974"/>
                  </a:lnTo>
                  <a:lnTo>
                    <a:pt x="7755" y="4023"/>
                  </a:lnTo>
                  <a:lnTo>
                    <a:pt x="7368" y="4120"/>
                  </a:lnTo>
                  <a:lnTo>
                    <a:pt x="6980" y="4265"/>
                  </a:lnTo>
                  <a:lnTo>
                    <a:pt x="6641" y="4459"/>
                  </a:lnTo>
                  <a:lnTo>
                    <a:pt x="6301" y="4653"/>
                  </a:lnTo>
                  <a:lnTo>
                    <a:pt x="5962" y="4895"/>
                  </a:lnTo>
                  <a:lnTo>
                    <a:pt x="5671" y="5138"/>
                  </a:lnTo>
                  <a:lnTo>
                    <a:pt x="5380" y="5428"/>
                  </a:lnTo>
                  <a:lnTo>
                    <a:pt x="5138" y="5719"/>
                  </a:lnTo>
                  <a:lnTo>
                    <a:pt x="4944" y="6010"/>
                  </a:lnTo>
                  <a:lnTo>
                    <a:pt x="4750" y="6398"/>
                  </a:lnTo>
                  <a:lnTo>
                    <a:pt x="4557" y="6737"/>
                  </a:lnTo>
                  <a:lnTo>
                    <a:pt x="4460" y="7125"/>
                  </a:lnTo>
                  <a:lnTo>
                    <a:pt x="4363" y="7512"/>
                  </a:lnTo>
                  <a:lnTo>
                    <a:pt x="4266" y="7900"/>
                  </a:lnTo>
                  <a:lnTo>
                    <a:pt x="4266" y="8336"/>
                  </a:lnTo>
                  <a:lnTo>
                    <a:pt x="4266" y="8724"/>
                  </a:lnTo>
                  <a:lnTo>
                    <a:pt x="4314" y="9063"/>
                  </a:lnTo>
                  <a:lnTo>
                    <a:pt x="4411" y="9451"/>
                  </a:lnTo>
                  <a:lnTo>
                    <a:pt x="4508" y="9790"/>
                  </a:lnTo>
                  <a:lnTo>
                    <a:pt x="4653" y="10129"/>
                  </a:lnTo>
                  <a:lnTo>
                    <a:pt x="4799" y="10420"/>
                  </a:lnTo>
                  <a:lnTo>
                    <a:pt x="5187" y="11002"/>
                  </a:lnTo>
                  <a:lnTo>
                    <a:pt x="1019" y="11002"/>
                  </a:lnTo>
                  <a:lnTo>
                    <a:pt x="1019" y="1018"/>
                  </a:lnTo>
                  <a:close/>
                  <a:moveTo>
                    <a:pt x="16285" y="1018"/>
                  </a:moveTo>
                  <a:lnTo>
                    <a:pt x="16285" y="11002"/>
                  </a:lnTo>
                  <a:lnTo>
                    <a:pt x="12117" y="11002"/>
                  </a:lnTo>
                  <a:lnTo>
                    <a:pt x="12505" y="10420"/>
                  </a:lnTo>
                  <a:lnTo>
                    <a:pt x="12650" y="10129"/>
                  </a:lnTo>
                  <a:lnTo>
                    <a:pt x="12796" y="9790"/>
                  </a:lnTo>
                  <a:lnTo>
                    <a:pt x="12893" y="9451"/>
                  </a:lnTo>
                  <a:lnTo>
                    <a:pt x="12989" y="9063"/>
                  </a:lnTo>
                  <a:lnTo>
                    <a:pt x="12989" y="8724"/>
                  </a:lnTo>
                  <a:lnTo>
                    <a:pt x="13038" y="8336"/>
                  </a:lnTo>
                  <a:lnTo>
                    <a:pt x="12989" y="7900"/>
                  </a:lnTo>
                  <a:lnTo>
                    <a:pt x="12941" y="7512"/>
                  </a:lnTo>
                  <a:lnTo>
                    <a:pt x="12844" y="7125"/>
                  </a:lnTo>
                  <a:lnTo>
                    <a:pt x="12747" y="6737"/>
                  </a:lnTo>
                  <a:lnTo>
                    <a:pt x="12553" y="6398"/>
                  </a:lnTo>
                  <a:lnTo>
                    <a:pt x="12359" y="6010"/>
                  </a:lnTo>
                  <a:lnTo>
                    <a:pt x="12166" y="5719"/>
                  </a:lnTo>
                  <a:lnTo>
                    <a:pt x="11923" y="5428"/>
                  </a:lnTo>
                  <a:lnTo>
                    <a:pt x="11632" y="5138"/>
                  </a:lnTo>
                  <a:lnTo>
                    <a:pt x="11342" y="4895"/>
                  </a:lnTo>
                  <a:lnTo>
                    <a:pt x="11002" y="4653"/>
                  </a:lnTo>
                  <a:lnTo>
                    <a:pt x="10663" y="4459"/>
                  </a:lnTo>
                  <a:lnTo>
                    <a:pt x="10324" y="4265"/>
                  </a:lnTo>
                  <a:lnTo>
                    <a:pt x="9936" y="4120"/>
                  </a:lnTo>
                  <a:lnTo>
                    <a:pt x="9548" y="4023"/>
                  </a:lnTo>
                  <a:lnTo>
                    <a:pt x="9161" y="3974"/>
                  </a:lnTo>
                  <a:lnTo>
                    <a:pt x="9161" y="2714"/>
                  </a:lnTo>
                  <a:lnTo>
                    <a:pt x="9209" y="2375"/>
                  </a:lnTo>
                  <a:lnTo>
                    <a:pt x="9306" y="2036"/>
                  </a:lnTo>
                  <a:lnTo>
                    <a:pt x="9452" y="1745"/>
                  </a:lnTo>
                  <a:lnTo>
                    <a:pt x="9645" y="1503"/>
                  </a:lnTo>
                  <a:lnTo>
                    <a:pt x="9888" y="1309"/>
                  </a:lnTo>
                  <a:lnTo>
                    <a:pt x="10178" y="1163"/>
                  </a:lnTo>
                  <a:lnTo>
                    <a:pt x="10518" y="1067"/>
                  </a:lnTo>
                  <a:lnTo>
                    <a:pt x="10857" y="1018"/>
                  </a:lnTo>
                  <a:close/>
                  <a:moveTo>
                    <a:pt x="8628" y="4944"/>
                  </a:moveTo>
                  <a:lnTo>
                    <a:pt x="9015" y="4992"/>
                  </a:lnTo>
                  <a:lnTo>
                    <a:pt x="9306" y="5041"/>
                  </a:lnTo>
                  <a:lnTo>
                    <a:pt x="9645" y="5138"/>
                  </a:lnTo>
                  <a:lnTo>
                    <a:pt x="9936" y="5234"/>
                  </a:lnTo>
                  <a:lnTo>
                    <a:pt x="10275" y="5380"/>
                  </a:lnTo>
                  <a:lnTo>
                    <a:pt x="10518" y="5525"/>
                  </a:lnTo>
                  <a:lnTo>
                    <a:pt x="10809" y="5719"/>
                  </a:lnTo>
                  <a:lnTo>
                    <a:pt x="11051" y="5961"/>
                  </a:lnTo>
                  <a:lnTo>
                    <a:pt x="11245" y="6204"/>
                  </a:lnTo>
                  <a:lnTo>
                    <a:pt x="11439" y="6446"/>
                  </a:lnTo>
                  <a:lnTo>
                    <a:pt x="11584" y="6737"/>
                  </a:lnTo>
                  <a:lnTo>
                    <a:pt x="11729" y="7028"/>
                  </a:lnTo>
                  <a:lnTo>
                    <a:pt x="11875" y="7318"/>
                  </a:lnTo>
                  <a:lnTo>
                    <a:pt x="11923" y="7658"/>
                  </a:lnTo>
                  <a:lnTo>
                    <a:pt x="11972" y="7997"/>
                  </a:lnTo>
                  <a:lnTo>
                    <a:pt x="12020" y="8336"/>
                  </a:lnTo>
                  <a:lnTo>
                    <a:pt x="11972" y="8675"/>
                  </a:lnTo>
                  <a:lnTo>
                    <a:pt x="11923" y="9015"/>
                  </a:lnTo>
                  <a:lnTo>
                    <a:pt x="11875" y="9306"/>
                  </a:lnTo>
                  <a:lnTo>
                    <a:pt x="11729" y="9645"/>
                  </a:lnTo>
                  <a:lnTo>
                    <a:pt x="11584" y="9936"/>
                  </a:lnTo>
                  <a:lnTo>
                    <a:pt x="11439" y="10226"/>
                  </a:lnTo>
                  <a:lnTo>
                    <a:pt x="11245" y="10469"/>
                  </a:lnTo>
                  <a:lnTo>
                    <a:pt x="11051" y="10711"/>
                  </a:lnTo>
                  <a:lnTo>
                    <a:pt x="10809" y="10905"/>
                  </a:lnTo>
                  <a:lnTo>
                    <a:pt x="10518" y="11099"/>
                  </a:lnTo>
                  <a:lnTo>
                    <a:pt x="10275" y="11293"/>
                  </a:lnTo>
                  <a:lnTo>
                    <a:pt x="9936" y="11438"/>
                  </a:lnTo>
                  <a:lnTo>
                    <a:pt x="9645" y="11535"/>
                  </a:lnTo>
                  <a:lnTo>
                    <a:pt x="9306" y="11632"/>
                  </a:lnTo>
                  <a:lnTo>
                    <a:pt x="9015" y="11680"/>
                  </a:lnTo>
                  <a:lnTo>
                    <a:pt x="8288" y="11680"/>
                  </a:lnTo>
                  <a:lnTo>
                    <a:pt x="7949" y="11632"/>
                  </a:lnTo>
                  <a:lnTo>
                    <a:pt x="7658" y="11535"/>
                  </a:lnTo>
                  <a:lnTo>
                    <a:pt x="7319" y="11438"/>
                  </a:lnTo>
                  <a:lnTo>
                    <a:pt x="7028" y="11293"/>
                  </a:lnTo>
                  <a:lnTo>
                    <a:pt x="6786" y="11099"/>
                  </a:lnTo>
                  <a:lnTo>
                    <a:pt x="6495" y="10905"/>
                  </a:lnTo>
                  <a:lnTo>
                    <a:pt x="6253" y="10711"/>
                  </a:lnTo>
                  <a:lnTo>
                    <a:pt x="6059" y="10469"/>
                  </a:lnTo>
                  <a:lnTo>
                    <a:pt x="5865" y="10226"/>
                  </a:lnTo>
                  <a:lnTo>
                    <a:pt x="5671" y="9936"/>
                  </a:lnTo>
                  <a:lnTo>
                    <a:pt x="5574" y="9645"/>
                  </a:lnTo>
                  <a:lnTo>
                    <a:pt x="5429" y="9306"/>
                  </a:lnTo>
                  <a:lnTo>
                    <a:pt x="5332" y="9015"/>
                  </a:lnTo>
                  <a:lnTo>
                    <a:pt x="5284" y="8675"/>
                  </a:lnTo>
                  <a:lnTo>
                    <a:pt x="5284" y="8336"/>
                  </a:lnTo>
                  <a:lnTo>
                    <a:pt x="5284" y="7997"/>
                  </a:lnTo>
                  <a:lnTo>
                    <a:pt x="5332" y="7658"/>
                  </a:lnTo>
                  <a:lnTo>
                    <a:pt x="5429" y="7318"/>
                  </a:lnTo>
                  <a:lnTo>
                    <a:pt x="5574" y="7028"/>
                  </a:lnTo>
                  <a:lnTo>
                    <a:pt x="5671" y="6737"/>
                  </a:lnTo>
                  <a:lnTo>
                    <a:pt x="5865" y="6446"/>
                  </a:lnTo>
                  <a:lnTo>
                    <a:pt x="6059" y="6204"/>
                  </a:lnTo>
                  <a:lnTo>
                    <a:pt x="6253" y="5961"/>
                  </a:lnTo>
                  <a:lnTo>
                    <a:pt x="6495" y="5719"/>
                  </a:lnTo>
                  <a:lnTo>
                    <a:pt x="6786" y="5525"/>
                  </a:lnTo>
                  <a:lnTo>
                    <a:pt x="7028" y="5380"/>
                  </a:lnTo>
                  <a:lnTo>
                    <a:pt x="7319" y="5234"/>
                  </a:lnTo>
                  <a:lnTo>
                    <a:pt x="7658" y="5138"/>
                  </a:lnTo>
                  <a:lnTo>
                    <a:pt x="7949" y="5041"/>
                  </a:lnTo>
                  <a:lnTo>
                    <a:pt x="8288" y="4992"/>
                  </a:lnTo>
                  <a:lnTo>
                    <a:pt x="8628" y="4944"/>
                  </a:lnTo>
                  <a:close/>
                  <a:moveTo>
                    <a:pt x="9161" y="12698"/>
                  </a:moveTo>
                  <a:lnTo>
                    <a:pt x="9161" y="15848"/>
                  </a:lnTo>
                  <a:lnTo>
                    <a:pt x="9112" y="16042"/>
                  </a:lnTo>
                  <a:lnTo>
                    <a:pt x="9015" y="16188"/>
                  </a:lnTo>
                  <a:lnTo>
                    <a:pt x="8870" y="16284"/>
                  </a:lnTo>
                  <a:lnTo>
                    <a:pt x="8628" y="16333"/>
                  </a:lnTo>
                  <a:lnTo>
                    <a:pt x="8434" y="16284"/>
                  </a:lnTo>
                  <a:lnTo>
                    <a:pt x="8288" y="16188"/>
                  </a:lnTo>
                  <a:lnTo>
                    <a:pt x="8191" y="16042"/>
                  </a:lnTo>
                  <a:lnTo>
                    <a:pt x="8143" y="15848"/>
                  </a:lnTo>
                  <a:lnTo>
                    <a:pt x="8143" y="12698"/>
                  </a:lnTo>
                  <a:close/>
                  <a:moveTo>
                    <a:pt x="485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3"/>
                  </a:lnTo>
                  <a:lnTo>
                    <a:pt x="1" y="11535"/>
                  </a:lnTo>
                  <a:lnTo>
                    <a:pt x="1" y="11729"/>
                  </a:lnTo>
                  <a:lnTo>
                    <a:pt x="146" y="11874"/>
                  </a:lnTo>
                  <a:lnTo>
                    <a:pt x="292" y="11971"/>
                  </a:lnTo>
                  <a:lnTo>
                    <a:pt x="485" y="12020"/>
                  </a:lnTo>
                  <a:lnTo>
                    <a:pt x="6301" y="12020"/>
                  </a:lnTo>
                  <a:lnTo>
                    <a:pt x="6689" y="12262"/>
                  </a:lnTo>
                  <a:lnTo>
                    <a:pt x="7125" y="12456"/>
                  </a:lnTo>
                  <a:lnTo>
                    <a:pt x="7125" y="15848"/>
                  </a:lnTo>
                  <a:lnTo>
                    <a:pt x="7174" y="16139"/>
                  </a:lnTo>
                  <a:lnTo>
                    <a:pt x="7222" y="16430"/>
                  </a:lnTo>
                  <a:lnTo>
                    <a:pt x="7368" y="16672"/>
                  </a:lnTo>
                  <a:lnTo>
                    <a:pt x="7561" y="16915"/>
                  </a:lnTo>
                  <a:lnTo>
                    <a:pt x="7804" y="17108"/>
                  </a:lnTo>
                  <a:lnTo>
                    <a:pt x="8046" y="17254"/>
                  </a:lnTo>
                  <a:lnTo>
                    <a:pt x="8337" y="17302"/>
                  </a:lnTo>
                  <a:lnTo>
                    <a:pt x="8628" y="17351"/>
                  </a:lnTo>
                  <a:lnTo>
                    <a:pt x="8967" y="17302"/>
                  </a:lnTo>
                  <a:lnTo>
                    <a:pt x="9258" y="17254"/>
                  </a:lnTo>
                  <a:lnTo>
                    <a:pt x="9500" y="17108"/>
                  </a:lnTo>
                  <a:lnTo>
                    <a:pt x="9742" y="16915"/>
                  </a:lnTo>
                  <a:lnTo>
                    <a:pt x="9936" y="16672"/>
                  </a:lnTo>
                  <a:lnTo>
                    <a:pt x="10033" y="16430"/>
                  </a:lnTo>
                  <a:lnTo>
                    <a:pt x="10130" y="16139"/>
                  </a:lnTo>
                  <a:lnTo>
                    <a:pt x="10178" y="15848"/>
                  </a:lnTo>
                  <a:lnTo>
                    <a:pt x="10178" y="12456"/>
                  </a:lnTo>
                  <a:lnTo>
                    <a:pt x="10566" y="12262"/>
                  </a:lnTo>
                  <a:lnTo>
                    <a:pt x="10954" y="12020"/>
                  </a:lnTo>
                  <a:lnTo>
                    <a:pt x="16818" y="12020"/>
                  </a:lnTo>
                  <a:lnTo>
                    <a:pt x="17012" y="11971"/>
                  </a:lnTo>
                  <a:lnTo>
                    <a:pt x="17157" y="11874"/>
                  </a:lnTo>
                  <a:lnTo>
                    <a:pt x="17303" y="11729"/>
                  </a:lnTo>
                  <a:lnTo>
                    <a:pt x="17303" y="11535"/>
                  </a:lnTo>
                  <a:lnTo>
                    <a:pt x="17303" y="533"/>
                  </a:lnTo>
                  <a:lnTo>
                    <a:pt x="17303" y="340"/>
                  </a:lnTo>
                  <a:lnTo>
                    <a:pt x="17157" y="146"/>
                  </a:lnTo>
                  <a:lnTo>
                    <a:pt x="17012" y="49"/>
                  </a:lnTo>
                  <a:lnTo>
                    <a:pt x="16818" y="0"/>
                  </a:lnTo>
                  <a:lnTo>
                    <a:pt x="10857" y="0"/>
                  </a:lnTo>
                  <a:lnTo>
                    <a:pt x="10518" y="49"/>
                  </a:lnTo>
                  <a:lnTo>
                    <a:pt x="10178" y="97"/>
                  </a:lnTo>
                  <a:lnTo>
                    <a:pt x="9888" y="194"/>
                  </a:lnTo>
                  <a:lnTo>
                    <a:pt x="9597" y="340"/>
                  </a:lnTo>
                  <a:lnTo>
                    <a:pt x="9306" y="485"/>
                  </a:lnTo>
                  <a:lnTo>
                    <a:pt x="9064" y="679"/>
                  </a:lnTo>
                  <a:lnTo>
                    <a:pt x="8870" y="873"/>
                  </a:lnTo>
                  <a:lnTo>
                    <a:pt x="8628" y="1115"/>
                  </a:lnTo>
                  <a:lnTo>
                    <a:pt x="8434" y="873"/>
                  </a:lnTo>
                  <a:lnTo>
                    <a:pt x="8240" y="679"/>
                  </a:lnTo>
                  <a:lnTo>
                    <a:pt x="7998" y="485"/>
                  </a:lnTo>
                  <a:lnTo>
                    <a:pt x="7707" y="340"/>
                  </a:lnTo>
                  <a:lnTo>
                    <a:pt x="7416" y="194"/>
                  </a:lnTo>
                  <a:lnTo>
                    <a:pt x="7125" y="97"/>
                  </a:lnTo>
                  <a:lnTo>
                    <a:pt x="6786" y="49"/>
                  </a:lnTo>
                  <a:lnTo>
                    <a:pt x="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504027" y="3491660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3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340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591648" y="3491660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1547826" y="3491660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969"/>
                  </a:lnTo>
                  <a:lnTo>
                    <a:pt x="486" y="1018"/>
                  </a:lnTo>
                  <a:lnTo>
                    <a:pt x="728" y="969"/>
                  </a:lnTo>
                  <a:lnTo>
                    <a:pt x="873" y="872"/>
                  </a:lnTo>
                  <a:lnTo>
                    <a:pt x="970" y="727"/>
                  </a:lnTo>
                  <a:lnTo>
                    <a:pt x="1019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1597117" y="3361303"/>
              <a:ext cx="111757" cy="23029"/>
            </a:xfrm>
            <a:custGeom>
              <a:rect b="b" l="l" r="r" t="t"/>
              <a:pathLst>
                <a:path extrusionOk="0" h="1019" w="4945">
                  <a:moveTo>
                    <a:pt x="534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799" y="873"/>
                  </a:lnTo>
                  <a:lnTo>
                    <a:pt x="4944" y="728"/>
                  </a:lnTo>
                  <a:lnTo>
                    <a:pt x="4944" y="534"/>
                  </a:lnTo>
                  <a:lnTo>
                    <a:pt x="4944" y="340"/>
                  </a:lnTo>
                  <a:lnTo>
                    <a:pt x="4799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1650792" y="3407316"/>
              <a:ext cx="58082" cy="23029"/>
            </a:xfrm>
            <a:custGeom>
              <a:rect b="b" l="l" r="r" t="t"/>
              <a:pathLst>
                <a:path extrusionOk="0" h="1019" w="257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24" y="873"/>
                  </a:lnTo>
                  <a:lnTo>
                    <a:pt x="2569" y="727"/>
                  </a:lnTo>
                  <a:lnTo>
                    <a:pt x="2569" y="533"/>
                  </a:lnTo>
                  <a:lnTo>
                    <a:pt x="2569" y="291"/>
                  </a:lnTo>
                  <a:lnTo>
                    <a:pt x="2424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408723" y="3361303"/>
              <a:ext cx="112842" cy="23029"/>
            </a:xfrm>
            <a:custGeom>
              <a:rect b="b" l="l" r="r" t="t"/>
              <a:pathLst>
                <a:path extrusionOk="0" h="1019" w="4993">
                  <a:moveTo>
                    <a:pt x="534" y="1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9"/>
                  </a:lnTo>
                  <a:lnTo>
                    <a:pt x="4460" y="1019"/>
                  </a:lnTo>
                  <a:lnTo>
                    <a:pt x="4654" y="970"/>
                  </a:lnTo>
                  <a:lnTo>
                    <a:pt x="4847" y="873"/>
                  </a:lnTo>
                  <a:lnTo>
                    <a:pt x="4944" y="728"/>
                  </a:lnTo>
                  <a:lnTo>
                    <a:pt x="4993" y="534"/>
                  </a:lnTo>
                  <a:lnTo>
                    <a:pt x="4944" y="340"/>
                  </a:lnTo>
                  <a:lnTo>
                    <a:pt x="4847" y="146"/>
                  </a:lnTo>
                  <a:lnTo>
                    <a:pt x="4654" y="49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408723" y="3407316"/>
              <a:ext cx="59189" cy="23029"/>
            </a:xfrm>
            <a:custGeom>
              <a:rect b="b" l="l" r="r" t="t"/>
              <a:pathLst>
                <a:path extrusionOk="0" h="1019" w="2619">
                  <a:moveTo>
                    <a:pt x="534" y="0"/>
                  </a:moveTo>
                  <a:lnTo>
                    <a:pt x="340" y="49"/>
                  </a:lnTo>
                  <a:lnTo>
                    <a:pt x="195" y="146"/>
                  </a:lnTo>
                  <a:lnTo>
                    <a:pt x="49" y="291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95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85" y="1018"/>
                  </a:lnTo>
                  <a:lnTo>
                    <a:pt x="2279" y="970"/>
                  </a:lnTo>
                  <a:lnTo>
                    <a:pt x="2473" y="873"/>
                  </a:lnTo>
                  <a:lnTo>
                    <a:pt x="2570" y="727"/>
                  </a:lnTo>
                  <a:lnTo>
                    <a:pt x="2618" y="533"/>
                  </a:lnTo>
                  <a:lnTo>
                    <a:pt x="2570" y="291"/>
                  </a:lnTo>
                  <a:lnTo>
                    <a:pt x="2473" y="146"/>
                  </a:lnTo>
                  <a:lnTo>
                    <a:pt x="2279" y="49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/>
          <p:nvPr>
            <p:ph type="title"/>
          </p:nvPr>
        </p:nvSpPr>
        <p:spPr>
          <a:xfrm>
            <a:off x="720000" y="265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Limitations</a:t>
            </a:r>
            <a:endParaRPr sz="3100"/>
          </a:p>
        </p:txBody>
      </p:sp>
      <p:sp>
        <p:nvSpPr>
          <p:cNvPr id="457" name="Google Shape;457;p18"/>
          <p:cNvSpPr txBox="1"/>
          <p:nvPr>
            <p:ph idx="4294967295" type="subTitle"/>
          </p:nvPr>
        </p:nvSpPr>
        <p:spPr>
          <a:xfrm>
            <a:off x="1759200" y="1315425"/>
            <a:ext cx="60252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proportion of aligned self-placement scores within the interval [41, 48] is only 0.61. 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 higher proportion would strengthen the reliability of our conclusions.</a:t>
            </a:r>
            <a:endParaRPr b="0" i="0" sz="13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8" name="Google Shape;458;p18"/>
          <p:cNvSpPr txBox="1"/>
          <p:nvPr>
            <p:ph idx="4294967295" type="subTitle"/>
          </p:nvPr>
        </p:nvSpPr>
        <p:spPr>
          <a:xfrm>
            <a:off x="720000" y="905175"/>
            <a:ext cx="4117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Proportion in the Interval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59" name="Google Shape;459;p18"/>
          <p:cNvSpPr txBox="1"/>
          <p:nvPr>
            <p:ph idx="4294967295" type="subTitle"/>
          </p:nvPr>
        </p:nvSpPr>
        <p:spPr>
          <a:xfrm>
            <a:off x="1799900" y="2733575"/>
            <a:ext cx="6025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Increase sample size to avoid impact of missing values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Larger samples might reveal additional patterns that were not found in our analysis.</a:t>
            </a:r>
            <a:endParaRPr sz="13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sz="1300"/>
          </a:p>
        </p:txBody>
      </p:sp>
      <p:sp>
        <p:nvSpPr>
          <p:cNvPr id="460" name="Google Shape;460;p18"/>
          <p:cNvSpPr txBox="1"/>
          <p:nvPr>
            <p:ph idx="4294967295" type="subTitle"/>
          </p:nvPr>
        </p:nvSpPr>
        <p:spPr>
          <a:xfrm>
            <a:off x="1010950" y="2323325"/>
            <a:ext cx="2978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Data Sample Size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61" name="Google Shape;461;p18"/>
          <p:cNvSpPr txBox="1"/>
          <p:nvPr>
            <p:ph idx="4294967295" type="subTitle"/>
          </p:nvPr>
        </p:nvSpPr>
        <p:spPr>
          <a:xfrm>
            <a:off x="2206025" y="3919150"/>
            <a:ext cx="60252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majority of </a:t>
            </a:r>
            <a:r>
              <a:rPr lang="en" sz="1300"/>
              <a:t>students placed themselves in class 3 and 2, with only few in 1, which results in an imbalanced dataset.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Thus our conclusions are somewhat limited</a:t>
            </a:r>
            <a:endParaRPr b="0" i="0" sz="13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2" name="Google Shape;462;p18"/>
          <p:cNvSpPr txBox="1"/>
          <p:nvPr>
            <p:ph idx="4294967295" type="subTitle"/>
          </p:nvPr>
        </p:nvSpPr>
        <p:spPr>
          <a:xfrm>
            <a:off x="1166825" y="3508900"/>
            <a:ext cx="4117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rPr b="1" lang="en" sz="2100">
                <a:latin typeface="Outfit"/>
                <a:ea typeface="Outfit"/>
                <a:cs typeface="Outfit"/>
                <a:sym typeface="Outfit"/>
              </a:rPr>
              <a:t>Imbalanced dataset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"/>
          <p:cNvSpPr txBox="1"/>
          <p:nvPr>
            <p:ph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468" name="Google Shape;468;p16"/>
          <p:cNvGrpSpPr/>
          <p:nvPr/>
        </p:nvGrpSpPr>
        <p:grpSpPr>
          <a:xfrm>
            <a:off x="4992697" y="-286865"/>
            <a:ext cx="4407548" cy="5644574"/>
            <a:chOff x="4992697" y="-286865"/>
            <a:chExt cx="4407548" cy="5644574"/>
          </a:xfrm>
        </p:grpSpPr>
        <p:sp>
          <p:nvSpPr>
            <p:cNvPr id="469" name="Google Shape;469;p16"/>
            <p:cNvSpPr/>
            <p:nvPr/>
          </p:nvSpPr>
          <p:spPr>
            <a:xfrm flipH="1" rot="10800000">
              <a:off x="4992697" y="2916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8071114" y="539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651709" y="10113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986858" y="14274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977008" y="9172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6497889" y="-2868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6851641" y="1272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 flipH="1" rot="10800000">
              <a:off x="5906612" y="30935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 flipH="1" rot="10800000">
              <a:off x="6299730" y="43895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 flipH="1" rot="10800000">
              <a:off x="5389322" y="-89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4705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 flipH="1" rot="10800000">
              <a:off x="6709330" y="39474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8175333" y="229797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8561535" y="1813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 flipH="1" rot="10800000">
              <a:off x="7336612" y="30141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 flipH="1" rot="10800000">
              <a:off x="7744755" y="3486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 flipH="1" rot="10800000">
              <a:off x="5461012" y="2636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0784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643161" y="18302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17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6" name="Google Shape;486;p16"/>
          <p:cNvCxnSpPr/>
          <p:nvPr/>
        </p:nvCxnSpPr>
        <p:spPr>
          <a:xfrm>
            <a:off x="823425" y="1769325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7" name="Google Shape;367;p3"/>
          <p:cNvSpPr txBox="1"/>
          <p:nvPr>
            <p:ph idx="7" type="title"/>
          </p:nvPr>
        </p:nvSpPr>
        <p:spPr>
          <a:xfrm>
            <a:off x="2340600" y="1215151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8" name="Google Shape;368;p3"/>
          <p:cNvSpPr txBox="1"/>
          <p:nvPr>
            <p:ph idx="8" type="title"/>
          </p:nvPr>
        </p:nvSpPr>
        <p:spPr>
          <a:xfrm>
            <a:off x="5956175" y="295685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9" name="Google Shape;369;p3"/>
          <p:cNvSpPr txBox="1"/>
          <p:nvPr>
            <p:ph idx="9" type="title"/>
          </p:nvPr>
        </p:nvSpPr>
        <p:spPr>
          <a:xfrm>
            <a:off x="5956171" y="1215151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0" name="Google Shape;370;p3"/>
          <p:cNvSpPr txBox="1"/>
          <p:nvPr>
            <p:ph idx="14" type="title"/>
          </p:nvPr>
        </p:nvSpPr>
        <p:spPr>
          <a:xfrm>
            <a:off x="2340600" y="2956851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" name="Google Shape;371;p3"/>
          <p:cNvSpPr txBox="1"/>
          <p:nvPr>
            <p:ph idx="16" type="subTitle"/>
          </p:nvPr>
        </p:nvSpPr>
        <p:spPr>
          <a:xfrm>
            <a:off x="1555200" y="18093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2" name="Google Shape;372;p3"/>
          <p:cNvSpPr txBox="1"/>
          <p:nvPr>
            <p:ph idx="17" type="subTitle"/>
          </p:nvPr>
        </p:nvSpPr>
        <p:spPr>
          <a:xfrm>
            <a:off x="5170771" y="18093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73" name="Google Shape;373;p3"/>
          <p:cNvSpPr txBox="1"/>
          <p:nvPr>
            <p:ph idx="18" type="subTitle"/>
          </p:nvPr>
        </p:nvSpPr>
        <p:spPr>
          <a:xfrm>
            <a:off x="1555199" y="35510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74" name="Google Shape;374;p3"/>
          <p:cNvSpPr txBox="1"/>
          <p:nvPr>
            <p:ph idx="19" type="subTitle"/>
          </p:nvPr>
        </p:nvSpPr>
        <p:spPr>
          <a:xfrm>
            <a:off x="5170775" y="35511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380" name="Google Shape;380;p6"/>
          <p:cNvSpPr txBox="1"/>
          <p:nvPr>
            <p:ph idx="1" type="subTitle"/>
          </p:nvPr>
        </p:nvSpPr>
        <p:spPr>
          <a:xfrm>
            <a:off x="1047500" y="1167275"/>
            <a:ext cx="6997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Objective: </a:t>
            </a:r>
            <a:r>
              <a:rPr lang="en" sz="1600"/>
              <a:t>Analyze alignment between self-placement &amp; true placement in AWPE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Dataset: </a:t>
            </a:r>
            <a:r>
              <a:rPr lang="en" sz="1600"/>
              <a:t>UCLA student entries with AWPE&lt; self-placement, GPA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Results: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35% of students’ AWPE scores within [41, 48]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61% in interval correctly self-placed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Conclusion: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Strong correlation between [41, 48] AWPE scores &amp; reliable self-placement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Limitations:</a:t>
            </a:r>
            <a:r>
              <a:rPr lang="en" sz="1600"/>
              <a:t> medium proportion of aligned scores, missing values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Future Directions: </a:t>
            </a:r>
            <a:r>
              <a:rPr lang="en" sz="1600"/>
              <a:t>inclusion of more factors, larger sample size for robustness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279782278_1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Methods: Data Cleaning</a:t>
            </a:r>
            <a:endParaRPr/>
          </a:p>
        </p:txBody>
      </p:sp>
      <p:sp>
        <p:nvSpPr>
          <p:cNvPr id="386" name="Google Shape;386;g2e279782278_1_0"/>
          <p:cNvSpPr txBox="1"/>
          <p:nvPr>
            <p:ph idx="2" type="subTitle"/>
          </p:nvPr>
        </p:nvSpPr>
        <p:spPr>
          <a:xfrm>
            <a:off x="316625" y="1417275"/>
            <a:ext cx="457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Filtered out data without placement scores or self-reported scores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the “H/L/A” column to appropriate reflect if the self-reported score was high, low, or aligned respectively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our GPA analyses, imputed missing or zero GPAs using classification and regression trees using the mice package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g2e279782278_1_0"/>
          <p:cNvPicPr preferRelativeResize="0"/>
          <p:nvPr/>
        </p:nvPicPr>
        <p:blipFill rotWithShape="1">
          <a:blip r:embed="rId3">
            <a:alphaModFix/>
          </a:blip>
          <a:srcRect b="87219" l="0" r="0" t="0"/>
          <a:stretch/>
        </p:blipFill>
        <p:spPr>
          <a:xfrm>
            <a:off x="5021725" y="1417275"/>
            <a:ext cx="3752401" cy="2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2e279782278_1_0"/>
          <p:cNvPicPr preferRelativeResize="0"/>
          <p:nvPr/>
        </p:nvPicPr>
        <p:blipFill rotWithShape="1">
          <a:blip r:embed="rId3">
            <a:alphaModFix/>
          </a:blip>
          <a:srcRect b="0" l="0" r="0" t="27012"/>
          <a:stretch/>
        </p:blipFill>
        <p:spPr>
          <a:xfrm>
            <a:off x="5021725" y="1672775"/>
            <a:ext cx="3752401" cy="14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279782278_1_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Methods: Extracting the Interval</a:t>
            </a:r>
            <a:endParaRPr/>
          </a:p>
        </p:txBody>
      </p:sp>
      <p:sp>
        <p:nvSpPr>
          <p:cNvPr id="394" name="Google Shape;394;g2e279782278_1_6"/>
          <p:cNvSpPr txBox="1"/>
          <p:nvPr>
            <p:ph idx="2" type="subTitle"/>
          </p:nvPr>
        </p:nvSpPr>
        <p:spPr>
          <a:xfrm>
            <a:off x="331300" y="1241450"/>
            <a:ext cx="49635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graphed four possible intervals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Gave us an idea that high scores had the greatest proportion of aligned placements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 an approximately exhaustive algorithm (brute force)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Overview of algorithm: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the minimum score, construct </a:t>
            </a:r>
            <a:r>
              <a:rPr lang="en"/>
              <a:t>first interval with that as lower bound and upper bound as minimum score + 1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all possible intervals for that lower bound by increasing upper bound by 1, compute correlation with aligned scores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through all lower bounds by 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the interval with the maximum score.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g2e279782278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75" y="1241450"/>
            <a:ext cx="3531549" cy="2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31b653111_1_0"/>
          <p:cNvSpPr txBox="1"/>
          <p:nvPr>
            <p:ph type="title"/>
          </p:nvPr>
        </p:nvSpPr>
        <p:spPr>
          <a:xfrm>
            <a:off x="776875" y="1912350"/>
            <a:ext cx="77040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Interval: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AWPE Scores in [41,48]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279782278_4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Description of Interval</a:t>
            </a:r>
            <a:endParaRPr/>
          </a:p>
        </p:txBody>
      </p:sp>
      <p:sp>
        <p:nvSpPr>
          <p:cNvPr id="406" name="Google Shape;406;g2e279782278_4_0"/>
          <p:cNvSpPr txBox="1"/>
          <p:nvPr>
            <p:ph idx="1" type="subTitle"/>
          </p:nvPr>
        </p:nvSpPr>
        <p:spPr>
          <a:xfrm>
            <a:off x="758550" y="3462025"/>
            <a:ext cx="28395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distribution of AWPE scores appears to centered around 38.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interval includes the maximum AWPE score.</a:t>
            </a:r>
            <a:endParaRPr/>
          </a:p>
        </p:txBody>
      </p:sp>
      <p:pic>
        <p:nvPicPr>
          <p:cNvPr id="407" name="Google Shape;407;g2e27978227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07238"/>
            <a:ext cx="3504050" cy="2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e279782278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750" y="1214675"/>
            <a:ext cx="3848800" cy="243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e279782278_4_0"/>
          <p:cNvSpPr txBox="1"/>
          <p:nvPr/>
        </p:nvSpPr>
        <p:spPr>
          <a:xfrm>
            <a:off x="4608800" y="3690525"/>
            <a:ext cx="3260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Majority of students with AWPE scores in the interval placed themselves in class 3, followed by class 2.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279782278_4_7"/>
          <p:cNvSpPr txBox="1"/>
          <p:nvPr>
            <p:ph type="title"/>
          </p:nvPr>
        </p:nvSpPr>
        <p:spPr>
          <a:xfrm>
            <a:off x="720000" y="23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Analysis of Interval</a:t>
            </a:r>
            <a:endParaRPr/>
          </a:p>
        </p:txBody>
      </p:sp>
      <p:sp>
        <p:nvSpPr>
          <p:cNvPr id="415" name="Google Shape;415;g2e279782278_4_7"/>
          <p:cNvSpPr txBox="1"/>
          <p:nvPr>
            <p:ph idx="1" type="subTitle"/>
          </p:nvPr>
        </p:nvSpPr>
        <p:spPr>
          <a:xfrm>
            <a:off x="4744200" y="3398650"/>
            <a:ext cx="36798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Proportion of aligned self-placement with scores in interval than out of interval.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difference was confirmed using prop.test() with a p-value &lt; .05</a:t>
            </a:r>
            <a:endParaRPr/>
          </a:p>
        </p:txBody>
      </p:sp>
      <p:pic>
        <p:nvPicPr>
          <p:cNvPr id="416" name="Google Shape;416;g2e279782278_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200" y="1018275"/>
            <a:ext cx="3754751" cy="23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e279782278_4_7"/>
          <p:cNvSpPr txBox="1"/>
          <p:nvPr/>
        </p:nvSpPr>
        <p:spPr>
          <a:xfrm>
            <a:off x="1201525" y="4233850"/>
            <a:ext cx="32778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60% of aligned self-placements have AWPE scores in interval.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18" name="Google Shape;418;g2e279782278_4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350" y="3775525"/>
            <a:ext cx="28021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2e279782278_4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275" y="1018263"/>
            <a:ext cx="3455875" cy="21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e279782278_4_7"/>
          <p:cNvSpPr txBox="1"/>
          <p:nvPr/>
        </p:nvSpPr>
        <p:spPr>
          <a:xfrm>
            <a:off x="1201525" y="3128625"/>
            <a:ext cx="3089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374 students inside interval, and 693 students outside.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/>
          <p:nvPr>
            <p:ph type="title"/>
          </p:nvPr>
        </p:nvSpPr>
        <p:spPr>
          <a:xfrm>
            <a:off x="8100" y="1552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200"/>
              <a:t>Analysis of Interval Using Logistic Regression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sp>
        <p:nvSpPr>
          <p:cNvPr id="426" name="Google Shape;426;p9"/>
          <p:cNvSpPr txBox="1"/>
          <p:nvPr>
            <p:ph idx="2" type="subTitle"/>
          </p:nvPr>
        </p:nvSpPr>
        <p:spPr>
          <a:xfrm>
            <a:off x="568200" y="3368500"/>
            <a:ext cx="38790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model considering interaction effect between interval and GPA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changes in probability of an accurate self placement across different combinations of interval value and GPA value</a:t>
            </a:r>
            <a:endParaRPr/>
          </a:p>
        </p:txBody>
      </p:sp>
      <p:sp>
        <p:nvSpPr>
          <p:cNvPr id="427" name="Google Shape;427;p9"/>
          <p:cNvSpPr txBox="1"/>
          <p:nvPr>
            <p:ph idx="3" type="subTitle"/>
          </p:nvPr>
        </p:nvSpPr>
        <p:spPr>
          <a:xfrm>
            <a:off x="4371225" y="3368500"/>
            <a:ext cx="4515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model with Accuracy across interval and GPA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</a:t>
            </a:r>
            <a:r>
              <a:rPr lang="en"/>
              <a:t>eft plot displays predicted probabilities if the AWPE score is in our interval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plot displays predicted probabilities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accuracy based off GPA values</a:t>
            </a:r>
            <a:endParaRPr/>
          </a:p>
        </p:txBody>
      </p:sp>
      <p:pic>
        <p:nvPicPr>
          <p:cNvPr id="428" name="Google Shape;428;p9"/>
          <p:cNvPicPr preferRelativeResize="0"/>
          <p:nvPr/>
        </p:nvPicPr>
        <p:blipFill rotWithShape="1">
          <a:blip r:embed="rId3">
            <a:alphaModFix/>
          </a:blip>
          <a:srcRect b="3929" l="0" r="0" t="0"/>
          <a:stretch/>
        </p:blipFill>
        <p:spPr>
          <a:xfrm>
            <a:off x="259650" y="849364"/>
            <a:ext cx="4246350" cy="251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9"/>
          <p:cNvPicPr preferRelativeResize="0"/>
          <p:nvPr/>
        </p:nvPicPr>
        <p:blipFill rotWithShape="1">
          <a:blip r:embed="rId4">
            <a:alphaModFix/>
          </a:blip>
          <a:srcRect b="3929" l="0" r="0" t="0"/>
          <a:stretch/>
        </p:blipFill>
        <p:spPr>
          <a:xfrm>
            <a:off x="4506000" y="849347"/>
            <a:ext cx="4246350" cy="251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