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12E"/>
    <a:srgbClr val="EC5E1E"/>
    <a:srgbClr val="A780BE"/>
    <a:srgbClr val="49245A"/>
    <a:srgbClr val="EA5F24"/>
    <a:srgbClr val="BA4C33"/>
    <a:srgbClr val="7030A0"/>
    <a:srgbClr val="DE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4" y="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Испытываете ли вы стресс?</a:t>
            </a:r>
          </a:p>
        </c:rich>
      </c:tx>
      <c:layout>
        <c:manualLayout>
          <c:xMode val="edge"/>
          <c:yMode val="edge"/>
          <c:x val="7.2876023285749797E-2"/>
          <c:y val="4.0319693189358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Испытываете ли вы стресс?</c:v>
                </c:pt>
              </c:strCache>
            </c:strRef>
          </c:tx>
          <c:spPr>
            <a:solidFill>
              <a:srgbClr val="DE5A29"/>
            </a:solidFill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730792643409994"/>
          <c:y val="0.73654689770066073"/>
          <c:w val="0.16901012009143768"/>
          <c:h val="0.2236751735457660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00501-84E4-4EA8-9C28-12D621FD308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36A7AB-4653-44B1-B1E1-3D937BF0F79E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ru-RU" sz="1800" b="0" i="0" dirty="0" smtClean="0"/>
            <a:t>Исследование явления стресса</a:t>
          </a:r>
          <a:endParaRPr lang="ru-RU" sz="1800" dirty="0"/>
        </a:p>
      </dgm:t>
    </dgm:pt>
    <dgm:pt modelId="{2BF3021A-F108-489D-8B14-A508B40CD9CD}" type="parTrans" cxnId="{99C31466-3ED5-4944-A143-0466A68E2556}">
      <dgm:prSet/>
      <dgm:spPr/>
      <dgm:t>
        <a:bodyPr/>
        <a:lstStyle/>
        <a:p>
          <a:endParaRPr lang="ru-RU"/>
        </a:p>
      </dgm:t>
    </dgm:pt>
    <dgm:pt modelId="{3ED2D6A8-0144-43DD-98A6-17480186D92E}" type="sibTrans" cxnId="{99C31466-3ED5-4944-A143-0466A68E2556}">
      <dgm:prSet/>
      <dgm:spPr/>
      <dgm:t>
        <a:bodyPr/>
        <a:lstStyle/>
        <a:p>
          <a:endParaRPr lang="ru-RU"/>
        </a:p>
      </dgm:t>
    </dgm:pt>
    <dgm:pt modelId="{C707D514-5700-42BF-81D7-0308D9893FEB}">
      <dgm:prSet phldrT="[Текст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sz="1800" dirty="0" smtClean="0"/>
            <a:t>Разработка ПАР и экономическое обоснование</a:t>
          </a:r>
          <a:endParaRPr lang="ru-RU" sz="1800" dirty="0"/>
        </a:p>
      </dgm:t>
    </dgm:pt>
    <dgm:pt modelId="{1ED3F024-03F2-439A-91D6-9B37BF8CAC06}" type="parTrans" cxnId="{FF5029C5-412B-4FC6-9A74-44B62966C20A}">
      <dgm:prSet/>
      <dgm:spPr/>
      <dgm:t>
        <a:bodyPr/>
        <a:lstStyle/>
        <a:p>
          <a:endParaRPr lang="ru-RU"/>
        </a:p>
      </dgm:t>
    </dgm:pt>
    <dgm:pt modelId="{0326CCC6-7FD0-4952-BBB0-E9AF4BFC2F7D}" type="sibTrans" cxnId="{FF5029C5-412B-4FC6-9A74-44B62966C20A}">
      <dgm:prSet/>
      <dgm:spPr/>
      <dgm:t>
        <a:bodyPr/>
        <a:lstStyle/>
        <a:p>
          <a:endParaRPr lang="ru-RU"/>
        </a:p>
      </dgm:t>
    </dgm:pt>
    <dgm:pt modelId="{3F2020E8-C6D9-49BF-87B6-8C391AD9D6F8}">
      <dgm:prSet phldrT="[Текст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sz="1800" b="0" i="0" dirty="0" smtClean="0"/>
            <a:t>Разработка модуля обработки сигналов физиологических параметров</a:t>
          </a:r>
          <a:endParaRPr lang="ru-RU" sz="1800" dirty="0"/>
        </a:p>
      </dgm:t>
    </dgm:pt>
    <dgm:pt modelId="{47386FC4-8B1E-48E6-B795-C5195AE011F5}" type="parTrans" cxnId="{6AD55ECD-88EC-4F58-890A-899638BAC7E2}">
      <dgm:prSet/>
      <dgm:spPr/>
      <dgm:t>
        <a:bodyPr/>
        <a:lstStyle/>
        <a:p>
          <a:endParaRPr lang="ru-RU"/>
        </a:p>
      </dgm:t>
    </dgm:pt>
    <dgm:pt modelId="{3AFD6421-E6B6-479A-AB8A-F12144516DB7}" type="sibTrans" cxnId="{6AD55ECD-88EC-4F58-890A-899638BAC7E2}">
      <dgm:prSet/>
      <dgm:spPr/>
      <dgm:t>
        <a:bodyPr/>
        <a:lstStyle/>
        <a:p>
          <a:endParaRPr lang="ru-RU"/>
        </a:p>
      </dgm:t>
    </dgm:pt>
    <dgm:pt modelId="{0033CD0D-C7E6-4246-9FE5-EFAF47A38298}">
      <dgm:prSet phldrT="[Текст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ru-RU" sz="1800" b="0" i="0" dirty="0" smtClean="0"/>
            <a:t>Апробация ПАР</a:t>
          </a:r>
          <a:endParaRPr lang="ru-RU" sz="1800" dirty="0"/>
        </a:p>
      </dgm:t>
    </dgm:pt>
    <dgm:pt modelId="{1E9C7C12-ABFB-4D0F-A837-6D95EEF8BC71}" type="parTrans" cxnId="{974752A8-EE5C-4E39-8500-64A75E6D98BB}">
      <dgm:prSet/>
      <dgm:spPr/>
      <dgm:t>
        <a:bodyPr/>
        <a:lstStyle/>
        <a:p>
          <a:endParaRPr lang="ru-RU"/>
        </a:p>
      </dgm:t>
    </dgm:pt>
    <dgm:pt modelId="{6734F42A-3BCF-48D6-BAF0-DE3A6EDDF69E}" type="sibTrans" cxnId="{974752A8-EE5C-4E39-8500-64A75E6D98BB}">
      <dgm:prSet/>
      <dgm:spPr/>
      <dgm:t>
        <a:bodyPr/>
        <a:lstStyle/>
        <a:p>
          <a:endParaRPr lang="ru-RU"/>
        </a:p>
      </dgm:t>
    </dgm:pt>
    <dgm:pt modelId="{7545F9A3-3CD8-40E3-9879-4815F5C655F3}">
      <dgm:prSet phldrT="[Текст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sz="1800" dirty="0" smtClean="0"/>
            <a:t>Анализ результативности</a:t>
          </a:r>
          <a:endParaRPr lang="ru-RU" sz="1800" dirty="0"/>
        </a:p>
      </dgm:t>
    </dgm:pt>
    <dgm:pt modelId="{81F811EA-5B33-4173-A6B0-9D74544FD025}" type="parTrans" cxnId="{B46536F4-E13B-4D49-9352-BE1800B2FD6C}">
      <dgm:prSet/>
      <dgm:spPr/>
      <dgm:t>
        <a:bodyPr/>
        <a:lstStyle/>
        <a:p>
          <a:endParaRPr lang="ru-RU"/>
        </a:p>
      </dgm:t>
    </dgm:pt>
    <dgm:pt modelId="{3C3C3077-AE86-4607-83C2-574BAB67F743}" type="sibTrans" cxnId="{B46536F4-E13B-4D49-9352-BE1800B2FD6C}">
      <dgm:prSet/>
      <dgm:spPr/>
      <dgm:t>
        <a:bodyPr/>
        <a:lstStyle/>
        <a:p>
          <a:endParaRPr lang="ru-RU"/>
        </a:p>
      </dgm:t>
    </dgm:pt>
    <dgm:pt modelId="{B30A104F-9E65-42AD-B133-DC8C47A21E3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ru-RU" sz="1400" dirty="0"/>
        </a:p>
      </dgm:t>
    </dgm:pt>
    <dgm:pt modelId="{94974A0C-7DF1-4B9D-B836-A2E1C8F793EB}" type="parTrans" cxnId="{7603AD74-23ED-4CC6-943C-A36A2AEB5015}">
      <dgm:prSet/>
      <dgm:spPr/>
      <dgm:t>
        <a:bodyPr/>
        <a:lstStyle/>
        <a:p>
          <a:endParaRPr lang="ru-RU"/>
        </a:p>
      </dgm:t>
    </dgm:pt>
    <dgm:pt modelId="{CE7CC280-8270-4B91-AB9D-647D9D144011}" type="sibTrans" cxnId="{7603AD74-23ED-4CC6-943C-A36A2AEB5015}">
      <dgm:prSet/>
      <dgm:spPr/>
      <dgm:t>
        <a:bodyPr/>
        <a:lstStyle/>
        <a:p>
          <a:endParaRPr lang="ru-RU"/>
        </a:p>
      </dgm:t>
    </dgm:pt>
    <dgm:pt modelId="{AE431CD7-E914-43B1-A5C3-4D3B1748985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800" b="0" i="0" smtClean="0"/>
            <a:t>Разработка концепта визуализаци</a:t>
          </a:r>
          <a:endParaRPr lang="ru-RU" sz="1800"/>
        </a:p>
      </dgm:t>
    </dgm:pt>
    <dgm:pt modelId="{927CF98E-9A3B-4E5B-BAD5-CE728A46FD47}" type="parTrans" cxnId="{EFB6C3B5-A386-413E-AB2A-20FC61DE55D2}">
      <dgm:prSet/>
      <dgm:spPr/>
      <dgm:t>
        <a:bodyPr/>
        <a:lstStyle/>
        <a:p>
          <a:endParaRPr lang="ru-RU"/>
        </a:p>
      </dgm:t>
    </dgm:pt>
    <dgm:pt modelId="{0C9C0AAD-16B1-462D-B988-12EC3188B196}" type="sibTrans" cxnId="{EFB6C3B5-A386-413E-AB2A-20FC61DE55D2}">
      <dgm:prSet/>
      <dgm:spPr/>
      <dgm:t>
        <a:bodyPr/>
        <a:lstStyle/>
        <a:p>
          <a:endParaRPr lang="ru-RU"/>
        </a:p>
      </dgm:t>
    </dgm:pt>
    <dgm:pt modelId="{70E278BA-CAFD-446E-94BB-DB826E7719A3}" type="pres">
      <dgm:prSet presAssocID="{9E700501-84E4-4EA8-9C28-12D621FD3089}" presName="Name0" presStyleCnt="0">
        <dgm:presLayoutVars>
          <dgm:dir/>
          <dgm:resizeHandles val="exact"/>
        </dgm:presLayoutVars>
      </dgm:prSet>
      <dgm:spPr/>
    </dgm:pt>
    <dgm:pt modelId="{CF05BE27-7891-4765-89CC-4328A22A7D0A}" type="pres">
      <dgm:prSet presAssocID="{9E700501-84E4-4EA8-9C28-12D621FD3089}" presName="cycle" presStyleCnt="0"/>
      <dgm:spPr/>
    </dgm:pt>
    <dgm:pt modelId="{197324A3-C726-4FBA-861D-A81B0F102FB3}" type="pres">
      <dgm:prSet presAssocID="{0736A7AB-4653-44B1-B1E1-3D937BF0F79E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7F8B0E-911C-426A-8690-1BCF60C76093}" type="pres">
      <dgm:prSet presAssocID="{3ED2D6A8-0144-43DD-98A6-17480186D92E}" presName="sibTransFirstNode" presStyleLbl="bgShp" presStyleIdx="0" presStyleCnt="1" custAng="19926186"/>
      <dgm:spPr/>
    </dgm:pt>
    <dgm:pt modelId="{15D47B5F-EC7E-4FB0-A004-F9740F6B09DB}" type="pres">
      <dgm:prSet presAssocID="{AE431CD7-E914-43B1-A5C3-4D3B17489855}" presName="nodeFollowingNodes" presStyleLbl="node1" presStyleIdx="1" presStyleCnt="6" custScaleX="104452" custScaleY="103605" custRadScaleRad="128191" custRadScaleInc="19604">
        <dgm:presLayoutVars>
          <dgm:bulletEnabled val="1"/>
        </dgm:presLayoutVars>
      </dgm:prSet>
      <dgm:spPr/>
    </dgm:pt>
    <dgm:pt modelId="{CA001E36-FB2B-417C-A3BB-6623A1CB383B}" type="pres">
      <dgm:prSet presAssocID="{C707D514-5700-42BF-81D7-0308D9893FEB}" presName="nodeFollowingNodes" presStyleLbl="node1" presStyleIdx="2" presStyleCnt="6" custScaleX="105478" custRadScaleRad="128993" custRadScaleInc="-30031">
        <dgm:presLayoutVars>
          <dgm:bulletEnabled val="1"/>
        </dgm:presLayoutVars>
      </dgm:prSet>
      <dgm:spPr/>
    </dgm:pt>
    <dgm:pt modelId="{D5B14276-D941-4EB4-B191-A88352860DBE}" type="pres">
      <dgm:prSet presAssocID="{3F2020E8-C6D9-49BF-87B6-8C391AD9D6F8}" presName="nodeFollowingNodes" presStyleLbl="node1" presStyleIdx="3" presStyleCnt="6" custScaleX="147898" custRadScaleRad="78155" custRadScaleInc="12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081E9F-E994-47FE-98B1-5EB55E2AC379}" type="pres">
      <dgm:prSet presAssocID="{0033CD0D-C7E6-4246-9FE5-EFAF47A38298}" presName="nodeFollowingNodes" presStyleLbl="node1" presStyleIdx="4" presStyleCnt="6" custRadScaleRad="132813" custRadScaleInc="379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2D0BE8-1E8E-4563-8B2E-CC6BE267DA93}" type="pres">
      <dgm:prSet presAssocID="{7545F9A3-3CD8-40E3-9879-4815F5C655F3}" presName="nodeFollowingNodes" presStyleLbl="node1" presStyleIdx="5" presStyleCnt="6" custRadScaleRad="135377" custRadScaleInc="-9501">
        <dgm:presLayoutVars>
          <dgm:bulletEnabled val="1"/>
        </dgm:presLayoutVars>
      </dgm:prSet>
      <dgm:spPr/>
    </dgm:pt>
  </dgm:ptLst>
  <dgm:cxnLst>
    <dgm:cxn modelId="{59257191-39A4-4521-ABF2-B688B846E3F1}" type="presOf" srcId="{3F2020E8-C6D9-49BF-87B6-8C391AD9D6F8}" destId="{D5B14276-D941-4EB4-B191-A88352860DBE}" srcOrd="0" destOrd="0" presId="urn:microsoft.com/office/officeart/2005/8/layout/cycle3"/>
    <dgm:cxn modelId="{C25DA735-61A4-47B9-98BA-34748B96EB8D}" type="presOf" srcId="{7545F9A3-3CD8-40E3-9879-4815F5C655F3}" destId="{032D0BE8-1E8E-4563-8B2E-CC6BE267DA93}" srcOrd="0" destOrd="0" presId="urn:microsoft.com/office/officeart/2005/8/layout/cycle3"/>
    <dgm:cxn modelId="{B46536F4-E13B-4D49-9352-BE1800B2FD6C}" srcId="{9E700501-84E4-4EA8-9C28-12D621FD3089}" destId="{7545F9A3-3CD8-40E3-9879-4815F5C655F3}" srcOrd="5" destOrd="0" parTransId="{81F811EA-5B33-4173-A6B0-9D74544FD025}" sibTransId="{3C3C3077-AE86-4607-83C2-574BAB67F743}"/>
    <dgm:cxn modelId="{99C31466-3ED5-4944-A143-0466A68E2556}" srcId="{9E700501-84E4-4EA8-9C28-12D621FD3089}" destId="{0736A7AB-4653-44B1-B1E1-3D937BF0F79E}" srcOrd="0" destOrd="0" parTransId="{2BF3021A-F108-489D-8B14-A508B40CD9CD}" sibTransId="{3ED2D6A8-0144-43DD-98A6-17480186D92E}"/>
    <dgm:cxn modelId="{0DE99B2F-20DC-47D5-8AAF-4FB066623A05}" type="presOf" srcId="{3ED2D6A8-0144-43DD-98A6-17480186D92E}" destId="{FC7F8B0E-911C-426A-8690-1BCF60C76093}" srcOrd="0" destOrd="0" presId="urn:microsoft.com/office/officeart/2005/8/layout/cycle3"/>
    <dgm:cxn modelId="{82D2DF5F-EB19-47BF-8B92-A17DC9A9B1B5}" type="presOf" srcId="{0033CD0D-C7E6-4246-9FE5-EFAF47A38298}" destId="{6F081E9F-E994-47FE-98B1-5EB55E2AC379}" srcOrd="0" destOrd="0" presId="urn:microsoft.com/office/officeart/2005/8/layout/cycle3"/>
    <dgm:cxn modelId="{6261EEC3-5C0B-4C9D-BE6E-A08CD31BA0F6}" type="presOf" srcId="{0736A7AB-4653-44B1-B1E1-3D937BF0F79E}" destId="{197324A3-C726-4FBA-861D-A81B0F102FB3}" srcOrd="0" destOrd="0" presId="urn:microsoft.com/office/officeart/2005/8/layout/cycle3"/>
    <dgm:cxn modelId="{FE423A5E-6276-4D73-BF0C-3064FBB3BDAB}" type="presOf" srcId="{C707D514-5700-42BF-81D7-0308D9893FEB}" destId="{CA001E36-FB2B-417C-A3BB-6623A1CB383B}" srcOrd="0" destOrd="0" presId="urn:microsoft.com/office/officeart/2005/8/layout/cycle3"/>
    <dgm:cxn modelId="{6AD55ECD-88EC-4F58-890A-899638BAC7E2}" srcId="{9E700501-84E4-4EA8-9C28-12D621FD3089}" destId="{3F2020E8-C6D9-49BF-87B6-8C391AD9D6F8}" srcOrd="3" destOrd="0" parTransId="{47386FC4-8B1E-48E6-B795-C5195AE011F5}" sibTransId="{3AFD6421-E6B6-479A-AB8A-F12144516DB7}"/>
    <dgm:cxn modelId="{4E953BD2-81A3-41BA-AC3B-C4D41D9638DA}" type="presOf" srcId="{AE431CD7-E914-43B1-A5C3-4D3B17489855}" destId="{15D47B5F-EC7E-4FB0-A004-F9740F6B09DB}" srcOrd="0" destOrd="0" presId="urn:microsoft.com/office/officeart/2005/8/layout/cycle3"/>
    <dgm:cxn modelId="{974752A8-EE5C-4E39-8500-64A75E6D98BB}" srcId="{9E700501-84E4-4EA8-9C28-12D621FD3089}" destId="{0033CD0D-C7E6-4246-9FE5-EFAF47A38298}" srcOrd="4" destOrd="0" parTransId="{1E9C7C12-ABFB-4D0F-A837-6D95EEF8BC71}" sibTransId="{6734F42A-3BCF-48D6-BAF0-DE3A6EDDF69E}"/>
    <dgm:cxn modelId="{EFB6C3B5-A386-413E-AB2A-20FC61DE55D2}" srcId="{9E700501-84E4-4EA8-9C28-12D621FD3089}" destId="{AE431CD7-E914-43B1-A5C3-4D3B17489855}" srcOrd="1" destOrd="0" parTransId="{927CF98E-9A3B-4E5B-BAD5-CE728A46FD47}" sibTransId="{0C9C0AAD-16B1-462D-B988-12EC3188B196}"/>
    <dgm:cxn modelId="{926BDB83-135A-44DE-B8FC-A3B2EDF22253}" type="presOf" srcId="{B30A104F-9E65-42AD-B133-DC8C47A21E3B}" destId="{197324A3-C726-4FBA-861D-A81B0F102FB3}" srcOrd="0" destOrd="1" presId="urn:microsoft.com/office/officeart/2005/8/layout/cycle3"/>
    <dgm:cxn modelId="{FF5029C5-412B-4FC6-9A74-44B62966C20A}" srcId="{9E700501-84E4-4EA8-9C28-12D621FD3089}" destId="{C707D514-5700-42BF-81D7-0308D9893FEB}" srcOrd="2" destOrd="0" parTransId="{1ED3F024-03F2-439A-91D6-9B37BF8CAC06}" sibTransId="{0326CCC6-7FD0-4952-BBB0-E9AF4BFC2F7D}"/>
    <dgm:cxn modelId="{C9CF4A16-30D6-491B-BE72-3329D1A8B1ED}" type="presOf" srcId="{9E700501-84E4-4EA8-9C28-12D621FD3089}" destId="{70E278BA-CAFD-446E-94BB-DB826E7719A3}" srcOrd="0" destOrd="0" presId="urn:microsoft.com/office/officeart/2005/8/layout/cycle3"/>
    <dgm:cxn modelId="{7603AD74-23ED-4CC6-943C-A36A2AEB5015}" srcId="{0736A7AB-4653-44B1-B1E1-3D937BF0F79E}" destId="{B30A104F-9E65-42AD-B133-DC8C47A21E3B}" srcOrd="0" destOrd="0" parTransId="{94974A0C-7DF1-4B9D-B836-A2E1C8F793EB}" sibTransId="{CE7CC280-8270-4B91-AB9D-647D9D144011}"/>
    <dgm:cxn modelId="{3226A530-D5EE-4F14-A64D-1C3ECED0D0C8}" type="presParOf" srcId="{70E278BA-CAFD-446E-94BB-DB826E7719A3}" destId="{CF05BE27-7891-4765-89CC-4328A22A7D0A}" srcOrd="0" destOrd="0" presId="urn:microsoft.com/office/officeart/2005/8/layout/cycle3"/>
    <dgm:cxn modelId="{71E5C3B9-9480-4B7D-956F-0F6A98756EA1}" type="presParOf" srcId="{CF05BE27-7891-4765-89CC-4328A22A7D0A}" destId="{197324A3-C726-4FBA-861D-A81B0F102FB3}" srcOrd="0" destOrd="0" presId="urn:microsoft.com/office/officeart/2005/8/layout/cycle3"/>
    <dgm:cxn modelId="{D54BA21E-DFC2-472E-8ECD-9B52A6B6A2E8}" type="presParOf" srcId="{CF05BE27-7891-4765-89CC-4328A22A7D0A}" destId="{FC7F8B0E-911C-426A-8690-1BCF60C76093}" srcOrd="1" destOrd="0" presId="urn:microsoft.com/office/officeart/2005/8/layout/cycle3"/>
    <dgm:cxn modelId="{1156EC1C-2AA1-4682-BA18-B15F9E9826C9}" type="presParOf" srcId="{CF05BE27-7891-4765-89CC-4328A22A7D0A}" destId="{15D47B5F-EC7E-4FB0-A004-F9740F6B09DB}" srcOrd="2" destOrd="0" presId="urn:microsoft.com/office/officeart/2005/8/layout/cycle3"/>
    <dgm:cxn modelId="{5C841D60-F63D-4980-9B8E-7ABE6F53E4A8}" type="presParOf" srcId="{CF05BE27-7891-4765-89CC-4328A22A7D0A}" destId="{CA001E36-FB2B-417C-A3BB-6623A1CB383B}" srcOrd="3" destOrd="0" presId="urn:microsoft.com/office/officeart/2005/8/layout/cycle3"/>
    <dgm:cxn modelId="{D5C3B2C9-74D6-4C96-81D7-D82F57FA9188}" type="presParOf" srcId="{CF05BE27-7891-4765-89CC-4328A22A7D0A}" destId="{D5B14276-D941-4EB4-B191-A88352860DBE}" srcOrd="4" destOrd="0" presId="urn:microsoft.com/office/officeart/2005/8/layout/cycle3"/>
    <dgm:cxn modelId="{49A119E6-0C59-46AD-ABB0-A559F7BA66B5}" type="presParOf" srcId="{CF05BE27-7891-4765-89CC-4328A22A7D0A}" destId="{6F081E9F-E994-47FE-98B1-5EB55E2AC379}" srcOrd="5" destOrd="0" presId="urn:microsoft.com/office/officeart/2005/8/layout/cycle3"/>
    <dgm:cxn modelId="{5E5CF43E-6830-46F8-8EE3-D30A253BC23A}" type="presParOf" srcId="{CF05BE27-7891-4765-89CC-4328A22A7D0A}" destId="{032D0BE8-1E8E-4563-8B2E-CC6BE267DA93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F8B0E-911C-426A-8690-1BCF60C76093}">
      <dsp:nvSpPr>
        <dsp:cNvPr id="0" name=""/>
        <dsp:cNvSpPr/>
      </dsp:nvSpPr>
      <dsp:spPr>
        <a:xfrm rot="19926186">
          <a:off x="1926443" y="-4577"/>
          <a:ext cx="4987383" cy="4987383"/>
        </a:xfrm>
        <a:prstGeom prst="circularArrow">
          <a:avLst>
            <a:gd name="adj1" fmla="val 5274"/>
            <a:gd name="adj2" fmla="val 312630"/>
            <a:gd name="adj3" fmla="val 14218830"/>
            <a:gd name="adj4" fmla="val 17132463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324A3-C726-4FBA-861D-A81B0F102FB3}">
      <dsp:nvSpPr>
        <dsp:cNvPr id="0" name=""/>
        <dsp:cNvSpPr/>
      </dsp:nvSpPr>
      <dsp:spPr>
        <a:xfrm>
          <a:off x="3467059" y="1364"/>
          <a:ext cx="1906151" cy="953075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Исследование явления стресса</a:t>
          </a:r>
          <a:endParaRPr lang="ru-RU" sz="18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400" kern="1200" dirty="0"/>
        </a:p>
      </dsp:txBody>
      <dsp:txXfrm>
        <a:off x="3513584" y="47889"/>
        <a:ext cx="1813101" cy="860025"/>
      </dsp:txXfrm>
    </dsp:sp>
    <dsp:sp modelId="{15D47B5F-EC7E-4FB0-A004-F9740F6B09DB}">
      <dsp:nvSpPr>
        <dsp:cNvPr id="0" name=""/>
        <dsp:cNvSpPr/>
      </dsp:nvSpPr>
      <dsp:spPr>
        <a:xfrm>
          <a:off x="5863141" y="1123871"/>
          <a:ext cx="1991013" cy="987434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smtClean="0"/>
            <a:t>Разработка концепта визуализаци</a:t>
          </a:r>
          <a:endParaRPr lang="ru-RU" sz="1800" kern="1200"/>
        </a:p>
      </dsp:txBody>
      <dsp:txXfrm>
        <a:off x="5911344" y="1172074"/>
        <a:ext cx="1894607" cy="891028"/>
      </dsp:txXfrm>
    </dsp:sp>
    <dsp:sp modelId="{CA001E36-FB2B-417C-A3BB-6623A1CB383B}">
      <dsp:nvSpPr>
        <dsp:cNvPr id="0" name=""/>
        <dsp:cNvSpPr/>
      </dsp:nvSpPr>
      <dsp:spPr>
        <a:xfrm>
          <a:off x="5940973" y="2680554"/>
          <a:ext cx="2010570" cy="95307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Разработка ПАР и экономическое обоснование</a:t>
          </a:r>
          <a:endParaRPr lang="ru-RU" sz="1800" kern="1200" dirty="0"/>
        </a:p>
      </dsp:txBody>
      <dsp:txXfrm>
        <a:off x="5987498" y="2727079"/>
        <a:ext cx="1917520" cy="860025"/>
      </dsp:txXfrm>
    </dsp:sp>
    <dsp:sp modelId="{D5B14276-D941-4EB4-B191-A88352860DBE}">
      <dsp:nvSpPr>
        <dsp:cNvPr id="0" name=""/>
        <dsp:cNvSpPr/>
      </dsp:nvSpPr>
      <dsp:spPr>
        <a:xfrm>
          <a:off x="2992401" y="3605833"/>
          <a:ext cx="2819160" cy="95307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Разработка модуля обработки сигналов физиологических параметров</a:t>
          </a:r>
          <a:endParaRPr lang="ru-RU" sz="1800" kern="1200" dirty="0"/>
        </a:p>
      </dsp:txBody>
      <dsp:txXfrm>
        <a:off x="3038926" y="3652358"/>
        <a:ext cx="2726110" cy="860025"/>
      </dsp:txXfrm>
    </dsp:sp>
    <dsp:sp modelId="{6F081E9F-E994-47FE-98B1-5EB55E2AC379}">
      <dsp:nvSpPr>
        <dsp:cNvPr id="0" name=""/>
        <dsp:cNvSpPr/>
      </dsp:nvSpPr>
      <dsp:spPr>
        <a:xfrm>
          <a:off x="824626" y="2512983"/>
          <a:ext cx="1906151" cy="95307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Апробация ПАР</a:t>
          </a:r>
          <a:endParaRPr lang="ru-RU" sz="1800" kern="1200" dirty="0"/>
        </a:p>
      </dsp:txBody>
      <dsp:txXfrm>
        <a:off x="871151" y="2559508"/>
        <a:ext cx="1813101" cy="860025"/>
      </dsp:txXfrm>
    </dsp:sp>
    <dsp:sp modelId="{032D0BE8-1E8E-4563-8B2E-CC6BE267DA93}">
      <dsp:nvSpPr>
        <dsp:cNvPr id="0" name=""/>
        <dsp:cNvSpPr/>
      </dsp:nvSpPr>
      <dsp:spPr>
        <a:xfrm>
          <a:off x="986936" y="862142"/>
          <a:ext cx="1906151" cy="953075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 результативности</a:t>
          </a:r>
          <a:endParaRPr lang="ru-RU" sz="1800" kern="1200" dirty="0"/>
        </a:p>
      </dsp:txBody>
      <dsp:txXfrm>
        <a:off x="1033461" y="908667"/>
        <a:ext cx="1813101" cy="860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B71D-F380-45EC-86DB-AD702A325002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911CE-B2AA-4867-AF0D-95668A4E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911CE-B2AA-4867-AF0D-95668A4E82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37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FC45E-C611-4CCB-A9BF-56E0E61FE63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56804-3709-45D1-BF11-2B028DA4286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1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745BE6-6461-48E1-A6C9-8F34D77A8E8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01DB4-30AE-46FC-B74B-382C0B5982B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45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BE8C23-F27F-4B97-88AB-2CA5EBC0A7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B9C5-41FB-4B08-884B-1B2691550F2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52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A751A6-1AC8-4E44-B9EB-F33DC7A2F9C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596F9-7D9F-4AFB-8198-BABE2019DBE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71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16B88-B6A4-4D6C-855C-5E4D366C84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A01A9-B61F-4A73-B5E3-3085A50DDF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83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E4C99-D59B-4434-8E9F-D4DD1072FF7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EB0F6-CA0A-4148-9A54-397802B6F1D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56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AA95C6-ADAC-44D8-BD8B-AE08CE1AB07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FEA9C-6C39-4B14-84A7-03398A1023C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13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F2855-C60F-47E9-B60C-96CD105988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18ED3-3D37-4C92-B2D3-5BF9C2B558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14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53177-B430-4C6B-B7BB-F8571345B83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34C24-338B-4ACA-B4DF-FF6A8E6F0C4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81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488C3-C6BD-4BED-A2B5-88BCAF8B05F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7DF4AB-0539-48AA-8F12-32646743C90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37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00531A-6E2A-4056-B925-51928323702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6EABC-85F2-4952-9431-D58B2E0526E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24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4B4DAC-DC08-48BC-960F-5A626ABDE51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99A6D1-FD29-4A14-8F78-24482F802C7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2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eg"/><Relationship Id="rId7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Рисунок 2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Рисунок 3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1216149"/>
            <a:ext cx="8604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</a:rPr>
              <a:t>Направление</a:t>
            </a:r>
            <a:endParaRPr lang="ru-RU" sz="2400" b="1" dirty="0">
              <a:solidFill>
                <a:srgbClr val="7030A0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7030A0"/>
                </a:solidFill>
              </a:rPr>
              <a:t>«</a:t>
            </a:r>
            <a:r>
              <a:rPr lang="ru-RU" sz="2400" b="1" dirty="0" err="1" smtClean="0">
                <a:solidFill>
                  <a:srgbClr val="7030A0"/>
                </a:solidFill>
              </a:rPr>
              <a:t>Нейротехнологии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и </a:t>
            </a:r>
            <a:r>
              <a:rPr lang="ru-RU" sz="2400" b="1" dirty="0" err="1">
                <a:solidFill>
                  <a:srgbClr val="7030A0"/>
                </a:solidFill>
              </a:rPr>
              <a:t>природоподобные</a:t>
            </a:r>
            <a:r>
              <a:rPr lang="ru-RU" sz="2400" b="1" dirty="0">
                <a:solidFill>
                  <a:srgbClr val="7030A0"/>
                </a:solidFill>
              </a:rPr>
              <a:t> </a:t>
            </a:r>
            <a:r>
              <a:rPr lang="ru-RU" sz="2400" b="1" dirty="0" smtClean="0">
                <a:solidFill>
                  <a:srgbClr val="7030A0"/>
                </a:solidFill>
              </a:rPr>
              <a:t>технологии»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259" y="2514962"/>
            <a:ext cx="8604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6600" b="1" dirty="0" smtClean="0">
                <a:solidFill>
                  <a:srgbClr val="7030A0"/>
                </a:solidFill>
              </a:rPr>
              <a:t>Стоп - </a:t>
            </a:r>
            <a:r>
              <a:rPr lang="ru-RU" sz="6600" b="1" dirty="0">
                <a:solidFill>
                  <a:srgbClr val="7030A0"/>
                </a:solidFill>
              </a:rPr>
              <a:t>стресс!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0133" y="4472224"/>
            <a:ext cx="348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Автор </a:t>
            </a:r>
            <a:r>
              <a:rPr lang="ru-RU" b="1" dirty="0" smtClean="0">
                <a:solidFill>
                  <a:srgbClr val="7030A0"/>
                </a:solidFill>
              </a:rPr>
              <a:t>проекта:</a:t>
            </a:r>
          </a:p>
          <a:p>
            <a:r>
              <a:rPr lang="ru-RU" b="1" dirty="0" smtClean="0"/>
              <a:t>Корецкий Алексей Олегович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5062760"/>
            <a:ext cx="3722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Кураторы </a:t>
            </a:r>
            <a:r>
              <a:rPr lang="ru-RU" b="1" dirty="0" smtClean="0">
                <a:solidFill>
                  <a:srgbClr val="7030A0"/>
                </a:solidFill>
              </a:rPr>
              <a:t>проекта:</a:t>
            </a:r>
          </a:p>
          <a:p>
            <a:r>
              <a:rPr lang="ru-RU" b="1" dirty="0"/>
              <a:t>Кузнецова Галина Вячеславовна</a:t>
            </a:r>
            <a:r>
              <a:rPr lang="ru-RU" i="1" dirty="0"/>
              <a:t>, </a:t>
            </a:r>
            <a:endParaRPr lang="ru-RU" dirty="0"/>
          </a:p>
          <a:p>
            <a:r>
              <a:rPr lang="ru-RU" i="1" dirty="0"/>
              <a:t>учитель </a:t>
            </a:r>
            <a:r>
              <a:rPr lang="ru-RU" i="1" dirty="0" smtClean="0"/>
              <a:t>физики</a:t>
            </a:r>
          </a:p>
          <a:p>
            <a:r>
              <a:rPr lang="ru-RU" b="1" dirty="0" smtClean="0"/>
              <a:t>Ткачева Наталья Анатольевна, </a:t>
            </a:r>
            <a:endParaRPr lang="ru-RU" dirty="0" smtClean="0"/>
          </a:p>
          <a:p>
            <a:r>
              <a:rPr lang="ru-RU" i="1" dirty="0" smtClean="0"/>
              <a:t>учитель биологии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 b="76010"/>
          <a:stretch/>
        </p:blipFill>
        <p:spPr>
          <a:xfrm>
            <a:off x="3059832" y="71899"/>
            <a:ext cx="3059810" cy="767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4047976"/>
            <a:ext cx="3852326" cy="24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41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/>
          <a:srcRect t="10484" r="10288" b="10594"/>
          <a:stretch/>
        </p:blipFill>
        <p:spPr>
          <a:xfrm>
            <a:off x="5871194" y="3839045"/>
            <a:ext cx="3221146" cy="2125291"/>
          </a:xfrm>
          <a:prstGeom prst="rect">
            <a:avLst/>
          </a:prstGeom>
        </p:spPr>
      </p:pic>
      <p:pic>
        <p:nvPicPr>
          <p:cNvPr id="3" name="Рисунок 2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 b="76010"/>
          <a:stretch/>
        </p:blipFill>
        <p:spPr>
          <a:xfrm>
            <a:off x="6084190" y="0"/>
            <a:ext cx="3059810" cy="7677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-12171"/>
            <a:ext cx="7886700" cy="1325563"/>
          </a:xfrm>
        </p:spPr>
        <p:txBody>
          <a:bodyPr/>
          <a:lstStyle/>
          <a:p>
            <a:r>
              <a:rPr lang="ru-RU" sz="4800" dirty="0" smtClean="0">
                <a:solidFill>
                  <a:schemeClr val="bg1"/>
                </a:solidFill>
              </a:rPr>
              <a:t>Актуальность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570" y="1098718"/>
            <a:ext cx="1782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Проблема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5699" y="1066628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Способ решения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2718" y="1045571"/>
            <a:ext cx="300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Предполагаемый</a:t>
            </a:r>
            <a:r>
              <a:rPr lang="ru-RU" sz="1600" dirty="0" smtClean="0"/>
              <a:t> </a:t>
            </a:r>
            <a:r>
              <a:rPr lang="ru-RU" sz="2800" b="1" dirty="0">
                <a:solidFill>
                  <a:srgbClr val="7030A0"/>
                </a:solidFill>
              </a:rPr>
              <a:t>результат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573" y="1608129"/>
            <a:ext cx="258873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5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Высокая </a:t>
            </a:r>
            <a:r>
              <a:rPr lang="ru-RU" sz="1950" dirty="0" err="1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стрессогенность</a:t>
            </a:r>
            <a:r>
              <a:rPr lang="ru-RU" sz="195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среды и низкая эффективность традиционных методик</a:t>
            </a:r>
            <a:endParaRPr lang="ru-RU" sz="195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611305" y="1529671"/>
            <a:ext cx="307604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95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Аппаратная и программная </a:t>
            </a:r>
            <a:r>
              <a:rPr lang="ru-RU" sz="195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часть </a:t>
            </a:r>
            <a:r>
              <a:rPr lang="ru-RU" sz="195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тренажёра «Стоп стресс!», использующая два </a:t>
            </a:r>
            <a:r>
              <a:rPr lang="ru-RU" sz="1950" kern="100" dirty="0" err="1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биопараметра</a:t>
            </a:r>
            <a:r>
              <a:rPr lang="ru-RU" sz="195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,</a:t>
            </a:r>
            <a:r>
              <a:rPr lang="ru-RU" sz="195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визуализирующая данные и проводящая тренинг с возможностью индивидуальной настройки</a:t>
            </a:r>
            <a:endParaRPr lang="ru-RU" sz="1950" kern="100" dirty="0">
              <a:effectLst/>
              <a:latin typeface="Liberation Serif"/>
              <a:ea typeface="SimSun" panose="02010600030101010101" pitchFamily="2" charset="-122"/>
              <a:cs typeface="Droid Sans Devanagari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56482" y="1603507"/>
            <a:ext cx="3301004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950" i="1" dirty="0" smtClean="0">
              <a:solidFill>
                <a:srgbClr val="2E270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ru-RU" sz="195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Разработанное ПАР формирует модель эффективного поведения в борьбе со стрессом</a:t>
            </a:r>
            <a:endParaRPr lang="ru-RU" sz="195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096320" y="4432519"/>
            <a:ext cx="26038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Цель </a:t>
            </a:r>
            <a:r>
              <a:rPr lang="ru-RU" sz="2400" b="1" dirty="0" smtClean="0">
                <a:solidFill>
                  <a:srgbClr val="7030A0"/>
                </a:solidFill>
              </a:rPr>
              <a:t>- </a:t>
            </a:r>
            <a:r>
              <a:rPr lang="ru-RU" sz="24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разработать ПАР, основанное на БОС, для </a:t>
            </a:r>
            <a:r>
              <a:rPr lang="ru-RU" sz="24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борьбы со стрессом.</a:t>
            </a:r>
            <a:endParaRPr lang="ru-RU" sz="2400" dirty="0"/>
          </a:p>
        </p:txBody>
      </p:sp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3258621668"/>
              </p:ext>
            </p:extLst>
          </p:nvPr>
        </p:nvGraphicFramePr>
        <p:xfrm>
          <a:off x="-110784" y="3704775"/>
          <a:ext cx="3456384" cy="289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21978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34784"/>
              </p:ext>
            </p:extLst>
          </p:nvPr>
        </p:nvGraphicFramePr>
        <p:xfrm>
          <a:off x="-1" y="980790"/>
          <a:ext cx="9144001" cy="6001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4150"/>
                <a:gridCol w="1601255"/>
                <a:gridCol w="2329099"/>
                <a:gridCol w="1892393"/>
                <a:gridCol w="1357104"/>
              </a:tblGrid>
              <a:tr h="811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solidFill>
                            <a:srgbClr val="49245A"/>
                          </a:solidFill>
                          <a:effectLst/>
                        </a:rPr>
                        <a:t>Критерии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solidFill>
                            <a:srgbClr val="49245A"/>
                          </a:solidFill>
                          <a:effectLst/>
                        </a:rPr>
                        <a:t>Цена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>
                          <a:solidFill>
                            <a:srgbClr val="49245A"/>
                          </a:solidFill>
                          <a:effectLst/>
                        </a:rPr>
                        <a:t>Простота использования</a:t>
                      </a:r>
                      <a:endParaRPr lang="ru-RU" sz="1800" b="1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solidFill>
                            <a:srgbClr val="49245A"/>
                          </a:solidFill>
                          <a:effectLst/>
                        </a:rPr>
                        <a:t>Особые требования к человеку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 smtClean="0">
                          <a:solidFill>
                            <a:srgbClr val="49245A"/>
                          </a:solidFill>
                          <a:effectLst/>
                        </a:rPr>
                        <a:t>Масштабируемость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49245A"/>
                          </a:solidFill>
                          <a:effectLst/>
                        </a:rPr>
                        <a:t>предлогаемое решение</a:t>
                      </a:r>
                      <a:endParaRPr lang="ru-RU" sz="1600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&lt;4.500,00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49245A"/>
                          </a:solidFill>
                          <a:effectLst/>
                        </a:rPr>
                        <a:t>Прост в использовании</a:t>
                      </a:r>
                      <a:endParaRPr lang="ru-RU" sz="1600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49245A"/>
                          </a:solidFill>
                          <a:effectLst/>
                        </a:rPr>
                        <a:t>отсутствуют</a:t>
                      </a:r>
                      <a:endParaRPr lang="ru-RU" sz="1600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ДА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85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49245A"/>
                          </a:solidFill>
                          <a:effectLst/>
                        </a:rPr>
                        <a:t>BOSLAB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10.500,00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Прост в использовании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49245A"/>
                          </a:solidFill>
                          <a:effectLst/>
                        </a:rPr>
                        <a:t>отсутствуют</a:t>
                      </a:r>
                      <a:endParaRPr lang="ru-RU" sz="1600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Да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Беспроводной комплекс БОС Компании </a:t>
                      </a:r>
                      <a:r>
                        <a:rPr lang="ru-RU" sz="1600" kern="100" dirty="0" err="1" smtClean="0">
                          <a:solidFill>
                            <a:srgbClr val="49245A"/>
                          </a:solidFill>
                          <a:effectLst/>
                        </a:rPr>
                        <a:t>Нйротех</a:t>
                      </a:r>
                      <a:endParaRPr lang="ru-RU" sz="11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25.000,00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Прост в </a:t>
                      </a:r>
                      <a:r>
                        <a:rPr lang="ru-RU" sz="1600" kern="100" dirty="0" smtClean="0">
                          <a:solidFill>
                            <a:srgbClr val="49245A"/>
                          </a:solidFill>
                          <a:effectLst/>
                        </a:rPr>
                        <a:t>использовании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отсутствуют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Нет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187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ru-RU" sz="1600" kern="100" dirty="0" err="1">
                          <a:solidFill>
                            <a:srgbClr val="49245A"/>
                          </a:solidFill>
                          <a:effectLst/>
                        </a:rPr>
                        <a:t>Psyfactorplus</a:t>
                      </a: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 «</a:t>
                      </a:r>
                      <a:r>
                        <a:rPr lang="ru-RU" sz="1600" kern="100" dirty="0" err="1">
                          <a:solidFill>
                            <a:srgbClr val="49245A"/>
                          </a:solidFill>
                          <a:effectLst/>
                        </a:rPr>
                        <a:t>Реакор</a:t>
                      </a:r>
                      <a:r>
                        <a:rPr lang="ru-RU" sz="1600" kern="100" dirty="0" smtClean="0">
                          <a:solidFill>
                            <a:srgbClr val="49245A"/>
                          </a:solidFill>
                          <a:effectLst/>
                        </a:rPr>
                        <a:t>»</a:t>
                      </a:r>
                      <a:endParaRPr lang="ru-RU" sz="11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35.000,00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49245A"/>
                          </a:solidFill>
                          <a:effectLst/>
                        </a:rPr>
                        <a:t>Оборудование громоздко и неудобно</a:t>
                      </a:r>
                      <a:endParaRPr lang="ru-RU" sz="1600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отсутствуют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Нет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200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ru-RU" sz="1600" kern="100" dirty="0" err="1">
                          <a:solidFill>
                            <a:srgbClr val="49245A"/>
                          </a:solidFill>
                          <a:effectLst/>
                        </a:rPr>
                        <a:t>Psyfactorplus</a:t>
                      </a: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 БОС </a:t>
                      </a:r>
                      <a:r>
                        <a:rPr lang="ru-RU" sz="1600" kern="100" dirty="0" smtClean="0">
                          <a:solidFill>
                            <a:srgbClr val="49245A"/>
                          </a:solidFill>
                          <a:effectLst/>
                        </a:rPr>
                        <a:t>терапия</a:t>
                      </a:r>
                      <a:endParaRPr lang="ru-RU" sz="11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3.000,00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Нет возможности использования регулярно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Иметь время для </a:t>
                      </a:r>
                      <a:r>
                        <a:rPr lang="ru-RU" sz="1600" kern="100" dirty="0" smtClean="0">
                          <a:solidFill>
                            <a:srgbClr val="49245A"/>
                          </a:solidFill>
                          <a:effectLst/>
                        </a:rPr>
                        <a:t>того, </a:t>
                      </a: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чтобы навестить центр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Нет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 b="76010"/>
          <a:stretch/>
        </p:blipFill>
        <p:spPr>
          <a:xfrm>
            <a:off x="6084190" y="0"/>
            <a:ext cx="3059810" cy="76775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453531"/>
            <a:ext cx="78867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</a:rPr>
              <a:t>Существующие аналоги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4" name="Picture 8" descr="https://boslab.ru/bitrix/templates/furniture_blue_bl/images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1512168" cy="81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27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Партнеры Юнио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8" y="5962632"/>
            <a:ext cx="6819056" cy="75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 b="76010"/>
          <a:stretch/>
        </p:blipFill>
        <p:spPr>
          <a:xfrm>
            <a:off x="6084190" y="0"/>
            <a:ext cx="3059810" cy="76775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14807" y="379179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bg1"/>
                </a:solidFill>
              </a:rPr>
              <a:t>Этапы реализации проекта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670584"/>
              </p:ext>
            </p:extLst>
          </p:nvPr>
        </p:nvGraphicFramePr>
        <p:xfrm>
          <a:off x="0" y="1124744"/>
          <a:ext cx="8892480" cy="500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Picture 2" descr="http://engiwiki.ru/templates/img/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095" y="1023942"/>
            <a:ext cx="16287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34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 b="76010"/>
          <a:stretch/>
        </p:blipFill>
        <p:spPr>
          <a:xfrm>
            <a:off x="6084190" y="0"/>
            <a:ext cx="3059810" cy="76775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14807" y="379179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bg1"/>
                </a:solidFill>
              </a:rPr>
              <a:t>Визуализация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5380" b="7120"/>
          <a:stretch/>
        </p:blipFill>
        <p:spPr>
          <a:xfrm>
            <a:off x="2215468" y="1652851"/>
            <a:ext cx="4569048" cy="31983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1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0522" y="5086417"/>
            <a:ext cx="3534927" cy="5729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980" y="1042830"/>
            <a:ext cx="2302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Шум Перлина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2987824" y="1033617"/>
                <a:ext cx="6628185" cy="439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33617"/>
                <a:ext cx="6628185" cy="4397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-14807" y="5819609"/>
                <a:ext cx="1782924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+∇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07" y="5819609"/>
                <a:ext cx="1782924" cy="6658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2"/>
          <p:cNvPicPr/>
          <p:nvPr/>
        </p:nvPicPr>
        <p:blipFill rotWithShape="1">
          <a:blip r:embed="rId8"/>
          <a:srcRect l="4027" t="42164"/>
          <a:stretch/>
        </p:blipFill>
        <p:spPr bwMode="auto">
          <a:xfrm>
            <a:off x="3722812" y="5086417"/>
            <a:ext cx="5364088" cy="1476963"/>
          </a:xfrm>
          <a:prstGeom prst="rect">
            <a:avLst/>
          </a:prstGeom>
        </p:spPr>
      </p:pic>
      <p:pic>
        <p:nvPicPr>
          <p:cNvPr id="4098" name="Picture 2" descr="Картинки по запросу &quot;РЕКУРСИЯ ДЕРВЬЯ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83" y="2992263"/>
            <a:ext cx="2126731" cy="19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80" y="2481004"/>
            <a:ext cx="1943695" cy="1722262"/>
          </a:xfrm>
          <a:prstGeom prst="rect">
            <a:avLst/>
          </a:prstGeom>
        </p:spPr>
      </p:pic>
      <p:sp>
        <p:nvSpPr>
          <p:cNvPr id="20" name="Стрелка вправо 19"/>
          <p:cNvSpPr/>
          <p:nvPr/>
        </p:nvSpPr>
        <p:spPr>
          <a:xfrm>
            <a:off x="1875416" y="2963986"/>
            <a:ext cx="447351" cy="576064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12734999">
            <a:off x="6004703" y="4109965"/>
            <a:ext cx="2194770" cy="203086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13937552">
            <a:off x="3659047" y="4368802"/>
            <a:ext cx="2194770" cy="203086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19229562">
            <a:off x="2578101" y="4402204"/>
            <a:ext cx="1121991" cy="474343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1888355">
            <a:off x="2175230" y="1814823"/>
            <a:ext cx="1446842" cy="253536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7053653">
            <a:off x="3826718" y="2354764"/>
            <a:ext cx="2384492" cy="248889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80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544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 b="76010"/>
          <a:stretch/>
        </p:blipFill>
        <p:spPr>
          <a:xfrm>
            <a:off x="6084190" y="0"/>
            <a:ext cx="3059810" cy="76775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146804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</a:rPr>
              <a:t>Программно-аппаратный комплекс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Экономическое обоснование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6" name="Image3"/>
          <p:cNvPicPr/>
          <p:nvPr/>
        </p:nvPicPr>
        <p:blipFill rotWithShape="1">
          <a:blip r:embed="rId4"/>
          <a:srcRect l="-612" t="-137" r="612" b="23182"/>
          <a:stretch/>
        </p:blipFill>
        <p:spPr bwMode="auto">
          <a:xfrm>
            <a:off x="5148064" y="1000125"/>
            <a:ext cx="3887378" cy="200658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00192" y="3129741"/>
            <a:ext cx="50760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200" kern="100" dirty="0" err="1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Arduino</a:t>
            </a:r>
            <a:r>
              <a:rPr lang="ru-RU" sz="1200" kern="100" dirty="0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</a:t>
            </a:r>
            <a:r>
              <a:rPr lang="ru-RU" sz="1200" kern="100" dirty="0" err="1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Pro</a:t>
            </a:r>
            <a:r>
              <a:rPr lang="ru-RU" sz="1200" kern="100" dirty="0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</a:t>
            </a:r>
            <a:r>
              <a:rPr lang="ru-RU" sz="1200" kern="100" dirty="0" err="1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Micro</a:t>
            </a:r>
            <a:r>
              <a:rPr lang="ru-RU" sz="1200" kern="100" dirty="0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— 345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руб.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INA128PA DIP-8 — 70,46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Resistor 10k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Ω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— 0,3327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Capacitor 25V 47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μ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F — 3,5555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Thermistor MF52AT 10k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Ω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— 2,577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Doid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</a:t>
            </a: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Shotky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1N5819 — 0,6589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Twisted Wire 2m — 29,345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Device Body – 329,06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Usb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Cable — 68,59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Electrod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Cable — 57,38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Итого</a:t>
            </a:r>
            <a:r>
              <a:rPr lang="en-US" sz="20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: 906,9591 </a:t>
            </a:r>
            <a:r>
              <a:rPr lang="ru-RU" sz="20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20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kern="100" dirty="0">
              <a:effectLst/>
              <a:latin typeface="Liberation Serif"/>
              <a:ea typeface="SimSun" panose="02010600030101010101" pitchFamily="2" charset="-122"/>
              <a:cs typeface="Droid Sans Devanagari"/>
            </a:endParaRPr>
          </a:p>
        </p:txBody>
      </p:sp>
      <p:pic>
        <p:nvPicPr>
          <p:cNvPr id="8" name="Рисунок 7" descr="http://biosoftvideo.ru/im/myography/0clip_image048.gif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74449" y="3959765"/>
            <a:ext cx="15621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2562155" y="3973702"/>
                <a:ext cx="2475421" cy="633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55" y="3973702"/>
                <a:ext cx="2475421" cy="6337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Картинки по запросу &quot;электромиограмма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r="9451" b="57211"/>
          <a:stretch/>
        </p:blipFill>
        <p:spPr bwMode="auto">
          <a:xfrm>
            <a:off x="0" y="4652003"/>
            <a:ext cx="6084190" cy="11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1822975" y="4002526"/>
            <a:ext cx="652753" cy="4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/>
          <a:srcRect l="21651" t="48524" r="55906" b="30066"/>
          <a:stretch/>
        </p:blipFill>
        <p:spPr>
          <a:xfrm>
            <a:off x="109572" y="2299929"/>
            <a:ext cx="1476790" cy="112702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8"/>
          <a:srcRect l="60242" t="48749" r="17775" b="30602"/>
          <a:stretch/>
        </p:blipFill>
        <p:spPr>
          <a:xfrm>
            <a:off x="96053" y="1024258"/>
            <a:ext cx="1499830" cy="11270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9387" y="1243644"/>
            <a:ext cx="3029895" cy="1945512"/>
          </a:xfrm>
          <a:prstGeom prst="rect">
            <a:avLst/>
          </a:prstGeom>
        </p:spPr>
      </p:pic>
      <p:sp>
        <p:nvSpPr>
          <p:cNvPr id="18" name="Стрелка вправо 17"/>
          <p:cNvSpPr/>
          <p:nvPr/>
        </p:nvSpPr>
        <p:spPr>
          <a:xfrm rot="5400000">
            <a:off x="4935792" y="3633641"/>
            <a:ext cx="1694145" cy="34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16200000">
            <a:off x="3985115" y="3110167"/>
            <a:ext cx="345267" cy="740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649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14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 b="76010"/>
          <a:stretch/>
        </p:blipFill>
        <p:spPr>
          <a:xfrm>
            <a:off x="6084190" y="0"/>
            <a:ext cx="3059810" cy="76775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232" y="275366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chemeClr val="bg1"/>
                </a:solidFill>
              </a:rPr>
              <a:t>Результат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47" y="3910156"/>
            <a:ext cx="52836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i="1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Качественный показатель</a:t>
            </a: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- достижение </a:t>
            </a: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состояния «</a:t>
            </a:r>
            <a:r>
              <a:rPr lang="ru-RU" sz="2000" kern="100" dirty="0" err="1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релакса</a:t>
            </a: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» всеми участниками тренинга. </a:t>
            </a:r>
          </a:p>
          <a:p>
            <a:pPr algn="just">
              <a:spcAft>
                <a:spcPts val="0"/>
              </a:spcAft>
            </a:pPr>
            <a:r>
              <a:rPr lang="ru-RU" sz="2000" i="1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Количественный показатель -</a:t>
            </a: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разница </a:t>
            </a: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между временем, необходимым для достижения </a:t>
            </a: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расслабленного состояния на </a:t>
            </a: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первом и последнем сеансе. </a:t>
            </a:r>
            <a:endParaRPr lang="ru-RU" kern="100" dirty="0">
              <a:effectLst/>
              <a:latin typeface="Liberation Serif"/>
              <a:ea typeface="SimSun" panose="02010600030101010101" pitchFamily="2" charset="-122"/>
              <a:cs typeface="Droid Sans Devanagari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447" y="1642804"/>
            <a:ext cx="5643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DejaVu Sans"/>
                <a:cs typeface="Liberation Sans"/>
              </a:rPr>
              <a:t>Разработано программно-аппаратное решение, </a:t>
            </a: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DejaVu Sans"/>
                <a:cs typeface="Liberation Sans"/>
              </a:rPr>
              <a:t>основанное на технологии БОС для борьбы со </a:t>
            </a: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DejaVu Sans"/>
                <a:cs typeface="Liberation Sans"/>
              </a:rPr>
              <a:t>стрессом</a:t>
            </a:r>
            <a:endParaRPr lang="ru-RU" sz="2800" kern="100" dirty="0">
              <a:effectLst/>
              <a:latin typeface="Droid Sans Devanagari"/>
              <a:ea typeface="DejaVu Sans"/>
              <a:cs typeface="Liberatio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7" y="3476584"/>
            <a:ext cx="3516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49245A"/>
                </a:solidFill>
              </a:rPr>
              <a:t>Результаты тренингов</a:t>
            </a:r>
            <a:endParaRPr lang="ru-RU" sz="2800" dirty="0">
              <a:solidFill>
                <a:srgbClr val="49245A"/>
              </a:solidFill>
            </a:endParaRPr>
          </a:p>
        </p:txBody>
      </p:sp>
      <p:pic>
        <p:nvPicPr>
          <p:cNvPr id="9" name="Рисунок 8" descr="C:\Users\User\Downloads\IMG_20200213_161604.jpg"/>
          <p:cNvPicPr/>
          <p:nvPr/>
        </p:nvPicPr>
        <p:blipFill>
          <a:blip r:embed="rId4"/>
          <a:stretch/>
        </p:blipFill>
        <p:spPr>
          <a:xfrm rot="5400000">
            <a:off x="4684005" y="2112257"/>
            <a:ext cx="5572126" cy="33478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661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ириус 201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сириус 2017" id="{E191B5E0-569F-4772-B64C-BA2AC1F539C1}" vid="{6E5062ED-E7A5-48DF-A746-13971D4FA8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сириус 2017</Template>
  <TotalTime>191</TotalTime>
  <Words>320</Words>
  <Application>Microsoft Office PowerPoint</Application>
  <PresentationFormat>Экран (4:3)</PresentationFormat>
  <Paragraphs>82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Cambria Math</vt:lpstr>
      <vt:lpstr>DejaVu Sans</vt:lpstr>
      <vt:lpstr>DejaVu Sans Mono</vt:lpstr>
      <vt:lpstr>Droid Sans Devanagari</vt:lpstr>
      <vt:lpstr>Liberation Sans</vt:lpstr>
      <vt:lpstr>Liberation Serif</vt:lpstr>
      <vt:lpstr>Noto Serif CJK SC</vt:lpstr>
      <vt:lpstr>Times New Roman</vt:lpstr>
      <vt:lpstr>сириус 2017</vt:lpstr>
      <vt:lpstr>Презентация PowerPoint</vt:lpstr>
      <vt:lpstr>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29</cp:revision>
  <cp:lastPrinted>2017-04-06T06:49:58Z</cp:lastPrinted>
  <dcterms:created xsi:type="dcterms:W3CDTF">2017-04-06T06:45:24Z</dcterms:created>
  <dcterms:modified xsi:type="dcterms:W3CDTF">2020-02-14T09:51:08Z</dcterms:modified>
</cp:coreProperties>
</file>