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795">
          <p15:clr>
            <a:srgbClr val="A4A3A4"/>
          </p15:clr>
        </p15:guide>
        <p15:guide id="2" pos="68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BFF1"/>
    <a:srgbClr val="008CFB"/>
    <a:srgbClr val="00BBF1"/>
    <a:srgbClr val="0074FF"/>
    <a:srgbClr val="0C0C4C"/>
    <a:srgbClr val="00469A"/>
    <a:srgbClr val="00B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40" d="100"/>
          <a:sy n="40" d="100"/>
        </p:scale>
        <p:origin x="528" y="-852"/>
      </p:cViewPr>
      <p:guideLst>
        <p:guide orient="horz" pos="11795"/>
        <p:guide pos="68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A0D7-68C3-4957-BB98-89726C50C3EF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EF13-E937-4506-85FC-5421FA783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282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A0D7-68C3-4957-BB98-89726C50C3EF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EF13-E937-4506-85FC-5421FA783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4926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A0D7-68C3-4957-BB98-89726C50C3EF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EF13-E937-4506-85FC-5421FA783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87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A0D7-68C3-4957-BB98-89726C50C3EF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EF13-E937-4506-85FC-5421FA783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9575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A0D7-68C3-4957-BB98-89726C50C3EF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EF13-E937-4506-85FC-5421FA783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095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A0D7-68C3-4957-BB98-89726C50C3EF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EF13-E937-4506-85FC-5421FA783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3644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A0D7-68C3-4957-BB98-89726C50C3EF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EF13-E937-4506-85FC-5421FA783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418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A0D7-68C3-4957-BB98-89726C50C3EF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EF13-E937-4506-85FC-5421FA783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6735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A0D7-68C3-4957-BB98-89726C50C3EF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EF13-E937-4506-85FC-5421FA783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099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A0D7-68C3-4957-BB98-89726C50C3EF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EF13-E937-4506-85FC-5421FA783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7113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A0D7-68C3-4957-BB98-89726C50C3EF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EF13-E937-4506-85FC-5421FA783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90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5A0D7-68C3-4957-BB98-89726C50C3EF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EEF13-E937-4506-85FC-5421FA783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573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9;p13">
            <a:extLst>
              <a:ext uri="{FF2B5EF4-FFF2-40B4-BE49-F238E27FC236}">
                <a16:creationId xmlns="" xmlns:a16="http://schemas.microsoft.com/office/drawing/2014/main" id="{3DA88E5B-19BD-4221-BF9B-220CF56833B4}"/>
              </a:ext>
            </a:extLst>
          </p:cNvPr>
          <p:cNvSpPr txBox="1"/>
          <p:nvPr/>
        </p:nvSpPr>
        <p:spPr>
          <a:xfrm>
            <a:off x="2915587" y="5151859"/>
            <a:ext cx="14753100" cy="15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ru-RU" sz="8000" b="1" dirty="0" smtClean="0">
                <a:solidFill>
                  <a:srgbClr val="00469A"/>
                </a:solidFill>
                <a:latin typeface="Trebuchet MS" panose="020B0603020202020204" pitchFamily="34" charset="0"/>
                <a:ea typeface="Roboto Black" pitchFamily="2" charset="0"/>
                <a:cs typeface="Roboto Black" pitchFamily="2" charset="0"/>
              </a:rPr>
              <a:t>«</a:t>
            </a:r>
            <a:r>
              <a:rPr lang="ru-RU" sz="8000" b="1" dirty="0" smtClean="0">
                <a:solidFill>
                  <a:srgbClr val="00469A"/>
                </a:solidFill>
                <a:latin typeface="Trebuchet MS" panose="020B0603020202020204" pitchFamily="34" charset="0"/>
                <a:ea typeface="Roboto Black" pitchFamily="2" charset="0"/>
                <a:cs typeface="Roboto Black" pitchFamily="2" charset="0"/>
              </a:rPr>
              <a:t>Остров </a:t>
            </a:r>
            <a:r>
              <a:rPr lang="ru-RU" sz="8000" b="1" dirty="0">
                <a:solidFill>
                  <a:srgbClr val="00469A"/>
                </a:solidFill>
                <a:latin typeface="Trebuchet MS" panose="020B0603020202020204" pitchFamily="34" charset="0"/>
                <a:ea typeface="Roboto Black" pitchFamily="2" charset="0"/>
                <a:cs typeface="Roboto Black" pitchFamily="2" charset="0"/>
              </a:rPr>
              <a:t>«</a:t>
            </a:r>
            <a:r>
              <a:rPr lang="ru-RU" sz="8000" b="1" dirty="0" err="1" smtClean="0">
                <a:solidFill>
                  <a:srgbClr val="00469A"/>
                </a:solidFill>
                <a:latin typeface="Trebuchet MS" panose="020B0603020202020204" pitchFamily="34" charset="0"/>
                <a:ea typeface="Roboto Black" pitchFamily="2" charset="0"/>
                <a:cs typeface="Roboto Black" pitchFamily="2" charset="0"/>
              </a:rPr>
              <a:t>Релакс</a:t>
            </a:r>
            <a:r>
              <a:rPr lang="ru-RU" sz="8000" b="1" dirty="0" smtClean="0">
                <a:solidFill>
                  <a:srgbClr val="00469A"/>
                </a:solidFill>
                <a:latin typeface="Trebuchet MS" panose="020B0603020202020204" pitchFamily="34" charset="0"/>
                <a:ea typeface="Roboto Black" pitchFamily="2" charset="0"/>
                <a:cs typeface="Roboto Black" pitchFamily="2" charset="0"/>
              </a:rPr>
              <a:t>»</a:t>
            </a:r>
            <a:endParaRPr sz="8000" b="1" dirty="0">
              <a:solidFill>
                <a:srgbClr val="00469A"/>
              </a:solidFill>
              <a:latin typeface="Trebuchet MS" panose="020B0603020202020204" pitchFamily="34" charset="0"/>
              <a:ea typeface="Roboto Black" pitchFamily="2" charset="0"/>
              <a:cs typeface="Roboto Black" pitchFamily="2" charset="0"/>
              <a:sym typeface="Open Sans"/>
            </a:endParaRPr>
          </a:p>
        </p:txBody>
      </p:sp>
      <p:sp>
        <p:nvSpPr>
          <p:cNvPr id="6" name="Google Shape;100;p13">
            <a:extLst>
              <a:ext uri="{FF2B5EF4-FFF2-40B4-BE49-F238E27FC236}">
                <a16:creationId xmlns="" xmlns:a16="http://schemas.microsoft.com/office/drawing/2014/main" id="{3F8F34B4-41F3-4E8D-AC5F-C329CB6C3B11}"/>
              </a:ext>
            </a:extLst>
          </p:cNvPr>
          <p:cNvSpPr/>
          <p:nvPr/>
        </p:nvSpPr>
        <p:spPr>
          <a:xfrm>
            <a:off x="3242962" y="6660859"/>
            <a:ext cx="14897700" cy="1614181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 smtClean="0">
                <a:latin typeface="Trebuchet MS" panose="020B0603020202020204" pitchFamily="34" charset="0"/>
                <a:ea typeface="Open Sans"/>
                <a:cs typeface="Open Sans"/>
                <a:sym typeface="Open Sans"/>
              </a:rPr>
              <a:t>«КАТОД»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3200" i="0" u="none" strike="noStrike" cap="none" dirty="0" smtClean="0">
              <a:latin typeface="Trebuchet MS" panose="020B0603020202020204" pitchFamily="34" charset="0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i="0" u="none" strike="noStrike" cap="none" dirty="0" smtClean="0">
                <a:latin typeface="Trebuchet MS" panose="020B0603020202020204" pitchFamily="34" charset="0"/>
                <a:ea typeface="Open Sans"/>
                <a:cs typeface="Open Sans"/>
                <a:sym typeface="Open Sans"/>
              </a:rPr>
              <a:t>МБОУ «Гимназия №16 «Французская»</a:t>
            </a:r>
          </a:p>
        </p:txBody>
      </p:sp>
      <p:sp>
        <p:nvSpPr>
          <p:cNvPr id="7" name="Google Shape;91;p13">
            <a:extLst>
              <a:ext uri="{FF2B5EF4-FFF2-40B4-BE49-F238E27FC236}">
                <a16:creationId xmlns="" xmlns:a16="http://schemas.microsoft.com/office/drawing/2014/main" id="{955894DC-DF4D-42B6-B4D9-C348715AED4C}"/>
              </a:ext>
            </a:extLst>
          </p:cNvPr>
          <p:cNvSpPr txBox="1"/>
          <p:nvPr/>
        </p:nvSpPr>
        <p:spPr>
          <a:xfrm>
            <a:off x="730852" y="25616205"/>
            <a:ext cx="9960960" cy="4311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75" rIns="137150" bIns="68575" anchor="t" anchorCtr="0">
            <a:noAutofit/>
          </a:bodyPr>
          <a:lstStyle/>
          <a:p>
            <a:pPr fontAlgn="t"/>
            <a:endParaRPr lang="ru-RU" sz="3200" dirty="0"/>
          </a:p>
        </p:txBody>
      </p:sp>
      <p:sp>
        <p:nvSpPr>
          <p:cNvPr id="9" name="Google Shape;91;p13">
            <a:extLst>
              <a:ext uri="{FF2B5EF4-FFF2-40B4-BE49-F238E27FC236}">
                <a16:creationId xmlns="" xmlns:a16="http://schemas.microsoft.com/office/drawing/2014/main" id="{53C04138-FB13-41D9-8810-9F85CD3C8926}"/>
              </a:ext>
            </a:extLst>
          </p:cNvPr>
          <p:cNvSpPr txBox="1"/>
          <p:nvPr/>
        </p:nvSpPr>
        <p:spPr>
          <a:xfrm>
            <a:off x="11262422" y="23981583"/>
            <a:ext cx="9481169" cy="5945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75" rIns="137150" bIns="68575" anchor="t" anchorCtr="0">
            <a:noAutofit/>
          </a:bodyPr>
          <a:lstStyle/>
          <a:p>
            <a:pPr lvl="0"/>
            <a:r>
              <a:rPr lang="ru-RU" sz="24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Вставьте сюда ваш текст (можно варьировать размер шрифта и изменять расположение области текста при необходимости размещения графических материалов. Текст и изображения можно размещать отдельными блоками)</a:t>
            </a:r>
          </a:p>
          <a:p>
            <a:pPr lvl="0"/>
            <a:endParaRPr lang="ru-RU" sz="24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/>
            <a:r>
              <a:rPr lang="ru-RU" sz="2400" b="1" i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В этой части должно быть отражено: </a:t>
            </a:r>
            <a:r>
              <a:rPr lang="ru-RU" sz="2400" dirty="0"/>
              <a:t>кратко - о   </a:t>
            </a:r>
          </a:p>
          <a:p>
            <a:r>
              <a:rPr lang="ru-RU" sz="2400" dirty="0"/>
              <a:t>каждом участнике (ученики и наставники) с фото и резюме.</a:t>
            </a:r>
          </a:p>
          <a:p>
            <a:r>
              <a:rPr lang="ru-RU" sz="2400" dirty="0" smtClean="0"/>
              <a:t>Достижения </a:t>
            </a:r>
            <a:r>
              <a:rPr lang="ru-RU" sz="2400" dirty="0"/>
              <a:t>команды или личные именно в этом направлении </a:t>
            </a:r>
            <a:r>
              <a:rPr lang="ru-RU" sz="2400" dirty="0" smtClean="0"/>
              <a:t>(или </a:t>
            </a:r>
            <a:r>
              <a:rPr lang="ru-RU" sz="2400" dirty="0"/>
              <a:t>в </a:t>
            </a:r>
            <a:r>
              <a:rPr lang="ru-RU" sz="2400" dirty="0" smtClean="0"/>
              <a:t>близких)</a:t>
            </a:r>
            <a:endParaRPr lang="ru-RU" sz="24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88;p13">
            <a:extLst>
              <a:ext uri="{FF2B5EF4-FFF2-40B4-BE49-F238E27FC236}">
                <a16:creationId xmlns="" xmlns:a16="http://schemas.microsoft.com/office/drawing/2014/main" id="{693AFB82-5304-483A-A9CD-94E173148B42}"/>
              </a:ext>
            </a:extLst>
          </p:cNvPr>
          <p:cNvSpPr/>
          <p:nvPr/>
        </p:nvSpPr>
        <p:spPr>
          <a:xfrm>
            <a:off x="730852" y="8480558"/>
            <a:ext cx="9960960" cy="1253403"/>
          </a:xfrm>
          <a:prstGeom prst="rect">
            <a:avLst/>
          </a:prstGeom>
          <a:solidFill>
            <a:srgbClr val="008CFB"/>
          </a:solidFill>
          <a:ln w="76200"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spcFirstLastPara="1" wrap="square" lIns="137150" tIns="68575" rIns="137150" bIns="68575" anchor="ctr" anchorCtr="0">
            <a:noAutofit/>
          </a:bodyPr>
          <a:lstStyle/>
          <a:p>
            <a:pPr lvl="0" algn="ctr"/>
            <a:r>
              <a:rPr lang="ru-RU" sz="4000" b="1" dirty="0">
                <a:solidFill>
                  <a:schemeClr val="bg1"/>
                </a:solidFill>
                <a:latin typeface="Trebuchet MS" panose="020B0603020202020204" pitchFamily="34" charset="0"/>
                <a:ea typeface="Open Sans"/>
                <a:cs typeface="Open Sans"/>
                <a:sym typeface="Open Sans"/>
              </a:rPr>
              <a:t>Краткое исследование</a:t>
            </a:r>
          </a:p>
        </p:txBody>
      </p:sp>
      <p:sp>
        <p:nvSpPr>
          <p:cNvPr id="11" name="Google Shape;91;p13">
            <a:extLst>
              <a:ext uri="{FF2B5EF4-FFF2-40B4-BE49-F238E27FC236}">
                <a16:creationId xmlns="" xmlns:a16="http://schemas.microsoft.com/office/drawing/2014/main" id="{F1489B9A-F02D-4B3B-8319-4A454303B7AC}"/>
              </a:ext>
            </a:extLst>
          </p:cNvPr>
          <p:cNvSpPr txBox="1"/>
          <p:nvPr/>
        </p:nvSpPr>
        <p:spPr>
          <a:xfrm>
            <a:off x="730852" y="9939479"/>
            <a:ext cx="9456336" cy="1256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75" rIns="137150" bIns="68575" anchor="t" anchorCtr="0">
            <a:noAutofit/>
          </a:bodyPr>
          <a:lstStyle/>
          <a:p>
            <a:r>
              <a:rPr lang="ru-RU" sz="3200" dirty="0" smtClean="0">
                <a:solidFill>
                  <a:srgbClr val="000000"/>
                </a:solidFill>
                <a:latin typeface="Exo 2"/>
              </a:rPr>
              <a:t>Состояние стресса безобидно только на первый взгляд, ведь это не просто усталость после рабочего дня. Это состояние постоянной напряжённости, когда задействованы все внутренние резервы</a:t>
            </a:r>
          </a:p>
          <a:p>
            <a:r>
              <a:rPr lang="ru-RU" sz="3200" b="1" dirty="0"/>
              <a:t>Проявления стресса:</a:t>
            </a:r>
            <a:endParaRPr lang="ru-RU" sz="3200" dirty="0"/>
          </a:p>
          <a:p>
            <a:r>
              <a:rPr lang="ru-RU" sz="3200" dirty="0"/>
              <a:t>беспричинное ощущение тревоги</a:t>
            </a:r>
          </a:p>
          <a:p>
            <a:r>
              <a:rPr lang="ru-RU" sz="3200" dirty="0"/>
              <a:t>внутреннее напряжение</a:t>
            </a:r>
          </a:p>
          <a:p>
            <a:r>
              <a:rPr lang="ru-RU" sz="3200" dirty="0"/>
              <a:t>снижение концентрации внимания и работоспособности, вялость</a:t>
            </a:r>
          </a:p>
          <a:p>
            <a:r>
              <a:rPr lang="ru-RU" sz="3200" dirty="0"/>
              <a:t>подавленное состояние</a:t>
            </a:r>
          </a:p>
          <a:p>
            <a:r>
              <a:rPr lang="ru-RU" sz="3200" dirty="0"/>
              <a:t>бессонница</a:t>
            </a:r>
          </a:p>
          <a:p>
            <a:r>
              <a:rPr lang="ru-RU" sz="3200" dirty="0"/>
              <a:t>нарушение пищевого поведения</a:t>
            </a:r>
          </a:p>
          <a:p>
            <a:r>
              <a:rPr lang="ru-RU" sz="3200" dirty="0"/>
              <a:t>уменьшение социальных контактов.</a:t>
            </a:r>
          </a:p>
          <a:p>
            <a:r>
              <a:rPr lang="ru-RU" sz="3200" dirty="0"/>
              <a:t>снижение </a:t>
            </a:r>
            <a:r>
              <a:rPr lang="ru-RU" sz="3200" dirty="0" smtClean="0"/>
              <a:t>иммунитета</a:t>
            </a:r>
          </a:p>
          <a:p>
            <a:endParaRPr lang="ru-RU" sz="3200" dirty="0"/>
          </a:p>
          <a:p>
            <a:pPr algn="ctr"/>
            <a:r>
              <a:rPr lang="ru-RU" sz="3200" b="1" dirty="0"/>
              <a:t>Техники борьбы со </a:t>
            </a:r>
            <a:r>
              <a:rPr lang="ru-RU" sz="3200" b="1" dirty="0" smtClean="0"/>
              <a:t>стрессом</a:t>
            </a:r>
          </a:p>
          <a:p>
            <a:pPr algn="ctr"/>
            <a:endParaRPr lang="ru-RU" sz="3200" b="1" dirty="0"/>
          </a:p>
          <a:p>
            <a:r>
              <a:rPr lang="ru-RU" sz="3200" b="1" dirty="0"/>
              <a:t>№1. Дыхательные техники</a:t>
            </a:r>
          </a:p>
          <a:p>
            <a:r>
              <a:rPr lang="ru-RU" sz="3200" dirty="0"/>
              <a:t>Вдыхайте и выдыхайте глубоко и медленно через нос. Если человек сильно взволнован, то сразу успокоить дыхание не получится. Поэтому не стоит переживать, если первые вдох и выдох будут глубокими, но быстрыми. При выполнении этой техники старайтесь расслабить плечи и мышцы груди. Когда человек находится в состоянии стресса, то происходит их сильное  напряжение, что не дает возможности дышать в полном объеме.</a:t>
            </a:r>
          </a:p>
          <a:p>
            <a:r>
              <a:rPr lang="ru-RU" sz="3200" dirty="0"/>
              <a:t>Успокоив дыхание, можно перейти к практике Нади-</a:t>
            </a:r>
            <a:r>
              <a:rPr lang="ru-RU" sz="3200" dirty="0" err="1"/>
              <a:t>Шодхана</a:t>
            </a:r>
            <a:r>
              <a:rPr lang="ru-RU" sz="3200" dirty="0"/>
              <a:t>. Попеременное дыхание правой и левой ноздрей помогает успокоить и уравновесить нервную систему.</a:t>
            </a:r>
          </a:p>
          <a:p>
            <a:endParaRPr lang="ru-RU" sz="3200" dirty="0"/>
          </a:p>
        </p:txBody>
      </p:sp>
      <p:sp>
        <p:nvSpPr>
          <p:cNvPr id="13" name="Google Shape;91;p13">
            <a:extLst>
              <a:ext uri="{FF2B5EF4-FFF2-40B4-BE49-F238E27FC236}">
                <a16:creationId xmlns="" xmlns:a16="http://schemas.microsoft.com/office/drawing/2014/main" id="{69CF90D3-7385-47D0-BCFC-AF42E2BBB317}"/>
              </a:ext>
            </a:extLst>
          </p:cNvPr>
          <p:cNvSpPr txBox="1"/>
          <p:nvPr/>
        </p:nvSpPr>
        <p:spPr>
          <a:xfrm>
            <a:off x="11142475" y="10057605"/>
            <a:ext cx="10032933" cy="1113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75" rIns="137150" bIns="68575" anchor="t" anchorCtr="0">
            <a:noAutofit/>
          </a:bodyPr>
          <a:lstStyle/>
          <a:p>
            <a:r>
              <a:rPr lang="ru-RU" sz="2400" dirty="0"/>
              <a:t>Виртуальное путешествие по климатическим зонам Земли с помощью сигналов </a:t>
            </a:r>
            <a:r>
              <a:rPr lang="ru-RU" sz="2400" dirty="0" err="1"/>
              <a:t>электромиограммы</a:t>
            </a:r>
            <a:r>
              <a:rPr lang="ru-RU" sz="2400" dirty="0"/>
              <a:t> и температуры. Условие: Необходимо собрать измерительную схему, запрограммировать </a:t>
            </a:r>
            <a:r>
              <a:rPr lang="ru-RU" sz="2400" dirty="0" err="1"/>
              <a:t>Ардуино</a:t>
            </a:r>
            <a:r>
              <a:rPr lang="ru-RU" sz="2400" dirty="0"/>
              <a:t> для оцифровки сигналов и вывода информации на компьютер, написать программу на компьютере. Описание: электрод ЭМГ закрепляют на лбу, датчик температуры закрепляют на первой фаланге указательного или среднего пальца любой руки. На экране компьютера изображен иллюминатор яхты, за которым видно море и берега. Амплитуда сигнала ЭМГ должна управлять состоянием волн на море – если амплитуда низкая (мышцы лба расслаблены), то море спокойное. Если высокая – то море бурное. Если руки холодные (температура низкая), то в море попадаются айсберги, а берега скалистые и заснеженные. По мере согревания рук и роста температуры, берега постепенно сменяются на зеленые, а при достаточно высокой температуре рук появляется тропический берег (остров) с растущими пальмами. Цель игры – приплыть к спокойному морю и тропическому берегу (острову), т.е. максимально расслабиться и согреть руки. Критерии оценивания: • уровень проработки алгоритмов смены климатических зон в зависимости от сигналов ЭМГ и температуры, • учет границ допустимых значений сигналов, • калибровка, • устойчивость алгоритмов к нестандартным ситуациям и артефактам</a:t>
            </a:r>
          </a:p>
        </p:txBody>
      </p:sp>
      <p:sp>
        <p:nvSpPr>
          <p:cNvPr id="16" name="Google Shape;88;p13">
            <a:extLst>
              <a:ext uri="{FF2B5EF4-FFF2-40B4-BE49-F238E27FC236}">
                <a16:creationId xmlns="" xmlns:a16="http://schemas.microsoft.com/office/drawing/2014/main" id="{26884BA3-2F32-4605-BCD9-C6C3117C1FCD}"/>
              </a:ext>
            </a:extLst>
          </p:cNvPr>
          <p:cNvSpPr/>
          <p:nvPr/>
        </p:nvSpPr>
        <p:spPr>
          <a:xfrm>
            <a:off x="11454343" y="8480557"/>
            <a:ext cx="9721065" cy="1253403"/>
          </a:xfrm>
          <a:prstGeom prst="rect">
            <a:avLst/>
          </a:prstGeom>
          <a:solidFill>
            <a:srgbClr val="00BBF1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spcFirstLastPara="1" wrap="square" lIns="137150" tIns="68575" rIns="137150" bIns="68575" anchor="ctr" anchorCtr="0">
            <a:noAutofit/>
          </a:bodyPr>
          <a:lstStyle/>
          <a:p>
            <a:pPr lvl="0" algn="ctr"/>
            <a:r>
              <a:rPr lang="ru-RU" sz="4000" b="1" dirty="0">
                <a:solidFill>
                  <a:schemeClr val="bg1"/>
                </a:solidFill>
                <a:latin typeface="Trebuchet MS" panose="020B0603020202020204" pitchFamily="34" charset="0"/>
                <a:ea typeface="Open Sans"/>
                <a:cs typeface="Open Sans"/>
                <a:sym typeface="Open Sans"/>
              </a:rPr>
              <a:t>План реализации проекта на сегодня</a:t>
            </a:r>
          </a:p>
        </p:txBody>
      </p:sp>
      <p:sp>
        <p:nvSpPr>
          <p:cNvPr id="17" name="Google Shape;88;p13">
            <a:extLst>
              <a:ext uri="{FF2B5EF4-FFF2-40B4-BE49-F238E27FC236}">
                <a16:creationId xmlns="" xmlns:a16="http://schemas.microsoft.com/office/drawing/2014/main" id="{ECAC0BB9-D7F8-42B9-A1ED-A83E05EBB73D}"/>
              </a:ext>
            </a:extLst>
          </p:cNvPr>
          <p:cNvSpPr/>
          <p:nvPr/>
        </p:nvSpPr>
        <p:spPr>
          <a:xfrm>
            <a:off x="11142475" y="22404535"/>
            <a:ext cx="9721065" cy="1253403"/>
          </a:xfrm>
          <a:prstGeom prst="rect">
            <a:avLst/>
          </a:prstGeom>
          <a:solidFill>
            <a:srgbClr val="008CFB"/>
          </a:solidFill>
          <a:ln w="76200"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spcFirstLastPara="1" wrap="square" lIns="137150" tIns="68575" rIns="137150" bIns="68575" anchor="ctr" anchorCtr="0">
            <a:noAutofit/>
          </a:bodyPr>
          <a:lstStyle/>
          <a:p>
            <a:pPr lvl="0" algn="ctr"/>
            <a:r>
              <a:rPr lang="ru-RU" sz="4000" b="1" dirty="0">
                <a:solidFill>
                  <a:schemeClr val="bg1"/>
                </a:solidFill>
                <a:latin typeface="Trebuchet MS" panose="020B0603020202020204" pitchFamily="34" charset="0"/>
                <a:ea typeface="Open Sans"/>
                <a:cs typeface="Open Sans"/>
                <a:sym typeface="Open Sans"/>
              </a:rPr>
              <a:t>Представление команды</a:t>
            </a:r>
          </a:p>
        </p:txBody>
      </p:sp>
      <p:sp>
        <p:nvSpPr>
          <p:cNvPr id="18" name="Google Shape;88;p13">
            <a:extLst>
              <a:ext uri="{FF2B5EF4-FFF2-40B4-BE49-F238E27FC236}">
                <a16:creationId xmlns="" xmlns:a16="http://schemas.microsoft.com/office/drawing/2014/main" id="{86023DAE-10DF-45D9-8EE0-B35C59F32DF8}"/>
              </a:ext>
            </a:extLst>
          </p:cNvPr>
          <p:cNvSpPr/>
          <p:nvPr/>
        </p:nvSpPr>
        <p:spPr>
          <a:xfrm>
            <a:off x="1210234" y="25993028"/>
            <a:ext cx="8976954" cy="961539"/>
          </a:xfrm>
          <a:prstGeom prst="rect">
            <a:avLst/>
          </a:prstGeom>
          <a:solidFill>
            <a:srgbClr val="01BFF1"/>
          </a:solidFill>
          <a:ln w="76200"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spcFirstLastPara="1" wrap="square" lIns="137150" tIns="68575" rIns="137150" bIns="68575" anchor="ctr" anchorCtr="0">
            <a:noAutofit/>
          </a:bodyPr>
          <a:lstStyle/>
          <a:p>
            <a:pPr lvl="0" algn="ctr"/>
            <a:r>
              <a:rPr lang="ru-RU" sz="4000" b="1" dirty="0">
                <a:solidFill>
                  <a:schemeClr val="bg1"/>
                </a:solidFill>
                <a:latin typeface="Trebuchet MS" panose="020B0603020202020204" pitchFamily="34" charset="0"/>
                <a:ea typeface="Open Sans"/>
                <a:cs typeface="Open Sans"/>
                <a:sym typeface="Open Sans"/>
              </a:rPr>
              <a:t>Возможное развитие проекта</a:t>
            </a:r>
          </a:p>
        </p:txBody>
      </p:sp>
      <p:pic>
        <p:nvPicPr>
          <p:cNvPr id="3" name="Рисунок 2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="" xmlns:a16="http://schemas.microsoft.com/office/drawing/2014/main" id="{6D4F5AD7-0378-4609-B7EC-1D52D607F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83625" cy="4835006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039645"/>
            <a:ext cx="19077082" cy="25364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Exo 2"/>
              </a:rPr>
              <a:t> 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Exo 2"/>
              </a:rPr>
              <a:t>                                                                    Состояние стресса безобидно только на первый взгляд, ведь это не просто усталость после рабочего дня. Это состояние постоянной напряжённости, когда задействованы все внутренние резервы.</a:t>
            </a:r>
          </a:p>
        </p:txBody>
      </p:sp>
    </p:spTree>
    <p:extLst>
      <p:ext uri="{BB962C8B-B14F-4D97-AF65-F5344CB8AC3E}">
        <p14:creationId xmlns:p14="http://schemas.microsoft.com/office/powerpoint/2010/main" val="18080773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249</TotalTime>
  <Words>419</Words>
  <Application>Microsoft Office PowerPoint</Application>
  <PresentationFormat>Произвольный</PresentationFormat>
  <Paragraphs>31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Exo 2</vt:lpstr>
      <vt:lpstr>Open Sans</vt:lpstr>
      <vt:lpstr>Roboto Black</vt:lpstr>
      <vt:lpstr>Trebuchet MS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Мария Ольховникова</dc:creator>
  <cp:lastModifiedBy>User</cp:lastModifiedBy>
  <cp:revision>13</cp:revision>
  <dcterms:created xsi:type="dcterms:W3CDTF">2019-11-05T19:49:58Z</dcterms:created>
  <dcterms:modified xsi:type="dcterms:W3CDTF">2019-11-07T10:18:15Z</dcterms:modified>
</cp:coreProperties>
</file>