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" charset="1" panose="00000000000000000000"/>
      <p:regular r:id="rId10"/>
    </p:embeddedFont>
    <p:embeddedFont>
      <p:font typeface="Garet Bold" charset="1" panose="00000000000000000000"/>
      <p:regular r:id="rId11"/>
    </p:embeddedFont>
    <p:embeddedFont>
      <p:font typeface="Garet Italics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Garet Light" charset="1" panose="00000000000000000000"/>
      <p:regular r:id="rId14"/>
    </p:embeddedFont>
    <p:embeddedFont>
      <p:font typeface="Garet Ultra-Bold" charset="1" panose="00000000000000000000"/>
      <p:regular r:id="rId15"/>
    </p:embeddedFont>
    <p:embeddedFont>
      <p:font typeface="Garet Ultra-Bold Italics" charset="1" panose="00000000000000000000"/>
      <p:regular r:id="rId16"/>
    </p:embeddedFont>
    <p:embeddedFont>
      <p:font typeface="Garet Heavy" charset="1" panose="00000000000000000000"/>
      <p:regular r:id="rId17"/>
    </p:embeddedFont>
    <p:embeddedFont>
      <p:font typeface="Garet Heavy Italics" charset="1" panose="00000000000000000000"/>
      <p:regular r:id="rId18"/>
    </p:embeddedFont>
    <p:embeddedFont>
      <p:font typeface="Neue Machina" charset="1" panose="00000500000000000000"/>
      <p:regular r:id="rId19"/>
    </p:embeddedFont>
    <p:embeddedFont>
      <p:font typeface="Neue Machina Light" charset="1" panose="00000400000000000000"/>
      <p:regular r:id="rId20"/>
    </p:embeddedFont>
    <p:embeddedFont>
      <p:font typeface="Neue Machina Ultra-Bold" charset="1" panose="000009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7945" y="-644445"/>
            <a:ext cx="11575889" cy="11575889"/>
          </a:xfrm>
          <a:custGeom>
            <a:avLst/>
            <a:gdLst/>
            <a:ahLst/>
            <a:cxnLst/>
            <a:rect r="r" b="b" t="t" l="l"/>
            <a:pathLst>
              <a:path h="11575889" w="11575889">
                <a:moveTo>
                  <a:pt x="0" y="0"/>
                </a:moveTo>
                <a:lnTo>
                  <a:pt x="11575890" y="0"/>
                </a:lnTo>
                <a:lnTo>
                  <a:pt x="11575890" y="11575890"/>
                </a:lnTo>
                <a:lnTo>
                  <a:pt x="0" y="11575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60627" y="6027546"/>
            <a:ext cx="2936530" cy="157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410">
                <a:solidFill>
                  <a:srgbClr val="B3E4C5"/>
                </a:solidFill>
                <a:latin typeface="Garet Light"/>
              </a:rPr>
              <a:t>Presented by:</a:t>
            </a:r>
          </a:p>
          <a:p>
            <a:pPr algn="ctr">
              <a:lnSpc>
                <a:spcPts val="3133"/>
              </a:lnSpc>
            </a:pPr>
            <a:r>
              <a:rPr lang="en-US" sz="2410">
                <a:solidFill>
                  <a:srgbClr val="B3E4C5"/>
                </a:solidFill>
                <a:latin typeface="Garet Light"/>
              </a:rPr>
              <a:t>Ahood Alsuhaibani</a:t>
            </a:r>
          </a:p>
          <a:p>
            <a:pPr algn="ctr">
              <a:lnSpc>
                <a:spcPts val="3133"/>
              </a:lnSpc>
            </a:pPr>
            <a:r>
              <a:rPr lang="en-US" sz="2410">
                <a:solidFill>
                  <a:srgbClr val="B3E4C5"/>
                </a:solidFill>
                <a:latin typeface="Garet Light"/>
              </a:rPr>
              <a:t>Lama Almegbil</a:t>
            </a:r>
          </a:p>
          <a:p>
            <a:pPr algn="ctr">
              <a:lnSpc>
                <a:spcPts val="3133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821031" y="2655298"/>
            <a:ext cx="12415722" cy="3400823"/>
            <a:chOff x="0" y="0"/>
            <a:chExt cx="16554296" cy="453443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6554296" cy="376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59"/>
                </a:lnSpc>
              </a:pPr>
              <a:r>
                <a:rPr lang="en-US" sz="9299">
                  <a:solidFill>
                    <a:srgbClr val="B3E4C5"/>
                  </a:solidFill>
                  <a:latin typeface="Neue Machina"/>
                </a:rPr>
                <a:t>Saudi Marathon 2023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987133"/>
              <a:ext cx="11251691" cy="547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4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3335756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5756" cy="3752726"/>
            </a:xfrm>
            <a:custGeom>
              <a:avLst/>
              <a:gdLst/>
              <a:ahLst/>
              <a:cxnLst/>
              <a:rect r="r" b="b" t="t" l="l"/>
              <a:pathLst>
                <a:path h="3752726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602045" y="488441"/>
            <a:ext cx="12531253" cy="9310118"/>
          </a:xfrm>
          <a:custGeom>
            <a:avLst/>
            <a:gdLst/>
            <a:ahLst/>
            <a:cxnLst/>
            <a:rect r="r" b="b" t="t" l="l"/>
            <a:pathLst>
              <a:path h="9310118" w="12531253">
                <a:moveTo>
                  <a:pt x="0" y="0"/>
                </a:moveTo>
                <a:lnTo>
                  <a:pt x="12531253" y="0"/>
                </a:lnTo>
                <a:lnTo>
                  <a:pt x="12531253" y="9310118"/>
                </a:lnTo>
                <a:lnTo>
                  <a:pt x="0" y="9310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3335756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5756" cy="3752726"/>
            </a:xfrm>
            <a:custGeom>
              <a:avLst/>
              <a:gdLst/>
              <a:ahLst/>
              <a:cxnLst/>
              <a:rect r="r" b="b" t="t" l="l"/>
              <a:pathLst>
                <a:path h="3752726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013388" y="2224117"/>
            <a:ext cx="6647004" cy="5915318"/>
          </a:xfrm>
          <a:custGeom>
            <a:avLst/>
            <a:gdLst/>
            <a:ahLst/>
            <a:cxnLst/>
            <a:rect r="r" b="b" t="t" l="l"/>
            <a:pathLst>
              <a:path h="5915318" w="6647004">
                <a:moveTo>
                  <a:pt x="0" y="0"/>
                </a:moveTo>
                <a:lnTo>
                  <a:pt x="6647003" y="0"/>
                </a:lnTo>
                <a:lnTo>
                  <a:pt x="6647003" y="5915318"/>
                </a:lnTo>
                <a:lnTo>
                  <a:pt x="0" y="591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56978" y="2224117"/>
            <a:ext cx="6987022" cy="5838767"/>
          </a:xfrm>
          <a:custGeom>
            <a:avLst/>
            <a:gdLst/>
            <a:ahLst/>
            <a:cxnLst/>
            <a:rect r="r" b="b" t="t" l="l"/>
            <a:pathLst>
              <a:path h="5838767" w="6987022">
                <a:moveTo>
                  <a:pt x="0" y="0"/>
                </a:moveTo>
                <a:lnTo>
                  <a:pt x="6987022" y="0"/>
                </a:lnTo>
                <a:lnTo>
                  <a:pt x="6987022" y="5838766"/>
                </a:lnTo>
                <a:lnTo>
                  <a:pt x="0" y="5838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3335756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5756" cy="3752726"/>
            </a:xfrm>
            <a:custGeom>
              <a:avLst/>
              <a:gdLst/>
              <a:ahLst/>
              <a:cxnLst/>
              <a:rect r="r" b="b" t="t" l="l"/>
              <a:pathLst>
                <a:path h="3752726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24256" y="1403316"/>
            <a:ext cx="9239488" cy="7480368"/>
          </a:xfrm>
          <a:custGeom>
            <a:avLst/>
            <a:gdLst/>
            <a:ahLst/>
            <a:cxnLst/>
            <a:rect r="r" b="b" t="t" l="l"/>
            <a:pathLst>
              <a:path h="7480368" w="9239488">
                <a:moveTo>
                  <a:pt x="0" y="0"/>
                </a:moveTo>
                <a:lnTo>
                  <a:pt x="9239488" y="0"/>
                </a:lnTo>
                <a:lnTo>
                  <a:pt x="9239488" y="7480368"/>
                </a:lnTo>
                <a:lnTo>
                  <a:pt x="0" y="7480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96382" y="702106"/>
            <a:ext cx="1029523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4"/>
              </a:lnSpc>
            </a:pPr>
            <a:r>
              <a:rPr lang="en-US" sz="8454">
                <a:solidFill>
                  <a:srgbClr val="0B4236"/>
                </a:solidFill>
                <a:latin typeface="Neue Machina"/>
              </a:rPr>
              <a:t>CONCLUSION</a:t>
            </a:r>
            <a:r>
              <a:rPr lang="en-US" sz="8454">
                <a:solidFill>
                  <a:srgbClr val="0B4236"/>
                </a:solidFill>
                <a:latin typeface="Neue Machina"/>
              </a:rPr>
              <a:t>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84480" y="6401226"/>
            <a:ext cx="18856960" cy="10607040"/>
          </a:xfrm>
          <a:custGeom>
            <a:avLst/>
            <a:gdLst/>
            <a:ahLst/>
            <a:cxnLst/>
            <a:rect r="r" b="b" t="t" l="l"/>
            <a:pathLst>
              <a:path h="10607040" w="18856960">
                <a:moveTo>
                  <a:pt x="0" y="0"/>
                </a:moveTo>
                <a:lnTo>
                  <a:pt x="18856960" y="0"/>
                </a:lnTo>
                <a:lnTo>
                  <a:pt x="18856960" y="10607039"/>
                </a:lnTo>
                <a:lnTo>
                  <a:pt x="0" y="10607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957" y="2066393"/>
            <a:ext cx="3936425" cy="4611058"/>
            <a:chOff x="0" y="0"/>
            <a:chExt cx="5248566" cy="61480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821093"/>
              <a:ext cx="5248566" cy="324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The most participating nationality in Saudi marathons is </a:t>
              </a:r>
              <a:r>
                <a:rPr lang="en-US" sz="3200">
                  <a:solidFill>
                    <a:srgbClr val="0B4236"/>
                  </a:solidFill>
                  <a:latin typeface="Neue Machina Ultra-Bold"/>
                </a:rPr>
                <a:t>Saudi Arabia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632457"/>
              <a:ext cx="5248566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5248566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sz="7000" u="none">
                  <a:solidFill>
                    <a:srgbClr val="0B4236"/>
                  </a:solidFill>
                  <a:latin typeface="Neue Machina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99961" y="5675942"/>
            <a:ext cx="3936425" cy="4611058"/>
            <a:chOff x="0" y="0"/>
            <a:chExt cx="5248566" cy="61480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821093"/>
              <a:ext cx="5248566" cy="324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The most common gender group participating in Saudi marathons is </a:t>
              </a:r>
              <a:r>
                <a:rPr lang="en-US" sz="3200">
                  <a:solidFill>
                    <a:srgbClr val="0B4236"/>
                  </a:solidFill>
                  <a:latin typeface="Neue Machina Ultra-Bold"/>
                </a:rPr>
                <a:t>male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5248566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sz="7000" u="none">
                  <a:solidFill>
                    <a:srgbClr val="0B4236"/>
                  </a:solidFill>
                  <a:latin typeface="Neue Machina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632457"/>
              <a:ext cx="5248566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75788" y="2552168"/>
            <a:ext cx="3936425" cy="4125283"/>
            <a:chOff x="0" y="0"/>
            <a:chExt cx="5248566" cy="550037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821093"/>
              <a:ext cx="5248566" cy="260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B4236"/>
                  </a:solidFill>
                  <a:latin typeface="Neue Machina Ultra-Bold"/>
                </a:rPr>
                <a:t>Females </a:t>
              </a: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are more likely to obtain </a:t>
              </a:r>
              <a:r>
                <a:rPr lang="en-US" sz="3200">
                  <a:solidFill>
                    <a:srgbClr val="0B4236"/>
                  </a:solidFill>
                  <a:latin typeface="Neue Machina Ultra-Bold"/>
                </a:rPr>
                <a:t>first ranks </a:t>
              </a: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than males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5248566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sz="7000" u="none">
                  <a:solidFill>
                    <a:srgbClr val="0B4236"/>
                  </a:solidFill>
                  <a:latin typeface="Neue Machina"/>
                </a:rPr>
                <a:t>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984757"/>
              <a:ext cx="5248566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096023" y="5675942"/>
            <a:ext cx="3936425" cy="4611058"/>
            <a:chOff x="0" y="0"/>
            <a:chExt cx="5248566" cy="614807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821093"/>
              <a:ext cx="5248566" cy="324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There is an </a:t>
              </a:r>
              <a:r>
                <a:rPr lang="en-US" sz="3200">
                  <a:solidFill>
                    <a:srgbClr val="0B4236"/>
                  </a:solidFill>
                  <a:latin typeface="Neue Machina Ultra-Bold"/>
                </a:rPr>
                <a:t>positive relationship</a:t>
              </a: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 between rank and gun time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5248566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sz="7000">
                  <a:solidFill>
                    <a:srgbClr val="0B4236"/>
                  </a:solidFill>
                  <a:latin typeface="Neue Machina"/>
                </a:rPr>
                <a:t>04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632457"/>
              <a:ext cx="5248566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045009" y="2066393"/>
            <a:ext cx="3936425" cy="4611058"/>
            <a:chOff x="0" y="0"/>
            <a:chExt cx="5248566" cy="614807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821093"/>
              <a:ext cx="5248566" cy="324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B4236"/>
                  </a:solidFill>
                  <a:latin typeface="Neue Machina"/>
                </a:rPr>
                <a:t>The most-participating category of marathons was the </a:t>
              </a:r>
              <a:r>
                <a:rPr lang="en-US" sz="3200">
                  <a:solidFill>
                    <a:srgbClr val="0B4236"/>
                  </a:solidFill>
                  <a:latin typeface="Neue Machina Ultra-Bold"/>
                </a:rPr>
                <a:t>4 km category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9525"/>
              <a:ext cx="5248566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sz="7000">
                  <a:solidFill>
                    <a:srgbClr val="0B4236"/>
                  </a:solidFill>
                  <a:latin typeface="Neue Machina"/>
                </a:rPr>
                <a:t>05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5632457"/>
              <a:ext cx="5248566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4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67480"/>
            <a:ext cx="8794895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B3E4C5"/>
                </a:solidFill>
                <a:latin typeface="Neue Machina"/>
              </a:rPr>
              <a:t>THANK YOU FOR LISTENING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980077" y="2704259"/>
            <a:ext cx="11575889" cy="11575889"/>
          </a:xfrm>
          <a:custGeom>
            <a:avLst/>
            <a:gdLst/>
            <a:ahLst/>
            <a:cxnLst/>
            <a:rect r="r" b="b" t="t" l="l"/>
            <a:pathLst>
              <a:path h="11575889" w="11575889">
                <a:moveTo>
                  <a:pt x="0" y="0"/>
                </a:moveTo>
                <a:lnTo>
                  <a:pt x="11575890" y="0"/>
                </a:lnTo>
                <a:lnTo>
                  <a:pt x="11575890" y="11575889"/>
                </a:lnTo>
                <a:lnTo>
                  <a:pt x="0" y="11575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86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69803" y="3315789"/>
            <a:ext cx="8448122" cy="4838470"/>
          </a:xfrm>
          <a:custGeom>
            <a:avLst/>
            <a:gdLst/>
            <a:ahLst/>
            <a:cxnLst/>
            <a:rect r="r" b="b" t="t" l="l"/>
            <a:pathLst>
              <a:path h="4838470" w="8448122">
                <a:moveTo>
                  <a:pt x="0" y="0"/>
                </a:moveTo>
                <a:lnTo>
                  <a:pt x="8448121" y="0"/>
                </a:lnTo>
                <a:lnTo>
                  <a:pt x="8448121" y="4838469"/>
                </a:lnTo>
                <a:lnTo>
                  <a:pt x="0" y="483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64327" y="5031842"/>
            <a:ext cx="223315" cy="22331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35969" y="845183"/>
            <a:ext cx="81153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B3E4C5"/>
                </a:solidFill>
                <a:latin typeface="Neue Machina"/>
              </a:rPr>
              <a:t>AGENDA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612719" y="2675547"/>
            <a:ext cx="8675281" cy="5159221"/>
            <a:chOff x="0" y="0"/>
            <a:chExt cx="11567042" cy="687896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76225"/>
              <a:ext cx="11567042" cy="984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55651" indent="-377825" lvl="1">
                <a:lnSpc>
                  <a:spcPts val="7140"/>
                </a:lnSpc>
                <a:buFont typeface="Arial"/>
                <a:buChar char="•"/>
              </a:pPr>
              <a:r>
                <a:rPr lang="en-US" sz="3500">
                  <a:solidFill>
                    <a:srgbClr val="B3E4C5"/>
                  </a:solidFill>
                  <a:latin typeface="Garet"/>
                </a:rPr>
                <a:t>Information about our dataset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64726"/>
              <a:ext cx="11567042" cy="2191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55651" indent="-377825" lvl="1">
                <a:lnSpc>
                  <a:spcPts val="7140"/>
                </a:lnSpc>
                <a:buFont typeface="Arial"/>
                <a:buChar char="•"/>
              </a:pPr>
              <a:r>
                <a:rPr lang="en-US" sz="3500">
                  <a:solidFill>
                    <a:srgbClr val="B3E4C5"/>
                  </a:solidFill>
                  <a:latin typeface="Garet"/>
                </a:rPr>
                <a:t>Exploration of th dataset</a:t>
              </a:r>
            </a:p>
            <a:p>
              <a:pPr marL="755651" indent="-377825" lvl="1">
                <a:lnSpc>
                  <a:spcPts val="7140"/>
                </a:lnSpc>
                <a:buFont typeface="Arial"/>
                <a:buChar char="•"/>
              </a:pPr>
              <a:r>
                <a:rPr lang="en-US" sz="3500">
                  <a:solidFill>
                    <a:srgbClr val="B3E4C5"/>
                  </a:solidFill>
                  <a:latin typeface="Garet"/>
                </a:rPr>
                <a:t>Questions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412176"/>
              <a:ext cx="11567042" cy="984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55651" indent="-377825" lvl="1">
                <a:lnSpc>
                  <a:spcPts val="7140"/>
                </a:lnSpc>
                <a:buFont typeface="Arial"/>
                <a:buChar char="•"/>
              </a:pPr>
              <a:r>
                <a:rPr lang="en-US" sz="3500">
                  <a:solidFill>
                    <a:srgbClr val="B3E4C5"/>
                  </a:solidFill>
                  <a:latin typeface="Garet"/>
                </a:rPr>
                <a:t>Cleaning the dataset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653127"/>
              <a:ext cx="11567042" cy="984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55651" indent="-377825" lvl="1">
                <a:lnSpc>
                  <a:spcPts val="7140"/>
                </a:lnSpc>
                <a:buFont typeface="Arial"/>
                <a:buChar char="•"/>
              </a:pPr>
              <a:r>
                <a:rPr lang="en-US" sz="3500">
                  <a:solidFill>
                    <a:srgbClr val="B3E4C5"/>
                  </a:solidFill>
                  <a:latin typeface="Garet"/>
                </a:rPr>
                <a:t>Exploration data analysis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894077"/>
              <a:ext cx="11567042" cy="984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55651" indent="-377825" lvl="1">
                <a:lnSpc>
                  <a:spcPts val="7140"/>
                </a:lnSpc>
                <a:buFont typeface="Arial"/>
                <a:buChar char="•"/>
              </a:pPr>
              <a:r>
                <a:rPr lang="en-US" sz="3500">
                  <a:solidFill>
                    <a:srgbClr val="B3E4C5"/>
                  </a:solidFill>
                  <a:latin typeface="Garet"/>
                </a:rPr>
                <a:t>Conclusion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04483" y="4604678"/>
            <a:ext cx="223315" cy="223315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773394" y="6507711"/>
            <a:ext cx="223315" cy="223315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565981" y="3946063"/>
            <a:ext cx="223315" cy="22331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3E4C5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0221" y="3868592"/>
            <a:ext cx="4051964" cy="5102539"/>
            <a:chOff x="0" y="0"/>
            <a:chExt cx="824850" cy="1038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4850" cy="1038714"/>
            </a:xfrm>
            <a:custGeom>
              <a:avLst/>
              <a:gdLst/>
              <a:ahLst/>
              <a:cxnLst/>
              <a:rect r="r" b="b" t="t" l="l"/>
              <a:pathLst>
                <a:path h="1038714" w="824850">
                  <a:moveTo>
                    <a:pt x="0" y="0"/>
                  </a:moveTo>
                  <a:lnTo>
                    <a:pt x="824850" y="0"/>
                  </a:lnTo>
                  <a:lnTo>
                    <a:pt x="824850" y="1038714"/>
                  </a:lnTo>
                  <a:lnTo>
                    <a:pt x="0" y="103871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24850" cy="105776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B4236"/>
                  </a:solidFill>
                  <a:latin typeface="Garet"/>
                </a:rPr>
                <a:t>It has 7 columns which are (rank,name,gender,nationality,gun time,chip time)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51601" y="3017648"/>
            <a:ext cx="1689204" cy="16892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7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0B4236"/>
                  </a:solidFill>
                  <a:latin typeface="Garet Bold"/>
                </a:rPr>
                <a:t>Columns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79360" y="3868592"/>
            <a:ext cx="4051964" cy="5102539"/>
            <a:chOff x="0" y="0"/>
            <a:chExt cx="824850" cy="10387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4850" cy="1038714"/>
            </a:xfrm>
            <a:custGeom>
              <a:avLst/>
              <a:gdLst/>
              <a:ahLst/>
              <a:cxnLst/>
              <a:rect r="r" b="b" t="t" l="l"/>
              <a:pathLst>
                <a:path h="1038714" w="824850">
                  <a:moveTo>
                    <a:pt x="0" y="0"/>
                  </a:moveTo>
                  <a:lnTo>
                    <a:pt x="824850" y="0"/>
                  </a:lnTo>
                  <a:lnTo>
                    <a:pt x="824850" y="1038714"/>
                  </a:lnTo>
                  <a:lnTo>
                    <a:pt x="0" y="103871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4850" cy="107681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1679"/>
                </a:lnSpc>
              </a:pPr>
            </a:p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B4236"/>
                  </a:solidFill>
                  <a:latin typeface="Garet"/>
                </a:rPr>
                <a:t>It has 12009 rows </a:t>
              </a:r>
            </a:p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60740" y="3017648"/>
            <a:ext cx="1689204" cy="168920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7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0B4236"/>
                  </a:solidFill>
                  <a:latin typeface="Garet Bold"/>
                </a:rPr>
                <a:t>Rows</a:t>
              </a:r>
              <a:r>
                <a:rPr lang="en-US" sz="2300">
                  <a:solidFill>
                    <a:srgbClr val="0B4236"/>
                  </a:solidFill>
                  <a:latin typeface="Garet Light"/>
                </a:rPr>
                <a:t>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2899" y="681550"/>
            <a:ext cx="1640138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4"/>
              </a:lnSpc>
            </a:pPr>
            <a:r>
              <a:rPr lang="en-US" sz="8454">
                <a:solidFill>
                  <a:srgbClr val="0B4236"/>
                </a:solidFill>
                <a:latin typeface="Neue Machina"/>
              </a:rPr>
              <a:t>DATASET INFORMATION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86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091108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44"/>
              </a:lnSpc>
            </a:pPr>
            <a:r>
              <a:rPr lang="en-US" sz="8454">
                <a:solidFill>
                  <a:srgbClr val="B3E4C5"/>
                </a:solidFill>
                <a:latin typeface="Neue Machina"/>
              </a:rPr>
              <a:t>QUESTIONS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83953">
            <a:off x="6669020" y="3776766"/>
            <a:ext cx="14996323" cy="7825354"/>
          </a:xfrm>
          <a:custGeom>
            <a:avLst/>
            <a:gdLst/>
            <a:ahLst/>
            <a:cxnLst/>
            <a:rect r="r" b="b" t="t" l="l"/>
            <a:pathLst>
              <a:path h="7825354" w="14996323">
                <a:moveTo>
                  <a:pt x="0" y="0"/>
                </a:moveTo>
                <a:lnTo>
                  <a:pt x="14996323" y="0"/>
                </a:lnTo>
                <a:lnTo>
                  <a:pt x="14996323" y="7825353"/>
                </a:lnTo>
                <a:lnTo>
                  <a:pt x="0" y="782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549" y="2760345"/>
            <a:ext cx="11328797" cy="523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What are the top 10 nationalities participating in Saudi marathons?</a:t>
            </a:r>
          </a:p>
          <a:p>
            <a:pPr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What are the 10 least nationalities participating in Saudi marathons?</a:t>
            </a:r>
          </a:p>
          <a:p>
            <a:pPr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What gender has the most participation in Saudi marathons?</a:t>
            </a:r>
          </a:p>
          <a:p>
            <a:pPr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What is the distribution of the ranking of females and males?</a:t>
            </a:r>
          </a:p>
          <a:p>
            <a:pPr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What is the number of participants according           </a:t>
            </a:r>
          </a:p>
          <a:p>
            <a:pPr>
              <a:lnSpc>
                <a:spcPts val="6000"/>
              </a:lnSpc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 to each category of the Saudi Marathons?</a:t>
            </a:r>
          </a:p>
          <a:p>
            <a:pPr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B3E4C5"/>
                </a:solidFill>
                <a:latin typeface="Garet Light"/>
              </a:rPr>
              <a:t>There is a relationship between rank and gun time?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792016" y="5146282"/>
            <a:ext cx="10257527" cy="0"/>
          </a:xfrm>
          <a:prstGeom prst="line">
            <a:avLst/>
          </a:prstGeom>
          <a:ln cap="rnd" w="9525">
            <a:solidFill>
              <a:srgbClr val="0B423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916016" cy="10287000"/>
            <a:chOff x="0" y="0"/>
            <a:chExt cx="2522982" cy="3752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22981" cy="3752726"/>
            </a:xfrm>
            <a:custGeom>
              <a:avLst/>
              <a:gdLst/>
              <a:ahLst/>
              <a:cxnLst/>
              <a:rect r="r" b="b" t="t" l="l"/>
              <a:pathLst>
                <a:path h="3752726" w="2522981">
                  <a:moveTo>
                    <a:pt x="0" y="0"/>
                  </a:moveTo>
                  <a:lnTo>
                    <a:pt x="2522981" y="0"/>
                  </a:lnTo>
                  <a:lnTo>
                    <a:pt x="2522981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B4236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908131" y="1229833"/>
          <a:ext cx="9351169" cy="7827333"/>
        </p:xfrm>
        <a:graphic>
          <a:graphicData uri="http://schemas.openxmlformats.org/drawingml/2006/table">
            <a:tbl>
              <a:tblPr/>
              <a:tblGrid>
                <a:gridCol w="1335881"/>
                <a:gridCol w="1335881"/>
                <a:gridCol w="1335881"/>
                <a:gridCol w="1335881"/>
                <a:gridCol w="1335881"/>
                <a:gridCol w="1335881"/>
                <a:gridCol w="1335881"/>
              </a:tblGrid>
              <a:tr h="627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Rank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Name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Gender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Category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Nationality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Gun Time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Chip Time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42eb63b2-5dba-4030-bf6d-2b1f83ac611b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Female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4km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GBR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19:02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18:41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ab274d04-e39c-48d8-8dbd-4ecbce5cc95d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Female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4km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KSA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19:50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19:42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2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9b249d53-c90b-4b48-b23b-ec5f141ef44c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Female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4km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FRA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21:15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21:15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28e13d85-38d4-483c-b9cc-93b9bd9bde14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Female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4km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JOR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21:32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21:25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0a1c87a5-344e-4d27-9182-32f654230ebb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Female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4km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KSA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21:55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</a:rPr>
                        <a:t>21:40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61908" y="3233737"/>
            <a:ext cx="6592200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3"/>
              </a:lnSpc>
            </a:pPr>
            <a:r>
              <a:rPr lang="en-US" sz="8344">
                <a:solidFill>
                  <a:srgbClr val="B3E4C5"/>
                </a:solidFill>
                <a:latin typeface="Neue Machina"/>
              </a:rPr>
              <a:t>EXPLORATION OF THE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792016" y="5146282"/>
            <a:ext cx="10257527" cy="0"/>
          </a:xfrm>
          <a:prstGeom prst="line">
            <a:avLst/>
          </a:prstGeom>
          <a:ln cap="rnd" w="9525">
            <a:solidFill>
              <a:srgbClr val="0B423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916016" cy="10287000"/>
            <a:chOff x="0" y="0"/>
            <a:chExt cx="2522982" cy="3752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22981" cy="3752726"/>
            </a:xfrm>
            <a:custGeom>
              <a:avLst/>
              <a:gdLst/>
              <a:ahLst/>
              <a:cxnLst/>
              <a:rect r="r" b="b" t="t" l="l"/>
              <a:pathLst>
                <a:path h="3752726" w="2522981">
                  <a:moveTo>
                    <a:pt x="0" y="0"/>
                  </a:moveTo>
                  <a:lnTo>
                    <a:pt x="2522981" y="0"/>
                  </a:lnTo>
                  <a:lnTo>
                    <a:pt x="2522981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B423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30241" y="3983582"/>
            <a:ext cx="5655534" cy="231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58"/>
              </a:lnSpc>
            </a:pPr>
            <a:r>
              <a:rPr lang="en-US" sz="7548">
                <a:solidFill>
                  <a:srgbClr val="B3E4C5"/>
                </a:solidFill>
                <a:latin typeface="Neue Machina"/>
              </a:rPr>
              <a:t>CLEANING DATASET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674965" y="2848156"/>
            <a:ext cx="3523234" cy="1500320"/>
            <a:chOff x="0" y="0"/>
            <a:chExt cx="812800" cy="3461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46119"/>
            </a:xfrm>
            <a:custGeom>
              <a:avLst/>
              <a:gdLst/>
              <a:ahLst/>
              <a:cxnLst/>
              <a:rect r="r" b="b" t="t" l="l"/>
              <a:pathLst>
                <a:path h="346119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0B423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40326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B3E4C5"/>
                  </a:solidFill>
                  <a:latin typeface="Neue Machina"/>
                </a:rPr>
                <a:t>Cleaning datadet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910912" y="6183693"/>
            <a:ext cx="1742542" cy="1090322"/>
            <a:chOff x="0" y="0"/>
            <a:chExt cx="851072" cy="5325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1072" cy="532522"/>
            </a:xfrm>
            <a:custGeom>
              <a:avLst/>
              <a:gdLst/>
              <a:ahLst/>
              <a:cxnLst/>
              <a:rect r="r" b="b" t="t" l="l"/>
              <a:pathLst>
                <a:path h="532522" w="851072">
                  <a:moveTo>
                    <a:pt x="0" y="0"/>
                  </a:moveTo>
                  <a:lnTo>
                    <a:pt x="851072" y="0"/>
                  </a:lnTo>
                  <a:lnTo>
                    <a:pt x="851072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258671"/>
            </a:solidFill>
            <a:ln cap="sq">
              <a:noFill/>
              <a:prstDash val="sysDot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51072" cy="56109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Garet Light"/>
                </a:rPr>
                <a:t>Drop some rows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967376" y="6348522"/>
            <a:ext cx="1985329" cy="1090322"/>
            <a:chOff x="0" y="0"/>
            <a:chExt cx="969651" cy="5325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69651" cy="532522"/>
            </a:xfrm>
            <a:custGeom>
              <a:avLst/>
              <a:gdLst/>
              <a:ahLst/>
              <a:cxnLst/>
              <a:rect r="r" b="b" t="t" l="l"/>
              <a:pathLst>
                <a:path h="532522" w="969651">
                  <a:moveTo>
                    <a:pt x="0" y="0"/>
                  </a:moveTo>
                  <a:lnTo>
                    <a:pt x="969651" y="0"/>
                  </a:lnTo>
                  <a:lnTo>
                    <a:pt x="969651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258671"/>
            </a:solidFill>
            <a:ln cap="sq">
              <a:noFill/>
              <a:prstDash val="sysDot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969651" cy="56109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Garet Light"/>
                </a:rPr>
                <a:t>Fill in some null values 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>
            <a:off x="8782183" y="3598316"/>
            <a:ext cx="1892782" cy="2585377"/>
          </a:xfrm>
          <a:prstGeom prst="line">
            <a:avLst/>
          </a:prstGeom>
          <a:ln cap="rnd" w="28575">
            <a:solidFill>
              <a:srgbClr val="0B42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>
            <a:off x="14198199" y="3598316"/>
            <a:ext cx="1761841" cy="2750206"/>
          </a:xfrm>
          <a:prstGeom prst="line">
            <a:avLst/>
          </a:prstGeom>
          <a:ln cap="rnd" w="28575">
            <a:solidFill>
              <a:srgbClr val="0B4236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86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271" y="2216992"/>
            <a:ext cx="11737089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4"/>
              </a:lnSpc>
            </a:pPr>
            <a:r>
              <a:rPr lang="en-US" sz="8454">
                <a:solidFill>
                  <a:srgbClr val="B3E4C5"/>
                </a:solidFill>
                <a:latin typeface="Neue Machina"/>
              </a:rPr>
              <a:t>EXPLORATION DATA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83953">
            <a:off x="6669020" y="3776766"/>
            <a:ext cx="14996323" cy="7825354"/>
          </a:xfrm>
          <a:custGeom>
            <a:avLst/>
            <a:gdLst/>
            <a:ahLst/>
            <a:cxnLst/>
            <a:rect r="r" b="b" t="t" l="l"/>
            <a:pathLst>
              <a:path h="7825354" w="14996323">
                <a:moveTo>
                  <a:pt x="0" y="0"/>
                </a:moveTo>
                <a:lnTo>
                  <a:pt x="14996323" y="0"/>
                </a:lnTo>
                <a:lnTo>
                  <a:pt x="14996323" y="7825353"/>
                </a:lnTo>
                <a:lnTo>
                  <a:pt x="0" y="782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7210" y="1395196"/>
            <a:ext cx="9873581" cy="7496608"/>
          </a:xfrm>
          <a:custGeom>
            <a:avLst/>
            <a:gdLst/>
            <a:ahLst/>
            <a:cxnLst/>
            <a:rect r="r" b="b" t="t" l="l"/>
            <a:pathLst>
              <a:path h="7496608" w="9873581">
                <a:moveTo>
                  <a:pt x="0" y="0"/>
                </a:moveTo>
                <a:lnTo>
                  <a:pt x="9873580" y="0"/>
                </a:lnTo>
                <a:lnTo>
                  <a:pt x="9873580" y="7496608"/>
                </a:lnTo>
                <a:lnTo>
                  <a:pt x="0" y="749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3335756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5756" cy="3752726"/>
            </a:xfrm>
            <a:custGeom>
              <a:avLst/>
              <a:gdLst/>
              <a:ahLst/>
              <a:cxnLst/>
              <a:rect r="r" b="b" t="t" l="l"/>
              <a:pathLst>
                <a:path h="3752726" w="3335756">
                  <a:moveTo>
                    <a:pt x="0" y="0"/>
                  </a:moveTo>
                  <a:lnTo>
                    <a:pt x="3335756" y="0"/>
                  </a:lnTo>
                  <a:lnTo>
                    <a:pt x="333575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71091" y="804800"/>
            <a:ext cx="11145817" cy="8453500"/>
          </a:xfrm>
          <a:custGeom>
            <a:avLst/>
            <a:gdLst/>
            <a:ahLst/>
            <a:cxnLst/>
            <a:rect r="r" b="b" t="t" l="l"/>
            <a:pathLst>
              <a:path h="8453500" w="11145817">
                <a:moveTo>
                  <a:pt x="0" y="0"/>
                </a:moveTo>
                <a:lnTo>
                  <a:pt x="11145818" y="0"/>
                </a:lnTo>
                <a:lnTo>
                  <a:pt x="11145818" y="8453500"/>
                </a:lnTo>
                <a:lnTo>
                  <a:pt x="0" y="845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DAGA9UF-hDE</dc:identifier>
  <dcterms:modified xsi:type="dcterms:W3CDTF">2011-08-01T06:04:30Z</dcterms:modified>
  <cp:revision>1</cp:revision>
  <dc:title>Business Case Study and Report</dc:title>
</cp:coreProperties>
</file>