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76" r:id="rId8"/>
    <p:sldId id="263" r:id="rId9"/>
    <p:sldId id="272" r:id="rId10"/>
    <p:sldId id="281" r:id="rId11"/>
    <p:sldId id="282" r:id="rId12"/>
    <p:sldId id="283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79" r:id="rId24"/>
    <p:sldId id="273" r:id="rId25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753958"/>
            <a:ext cx="21532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751476"/>
            <a:ext cx="2790190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111"/>
            <a:ext cx="2503805" cy="207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074" y="1132989"/>
            <a:ext cx="4675505" cy="101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2805" y="2971239"/>
            <a:ext cx="27622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hyperlink" Target="https://github.com/LaMeru" TargetMode="External"/><Relationship Id="rId1" Type="http://schemas.openxmlformats.org/officeDocument/2006/relationships/hyperlink" Target="mailto:1132239399@pfur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7345" y="753745"/>
            <a:ext cx="260858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373B"/>
                </a:solidFill>
              </a:rPr>
              <a:t>Лабораторная</a:t>
            </a:r>
            <a:r>
              <a:rPr sz="1400" spc="260" dirty="0">
                <a:solidFill>
                  <a:srgbClr val="23373B"/>
                </a:solidFill>
              </a:rPr>
              <a:t> </a:t>
            </a:r>
            <a:r>
              <a:rPr sz="1400" spc="20" dirty="0">
                <a:solidFill>
                  <a:srgbClr val="23373B"/>
                </a:solidFill>
              </a:rPr>
              <a:t>работа</a:t>
            </a:r>
            <a:r>
              <a:rPr sz="1400" spc="310" dirty="0">
                <a:solidFill>
                  <a:srgbClr val="23373B"/>
                </a:solidFill>
              </a:rPr>
              <a:t> </a:t>
            </a:r>
            <a:r>
              <a:rPr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  <a:t>1</a:t>
            </a:r>
            <a:br>
              <a:rPr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</a:br>
            <a:r>
              <a:rPr lang="ru-RU"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  <a:t>Сетевые технологии</a:t>
            </a:r>
            <a:endParaRPr lang="ru-RU" sz="1400" b="0" spc="-50" dirty="0">
              <a:solidFill>
                <a:srgbClr val="23373B"/>
              </a:solidFill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5123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60"/>
                </a:lnTo>
                <a:lnTo>
                  <a:pt x="5040058" y="5060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735">
              <a:lnSpc>
                <a:spcPct val="135000"/>
              </a:lnSpc>
              <a:spcBef>
                <a:spcPts val="100"/>
              </a:spcBef>
            </a:pPr>
            <a:r>
              <a:rPr sz="1000" spc="-25" dirty="0"/>
              <a:t>Чигладзе</a:t>
            </a:r>
            <a:r>
              <a:rPr sz="1000" spc="-10" dirty="0"/>
              <a:t> </a:t>
            </a:r>
            <a:r>
              <a:rPr sz="1000" spc="-30" dirty="0"/>
              <a:t>М.В. </a:t>
            </a:r>
            <a:r>
              <a:rPr sz="1000" spc="-10" dirty="0"/>
              <a:t>29</a:t>
            </a:r>
            <a:r>
              <a:rPr sz="1000" spc="-25" dirty="0"/>
              <a:t> </a:t>
            </a:r>
            <a:r>
              <a:rPr sz="1000" dirty="0"/>
              <a:t>мая</a:t>
            </a:r>
            <a:r>
              <a:rPr sz="1000" spc="-25" dirty="0"/>
              <a:t> </a:t>
            </a:r>
            <a:r>
              <a:rPr sz="1000" spc="-20" dirty="0"/>
              <a:t>2003</a:t>
            </a:r>
            <a:endParaRPr sz="1000"/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/>
              <a:t>Российский</a:t>
            </a:r>
            <a:r>
              <a:rPr sz="800" spc="10" dirty="0"/>
              <a:t> </a:t>
            </a:r>
            <a:r>
              <a:rPr sz="800" dirty="0"/>
              <a:t>университет</a:t>
            </a:r>
            <a:r>
              <a:rPr sz="800" spc="10" dirty="0"/>
              <a:t> </a:t>
            </a:r>
            <a:r>
              <a:rPr sz="800" spc="-20" dirty="0"/>
              <a:t>дружбы</a:t>
            </a:r>
            <a:r>
              <a:rPr sz="800" spc="10" dirty="0"/>
              <a:t> </a:t>
            </a:r>
            <a:r>
              <a:rPr sz="800" dirty="0"/>
              <a:t>народов,</a:t>
            </a:r>
            <a:r>
              <a:rPr sz="800" spc="10" dirty="0"/>
              <a:t> </a:t>
            </a:r>
            <a:r>
              <a:rPr sz="800" dirty="0"/>
              <a:t>Москва,</a:t>
            </a:r>
            <a:r>
              <a:rPr sz="800" spc="15" dirty="0"/>
              <a:t> </a:t>
            </a:r>
            <a:r>
              <a:rPr sz="800" spc="-10" dirty="0"/>
              <a:t>Россия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5436755" y="2961117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1/14</a:t>
            </a:r>
            <a:endParaRPr sz="8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Построение графиков в Octave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1.3.1.3. Построение на интервале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1.3.1.4. Сценарий на выполнение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8" descr="IMAGE 2025-09-12 09:57: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836930"/>
            <a:ext cx="2664460" cy="1413510"/>
          </a:xfrm>
          <a:prstGeom prst="rect">
            <a:avLst/>
          </a:prstGeom>
        </p:spPr>
      </p:pic>
      <p:pic>
        <p:nvPicPr>
          <p:cNvPr id="9" name="Picture 9" descr="IMAGE 2025-09-12 09:57: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047115"/>
            <a:ext cx="2437765" cy="1135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Построение графиков в Octave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1.3.1.5. Два графика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8" name="Picture 10" descr="IMAGE 2025-09-12 09:57: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862965"/>
            <a:ext cx="2615565" cy="1497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Разложение импульсного сигнала в частичный ряд Фурье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1.3.2.4. Сабплот и плот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1.3.2.5. Экспорт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4" name="Picture 13" descr="IMAGE 2025-09-12 09:58: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615950"/>
            <a:ext cx="1575435" cy="1800225"/>
          </a:xfrm>
          <a:prstGeom prst="rect">
            <a:avLst/>
          </a:prstGeom>
        </p:spPr>
      </p:pic>
      <p:pic>
        <p:nvPicPr>
          <p:cNvPr id="15" name="Picture 14" descr="IMAGE 2025-09-12 09:58: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601980"/>
            <a:ext cx="3051810" cy="1697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Разложение импульсного сигнала в частичный ряд Фурье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1.3.2.4. Сабплот и плот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15" descr="IMAGE 2025-09-12 09:58: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872490"/>
            <a:ext cx="252031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Определение спектра и параметров сигнала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1.3.3.1. Новый сценарий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1.3.3.4. График сигналов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6" name="Picture 16" descr="IMAGE 2025-09-12 09:59: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860425"/>
            <a:ext cx="2592705" cy="1047750"/>
          </a:xfrm>
          <a:prstGeom prst="rect">
            <a:avLst/>
          </a:prstGeom>
        </p:spPr>
      </p:pic>
      <p:pic>
        <p:nvPicPr>
          <p:cNvPr id="17" name="Picture 17" descr="IMAGE 2025-09-12 09:59: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631825"/>
            <a:ext cx="2086610" cy="1356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Определение спектра и параметров сигнала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1.3.3.5. Спектр сигналов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1.3.3.6. График спектра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8" name="Picture 18" descr="IMAGE 2025-09-12 09:59: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860425"/>
            <a:ext cx="2458085" cy="1244600"/>
          </a:xfrm>
          <a:prstGeom prst="rect">
            <a:avLst/>
          </a:prstGeom>
        </p:spPr>
      </p:pic>
      <p:pic>
        <p:nvPicPr>
          <p:cNvPr id="19" name="Picture 19" descr="IMAGE 2025-09-12 09:59: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708025"/>
            <a:ext cx="2385695" cy="1284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Определение спектра и параметров сигнала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1.3.3.7. Спектр суммы рассмотренныз сигналов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0" name="Picture 20" descr="IMAGE 2025-09-12 10:00: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708025"/>
            <a:ext cx="2750185" cy="1297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Амплитудная модуляция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1.3.4.1. Новый каталог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1" name="Picture 21" descr="IMAGE 2025-09-12 10:02: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860425"/>
            <a:ext cx="2670175" cy="9359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Амплитудная модуляция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1.3.4.2. Спектр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2" name="Picture 22" descr="IMAGE 2025-09-12 10:04: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708025"/>
            <a:ext cx="2552065" cy="1116965"/>
          </a:xfrm>
          <a:prstGeom prst="rect">
            <a:avLst/>
          </a:prstGeom>
        </p:spPr>
      </p:pic>
      <p:pic>
        <p:nvPicPr>
          <p:cNvPr id="23" name="Picture 23" descr="IMAGE 2025-09-12 10:05: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708025"/>
            <a:ext cx="218059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Кодирование сигнала. Исследование свойства самосинхронизации сигнала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1.3.5.1. Файлы в каталоге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1.3.5.2. Сигнал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4" name="Picture 24" descr="IMAGE 2025-09-12 10:05: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779780"/>
            <a:ext cx="1942465" cy="1659255"/>
          </a:xfrm>
          <a:prstGeom prst="rect">
            <a:avLst/>
          </a:prstGeom>
        </p:spPr>
      </p:pic>
      <p:pic>
        <p:nvPicPr>
          <p:cNvPr id="25" name="Picture 25" descr="IMAGE 2025-09-12 10:05: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784225"/>
            <a:ext cx="1353185" cy="1578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9291"/>
            <a:ext cx="1249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6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Информация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9929"/>
            <a:ext cx="3048635" cy="5080"/>
            <a:chOff x="1356004" y="166992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992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9929"/>
              <a:ext cx="217804" cy="5080"/>
            </a:xfrm>
            <a:custGeom>
              <a:avLst/>
              <a:gdLst/>
              <a:ahLst/>
              <a:cxnLst/>
              <a:rect l="l" t="t" r="r" b="b"/>
              <a:pathLst>
                <a:path w="217805" h="5080">
                  <a:moveTo>
                    <a:pt x="0" y="5060"/>
                  </a:moveTo>
                  <a:lnTo>
                    <a:pt x="0" y="0"/>
                  </a:lnTo>
                  <a:lnTo>
                    <a:pt x="217709" y="0"/>
                  </a:lnTo>
                  <a:lnTo>
                    <a:pt x="2177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Кодирование сигнала. Исследование свойства самосинхронизации сигнала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1.3.5.3. Входные последовательности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1.3.5.4. График сигнала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6" name="Picture 26" descr="IMAGE 2025-09-12 10:05: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450850"/>
            <a:ext cx="2131695" cy="1986280"/>
          </a:xfrm>
          <a:prstGeom prst="rect">
            <a:avLst/>
          </a:prstGeom>
        </p:spPr>
      </p:pic>
      <p:pic>
        <p:nvPicPr>
          <p:cNvPr id="27" name="Picture 27" descr="IMAGE 2025-09-12 10:05: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250950"/>
            <a:ext cx="2316480" cy="955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Кодирование сигнала. Исследование свойства самосинхронизации сигнала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1.3.5.5. Добавляем код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1.3.5.7. Создание всех ф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8" name="Picture 28" descr="IMAGE 2025-09-12 10:05: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403225"/>
            <a:ext cx="2465705" cy="2089150"/>
          </a:xfrm>
          <a:prstGeom prst="rect">
            <a:avLst/>
          </a:prstGeom>
        </p:spPr>
      </p:pic>
      <p:pic>
        <p:nvPicPr>
          <p:cNvPr id="29" name="Picture 29" descr="IMAGE 2025-09-12 10:06: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459740"/>
            <a:ext cx="2628900" cy="20326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Результаты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345" y="1095375"/>
            <a:ext cx="4911725" cy="15443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В ходе выполнения лабораторной работы были приобретены практические навыки изучения методов кодирования и модуляции сигналов с помощью высоко- уровнего языка программирования Octave. Определение спектра и параметров сигнала. Демонстрация принципов модуляции сигнала на примере аналоговой амплитудной модуляции. Исследование свойства самосинхронизации сигнала.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Докладчик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5760072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5760072" y="5060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822841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822841" y="5060"/>
                  </a:lnTo>
                  <a:lnTo>
                    <a:pt x="822841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2083" y="930029"/>
            <a:ext cx="2759075" cy="1410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340"/>
              </a:spcBef>
              <a:buChar char="•"/>
              <a:tabLst>
                <a:tab pos="143510" algn="l"/>
              </a:tabLst>
            </a:pPr>
            <a:r>
              <a:rPr sz="1100" spc="-3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Чигладзе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Майя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Владиславовна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2875" marR="5080" indent="-130810">
              <a:lnSpc>
                <a:spcPct val="118000"/>
              </a:lnSpc>
              <a:buChar char="•"/>
              <a:tabLst>
                <a:tab pos="14478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студент </a:t>
            </a:r>
            <a:r>
              <a:rPr sz="1100" spc="-7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направления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Прикладная 	информатика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заместитель</a:t>
            </a:r>
            <a:r>
              <a:rPr sz="1100" spc="-5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ОСК</a:t>
            </a:r>
            <a:r>
              <a:rPr sz="1100" spc="-4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профсоюза</a:t>
            </a:r>
            <a:r>
              <a:rPr sz="1100" spc="-5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волонтер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университета и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Москвы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1"/>
              </a:rPr>
              <a:t>[1132239399@pfur.ru]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2"/>
              </a:rPr>
              <a:t>https://github.com/LaMeru</a:t>
            </a:r>
            <a:endParaRPr sz="1100">
              <a:latin typeface="Georgia" panose="02040502050405090303"/>
              <a:cs typeface="Georgia" panose="020405020504050903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206" y="482310"/>
            <a:ext cx="2171001" cy="21710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</a:t>
            </a:r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100"/>
            <a:ext cx="1341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Вводная</a:t>
            </a:r>
            <a:r>
              <a:rPr sz="1400" b="1" spc="33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 </a:t>
            </a:r>
            <a:r>
              <a:rPr sz="1400" b="1" spc="-1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часть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738"/>
            <a:ext cx="3048635" cy="5080"/>
            <a:chOff x="1356004" y="166573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73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738"/>
              <a:ext cx="435609" cy="5080"/>
            </a:xfrm>
            <a:custGeom>
              <a:avLst/>
              <a:gdLst/>
              <a:ahLst/>
              <a:cxnLst/>
              <a:rect l="l" t="t" r="r" b="b"/>
              <a:pathLst>
                <a:path w="435610" h="5080">
                  <a:moveTo>
                    <a:pt x="0" y="5060"/>
                  </a:moveTo>
                  <a:lnTo>
                    <a:pt x="0" y="0"/>
                  </a:lnTo>
                  <a:lnTo>
                    <a:pt x="435420" y="0"/>
                  </a:lnTo>
                  <a:lnTo>
                    <a:pt x="435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AFAFA"/>
                </a:solidFill>
                <a:latin typeface="Cambria"/>
                <a:cs typeface="Cambria"/>
              </a:rPr>
              <a:t>Цели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Изучение методов кодирования и модуляции сигналов с помощью высокоуровнего языка программирования Octave. Определение спектра и параметров сигнала. Демонстрация принципов модуляции сигнала на примере аналоговой амплитудной модуляции. Исследование свойства самосинхронизации сигнала.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altLang="" sz="1200" b="1" dirty="0">
                <a:solidFill>
                  <a:srgbClr val="FAFAFA"/>
                </a:solidFill>
                <a:latin typeface="Cambria"/>
                <a:cs typeface="Cambria"/>
              </a:rPr>
              <a:t>Актуальность</a:t>
            </a:r>
            <a:endParaRPr lang="ru-RU" altLang=""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Несмотря на развитие цифровых методов, основы кодирования и модуляции остаются важными для понимания работы современных систем связи. 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Материалы</a:t>
            </a:r>
            <a:r>
              <a:rPr spc="175" dirty="0"/>
              <a:t> </a:t>
            </a:r>
            <a:r>
              <a:rPr dirty="0"/>
              <a:t>и</a:t>
            </a:r>
            <a:r>
              <a:rPr spc="180" dirty="0"/>
              <a:t> </a:t>
            </a:r>
            <a:r>
              <a:rPr spc="-10" dirty="0"/>
              <a:t>методы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837181"/>
            <a:ext cx="4971415" cy="232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Методы</a:t>
            </a:r>
            <a:r>
              <a:rPr sz="1100" spc="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исследования:</a:t>
            </a:r>
            <a:r>
              <a:rPr sz="1100" spc="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endParaRPr sz="1100" spc="5" dirty="0">
              <a:solidFill>
                <a:srgbClr val="23373B"/>
              </a:solidFill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</a:t>
            </a:r>
            <a:r>
              <a:rPr sz="1100" spc="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ходе</a:t>
            </a:r>
            <a:r>
              <a:rPr sz="1100" spc="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выполнения</a:t>
            </a:r>
            <a:r>
              <a:rPr sz="1100" spc="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данной</a:t>
            </a:r>
            <a:r>
              <a:rPr sz="1100" spc="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лабораторной</a:t>
            </a:r>
            <a:r>
              <a:rPr sz="1100" spc="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работы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будут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использованы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следующие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материалы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и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методы: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endParaRPr sz="1100" spc="-15" dirty="0">
              <a:solidFill>
                <a:srgbClr val="23373B"/>
              </a:solidFill>
              <a:latin typeface="Georgia" panose="02040502050405090303"/>
              <a:cs typeface="Georgia" panose="02040502050405090303"/>
            </a:endParaRPr>
          </a:p>
          <a:p>
            <a:pPr marL="184150" marR="5080" indent="-171450">
              <a:lnSpc>
                <a:spcPct val="118000"/>
              </a:lnSpc>
              <a:spcBef>
                <a:spcPts val="100"/>
              </a:spcBef>
              <a:buFont typeface="Arial" panose="020B0604020202090204" pitchFamily="34" charset="0"/>
              <a:buChar char="•"/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Кодирование сигналов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Модуляция сигналов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Спектральный анализ (преобразование Фурье)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Генерация сигналов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Визуализация сигналов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Моделирование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Амплитудная модуляция (AM):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" sz="1400" b="1" spc="-10" dirty="0">
                <a:solidFill>
                  <a:srgbClr val="23373B"/>
                </a:solidFill>
                <a:latin typeface="Cambria"/>
                <a:cs typeface="Cambria"/>
              </a:rPr>
              <a:t>Выполнение лабораторной работы</a:t>
            </a:r>
            <a:endParaRPr lang="ru-RU" altLang="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Построение графиков в Octave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Picture 5" descr="IMAGE 2025-09-12 09:57: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708025"/>
            <a:ext cx="2598420" cy="15347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1.3.1.1. Оконный интерфейс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2" name="Picture 6" descr="IMAGE 2025-09-12 09:57: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784225"/>
            <a:ext cx="2212975" cy="114427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1.3.1.2. Создание файла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37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WPS Writer</Application>
  <PresentationFormat>On-screen Show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SimSun</vt:lpstr>
      <vt:lpstr>Wingdings</vt:lpstr>
      <vt:lpstr>Cambria</vt:lpstr>
      <vt:lpstr>Thonburi</vt:lpstr>
      <vt:lpstr>Georgia</vt:lpstr>
      <vt:lpstr>Trebuchet MS</vt:lpstr>
      <vt:lpstr>Microsoft YaHei</vt:lpstr>
      <vt:lpstr>汉仪旗黑</vt:lpstr>
      <vt:lpstr>Arial Unicode MS</vt:lpstr>
      <vt:lpstr>Calibri</vt:lpstr>
      <vt:lpstr>Helvetica Neue</vt:lpstr>
      <vt:lpstr>宋体-简</vt:lpstr>
      <vt:lpstr>Times New Roman</vt:lpstr>
      <vt:lpstr>helvetica</vt:lpstr>
      <vt:lpstr>Georgia Regular</vt:lpstr>
      <vt:lpstr>Al Bayan Plain</vt:lpstr>
      <vt:lpstr>Office Theme</vt:lpstr>
      <vt:lpstr>Лабораторная работа 1</vt:lpstr>
      <vt:lpstr>PowerPoint 演示文稿</vt:lpstr>
      <vt:lpstr>Докладчик</vt:lpstr>
      <vt:lpstr>PowerPoint 演示文稿</vt:lpstr>
      <vt:lpstr>PowerPoint 演示文稿</vt:lpstr>
      <vt:lpstr>PowerPoint 演示文稿</vt:lpstr>
      <vt:lpstr>Материалы и методы</vt:lpstr>
      <vt:lpstr>PowerPoint 演示文稿</vt:lpstr>
      <vt:lpstr>Материалы и методы</vt:lpstr>
      <vt:lpstr>Построение графиков в Octave</vt:lpstr>
      <vt:lpstr>Построение графиков в Octave</vt:lpstr>
      <vt:lpstr>Построение графиков в Octave</vt:lpstr>
      <vt:lpstr>Разложение импульсного сигнала в частичный ряд Фурье</vt:lpstr>
      <vt:lpstr>Разложение импульсного сигнала в частичный ряд Фурье</vt:lpstr>
      <vt:lpstr>Определение спектра и параметров сигнала</vt:lpstr>
      <vt:lpstr>Определение спектра и параметров сигнала</vt:lpstr>
      <vt:lpstr>Определение спектра и параметров сигнала</vt:lpstr>
      <vt:lpstr>Амплитудная модуляция</vt:lpstr>
      <vt:lpstr>Определение спектра и параметров сигнала</vt:lpstr>
      <vt:lpstr>Кодирование сигнала. Исследование свойства самосинхронизации сигнала</vt:lpstr>
      <vt:lpstr>Кодирование сигнала. Исследование свойства самосинхронизации сигнала</vt:lpstr>
      <vt:lpstr>PowerPoint 演示文稿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Чигладзе М.В.</dc:creator>
  <cp:lastModifiedBy>Pewberry</cp:lastModifiedBy>
  <cp:revision>3</cp:revision>
  <dcterms:created xsi:type="dcterms:W3CDTF">2025-09-12T08:47:39Z</dcterms:created>
  <dcterms:modified xsi:type="dcterms:W3CDTF">2025-09-12T08:47:39Z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2025-09-12T03:00:00Z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2025-09-12T03:00:00Z</vt:filetime>
  </property>
  <property fmtid="{D5CDD505-2E9C-101B-9397-08002B2CF9AE}" pid="5" name="Producer">
    <vt:lpwstr>macOS Версия 15.3.1 (Выпуск 24D70) Quartz PDFContext</vt:lpwstr>
  </property>
  <property fmtid="{D5CDD505-2E9C-101B-9397-08002B2CF9AE}" pid="6" name="ICV">
    <vt:lpwstr>93BA1CDB52E159BEC5CFC3681F58C06F_42</vt:lpwstr>
  </property>
  <property fmtid="{D5CDD505-2E9C-101B-9397-08002B2CF9AE}" pid="7" name="KSOProductBuildVer">
    <vt:lpwstr>1033-6.13.1.8710</vt:lpwstr>
  </property>
</Properties>
</file>