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2" r:id="rId7"/>
    <p:sldId id="276" r:id="rId8"/>
    <p:sldId id="263" r:id="rId9"/>
    <p:sldId id="272" r:id="rId10"/>
    <p:sldId id="281" r:id="rId11"/>
    <p:sldId id="296" r:id="rId12"/>
    <p:sldId id="297" r:id="rId13"/>
    <p:sldId id="298" r:id="rId14"/>
    <p:sldId id="299" r:id="rId15"/>
    <p:sldId id="300" r:id="rId16"/>
    <p:sldId id="301" r:id="rId17"/>
    <p:sldId id="303" r:id="rId18"/>
    <p:sldId id="304" r:id="rId19"/>
    <p:sldId id="305" r:id="rId20"/>
    <p:sldId id="306" r:id="rId21"/>
    <p:sldId id="279" r:id="rId22"/>
    <p:sldId id="273" r:id="rId23"/>
  </p:sldIdLst>
  <p:sldSz cx="5765800" cy="3244850"/>
  <p:notesSz cx="5765800" cy="32448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7294" y="753958"/>
            <a:ext cx="2153285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FAFAFA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47294" y="1751476"/>
            <a:ext cx="2790190" cy="679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3373B"/>
                </a:solidFill>
                <a:latin typeface="Georgia" panose="02040502050405090303"/>
                <a:cs typeface="Georgia" panose="02040502050405090303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3373B"/>
                </a:solidFill>
                <a:latin typeface="Georgia" panose="02040502050405090303"/>
                <a:cs typeface="Georgia" panose="02040502050405090303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10" dirty="0"/>
            </a:fld>
            <a:r>
              <a:rPr spc="-10" dirty="0"/>
              <a:t>/14</a:t>
            </a:r>
            <a:endParaRPr spc="-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5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25"/>
            <a:ext cx="5760085" cy="377190"/>
          </a:xfrm>
          <a:custGeom>
            <a:avLst/>
            <a:gdLst/>
            <a:ahLst/>
            <a:cxnLst/>
            <a:rect l="l" t="t" r="r" b="b"/>
            <a:pathLst>
              <a:path w="5760085" h="377190">
                <a:moveTo>
                  <a:pt x="5759996" y="0"/>
                </a:moveTo>
                <a:lnTo>
                  <a:pt x="0" y="0"/>
                </a:lnTo>
                <a:lnTo>
                  <a:pt x="0" y="376948"/>
                </a:lnTo>
                <a:lnTo>
                  <a:pt x="5759996" y="376948"/>
                </a:lnTo>
                <a:lnTo>
                  <a:pt x="5759996" y="0"/>
                </a:lnTo>
                <a:close/>
              </a:path>
            </a:pathLst>
          </a:custGeom>
          <a:solidFill>
            <a:srgbClr val="2337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AFAFA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3373B"/>
                </a:solidFill>
                <a:latin typeface="Georgia" panose="02040502050405090303"/>
                <a:cs typeface="Georgia" panose="02040502050405090303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3373B"/>
                </a:solidFill>
                <a:latin typeface="Georgia" panose="02040502050405090303"/>
                <a:cs typeface="Georgia" panose="02040502050405090303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10" dirty="0"/>
            </a:fld>
            <a:r>
              <a:rPr spc="-10" dirty="0"/>
              <a:t>/14</a:t>
            </a:r>
            <a:endParaRPr spc="-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AFAFA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3373B"/>
                </a:solidFill>
                <a:latin typeface="Georgia" panose="02040502050405090303"/>
                <a:cs typeface="Georgia" panose="02040502050405090303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10" dirty="0"/>
            </a:fld>
            <a:r>
              <a:rPr spc="-10" dirty="0"/>
              <a:t>/14</a:t>
            </a:r>
            <a:endParaRPr spc="-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5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25"/>
            <a:ext cx="5760085" cy="377190"/>
          </a:xfrm>
          <a:custGeom>
            <a:avLst/>
            <a:gdLst/>
            <a:ahLst/>
            <a:cxnLst/>
            <a:rect l="l" t="t" r="r" b="b"/>
            <a:pathLst>
              <a:path w="5760085" h="377190">
                <a:moveTo>
                  <a:pt x="5759996" y="0"/>
                </a:moveTo>
                <a:lnTo>
                  <a:pt x="0" y="0"/>
                </a:lnTo>
                <a:lnTo>
                  <a:pt x="0" y="376948"/>
                </a:lnTo>
                <a:lnTo>
                  <a:pt x="5759996" y="376948"/>
                </a:lnTo>
                <a:lnTo>
                  <a:pt x="5759996" y="0"/>
                </a:lnTo>
                <a:close/>
              </a:path>
            </a:pathLst>
          </a:custGeom>
          <a:solidFill>
            <a:srgbClr val="2337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1" i="0">
                <a:solidFill>
                  <a:srgbClr val="FAFAFA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3373B"/>
                </a:solidFill>
                <a:latin typeface="Georgia" panose="02040502050405090303"/>
                <a:cs typeface="Georgia" panose="02040502050405090303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10" dirty="0"/>
            </a:fld>
            <a:r>
              <a:rPr spc="-10" dirty="0"/>
              <a:t>/14</a:t>
            </a:r>
            <a:endParaRPr spc="-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800" b="0" i="0">
                <a:solidFill>
                  <a:srgbClr val="23373B"/>
                </a:solidFill>
                <a:latin typeface="Georgia" panose="02040502050405090303"/>
                <a:cs typeface="Georgia" panose="02040502050405090303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10" dirty="0"/>
            </a:fld>
            <a:r>
              <a:rPr spc="-10" dirty="0"/>
              <a:t>/14</a:t>
            </a:r>
            <a:endParaRPr spc="-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25"/>
            <a:ext cx="5760085" cy="3240405"/>
          </a:xfrm>
          <a:custGeom>
            <a:avLst/>
            <a:gdLst/>
            <a:ahLst/>
            <a:cxnLst/>
            <a:rect l="l" t="t" r="r" b="b"/>
            <a:pathLst>
              <a:path w="5760085" h="3240405">
                <a:moveTo>
                  <a:pt x="5759996" y="0"/>
                </a:moveTo>
                <a:lnTo>
                  <a:pt x="0" y="0"/>
                </a:lnTo>
                <a:lnTo>
                  <a:pt x="0" y="3239998"/>
                </a:lnTo>
                <a:lnTo>
                  <a:pt x="5759996" y="3239998"/>
                </a:lnTo>
                <a:lnTo>
                  <a:pt x="5759996" y="0"/>
                </a:lnTo>
                <a:close/>
              </a:path>
            </a:pathLst>
          </a:custGeom>
          <a:solidFill>
            <a:srgbClr val="FAFA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2631" y="77111"/>
            <a:ext cx="2503805" cy="20765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1" i="0">
                <a:solidFill>
                  <a:srgbClr val="FAFAFA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92074" y="1132989"/>
            <a:ext cx="4675505" cy="10153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3373B"/>
                </a:solidFill>
                <a:latin typeface="Georgia" panose="02040502050405090303"/>
                <a:cs typeface="Georgia" panose="02040502050405090303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382805" y="2971239"/>
            <a:ext cx="276225" cy="144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23373B"/>
                </a:solidFill>
                <a:latin typeface="Georgia" panose="02040502050405090303"/>
                <a:cs typeface="Georgia" panose="02040502050405090303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fld id="{81D60167-4931-47E6-BA6A-407CBD079E47}" type="slidenum">
              <a:rPr spc="-10" dirty="0"/>
            </a:fld>
            <a:r>
              <a:rPr spc="-10" dirty="0"/>
              <a:t>/14</a:t>
            </a:r>
            <a:endParaRPr spc="-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7.jpeg"/><Relationship Id="rId1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9.jpeg"/><Relationship Id="rId1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3.jpeg"/><Relationship Id="rId1" Type="http://schemas.openxmlformats.org/officeDocument/2006/relationships/image" Target="../media/image12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5.jpeg"/><Relationship Id="rId1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7.jpeg"/><Relationship Id="rId1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9.jpeg"/><Relationship Id="rId1" Type="http://schemas.openxmlformats.org/officeDocument/2006/relationships/image" Target="../media/image1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1.jpeg"/><Relationship Id="rId1" Type="http://schemas.openxmlformats.org/officeDocument/2006/relationships/image" Target="../media/image20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slide" Target="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.jpeg"/><Relationship Id="rId2" Type="http://schemas.openxmlformats.org/officeDocument/2006/relationships/hyperlink" Target="https://github.com/LaMeru" TargetMode="External"/><Relationship Id="rId1" Type="http://schemas.openxmlformats.org/officeDocument/2006/relationships/hyperlink" Target="mailto:1132239399@pfur.r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slide" Target="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347345" y="753745"/>
            <a:ext cx="2608580" cy="4476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20" dirty="0">
                <a:solidFill>
                  <a:srgbClr val="23373B"/>
                </a:solidFill>
              </a:rPr>
              <a:t>Лабораторная</a:t>
            </a:r>
            <a:r>
              <a:rPr sz="1400" spc="260" dirty="0">
                <a:solidFill>
                  <a:srgbClr val="23373B"/>
                </a:solidFill>
              </a:rPr>
              <a:t> </a:t>
            </a:r>
            <a:r>
              <a:rPr sz="1400" spc="20" dirty="0">
                <a:solidFill>
                  <a:srgbClr val="23373B"/>
                </a:solidFill>
              </a:rPr>
              <a:t>работа</a:t>
            </a:r>
            <a:r>
              <a:rPr sz="1400" spc="310" dirty="0">
                <a:solidFill>
                  <a:srgbClr val="23373B"/>
                </a:solidFill>
              </a:rPr>
              <a:t> </a:t>
            </a:r>
            <a:r>
              <a:rPr lang="en-US" sz="1400" spc="310" dirty="0">
                <a:solidFill>
                  <a:srgbClr val="23373B"/>
                </a:solidFill>
              </a:rPr>
              <a:t>3</a:t>
            </a:r>
            <a:br>
              <a:rPr sz="1400" b="0" spc="-50" dirty="0">
                <a:solidFill>
                  <a:srgbClr val="23373B"/>
                </a:solidFill>
                <a:latin typeface="Trebuchet MS" panose="020B0703020202090204"/>
                <a:cs typeface="Trebuchet MS" panose="020B0703020202090204"/>
              </a:rPr>
            </a:br>
            <a:r>
              <a:rPr lang="ru-RU" sz="1400" b="0" spc="-50" dirty="0">
                <a:solidFill>
                  <a:srgbClr val="23373B"/>
                </a:solidFill>
                <a:latin typeface="Trebuchet MS" panose="020B0703020202090204"/>
                <a:cs typeface="Trebuchet MS" panose="020B0703020202090204"/>
              </a:rPr>
              <a:t>Сетевые технологии</a:t>
            </a:r>
            <a:endParaRPr lang="ru-RU" sz="1400" b="0" spc="-50" dirty="0">
              <a:solidFill>
                <a:srgbClr val="23373B"/>
              </a:solidFill>
              <a:latin typeface="Trebuchet MS" panose="020B0703020202090204"/>
              <a:cs typeface="Trebuchet MS" panose="020B070302020209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9994" y="1512398"/>
            <a:ext cx="5040630" cy="5080"/>
          </a:xfrm>
          <a:custGeom>
            <a:avLst/>
            <a:gdLst/>
            <a:ahLst/>
            <a:cxnLst/>
            <a:rect l="l" t="t" r="r" b="b"/>
            <a:pathLst>
              <a:path w="5040630" h="5080">
                <a:moveTo>
                  <a:pt x="5040058" y="0"/>
                </a:moveTo>
                <a:lnTo>
                  <a:pt x="0" y="0"/>
                </a:lnTo>
                <a:lnTo>
                  <a:pt x="0" y="5060"/>
                </a:lnTo>
                <a:lnTo>
                  <a:pt x="5040058" y="5060"/>
                </a:lnTo>
                <a:lnTo>
                  <a:pt x="5040058" y="0"/>
                </a:lnTo>
                <a:close/>
              </a:path>
            </a:pathLst>
          </a:custGeom>
          <a:solidFill>
            <a:srgbClr val="EB811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943735">
              <a:lnSpc>
                <a:spcPct val="135000"/>
              </a:lnSpc>
              <a:spcBef>
                <a:spcPts val="100"/>
              </a:spcBef>
            </a:pPr>
            <a:r>
              <a:rPr sz="1000" spc="-25" dirty="0"/>
              <a:t>Чигладзе</a:t>
            </a:r>
            <a:r>
              <a:rPr sz="1000" spc="-10" dirty="0"/>
              <a:t> </a:t>
            </a:r>
            <a:r>
              <a:rPr sz="1000" spc="-30" dirty="0"/>
              <a:t>М.В. </a:t>
            </a:r>
            <a:r>
              <a:rPr sz="1000" spc="-10" dirty="0"/>
              <a:t>29</a:t>
            </a:r>
            <a:r>
              <a:rPr sz="1000" spc="-25" dirty="0"/>
              <a:t> </a:t>
            </a:r>
            <a:r>
              <a:rPr sz="1000" dirty="0"/>
              <a:t>мая</a:t>
            </a:r>
            <a:r>
              <a:rPr sz="1000" spc="-25" dirty="0"/>
              <a:t> </a:t>
            </a:r>
            <a:r>
              <a:rPr sz="1000" spc="-20" dirty="0"/>
              <a:t>2003</a:t>
            </a:r>
            <a:endParaRPr sz="1000"/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sz="800" spc="-10" dirty="0"/>
              <a:t>Российский</a:t>
            </a:r>
            <a:r>
              <a:rPr sz="800" spc="10" dirty="0"/>
              <a:t> </a:t>
            </a:r>
            <a:r>
              <a:rPr sz="800" dirty="0"/>
              <a:t>университет</a:t>
            </a:r>
            <a:r>
              <a:rPr sz="800" spc="10" dirty="0"/>
              <a:t> </a:t>
            </a:r>
            <a:r>
              <a:rPr sz="800" spc="-20" dirty="0"/>
              <a:t>дружбы</a:t>
            </a:r>
            <a:r>
              <a:rPr sz="800" spc="10" dirty="0"/>
              <a:t> </a:t>
            </a:r>
            <a:r>
              <a:rPr sz="800" dirty="0"/>
              <a:t>народов,</a:t>
            </a:r>
            <a:r>
              <a:rPr sz="800" spc="10" dirty="0"/>
              <a:t> </a:t>
            </a:r>
            <a:r>
              <a:rPr sz="800" dirty="0"/>
              <a:t>Москва,</a:t>
            </a:r>
            <a:r>
              <a:rPr sz="800" spc="15" dirty="0"/>
              <a:t> </a:t>
            </a:r>
            <a:r>
              <a:rPr sz="800" spc="-10" dirty="0"/>
              <a:t>Россия</a:t>
            </a:r>
            <a:endParaRPr sz="800"/>
          </a:p>
        </p:txBody>
      </p:sp>
      <p:sp>
        <p:nvSpPr>
          <p:cNvPr id="5" name="object 5"/>
          <p:cNvSpPr txBox="1"/>
          <p:nvPr/>
        </p:nvSpPr>
        <p:spPr>
          <a:xfrm>
            <a:off x="5436755" y="2961117"/>
            <a:ext cx="22225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2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1/14</a:t>
            </a:r>
            <a:endParaRPr sz="800">
              <a:latin typeface="Georgia" panose="02040502050405090303"/>
              <a:cs typeface="Georgia" panose="02040502050405090303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7111"/>
            <a:ext cx="2503805" cy="196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en-US" spc="-10" dirty="0">
                <a:sym typeface="+mn-ea"/>
              </a:rPr>
              <a:t>Анализтрафика в Wireshark</a:t>
            </a:r>
            <a:endParaRPr lang="en-US" altLang="en-US"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376967"/>
            <a:ext cx="5760085" cy="5080"/>
            <a:chOff x="0" y="376967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50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967"/>
              <a:ext cx="2468880" cy="5080"/>
            </a:xfrm>
            <a:custGeom>
              <a:avLst/>
              <a:gdLst/>
              <a:ahLst/>
              <a:cxnLst/>
              <a:rect l="l" t="t" r="r" b="b"/>
              <a:pathLst>
                <a:path w="2468880" h="5079">
                  <a:moveTo>
                    <a:pt x="0" y="5060"/>
                  </a:moveTo>
                  <a:lnTo>
                    <a:pt x="0" y="0"/>
                  </a:lnTo>
                  <a:lnTo>
                    <a:pt x="2468615" y="0"/>
                  </a:lnTo>
                  <a:lnTo>
                    <a:pt x="246861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Text Box 9"/>
          <p:cNvSpPr txBox="1"/>
          <p:nvPr/>
        </p:nvSpPr>
        <p:spPr>
          <a:xfrm>
            <a:off x="285115" y="2447290"/>
            <a:ext cx="2468880" cy="391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Рис. 1.3. Пингуем шлюз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3308985" y="2416175"/>
            <a:ext cx="2313305" cy="391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Рис. 1.4. Остановка захвата трафика. Фильтр arp or icmp.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pic>
        <p:nvPicPr>
          <p:cNvPr id="8" name="Picture 5" descr="IMAGE 2025-09-26 12:13:0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4615" y="784225"/>
            <a:ext cx="2521585" cy="1051560"/>
          </a:xfrm>
          <a:prstGeom prst="rect">
            <a:avLst/>
          </a:prstGeom>
        </p:spPr>
      </p:pic>
      <p:pic>
        <p:nvPicPr>
          <p:cNvPr id="11" name="Picture 6" descr="IMAGE 2025-09-26 12:19: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7515" y="860425"/>
            <a:ext cx="2513330" cy="88582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7111"/>
            <a:ext cx="2503805" cy="196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en-US" spc="-10" dirty="0">
                <a:sym typeface="+mn-ea"/>
              </a:rPr>
              <a:t>Анализ трафика в Wireshark</a:t>
            </a:r>
            <a:endParaRPr lang="en-US" altLang="en-US"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376967"/>
            <a:ext cx="5760085" cy="5080"/>
            <a:chOff x="0" y="376967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50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967"/>
              <a:ext cx="2468880" cy="5080"/>
            </a:xfrm>
            <a:custGeom>
              <a:avLst/>
              <a:gdLst/>
              <a:ahLst/>
              <a:cxnLst/>
              <a:rect l="l" t="t" r="r" b="b"/>
              <a:pathLst>
                <a:path w="2468880" h="5079">
                  <a:moveTo>
                    <a:pt x="0" y="5060"/>
                  </a:moveTo>
                  <a:lnTo>
                    <a:pt x="0" y="0"/>
                  </a:lnTo>
                  <a:lnTo>
                    <a:pt x="2468615" y="0"/>
                  </a:lnTo>
                  <a:lnTo>
                    <a:pt x="246861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Text Box 9"/>
          <p:cNvSpPr txBox="1"/>
          <p:nvPr/>
        </p:nvSpPr>
        <p:spPr>
          <a:xfrm>
            <a:off x="285115" y="2447290"/>
            <a:ext cx="2468880" cy="391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Рис. 1.5. Кадр ICMP — эхо-запрос.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3308985" y="2416175"/>
            <a:ext cx="2313305" cy="391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Рис. 1.6. Кадр ICMP — эхо-ответ.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pic>
        <p:nvPicPr>
          <p:cNvPr id="8" name="Picture 7" descr="IMAGE 2025-09-26 12:19:4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700" y="1569085"/>
            <a:ext cx="2614295" cy="349250"/>
          </a:xfrm>
          <a:prstGeom prst="rect">
            <a:avLst/>
          </a:prstGeom>
        </p:spPr>
      </p:pic>
      <p:pic>
        <p:nvPicPr>
          <p:cNvPr id="11" name="Picture 8" descr="IMAGE 2025-09-26 12:19: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580" y="1623060"/>
            <a:ext cx="2520950" cy="3251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7111"/>
            <a:ext cx="2503805" cy="196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en-US" spc="-10" dirty="0">
                <a:sym typeface="+mn-ea"/>
              </a:rPr>
              <a:t>Анализ трафика в Wireshark</a:t>
            </a:r>
            <a:endParaRPr lang="en-US" altLang="en-US"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376967"/>
            <a:ext cx="5760085" cy="5080"/>
            <a:chOff x="0" y="376967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50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967"/>
              <a:ext cx="2468880" cy="5080"/>
            </a:xfrm>
            <a:custGeom>
              <a:avLst/>
              <a:gdLst/>
              <a:ahLst/>
              <a:cxnLst/>
              <a:rect l="l" t="t" r="r" b="b"/>
              <a:pathLst>
                <a:path w="2468880" h="5079">
                  <a:moveTo>
                    <a:pt x="0" y="5060"/>
                  </a:moveTo>
                  <a:lnTo>
                    <a:pt x="0" y="0"/>
                  </a:lnTo>
                  <a:lnTo>
                    <a:pt x="2468615" y="0"/>
                  </a:lnTo>
                  <a:lnTo>
                    <a:pt x="246861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Text Box 9"/>
          <p:cNvSpPr txBox="1"/>
          <p:nvPr/>
        </p:nvSpPr>
        <p:spPr>
          <a:xfrm>
            <a:off x="285115" y="2447290"/>
            <a:ext cx="2468880" cy="391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Рис. 1.7. Изучение кадров данных протокола ARP и данных в полях заголовка Ethernet II.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3308985" y="2416175"/>
            <a:ext cx="2313305" cy="391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Рис. 1.9. Пингуем по имени адрес rudn.ru.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pic>
        <p:nvPicPr>
          <p:cNvPr id="8" name="Picture 9" descr="IMAGE 2025-09-26 12:20: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50" y="991870"/>
            <a:ext cx="2907665" cy="1113155"/>
          </a:xfrm>
          <a:prstGeom prst="rect">
            <a:avLst/>
          </a:prstGeom>
        </p:spPr>
      </p:pic>
      <p:pic>
        <p:nvPicPr>
          <p:cNvPr id="11" name="Picture 10" descr="IMAGE 2025-09-26 12:20: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700" y="1079500"/>
            <a:ext cx="2449830" cy="10255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7111"/>
            <a:ext cx="2503805" cy="196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en-US" spc="-10" dirty="0">
                <a:sym typeface="+mn-ea"/>
              </a:rPr>
              <a:t>Анализ трафика в Wireshark</a:t>
            </a:r>
            <a:endParaRPr lang="en-US" altLang="en-US"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376967"/>
            <a:ext cx="5760085" cy="5080"/>
            <a:chOff x="0" y="376967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50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967"/>
              <a:ext cx="2468880" cy="5080"/>
            </a:xfrm>
            <a:custGeom>
              <a:avLst/>
              <a:gdLst/>
              <a:ahLst/>
              <a:cxnLst/>
              <a:rect l="l" t="t" r="r" b="b"/>
              <a:pathLst>
                <a:path w="2468880" h="5079">
                  <a:moveTo>
                    <a:pt x="0" y="5060"/>
                  </a:moveTo>
                  <a:lnTo>
                    <a:pt x="0" y="0"/>
                  </a:lnTo>
                  <a:lnTo>
                    <a:pt x="2468615" y="0"/>
                  </a:lnTo>
                  <a:lnTo>
                    <a:pt x="246861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Text Box 9"/>
          <p:cNvSpPr txBox="1"/>
          <p:nvPr/>
        </p:nvSpPr>
        <p:spPr>
          <a:xfrm>
            <a:off x="285115" y="2447290"/>
            <a:ext cx="2468880" cy="391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Рис. 1.10. MAC-адрес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3308985" y="2416175"/>
            <a:ext cx="2313305" cy="391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Рис. 2.1. Остановила Вайршарк.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pic>
        <p:nvPicPr>
          <p:cNvPr id="11" name="Picture 11" descr="IMAGE 2025-09-26 12:27:4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50" y="1384935"/>
            <a:ext cx="2501265" cy="677545"/>
          </a:xfrm>
          <a:prstGeom prst="rect">
            <a:avLst/>
          </a:prstGeom>
        </p:spPr>
      </p:pic>
      <p:pic>
        <p:nvPicPr>
          <p:cNvPr id="12" name="Picture 12" descr="IMAGE 2025-09-26 12:28: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700" y="1012825"/>
            <a:ext cx="2882900" cy="104965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7111"/>
            <a:ext cx="2503805" cy="196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en-US" spc="-10" dirty="0">
                <a:sym typeface="+mn-ea"/>
              </a:rPr>
              <a:t>Анализ трафика в Wireshark</a:t>
            </a:r>
            <a:endParaRPr lang="en-US" altLang="en-US"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376967"/>
            <a:ext cx="5760085" cy="5080"/>
            <a:chOff x="0" y="376967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50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967"/>
              <a:ext cx="2468880" cy="5080"/>
            </a:xfrm>
            <a:custGeom>
              <a:avLst/>
              <a:gdLst/>
              <a:ahLst/>
              <a:cxnLst/>
              <a:rect l="l" t="t" r="r" b="b"/>
              <a:pathLst>
                <a:path w="2468880" h="5079">
                  <a:moveTo>
                    <a:pt x="0" y="5060"/>
                  </a:moveTo>
                  <a:lnTo>
                    <a:pt x="0" y="0"/>
                  </a:lnTo>
                  <a:lnTo>
                    <a:pt x="2468615" y="0"/>
                  </a:lnTo>
                  <a:lnTo>
                    <a:pt x="246861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Text Box 9"/>
          <p:cNvSpPr txBox="1"/>
          <p:nvPr/>
        </p:nvSpPr>
        <p:spPr>
          <a:xfrm>
            <a:off x="285115" y="2447290"/>
            <a:ext cx="2468880" cy="391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Рис. 2.2. Открытие в браузере сайта CERN.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  <a:p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3308985" y="2416175"/>
            <a:ext cx="2313305" cy="391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Рис. 2.3. Анализ информации по протоколу TCP.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pic>
        <p:nvPicPr>
          <p:cNvPr id="7" name="Picture 13" descr="IMAGE 2025-09-26 12:29: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5250" y="1181100"/>
            <a:ext cx="2676525" cy="968375"/>
          </a:xfrm>
          <a:prstGeom prst="rect">
            <a:avLst/>
          </a:prstGeom>
        </p:spPr>
      </p:pic>
      <p:pic>
        <p:nvPicPr>
          <p:cNvPr id="15" name="Picture 15" descr="IMAGE 2025-09-26 12:31: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265" y="1179830"/>
            <a:ext cx="2788920" cy="104394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7111"/>
            <a:ext cx="2503805" cy="196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en-US" spc="-10" dirty="0">
                <a:sym typeface="+mn-ea"/>
              </a:rPr>
              <a:t>Анализ трафика в Wireshark</a:t>
            </a:r>
            <a:endParaRPr lang="en-US" altLang="en-US"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376967"/>
            <a:ext cx="5760085" cy="5080"/>
            <a:chOff x="0" y="376967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50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967"/>
              <a:ext cx="2468880" cy="5080"/>
            </a:xfrm>
            <a:custGeom>
              <a:avLst/>
              <a:gdLst/>
              <a:ahLst/>
              <a:cxnLst/>
              <a:rect l="l" t="t" r="r" b="b"/>
              <a:pathLst>
                <a:path w="2468880" h="5079">
                  <a:moveTo>
                    <a:pt x="0" y="5060"/>
                  </a:moveTo>
                  <a:lnTo>
                    <a:pt x="0" y="0"/>
                  </a:lnTo>
                  <a:lnTo>
                    <a:pt x="2468615" y="0"/>
                  </a:lnTo>
                  <a:lnTo>
                    <a:pt x="246861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Text Box 9"/>
          <p:cNvSpPr txBox="1"/>
          <p:nvPr/>
        </p:nvSpPr>
        <p:spPr>
          <a:xfrm>
            <a:off x="285115" y="2447290"/>
            <a:ext cx="2468880" cy="391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Рис. 2.4 Анализ информации по протоколу TCP1.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3308985" y="2416175"/>
            <a:ext cx="2313305" cy="391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Рис. 2.5. Анализ информации по протоколу UDP.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pic>
        <p:nvPicPr>
          <p:cNvPr id="14" name="Picture 14" descr="IMAGE 2025-09-26 12:30:0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900" y="1198245"/>
            <a:ext cx="2534285" cy="948690"/>
          </a:xfrm>
          <a:prstGeom prst="rect">
            <a:avLst/>
          </a:prstGeom>
        </p:spPr>
      </p:pic>
      <p:pic>
        <p:nvPicPr>
          <p:cNvPr id="16" name="Picture 16" descr="IMAGE 2025-09-26 12:31:4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535" y="1622425"/>
            <a:ext cx="2787650" cy="56832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7111"/>
            <a:ext cx="2503805" cy="196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en-US" spc="-10" dirty="0">
                <a:sym typeface="+mn-ea"/>
              </a:rPr>
              <a:t>Анализ трафика в Wireshark</a:t>
            </a:r>
            <a:endParaRPr lang="en-US" altLang="en-US"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376967"/>
            <a:ext cx="5760085" cy="5080"/>
            <a:chOff x="0" y="376967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50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967"/>
              <a:ext cx="2468880" cy="5080"/>
            </a:xfrm>
            <a:custGeom>
              <a:avLst/>
              <a:gdLst/>
              <a:ahLst/>
              <a:cxnLst/>
              <a:rect l="l" t="t" r="r" b="b"/>
              <a:pathLst>
                <a:path w="2468880" h="5079">
                  <a:moveTo>
                    <a:pt x="0" y="5060"/>
                  </a:moveTo>
                  <a:lnTo>
                    <a:pt x="0" y="0"/>
                  </a:lnTo>
                  <a:lnTo>
                    <a:pt x="2468615" y="0"/>
                  </a:lnTo>
                  <a:lnTo>
                    <a:pt x="246861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Text Box 9"/>
          <p:cNvSpPr txBox="1"/>
          <p:nvPr/>
        </p:nvSpPr>
        <p:spPr>
          <a:xfrm>
            <a:off x="285115" y="2447290"/>
            <a:ext cx="2468880" cy="391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Рис. 2.6 Анализ информации по протоколу UDP2.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3308985" y="2416175"/>
            <a:ext cx="2313305" cy="391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Рис. 2.7. Анализ информации по протоколу QUIC.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pic>
        <p:nvPicPr>
          <p:cNvPr id="17" name="Picture 17" descr="IMAGE 2025-09-26 12:31:4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500" y="1165225"/>
            <a:ext cx="2750820" cy="962660"/>
          </a:xfrm>
          <a:prstGeom prst="rect">
            <a:avLst/>
          </a:prstGeom>
        </p:spPr>
      </p:pic>
      <p:pic>
        <p:nvPicPr>
          <p:cNvPr id="18" name="Picture 18" descr="IMAGE 2025-09-26 12:32: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4495" y="741680"/>
            <a:ext cx="2726690" cy="13144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7111"/>
            <a:ext cx="2503805" cy="196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en-US" spc="-10" dirty="0">
                <a:sym typeface="+mn-ea"/>
              </a:rPr>
              <a:t>Анализ трафика в Wireshark</a:t>
            </a:r>
            <a:endParaRPr lang="en-US" altLang="en-US"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376967"/>
            <a:ext cx="5760085" cy="5080"/>
            <a:chOff x="0" y="376967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50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967"/>
              <a:ext cx="2468880" cy="5080"/>
            </a:xfrm>
            <a:custGeom>
              <a:avLst/>
              <a:gdLst/>
              <a:ahLst/>
              <a:cxnLst/>
              <a:rect l="l" t="t" r="r" b="b"/>
              <a:pathLst>
                <a:path w="2468880" h="5079">
                  <a:moveTo>
                    <a:pt x="0" y="5060"/>
                  </a:moveTo>
                  <a:lnTo>
                    <a:pt x="0" y="0"/>
                  </a:lnTo>
                  <a:lnTo>
                    <a:pt x="2468615" y="0"/>
                  </a:lnTo>
                  <a:lnTo>
                    <a:pt x="246861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Text Box 9"/>
          <p:cNvSpPr txBox="1"/>
          <p:nvPr/>
        </p:nvSpPr>
        <p:spPr>
          <a:xfrm>
            <a:off x="285115" y="2447290"/>
            <a:ext cx="2468880" cy="391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Рис. 2.8 Анализ информации по протоколу QUIC 2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3308985" y="2416175"/>
            <a:ext cx="2313305" cy="391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Рис. 3.1. Запуск Wireshark.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pic>
        <p:nvPicPr>
          <p:cNvPr id="19" name="Picture 19" descr="IMAGE 2025-09-26 12:32:3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900" y="936625"/>
            <a:ext cx="2745105" cy="1139190"/>
          </a:xfrm>
          <a:prstGeom prst="rect">
            <a:avLst/>
          </a:prstGeom>
        </p:spPr>
      </p:pic>
      <p:pic>
        <p:nvPicPr>
          <p:cNvPr id="20" name="Picture 20" descr="IMAGE 2025-09-26 12:32: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5900" y="1089025"/>
            <a:ext cx="679450" cy="92075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7111"/>
            <a:ext cx="2503805" cy="196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en-US" spc="-10" dirty="0">
                <a:sym typeface="+mn-ea"/>
              </a:rPr>
              <a:t>Анализ трафика в Wireshark</a:t>
            </a:r>
            <a:endParaRPr lang="en-US" altLang="en-US"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376967"/>
            <a:ext cx="5760085" cy="5080"/>
            <a:chOff x="0" y="376967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50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967"/>
              <a:ext cx="2468880" cy="5080"/>
            </a:xfrm>
            <a:custGeom>
              <a:avLst/>
              <a:gdLst/>
              <a:ahLst/>
              <a:cxnLst/>
              <a:rect l="l" t="t" r="r" b="b"/>
              <a:pathLst>
                <a:path w="2468880" h="5079">
                  <a:moveTo>
                    <a:pt x="0" y="5060"/>
                  </a:moveTo>
                  <a:lnTo>
                    <a:pt x="0" y="0"/>
                  </a:lnTo>
                  <a:lnTo>
                    <a:pt x="2468615" y="0"/>
                  </a:lnTo>
                  <a:lnTo>
                    <a:pt x="246861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Text Box 9"/>
          <p:cNvSpPr txBox="1"/>
          <p:nvPr/>
        </p:nvSpPr>
        <p:spPr>
          <a:xfrm>
            <a:off x="285115" y="2447290"/>
            <a:ext cx="2468880" cy="391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Рис. 3.2. Использование соединения по HTTP с сайтом CERN.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3308985" y="2416175"/>
            <a:ext cx="2313305" cy="391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Рис. 3.3. Анализ handshake протокола TCP.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pic>
        <p:nvPicPr>
          <p:cNvPr id="21" name="Picture 21" descr="IMAGE 2025-09-26 12:32:5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5900" y="742315"/>
            <a:ext cx="2780030" cy="1413510"/>
          </a:xfrm>
          <a:prstGeom prst="rect">
            <a:avLst/>
          </a:prstGeom>
        </p:spPr>
      </p:pic>
      <p:pic>
        <p:nvPicPr>
          <p:cNvPr id="22" name="Picture 22" descr="IMAGE 2025-09-26 12:33: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5300" y="1012825"/>
            <a:ext cx="2639060" cy="10699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631" y="77111"/>
            <a:ext cx="2503805" cy="196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en-US" spc="-10" dirty="0">
                <a:sym typeface="+mn-ea"/>
              </a:rPr>
              <a:t>Анализ трафика в Wireshark</a:t>
            </a:r>
            <a:endParaRPr lang="en-US" altLang="en-US"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376967"/>
            <a:ext cx="5760085" cy="5080"/>
            <a:chOff x="0" y="376967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50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967"/>
              <a:ext cx="2468880" cy="5080"/>
            </a:xfrm>
            <a:custGeom>
              <a:avLst/>
              <a:gdLst/>
              <a:ahLst/>
              <a:cxnLst/>
              <a:rect l="l" t="t" r="r" b="b"/>
              <a:pathLst>
                <a:path w="2468880" h="5079">
                  <a:moveTo>
                    <a:pt x="0" y="5060"/>
                  </a:moveTo>
                  <a:lnTo>
                    <a:pt x="0" y="0"/>
                  </a:lnTo>
                  <a:lnTo>
                    <a:pt x="2468615" y="0"/>
                  </a:lnTo>
                  <a:lnTo>
                    <a:pt x="246861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Text Box 9"/>
          <p:cNvSpPr txBox="1"/>
          <p:nvPr/>
        </p:nvSpPr>
        <p:spPr>
          <a:xfrm>
            <a:off x="285115" y="2447290"/>
            <a:ext cx="2468880" cy="391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Рис. 3.4. График потока.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pic>
        <p:nvPicPr>
          <p:cNvPr id="23" name="Picture 23" descr="IMAGE 2025-09-26 12:33: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555" y="936625"/>
            <a:ext cx="2246630" cy="12979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3304" y="1309291"/>
            <a:ext cx="12490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spc="60" dirty="0">
                <a:solidFill>
                  <a:srgbClr val="23373B"/>
                </a:solidFill>
                <a:latin typeface="Cambria"/>
                <a:cs typeface="Cambria"/>
                <a:hlinkClick r:id="rId1" action="ppaction://hlinksldjump"/>
              </a:rPr>
              <a:t>Информация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56004" y="1669929"/>
            <a:ext cx="3048635" cy="5080"/>
            <a:chOff x="1356004" y="1669929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1356004" y="1669929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56004" y="1669929"/>
              <a:ext cx="217804" cy="5080"/>
            </a:xfrm>
            <a:custGeom>
              <a:avLst/>
              <a:gdLst/>
              <a:ahLst/>
              <a:cxnLst/>
              <a:rect l="l" t="t" r="r" b="b"/>
              <a:pathLst>
                <a:path w="217805" h="5080">
                  <a:moveTo>
                    <a:pt x="0" y="5060"/>
                  </a:moveTo>
                  <a:lnTo>
                    <a:pt x="0" y="0"/>
                  </a:lnTo>
                  <a:lnTo>
                    <a:pt x="217709" y="0"/>
                  </a:lnTo>
                  <a:lnTo>
                    <a:pt x="217709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3025" y="1305560"/>
            <a:ext cx="3521710" cy="2324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altLang="en-US" sz="1400" b="1" spc="-10" dirty="0">
                <a:solidFill>
                  <a:srgbClr val="23373B"/>
                </a:solidFill>
                <a:latin typeface="Cambria"/>
                <a:cs typeface="Cambria"/>
              </a:rPr>
              <a:t>Результаты</a:t>
            </a:r>
            <a:endParaRPr lang="ru-RU" altLang="en-US" sz="1400" b="1" spc="-10" dirty="0">
              <a:solidFill>
                <a:srgbClr val="23373B"/>
              </a:solidFill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56004" y="1665928"/>
            <a:ext cx="3048635" cy="5080"/>
            <a:chOff x="1356004" y="1665928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1356004" y="1665928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56004" y="1665928"/>
              <a:ext cx="2830830" cy="5080"/>
            </a:xfrm>
            <a:custGeom>
              <a:avLst/>
              <a:gdLst/>
              <a:ahLst/>
              <a:cxnLst/>
              <a:rect l="l" t="t" r="r" b="b"/>
              <a:pathLst>
                <a:path w="2830829" h="5080">
                  <a:moveTo>
                    <a:pt x="0" y="5060"/>
                  </a:moveTo>
                  <a:lnTo>
                    <a:pt x="0" y="0"/>
                  </a:lnTo>
                  <a:lnTo>
                    <a:pt x="2830328" y="0"/>
                  </a:lnTo>
                  <a:lnTo>
                    <a:pt x="283032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Результаты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376967"/>
            <a:ext cx="5760085" cy="5080"/>
            <a:chOff x="0" y="376967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50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47345" y="1095375"/>
            <a:ext cx="4911725" cy="1544320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lang="en-US" altLang="en-US" sz="1100">
                <a:latin typeface="Georgia" panose="02040502050405090303"/>
                <a:cs typeface="Georgia" panose="02040502050405090303"/>
              </a:rPr>
              <a:t>В ходе выполнения лабораторной работы мы изучили посредством Wireshark кадров Ethernet, анализ PDU протоколов транспортного и прикладного уровней стека TCP/IP.</a:t>
            </a:r>
            <a:endParaRPr lang="en-US" altLang="en-US" sz="1100">
              <a:latin typeface="Georgia" panose="02040502050405090303"/>
              <a:cs typeface="Georgia" panose="02040502050405090303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Докладчик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376967"/>
            <a:ext cx="5760085" cy="5080"/>
            <a:chOff x="0" y="376967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50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5760072" y="0"/>
                  </a:moveTo>
                  <a:lnTo>
                    <a:pt x="0" y="0"/>
                  </a:lnTo>
                  <a:lnTo>
                    <a:pt x="0" y="5060"/>
                  </a:lnTo>
                  <a:lnTo>
                    <a:pt x="5760072" y="5060"/>
                  </a:lnTo>
                  <a:lnTo>
                    <a:pt x="5760072" y="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967"/>
              <a:ext cx="822960" cy="5080"/>
            </a:xfrm>
            <a:custGeom>
              <a:avLst/>
              <a:gdLst/>
              <a:ahLst/>
              <a:cxnLst/>
              <a:rect l="l" t="t" r="r" b="b"/>
              <a:pathLst>
                <a:path w="822960" h="5079">
                  <a:moveTo>
                    <a:pt x="822841" y="0"/>
                  </a:moveTo>
                  <a:lnTo>
                    <a:pt x="0" y="0"/>
                  </a:lnTo>
                  <a:lnTo>
                    <a:pt x="0" y="5060"/>
                  </a:lnTo>
                  <a:lnTo>
                    <a:pt x="822841" y="5060"/>
                  </a:lnTo>
                  <a:lnTo>
                    <a:pt x="822841" y="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72083" y="930029"/>
            <a:ext cx="2759075" cy="1410970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43510" indent="-130810">
              <a:lnSpc>
                <a:spcPct val="100000"/>
              </a:lnSpc>
              <a:spcBef>
                <a:spcPts val="340"/>
              </a:spcBef>
              <a:buChar char="•"/>
              <a:tabLst>
                <a:tab pos="143510" algn="l"/>
              </a:tabLst>
            </a:pPr>
            <a:r>
              <a:rPr sz="1100" spc="-3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Чигладзе</a:t>
            </a:r>
            <a:r>
              <a:rPr sz="1100" spc="-2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 Майя</a:t>
            </a:r>
            <a:r>
              <a:rPr sz="1100" spc="-15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 </a:t>
            </a:r>
            <a:r>
              <a:rPr sz="1100" spc="-1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Владиславовна</a:t>
            </a:r>
            <a:endParaRPr sz="1100">
              <a:latin typeface="Georgia" panose="02040502050405090303"/>
              <a:cs typeface="Georgia" panose="02040502050405090303"/>
            </a:endParaRPr>
          </a:p>
          <a:p>
            <a:pPr marL="142875" marR="5080" indent="-130810">
              <a:lnSpc>
                <a:spcPct val="118000"/>
              </a:lnSpc>
              <a:buChar char="•"/>
              <a:tabLst>
                <a:tab pos="144780" algn="l"/>
              </a:tabLst>
            </a:pPr>
            <a:r>
              <a:rPr sz="110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студент </a:t>
            </a:r>
            <a:r>
              <a:rPr sz="1100" spc="-75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РУДН</a:t>
            </a:r>
            <a:r>
              <a:rPr sz="110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 </a:t>
            </a:r>
            <a:r>
              <a:rPr sz="1100" spc="-1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направления</a:t>
            </a:r>
            <a:r>
              <a:rPr sz="110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 </a:t>
            </a:r>
            <a:r>
              <a:rPr sz="1100" spc="-1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Прикладная 	информатика</a:t>
            </a:r>
            <a:endParaRPr sz="1100">
              <a:latin typeface="Georgia" panose="02040502050405090303"/>
              <a:cs typeface="Georgia" panose="02040502050405090303"/>
            </a:endParaRPr>
          </a:p>
          <a:p>
            <a:pPr marL="143510" indent="-130810">
              <a:lnSpc>
                <a:spcPct val="100000"/>
              </a:lnSpc>
              <a:spcBef>
                <a:spcPts val="235"/>
              </a:spcBef>
              <a:buChar char="•"/>
              <a:tabLst>
                <a:tab pos="143510" algn="l"/>
              </a:tabLst>
            </a:pPr>
            <a:r>
              <a:rPr sz="110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заместитель</a:t>
            </a:r>
            <a:r>
              <a:rPr sz="1100" spc="-55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 </a:t>
            </a:r>
            <a:r>
              <a:rPr sz="1100" spc="-2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ОСК</a:t>
            </a:r>
            <a:r>
              <a:rPr sz="1100" spc="-45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 </a:t>
            </a:r>
            <a:r>
              <a:rPr sz="110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профсоюза</a:t>
            </a:r>
            <a:r>
              <a:rPr sz="1100" spc="-5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 </a:t>
            </a:r>
            <a:r>
              <a:rPr sz="1100" spc="-2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РУДН</a:t>
            </a:r>
            <a:endParaRPr sz="1100">
              <a:latin typeface="Georgia" panose="02040502050405090303"/>
              <a:cs typeface="Georgia" panose="02040502050405090303"/>
            </a:endParaRPr>
          </a:p>
          <a:p>
            <a:pPr marL="143510" indent="-130810">
              <a:lnSpc>
                <a:spcPct val="100000"/>
              </a:lnSpc>
              <a:spcBef>
                <a:spcPts val="240"/>
              </a:spcBef>
              <a:buChar char="•"/>
              <a:tabLst>
                <a:tab pos="143510" algn="l"/>
              </a:tabLst>
            </a:pPr>
            <a:r>
              <a:rPr sz="110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волонтер</a:t>
            </a:r>
            <a:r>
              <a:rPr sz="1100" spc="-5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 </a:t>
            </a:r>
            <a:r>
              <a:rPr sz="110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университета и</a:t>
            </a:r>
            <a:r>
              <a:rPr sz="1100" spc="-5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 </a:t>
            </a:r>
            <a:r>
              <a:rPr sz="1100" spc="-1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</a:rPr>
              <a:t>Москвы</a:t>
            </a:r>
            <a:endParaRPr sz="1100">
              <a:latin typeface="Georgia" panose="02040502050405090303"/>
              <a:cs typeface="Georgia" panose="02040502050405090303"/>
            </a:endParaRPr>
          </a:p>
          <a:p>
            <a:pPr marL="143510" indent="-130810">
              <a:lnSpc>
                <a:spcPct val="100000"/>
              </a:lnSpc>
              <a:spcBef>
                <a:spcPts val="240"/>
              </a:spcBef>
              <a:buChar char="•"/>
              <a:tabLst>
                <a:tab pos="143510" algn="l"/>
              </a:tabLst>
            </a:pPr>
            <a:r>
              <a:rPr sz="1100" spc="-1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  <a:hlinkClick r:id="rId1"/>
              </a:rPr>
              <a:t>[1132239399@pfur.ru]</a:t>
            </a:r>
            <a:endParaRPr sz="1100">
              <a:latin typeface="Georgia" panose="02040502050405090303"/>
              <a:cs typeface="Georgia" panose="02040502050405090303"/>
            </a:endParaRPr>
          </a:p>
          <a:p>
            <a:pPr marL="143510" indent="-130810">
              <a:lnSpc>
                <a:spcPct val="100000"/>
              </a:lnSpc>
              <a:spcBef>
                <a:spcPts val="235"/>
              </a:spcBef>
              <a:buChar char="•"/>
              <a:tabLst>
                <a:tab pos="143510" algn="l"/>
              </a:tabLst>
            </a:pPr>
            <a:r>
              <a:rPr sz="1100" spc="-10" dirty="0">
                <a:solidFill>
                  <a:srgbClr val="23373B"/>
                </a:solidFill>
                <a:latin typeface="Georgia" panose="02040502050405090303"/>
                <a:cs typeface="Georgia" panose="02040502050405090303"/>
                <a:hlinkClick r:id="rId2"/>
              </a:rPr>
              <a:t>https://github.com/LaMeru</a:t>
            </a:r>
            <a:endParaRPr sz="1100">
              <a:latin typeface="Georgia" panose="02040502050405090303"/>
              <a:cs typeface="Georgia" panose="02040502050405090303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57206" y="482310"/>
            <a:ext cx="2171001" cy="2171001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10" dirty="0"/>
              <a:t>2</a:t>
            </a:r>
            <a:r>
              <a:rPr spc="-10" dirty="0"/>
              <a:t>/14</a:t>
            </a:r>
            <a:endParaRPr spc="-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3304" y="1305100"/>
            <a:ext cx="134112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b="1" dirty="0">
                <a:solidFill>
                  <a:srgbClr val="23373B"/>
                </a:solidFill>
                <a:latin typeface="Cambria"/>
                <a:cs typeface="Cambria"/>
                <a:hlinkClick r:id="rId1" action="ppaction://hlinksldjump"/>
              </a:rPr>
              <a:t>Вводная</a:t>
            </a:r>
            <a:r>
              <a:rPr sz="1400" b="1" spc="330" dirty="0">
                <a:solidFill>
                  <a:srgbClr val="23373B"/>
                </a:solidFill>
                <a:latin typeface="Cambria"/>
                <a:cs typeface="Cambria"/>
                <a:hlinkClick r:id="rId1" action="ppaction://hlinksldjump"/>
              </a:rPr>
              <a:t> </a:t>
            </a:r>
            <a:r>
              <a:rPr sz="1400" b="1" spc="-10" dirty="0">
                <a:solidFill>
                  <a:srgbClr val="23373B"/>
                </a:solidFill>
                <a:latin typeface="Cambria"/>
                <a:cs typeface="Cambria"/>
                <a:hlinkClick r:id="rId1" action="ppaction://hlinksldjump"/>
              </a:rPr>
              <a:t>часть</a:t>
            </a:r>
            <a:endParaRPr sz="1400"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56004" y="1665738"/>
            <a:ext cx="3048635" cy="5080"/>
            <a:chOff x="1356004" y="1665738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1356004" y="1665738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56004" y="1665738"/>
              <a:ext cx="435609" cy="5080"/>
            </a:xfrm>
            <a:custGeom>
              <a:avLst/>
              <a:gdLst/>
              <a:ahLst/>
              <a:cxnLst/>
              <a:rect l="l" t="t" r="r" b="b"/>
              <a:pathLst>
                <a:path w="435610" h="5080">
                  <a:moveTo>
                    <a:pt x="0" y="5060"/>
                  </a:moveTo>
                  <a:lnTo>
                    <a:pt x="0" y="0"/>
                  </a:lnTo>
                  <a:lnTo>
                    <a:pt x="435420" y="0"/>
                  </a:lnTo>
                  <a:lnTo>
                    <a:pt x="435420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5760085" cy="377190"/>
          </a:xfrm>
          <a:custGeom>
            <a:avLst/>
            <a:gdLst/>
            <a:ahLst/>
            <a:cxnLst/>
            <a:rect l="l" t="t" r="r" b="b"/>
            <a:pathLst>
              <a:path w="5760085" h="377190">
                <a:moveTo>
                  <a:pt x="5759996" y="0"/>
                </a:moveTo>
                <a:lnTo>
                  <a:pt x="0" y="0"/>
                </a:lnTo>
                <a:lnTo>
                  <a:pt x="0" y="376948"/>
                </a:lnTo>
                <a:lnTo>
                  <a:pt x="5759996" y="376948"/>
                </a:lnTo>
                <a:lnTo>
                  <a:pt x="5759996" y="0"/>
                </a:lnTo>
                <a:close/>
              </a:path>
            </a:pathLst>
          </a:custGeom>
          <a:solidFill>
            <a:srgbClr val="2337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2631" y="77111"/>
            <a:ext cx="1127125" cy="196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b="1" dirty="0">
                <a:solidFill>
                  <a:srgbClr val="FAFAFA"/>
                </a:solidFill>
                <a:latin typeface="Cambria"/>
                <a:cs typeface="Cambria"/>
              </a:rPr>
              <a:t>Цели</a:t>
            </a:r>
            <a:endParaRPr sz="12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76967"/>
            <a:ext cx="5760085" cy="5080"/>
            <a:chOff x="0" y="376967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7950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376967"/>
              <a:ext cx="2057400" cy="5080"/>
            </a:xfrm>
            <a:custGeom>
              <a:avLst/>
              <a:gdLst/>
              <a:ahLst/>
              <a:cxnLst/>
              <a:rect l="l" t="t" r="r" b="b"/>
              <a:pathLst>
                <a:path w="2057400" h="5079">
                  <a:moveTo>
                    <a:pt x="0" y="5060"/>
                  </a:moveTo>
                  <a:lnTo>
                    <a:pt x="0" y="0"/>
                  </a:lnTo>
                  <a:lnTo>
                    <a:pt x="2057194" y="0"/>
                  </a:lnTo>
                  <a:lnTo>
                    <a:pt x="205719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492125" y="1012825"/>
            <a:ext cx="4817110" cy="1440815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065" marR="5080" indent="0">
              <a:lnSpc>
                <a:spcPct val="118000"/>
              </a:lnSpc>
              <a:spcBef>
                <a:spcPts val="100"/>
              </a:spcBef>
              <a:buNone/>
              <a:tabLst>
                <a:tab pos="144780" algn="l"/>
              </a:tabLst>
            </a:pPr>
            <a:r>
              <a:rPr lang="en-US" altLang="en-US" sz="1100">
                <a:latin typeface="Georgia" panose="02040502050405090303"/>
                <a:cs typeface="Georgia" panose="02040502050405090303"/>
              </a:rPr>
              <a:t>Целью данной лабораторной работы является приобретение практических навыков  посредством Wireshark кадров Ethernet,анализ PDU протоколов транспортного и прикладного уровнейстека TCP/IP.</a:t>
            </a:r>
            <a:endParaRPr lang="en-US" altLang="en-US" sz="1100">
              <a:latin typeface="Georgia" panose="02040502050405090303"/>
              <a:cs typeface="Georgia" panose="02040502050405090303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5"/>
            <a:ext cx="5760085" cy="377190"/>
          </a:xfrm>
          <a:custGeom>
            <a:avLst/>
            <a:gdLst/>
            <a:ahLst/>
            <a:cxnLst/>
            <a:rect l="l" t="t" r="r" b="b"/>
            <a:pathLst>
              <a:path w="5760085" h="377190">
                <a:moveTo>
                  <a:pt x="5759996" y="0"/>
                </a:moveTo>
                <a:lnTo>
                  <a:pt x="0" y="0"/>
                </a:lnTo>
                <a:lnTo>
                  <a:pt x="0" y="376948"/>
                </a:lnTo>
                <a:lnTo>
                  <a:pt x="5759996" y="376948"/>
                </a:lnTo>
                <a:lnTo>
                  <a:pt x="5759996" y="0"/>
                </a:lnTo>
                <a:close/>
              </a:path>
            </a:pathLst>
          </a:custGeom>
          <a:solidFill>
            <a:srgbClr val="23373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/>
          <p:nvPr/>
        </p:nvSpPr>
        <p:spPr>
          <a:xfrm>
            <a:off x="122631" y="77111"/>
            <a:ext cx="1127125" cy="196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ru-RU" altLang="en-US" sz="1200" b="1" dirty="0">
                <a:solidFill>
                  <a:srgbClr val="FAFAFA"/>
                </a:solidFill>
                <a:latin typeface="Cambria"/>
                <a:cs typeface="Cambria"/>
              </a:rPr>
              <a:t>Актуальность</a:t>
            </a:r>
            <a:endParaRPr lang="ru-RU" altLang="en-US" sz="1200">
              <a:latin typeface="Cambria"/>
              <a:cs typeface="Cambria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0" y="376967"/>
            <a:ext cx="5760085" cy="5080"/>
            <a:chOff x="0" y="376967"/>
            <a:chExt cx="5760085" cy="5080"/>
          </a:xfrm>
        </p:grpSpPr>
        <p:sp>
          <p:nvSpPr>
            <p:cNvPr id="5" name="object 5"/>
            <p:cNvSpPr/>
            <p:nvPr/>
          </p:nvSpPr>
          <p:spPr>
            <a:xfrm>
              <a:off x="0" y="37950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0" y="376967"/>
              <a:ext cx="2057400" cy="5080"/>
            </a:xfrm>
            <a:custGeom>
              <a:avLst/>
              <a:gdLst/>
              <a:ahLst/>
              <a:cxnLst/>
              <a:rect l="l" t="t" r="r" b="b"/>
              <a:pathLst>
                <a:path w="2057400" h="5079">
                  <a:moveTo>
                    <a:pt x="0" y="5060"/>
                  </a:moveTo>
                  <a:lnTo>
                    <a:pt x="0" y="0"/>
                  </a:lnTo>
                  <a:lnTo>
                    <a:pt x="2057194" y="0"/>
                  </a:lnTo>
                  <a:lnTo>
                    <a:pt x="2057194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492125" y="1012825"/>
            <a:ext cx="4817110" cy="1440815"/>
          </a:xfrm>
          <a:prstGeom prst="rect">
            <a:avLst/>
          </a:prstGeom>
        </p:spPr>
        <p:txBody>
          <a:bodyPr vert="horz" wrap="square" lIns="0" tIns="12700" rIns="0" bIns="0" rtlCol="0">
            <a:noAutofit/>
          </a:bodyPr>
          <a:lstStyle/>
          <a:p>
            <a:pPr marL="12065" marR="5080" indent="0">
              <a:lnSpc>
                <a:spcPct val="118000"/>
              </a:lnSpc>
              <a:spcBef>
                <a:spcPts val="100"/>
              </a:spcBef>
              <a:buNone/>
              <a:tabLst>
                <a:tab pos="144780" algn="l"/>
              </a:tabLst>
            </a:pPr>
            <a:r>
              <a:rPr lang="en-US" altLang="en-US" sz="1100">
                <a:latin typeface="Georgia" panose="02040502050405090303"/>
                <a:cs typeface="Georgia" panose="02040502050405090303"/>
              </a:rPr>
              <a:t>Понимание работы сетей и протоколов критически важно для IT-специалистов. Wireshark — это основной инструмент для анализа трафика, диагностики проблем и обеспечения безопасности. Навыки работы с ним фундаментальны для любого сетевого профессионала.</a:t>
            </a:r>
            <a:endParaRPr lang="en-US" altLang="en-US" sz="1100">
              <a:latin typeface="Georgia" panose="02040502050405090303"/>
              <a:cs typeface="Georgia" panose="02040502050405090303"/>
            </a:endParaRPr>
          </a:p>
          <a:p>
            <a:pPr marL="12065" marR="5080" indent="0">
              <a:lnSpc>
                <a:spcPct val="118000"/>
              </a:lnSpc>
              <a:spcBef>
                <a:spcPts val="100"/>
              </a:spcBef>
              <a:buNone/>
              <a:tabLst>
                <a:tab pos="144780" algn="l"/>
              </a:tabLst>
            </a:pPr>
            <a:endParaRPr lang="en-US" altLang="en-US" sz="1100">
              <a:latin typeface="Georgia" panose="02040502050405090303"/>
              <a:cs typeface="Georgia" panose="02040502050405090303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Материалы</a:t>
            </a:r>
            <a:r>
              <a:rPr spc="175" dirty="0"/>
              <a:t> </a:t>
            </a:r>
            <a:r>
              <a:rPr dirty="0"/>
              <a:t>и</a:t>
            </a:r>
            <a:r>
              <a:rPr spc="180" dirty="0"/>
              <a:t> </a:t>
            </a:r>
            <a:r>
              <a:rPr spc="-10" dirty="0"/>
              <a:t>методы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376967"/>
            <a:ext cx="5760085" cy="5080"/>
            <a:chOff x="0" y="376967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50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967"/>
              <a:ext cx="2468880" cy="5080"/>
            </a:xfrm>
            <a:custGeom>
              <a:avLst/>
              <a:gdLst/>
              <a:ahLst/>
              <a:cxnLst/>
              <a:rect l="l" t="t" r="r" b="b"/>
              <a:pathLst>
                <a:path w="2468880" h="5079">
                  <a:moveTo>
                    <a:pt x="0" y="5060"/>
                  </a:moveTo>
                  <a:lnTo>
                    <a:pt x="0" y="0"/>
                  </a:lnTo>
                  <a:lnTo>
                    <a:pt x="2468615" y="0"/>
                  </a:lnTo>
                  <a:lnTo>
                    <a:pt x="246861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/>
          <p:nvPr/>
        </p:nvSpPr>
        <p:spPr>
          <a:xfrm>
            <a:off x="347294" y="837181"/>
            <a:ext cx="4971415" cy="2433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lang="en-US" altLang="en-US" sz="900">
                <a:latin typeface="Georgia" panose="02040502050405090303"/>
                <a:cs typeface="Georgia" panose="02040502050405090303"/>
              </a:rPr>
              <a:t>▌Материалы</a:t>
            </a:r>
            <a:endParaRPr lang="en-US" altLang="en-US" sz="900">
              <a:latin typeface="Georgia" panose="02040502050405090303"/>
              <a:cs typeface="Georgia" panose="02040502050405090303"/>
            </a:endParaRPr>
          </a:p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lang="en-US" altLang="en-US" sz="900">
                <a:latin typeface="Georgia" panose="02040502050405090303"/>
                <a:cs typeface="Georgia" panose="02040502050405090303"/>
              </a:rPr>
              <a:t>•  Аппаратное обеспечение: ПК с сетевым подключением.</a:t>
            </a:r>
            <a:endParaRPr lang="en-US" altLang="en-US" sz="900">
              <a:latin typeface="Georgia" panose="02040502050405090303"/>
              <a:cs typeface="Georgia" panose="02040502050405090303"/>
            </a:endParaRPr>
          </a:p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lang="en-US" altLang="en-US" sz="900">
                <a:latin typeface="Georgia" panose="02040502050405090303"/>
                <a:cs typeface="Georgia" panose="02040502050405090303"/>
              </a:rPr>
              <a:t>•  Программное обеспечение: Wireshark, веб-браузер, утилиты командной строки (ping, nslookup).</a:t>
            </a:r>
            <a:endParaRPr lang="en-US" altLang="en-US" sz="900">
              <a:latin typeface="Georgia" panose="02040502050405090303"/>
              <a:cs typeface="Georgia" panose="02040502050405090303"/>
            </a:endParaRPr>
          </a:p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lang="en-US" altLang="en-US" sz="900">
                <a:latin typeface="Georgia" panose="02040502050405090303"/>
                <a:cs typeface="Georgia" panose="02040502050405090303"/>
              </a:rPr>
              <a:t>•  Информационные ресурсы: Руководство, документация Wireshark, справочники по TCP/IP.</a:t>
            </a:r>
            <a:endParaRPr lang="en-US" altLang="en-US" sz="900">
              <a:latin typeface="Georgia" panose="02040502050405090303"/>
              <a:cs typeface="Georgia" panose="02040502050405090303"/>
            </a:endParaRPr>
          </a:p>
          <a:p>
            <a:pPr marL="12700" marR="5080">
              <a:lnSpc>
                <a:spcPct val="118000"/>
              </a:lnSpc>
              <a:spcBef>
                <a:spcPts val="100"/>
              </a:spcBef>
            </a:pPr>
            <a:endParaRPr lang="en-US" altLang="en-US" sz="900">
              <a:latin typeface="Georgia" panose="02040502050405090303"/>
              <a:cs typeface="Georgia" panose="02040502050405090303"/>
            </a:endParaRPr>
          </a:p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lang="en-US" altLang="en-US" sz="900">
                <a:latin typeface="Georgia" panose="02040502050405090303"/>
                <a:cs typeface="Georgia" panose="02040502050405090303"/>
              </a:rPr>
              <a:t>▌Методы</a:t>
            </a:r>
            <a:endParaRPr lang="en-US" altLang="en-US" sz="900">
              <a:latin typeface="Georgia" panose="02040502050405090303"/>
              <a:cs typeface="Georgia" panose="02040502050405090303"/>
            </a:endParaRPr>
          </a:p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lang="en-US" altLang="en-US" sz="900">
                <a:latin typeface="Georgia" panose="02040502050405090303"/>
                <a:cs typeface="Georgia" panose="02040502050405090303"/>
              </a:rPr>
              <a:t>•  Практический эксперимент: Захват и анализ реального трафика.</a:t>
            </a:r>
            <a:endParaRPr lang="en-US" altLang="en-US" sz="900">
              <a:latin typeface="Georgia" panose="02040502050405090303"/>
              <a:cs typeface="Georgia" panose="02040502050405090303"/>
            </a:endParaRPr>
          </a:p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lang="en-US" altLang="en-US" sz="900">
                <a:latin typeface="Georgia" panose="02040502050405090303"/>
                <a:cs typeface="Georgia" panose="02040502050405090303"/>
              </a:rPr>
              <a:t>•  Наблюдение и идентификация: Изучение полей пакетов.</a:t>
            </a:r>
            <a:endParaRPr lang="en-US" altLang="en-US" sz="900">
              <a:latin typeface="Georgia" panose="02040502050405090303"/>
              <a:cs typeface="Georgia" panose="02040502050405090303"/>
            </a:endParaRPr>
          </a:p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lang="en-US" altLang="en-US" sz="900">
                <a:latin typeface="Georgia" panose="02040502050405090303"/>
                <a:cs typeface="Georgia" panose="02040502050405090303"/>
              </a:rPr>
              <a:t>•  Фильтрация: Использование фильтров для выделения нужного трафика.</a:t>
            </a:r>
            <a:endParaRPr lang="en-US" altLang="en-US" sz="900">
              <a:latin typeface="Georgia" panose="02040502050405090303"/>
              <a:cs typeface="Georgia" panose="02040502050405090303"/>
            </a:endParaRPr>
          </a:p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lang="en-US" altLang="en-US" sz="900">
                <a:latin typeface="Georgia" panose="02040502050405090303"/>
                <a:cs typeface="Georgia" panose="02040502050405090303"/>
              </a:rPr>
              <a:t>•  Сравнительный анализ: Сопоставление разных протоколов.</a:t>
            </a:r>
            <a:endParaRPr lang="en-US" altLang="en-US" sz="900">
              <a:latin typeface="Georgia" panose="02040502050405090303"/>
              <a:cs typeface="Georgia" panose="02040502050405090303"/>
            </a:endParaRPr>
          </a:p>
          <a:p>
            <a:pPr marL="12700" marR="5080">
              <a:lnSpc>
                <a:spcPct val="118000"/>
              </a:lnSpc>
              <a:spcBef>
                <a:spcPts val="100"/>
              </a:spcBef>
            </a:pPr>
            <a:r>
              <a:rPr lang="en-US" altLang="en-US" sz="900">
                <a:latin typeface="Georgia" panose="02040502050405090303"/>
                <a:cs typeface="Georgia" panose="02040502050405090303"/>
              </a:rPr>
              <a:t>•  Документирование: Фиксация результатов.</a:t>
            </a:r>
            <a:endParaRPr lang="en-US" altLang="en-US" sz="900">
              <a:latin typeface="Georgia" panose="02040502050405090303"/>
              <a:cs typeface="Georgia" panose="02040502050405090303"/>
            </a:endParaRPr>
          </a:p>
          <a:p>
            <a:pPr marL="12700" marR="5080">
              <a:lnSpc>
                <a:spcPct val="118000"/>
              </a:lnSpc>
              <a:spcBef>
                <a:spcPts val="100"/>
              </a:spcBef>
            </a:pPr>
            <a:endParaRPr lang="en-US" altLang="en-US" sz="900">
              <a:latin typeface="Georgia" panose="02040502050405090303"/>
              <a:cs typeface="Georgia" panose="02040502050405090303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43025" y="1305560"/>
            <a:ext cx="3521710" cy="2324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ru-RU" altLang="en-US" sz="1400" b="1" spc="-10" dirty="0">
                <a:solidFill>
                  <a:srgbClr val="23373B"/>
                </a:solidFill>
                <a:latin typeface="Cambria"/>
                <a:cs typeface="Cambria"/>
              </a:rPr>
              <a:t>Выполнение лабораторной работы</a:t>
            </a:r>
            <a:endParaRPr lang="ru-RU" altLang="en-US" sz="1400" b="1" spc="-10" dirty="0">
              <a:solidFill>
                <a:srgbClr val="23373B"/>
              </a:solidFill>
              <a:latin typeface="Cambria"/>
              <a:cs typeface="Cambria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1356004" y="1665928"/>
            <a:ext cx="3048635" cy="5080"/>
            <a:chOff x="1356004" y="1665928"/>
            <a:chExt cx="3048635" cy="5080"/>
          </a:xfrm>
        </p:grpSpPr>
        <p:sp>
          <p:nvSpPr>
            <p:cNvPr id="4" name="object 4"/>
            <p:cNvSpPr/>
            <p:nvPr/>
          </p:nvSpPr>
          <p:spPr>
            <a:xfrm>
              <a:off x="1356004" y="1665928"/>
              <a:ext cx="3048635" cy="5080"/>
            </a:xfrm>
            <a:custGeom>
              <a:avLst/>
              <a:gdLst/>
              <a:ahLst/>
              <a:cxnLst/>
              <a:rect l="l" t="t" r="r" b="b"/>
              <a:pathLst>
                <a:path w="3048635" h="5080">
                  <a:moveTo>
                    <a:pt x="0" y="5060"/>
                  </a:moveTo>
                  <a:lnTo>
                    <a:pt x="0" y="0"/>
                  </a:lnTo>
                  <a:lnTo>
                    <a:pt x="3048038" y="0"/>
                  </a:lnTo>
                  <a:lnTo>
                    <a:pt x="304803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356004" y="1665928"/>
              <a:ext cx="2830830" cy="5080"/>
            </a:xfrm>
            <a:custGeom>
              <a:avLst/>
              <a:gdLst/>
              <a:ahLst/>
              <a:cxnLst/>
              <a:rect l="l" t="t" r="r" b="b"/>
              <a:pathLst>
                <a:path w="2830829" h="5080">
                  <a:moveTo>
                    <a:pt x="0" y="5060"/>
                  </a:moveTo>
                  <a:lnTo>
                    <a:pt x="0" y="0"/>
                  </a:lnTo>
                  <a:lnTo>
                    <a:pt x="2830328" y="0"/>
                  </a:lnTo>
                  <a:lnTo>
                    <a:pt x="2830328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555" y="76835"/>
            <a:ext cx="3369310" cy="1962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en-US" spc="-10" dirty="0"/>
              <a:t>Анализтрафика в Wireshark</a:t>
            </a:r>
            <a:endParaRPr lang="en-US" altLang="en-US"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0" y="376967"/>
            <a:ext cx="5760085" cy="5080"/>
            <a:chOff x="0" y="376967"/>
            <a:chExt cx="5760085" cy="5080"/>
          </a:xfrm>
        </p:grpSpPr>
        <p:sp>
          <p:nvSpPr>
            <p:cNvPr id="4" name="object 4"/>
            <p:cNvSpPr/>
            <p:nvPr/>
          </p:nvSpPr>
          <p:spPr>
            <a:xfrm>
              <a:off x="0" y="379501"/>
              <a:ext cx="5760085" cy="0"/>
            </a:xfrm>
            <a:custGeom>
              <a:avLst/>
              <a:gdLst/>
              <a:ahLst/>
              <a:cxnLst/>
              <a:rect l="l" t="t" r="r" b="b"/>
              <a:pathLst>
                <a:path w="5760085">
                  <a:moveTo>
                    <a:pt x="0" y="0"/>
                  </a:moveTo>
                  <a:lnTo>
                    <a:pt x="5759996" y="0"/>
                  </a:lnTo>
                </a:path>
              </a:pathLst>
            </a:custGeom>
            <a:ln w="5060">
              <a:solidFill>
                <a:srgbClr val="D6C6B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0" y="376967"/>
              <a:ext cx="5760085" cy="5080"/>
            </a:xfrm>
            <a:custGeom>
              <a:avLst/>
              <a:gdLst/>
              <a:ahLst/>
              <a:cxnLst/>
              <a:rect l="l" t="t" r="r" b="b"/>
              <a:pathLst>
                <a:path w="5760085" h="5079">
                  <a:moveTo>
                    <a:pt x="0" y="5060"/>
                  </a:moveTo>
                  <a:lnTo>
                    <a:pt x="0" y="0"/>
                  </a:lnTo>
                  <a:lnTo>
                    <a:pt x="5760073" y="0"/>
                  </a:lnTo>
                  <a:lnTo>
                    <a:pt x="5760073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D6C6B7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0" y="376967"/>
              <a:ext cx="2468880" cy="5080"/>
            </a:xfrm>
            <a:custGeom>
              <a:avLst/>
              <a:gdLst/>
              <a:ahLst/>
              <a:cxnLst/>
              <a:rect l="l" t="t" r="r" b="b"/>
              <a:pathLst>
                <a:path w="2468880" h="5079">
                  <a:moveTo>
                    <a:pt x="0" y="5060"/>
                  </a:moveTo>
                  <a:lnTo>
                    <a:pt x="0" y="0"/>
                  </a:lnTo>
                  <a:lnTo>
                    <a:pt x="2468615" y="0"/>
                  </a:lnTo>
                  <a:lnTo>
                    <a:pt x="2468615" y="5060"/>
                  </a:lnTo>
                  <a:lnTo>
                    <a:pt x="0" y="5060"/>
                  </a:lnTo>
                  <a:close/>
                </a:path>
              </a:pathLst>
            </a:custGeom>
            <a:solidFill>
              <a:srgbClr val="EB811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Text Box 9"/>
          <p:cNvSpPr txBox="1"/>
          <p:nvPr/>
        </p:nvSpPr>
        <p:spPr>
          <a:xfrm>
            <a:off x="285115" y="2447290"/>
            <a:ext cx="2468880" cy="391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Рис. 1.1. Процесс захвата трафика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sp>
        <p:nvSpPr>
          <p:cNvPr id="13" name="Text Box 12"/>
          <p:cNvSpPr txBox="1"/>
          <p:nvPr/>
        </p:nvSpPr>
        <p:spPr>
          <a:xfrm>
            <a:off x="3308985" y="2416175"/>
            <a:ext cx="2313305" cy="391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100">
                <a:latin typeface="Georgia Regular" panose="02040502050405090303" charset="0"/>
                <a:cs typeface="Georgia Regular" panose="02040502050405090303" charset="0"/>
              </a:rPr>
              <a:t>Рис. 1.2. Вывод информации о текущем сетевом соединении.</a:t>
            </a:r>
            <a:endParaRPr lang="en-US" altLang="en-US" sz="1100">
              <a:latin typeface="Georgia Regular" panose="02040502050405090303" charset="0"/>
              <a:cs typeface="Georgia Regular" panose="02040502050405090303" charset="0"/>
            </a:endParaRPr>
          </a:p>
        </p:txBody>
      </p:sp>
      <p:pic>
        <p:nvPicPr>
          <p:cNvPr id="7" name="Picture 3" descr="IMAGE 2025-09-26 12:11:4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2555" y="631825"/>
            <a:ext cx="2351405" cy="1630680"/>
          </a:xfrm>
          <a:prstGeom prst="rect">
            <a:avLst/>
          </a:prstGeom>
        </p:spPr>
      </p:pic>
      <p:pic>
        <p:nvPicPr>
          <p:cNvPr id="9" name="Picture 4" descr="IMAGE 2025-09-26 12:12: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700" y="631825"/>
            <a:ext cx="1483360" cy="17094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3373B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2703</Words>
  <Application>WPS Writer</Application>
  <PresentationFormat>On-screen Show (4:3)</PresentationFormat>
  <Paragraphs>119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6" baseType="lpstr">
      <vt:lpstr>Arial</vt:lpstr>
      <vt:lpstr>SimSun</vt:lpstr>
      <vt:lpstr>Wingdings</vt:lpstr>
      <vt:lpstr>Cambria</vt:lpstr>
      <vt:lpstr>Thonburi</vt:lpstr>
      <vt:lpstr>Georgia</vt:lpstr>
      <vt:lpstr>Trebuchet MS</vt:lpstr>
      <vt:lpstr>Georgia Regular</vt:lpstr>
      <vt:lpstr>Microsoft YaHei</vt:lpstr>
      <vt:lpstr>汉仪旗黑</vt:lpstr>
      <vt:lpstr>Arial Unicode MS</vt:lpstr>
      <vt:lpstr>Calibri</vt:lpstr>
      <vt:lpstr>Helvetica Neue</vt:lpstr>
      <vt:lpstr>宋体-简</vt:lpstr>
      <vt:lpstr>Office Theme</vt:lpstr>
      <vt:lpstr>Лабораторная работа 1 Сетевые технологии</vt:lpstr>
      <vt:lpstr>PowerPoint 演示文稿</vt:lpstr>
      <vt:lpstr>Докладчик</vt:lpstr>
      <vt:lpstr>PowerPoint 演示文稿</vt:lpstr>
      <vt:lpstr>PowerPoint 演示文稿</vt:lpstr>
      <vt:lpstr>PowerPoint 演示文稿</vt:lpstr>
      <vt:lpstr>Материалы и методы</vt:lpstr>
      <vt:lpstr>PowerPoint 演示文稿</vt:lpstr>
      <vt:lpstr>Построение графиков в Octave</vt:lpstr>
      <vt:lpstr>Построение графиков в Octave</vt:lpstr>
      <vt:lpstr>Построение графиков в Octave</vt:lpstr>
      <vt:lpstr>Построение графиков в Octave</vt:lpstr>
      <vt:lpstr>Построение графиков в Octave</vt:lpstr>
      <vt:lpstr>Построение графиков в Octave</vt:lpstr>
      <vt:lpstr>Построение графиков в Octave</vt:lpstr>
      <vt:lpstr>Построение графиков в Octave</vt:lpstr>
      <vt:lpstr>Построение графиков в Octave</vt:lpstr>
      <vt:lpstr>Построение графиков в Octave</vt:lpstr>
      <vt:lpstr>Построение графиков в Octave</vt:lpstr>
      <vt:lpstr>PowerPoint 演示文稿</vt:lpstr>
      <vt:lpstr>Результаты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1 Сетевые технологии</dc:title>
  <dc:creator>Чигладзе М.В.</dc:creator>
  <cp:lastModifiedBy>Pewberry</cp:lastModifiedBy>
  <cp:revision>5</cp:revision>
  <dcterms:created xsi:type="dcterms:W3CDTF">2025-10-11T16:45:38Z</dcterms:created>
  <dcterms:modified xsi:type="dcterms:W3CDTF">2025-10-11T16:45:38Z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2025-09-12T06:00:00Z</vt:filetime>
  </property>
  <property fmtid="{D5CDD505-2E9C-101B-9397-08002B2CF9AE}" pid="3" name="Creator">
    <vt:lpwstr>LaTeX via pandoc</vt:lpwstr>
  </property>
  <property fmtid="{D5CDD505-2E9C-101B-9397-08002B2CF9AE}" pid="4" name="LastSaved">
    <vt:filetime>2025-09-12T06:00:00Z</vt:filetime>
  </property>
  <property fmtid="{D5CDD505-2E9C-101B-9397-08002B2CF9AE}" pid="5" name="Producer">
    <vt:lpwstr>macOS Версия 15.3.1 (Выпуск 24D70) Quartz PDFContext</vt:lpwstr>
  </property>
  <property fmtid="{D5CDD505-2E9C-101B-9397-08002B2CF9AE}" pid="6" name="ICV">
    <vt:lpwstr>93BA1CDB52E159BEC5CFC3681F58C06F_42</vt:lpwstr>
  </property>
  <property fmtid="{D5CDD505-2E9C-101B-9397-08002B2CF9AE}" pid="7" name="KSOProductBuildVer">
    <vt:lpwstr>1033-6.13.1.8710</vt:lpwstr>
  </property>
</Properties>
</file>