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76" r:id="rId8"/>
    <p:sldId id="263" r:id="rId9"/>
    <p:sldId id="272" r:id="rId10"/>
    <p:sldId id="281" r:id="rId11"/>
    <p:sldId id="282" r:id="rId12"/>
    <p:sldId id="283" r:id="rId13"/>
    <p:sldId id="285" r:id="rId14"/>
    <p:sldId id="298" r:id="rId15"/>
    <p:sldId id="299" r:id="rId16"/>
    <p:sldId id="300" r:id="rId17"/>
    <p:sldId id="301" r:id="rId18"/>
    <p:sldId id="302" r:id="rId19"/>
    <p:sldId id="304" r:id="rId20"/>
    <p:sldId id="305" r:id="rId21"/>
    <p:sldId id="306" r:id="rId22"/>
    <p:sldId id="307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7" r:id="rId31"/>
    <p:sldId id="321" r:id="rId32"/>
    <p:sldId id="322" r:id="rId33"/>
    <p:sldId id="323" r:id="rId34"/>
    <p:sldId id="324" r:id="rId35"/>
    <p:sldId id="279" r:id="rId36"/>
    <p:sldId id="273" r:id="rId37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294" y="753958"/>
            <a:ext cx="215328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AFAF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47294" y="1751476"/>
            <a:ext cx="2790190" cy="679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</a:fld>
            <a:r>
              <a:rPr spc="-10" dirty="0"/>
              <a:t>/14</a:t>
            </a:r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25"/>
            <a:ext cx="5760085" cy="377190"/>
          </a:xfrm>
          <a:custGeom>
            <a:avLst/>
            <a:gdLst/>
            <a:ahLst/>
            <a:cxnLst/>
            <a:rect l="l" t="t" r="r" b="b"/>
            <a:pathLst>
              <a:path w="5760085" h="377190">
                <a:moveTo>
                  <a:pt x="5759996" y="0"/>
                </a:moveTo>
                <a:lnTo>
                  <a:pt x="0" y="0"/>
                </a:lnTo>
                <a:lnTo>
                  <a:pt x="0" y="376948"/>
                </a:lnTo>
                <a:lnTo>
                  <a:pt x="5759996" y="376948"/>
                </a:lnTo>
                <a:lnTo>
                  <a:pt x="5759996" y="0"/>
                </a:lnTo>
                <a:close/>
              </a:path>
            </a:pathLst>
          </a:custGeom>
          <a:solidFill>
            <a:srgbClr val="2337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AFAF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</a:fld>
            <a:r>
              <a:rPr spc="-10" dirty="0"/>
              <a:t>/14</a:t>
            </a:r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AFAF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</a:fld>
            <a:r>
              <a:rPr spc="-10" dirty="0"/>
              <a:t>/14</a:t>
            </a:r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25"/>
            <a:ext cx="5760085" cy="377190"/>
          </a:xfrm>
          <a:custGeom>
            <a:avLst/>
            <a:gdLst/>
            <a:ahLst/>
            <a:cxnLst/>
            <a:rect l="l" t="t" r="r" b="b"/>
            <a:pathLst>
              <a:path w="5760085" h="377190">
                <a:moveTo>
                  <a:pt x="5759996" y="0"/>
                </a:moveTo>
                <a:lnTo>
                  <a:pt x="0" y="0"/>
                </a:lnTo>
                <a:lnTo>
                  <a:pt x="0" y="376948"/>
                </a:lnTo>
                <a:lnTo>
                  <a:pt x="5759996" y="376948"/>
                </a:lnTo>
                <a:lnTo>
                  <a:pt x="5759996" y="0"/>
                </a:lnTo>
                <a:close/>
              </a:path>
            </a:pathLst>
          </a:custGeom>
          <a:solidFill>
            <a:srgbClr val="2337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AFAF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</a:fld>
            <a:r>
              <a:rPr spc="-10" dirty="0"/>
              <a:t>/14</a:t>
            </a:r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</a:fld>
            <a:r>
              <a:rPr spc="-10" dirty="0"/>
              <a:t>/14</a:t>
            </a:r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77111"/>
            <a:ext cx="2503805" cy="2076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AFAF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2074" y="1132989"/>
            <a:ext cx="4675505" cy="1015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82805" y="2971239"/>
            <a:ext cx="276225" cy="144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</a:fld>
            <a:r>
              <a:rPr spc="-10" dirty="0"/>
              <a:t>/14</a:t>
            </a:r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1.jpeg"/><Relationship Id="rId1" Type="http://schemas.openxmlformats.org/officeDocument/2006/relationships/image" Target="../media/image30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3.jpeg"/><Relationship Id="rId1" Type="http://schemas.openxmlformats.org/officeDocument/2006/relationships/image" Target="../media/image3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jpeg"/><Relationship Id="rId2" Type="http://schemas.openxmlformats.org/officeDocument/2006/relationships/hyperlink" Target="https://github.com/LaMeru" TargetMode="External"/><Relationship Id="rId1" Type="http://schemas.openxmlformats.org/officeDocument/2006/relationships/hyperlink" Target="mailto:1132239399@pfur.ru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6.jpeg"/><Relationship Id="rId1" Type="http://schemas.openxmlformats.org/officeDocument/2006/relationships/image" Target="../media/image3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7.jpeg"/><Relationship Id="rId1" Type="http://schemas.openxmlformats.org/officeDocument/2006/relationships/image" Target="../media/image36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8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47345" y="753745"/>
            <a:ext cx="2608580" cy="6629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23373B"/>
                </a:solidFill>
              </a:rPr>
              <a:t>Лабораторная</a:t>
            </a:r>
            <a:r>
              <a:rPr sz="1400" spc="260" dirty="0">
                <a:solidFill>
                  <a:srgbClr val="23373B"/>
                </a:solidFill>
              </a:rPr>
              <a:t> </a:t>
            </a:r>
            <a:r>
              <a:rPr sz="1400" spc="20" dirty="0">
                <a:solidFill>
                  <a:srgbClr val="23373B"/>
                </a:solidFill>
              </a:rPr>
              <a:t>работа</a:t>
            </a:r>
            <a:r>
              <a:rPr sz="1400" spc="310" dirty="0">
                <a:solidFill>
                  <a:srgbClr val="23373B"/>
                </a:solidFill>
              </a:rPr>
              <a:t> </a:t>
            </a:r>
            <a:r>
              <a:rPr lang="en-US" sz="1400" spc="310" dirty="0">
                <a:solidFill>
                  <a:srgbClr val="23373B"/>
                </a:solidFill>
              </a:rPr>
              <a:t>3</a:t>
            </a:r>
            <a:br>
              <a:rPr sz="1400" b="0" spc="-50" dirty="0">
                <a:solidFill>
                  <a:srgbClr val="23373B"/>
                </a:solidFill>
                <a:latin typeface="Trebuchet MS" panose="020B0703020202090204"/>
                <a:cs typeface="Trebuchet MS" panose="020B0703020202090204"/>
              </a:rPr>
            </a:br>
            <a:r>
              <a:rPr lang="en-US" altLang="ru-RU" sz="1400" b="0" spc="-50" dirty="0">
                <a:solidFill>
                  <a:srgbClr val="23373B"/>
                </a:solidFill>
                <a:latin typeface="Trebuchet MS" panose="020B0703020202090204"/>
                <a:cs typeface="Trebuchet MS" panose="020B0703020202090204"/>
              </a:rPr>
              <a:t>Администрирование сетевых подсистем</a:t>
            </a:r>
            <a:endParaRPr lang="en-US" altLang="ru-RU" sz="1400" b="0" spc="-50" dirty="0">
              <a:solidFill>
                <a:srgbClr val="23373B"/>
              </a:solidFill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512398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5040058" y="0"/>
                </a:moveTo>
                <a:lnTo>
                  <a:pt x="0" y="0"/>
                </a:lnTo>
                <a:lnTo>
                  <a:pt x="0" y="5060"/>
                </a:lnTo>
                <a:lnTo>
                  <a:pt x="5040058" y="5060"/>
                </a:lnTo>
                <a:lnTo>
                  <a:pt x="5040058" y="0"/>
                </a:lnTo>
                <a:close/>
              </a:path>
            </a:pathLst>
          </a:custGeom>
          <a:solidFill>
            <a:srgbClr val="EB81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43735">
              <a:lnSpc>
                <a:spcPct val="135000"/>
              </a:lnSpc>
              <a:spcBef>
                <a:spcPts val="100"/>
              </a:spcBef>
            </a:pPr>
            <a:r>
              <a:rPr sz="1000" spc="-25" dirty="0"/>
              <a:t>Чигладзе</a:t>
            </a:r>
            <a:r>
              <a:rPr sz="1000" spc="-10" dirty="0"/>
              <a:t> </a:t>
            </a:r>
            <a:r>
              <a:rPr sz="1000" spc="-30" dirty="0"/>
              <a:t>М.В. </a:t>
            </a:r>
            <a:r>
              <a:rPr sz="1000" spc="-10" dirty="0"/>
              <a:t>29</a:t>
            </a:r>
            <a:r>
              <a:rPr sz="1000" spc="-25" dirty="0"/>
              <a:t> </a:t>
            </a:r>
            <a:r>
              <a:rPr sz="1000" dirty="0"/>
              <a:t>мая</a:t>
            </a:r>
            <a:r>
              <a:rPr sz="1000" spc="-25" dirty="0"/>
              <a:t> </a:t>
            </a:r>
            <a:r>
              <a:rPr sz="1000" spc="-20" dirty="0"/>
              <a:t>2003</a:t>
            </a:r>
            <a:endParaRPr sz="1000"/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800" spc="-10" dirty="0"/>
              <a:t>Российский</a:t>
            </a:r>
            <a:r>
              <a:rPr sz="800" spc="10" dirty="0"/>
              <a:t> </a:t>
            </a:r>
            <a:r>
              <a:rPr sz="800" dirty="0"/>
              <a:t>университет</a:t>
            </a:r>
            <a:r>
              <a:rPr sz="800" spc="10" dirty="0"/>
              <a:t> </a:t>
            </a:r>
            <a:r>
              <a:rPr sz="800" spc="-20" dirty="0"/>
              <a:t>дружбы</a:t>
            </a:r>
            <a:r>
              <a:rPr sz="800" spc="10" dirty="0"/>
              <a:t> </a:t>
            </a:r>
            <a:r>
              <a:rPr sz="800" dirty="0"/>
              <a:t>народов,</a:t>
            </a:r>
            <a:r>
              <a:rPr sz="800" spc="10" dirty="0"/>
              <a:t> </a:t>
            </a:r>
            <a:r>
              <a:rPr sz="800" dirty="0"/>
              <a:t>Москва,</a:t>
            </a:r>
            <a:r>
              <a:rPr sz="800" spc="15" dirty="0"/>
              <a:t> </a:t>
            </a:r>
            <a:r>
              <a:rPr sz="800" spc="-10" dirty="0"/>
              <a:t>Россия</a:t>
            </a:r>
            <a:endParaRPr sz="800"/>
          </a:p>
        </p:txBody>
      </p:sp>
      <p:sp>
        <p:nvSpPr>
          <p:cNvPr id="5" name="object 5"/>
          <p:cNvSpPr txBox="1"/>
          <p:nvPr/>
        </p:nvSpPr>
        <p:spPr>
          <a:xfrm>
            <a:off x="5436755" y="2961117"/>
            <a:ext cx="2222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1/14</a:t>
            </a:r>
            <a:endParaRPr sz="800">
              <a:latin typeface="Georgia" panose="02040502050405090303"/>
              <a:cs typeface="Georgia" panose="0204050205040509030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384810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Конфигурирование DHCP-сервера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3. Копирование файла примера конфигурации DHCP и изменение его названия.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4. Открытие файла /etc/dhcp/dhcpd.conf на редактирование. 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8" name="Picture 3" descr="IMAGE 2025-09-15 22:27: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" y="771525"/>
            <a:ext cx="3185160" cy="958215"/>
          </a:xfrm>
          <a:prstGeom prst="rect">
            <a:avLst/>
          </a:prstGeom>
        </p:spPr>
      </p:pic>
      <p:pic>
        <p:nvPicPr>
          <p:cNvPr id="9" name="Picture 4" descr="IMAGE 2025-09-15 22:28: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940" y="651510"/>
            <a:ext cx="2732405" cy="16757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3894455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>
                <a:sym typeface="+mn-ea"/>
              </a:rPr>
              <a:t>Конфигурирование DHCP-сервера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5. Настройка привязки 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959100" y="2415540"/>
            <a:ext cx="2468880" cy="513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6. Проверяем правильность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7" name="Picture 5" descr="IMAGE 2025-09-15 22:28: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1089025"/>
            <a:ext cx="2175510" cy="862965"/>
          </a:xfrm>
          <a:prstGeom prst="rect">
            <a:avLst/>
          </a:prstGeom>
        </p:spPr>
      </p:pic>
      <p:pic>
        <p:nvPicPr>
          <p:cNvPr id="8" name="Picture 6" descr="IMAGE 2025-09-15 22:28: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905" y="860425"/>
            <a:ext cx="2821940" cy="12306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>
                <a:sym typeface="+mn-ea"/>
              </a:rPr>
              <a:t>Конфигурирование DHCP-сервера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7. Перезагрузка конфигурации 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Рис 8. 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Добавление записи для DHCP-сервера в конце файла прямой DNS-зоны 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8" name="Picture 8" descr="IMAGE 2025-09-15 22:28: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700" y="1470025"/>
            <a:ext cx="2745740" cy="390525"/>
          </a:xfrm>
          <a:prstGeom prst="rect">
            <a:avLst/>
          </a:prstGeom>
        </p:spPr>
      </p:pic>
      <p:pic>
        <p:nvPicPr>
          <p:cNvPr id="7" name="Picture 6" descr="IMAGE 2025-09-15 23:02: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270" y="636905"/>
            <a:ext cx="2265045" cy="12236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>
                <a:sym typeface="+mn-ea"/>
              </a:rPr>
              <a:t>Конфигурирование DHCP-сервера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</a:t>
            </a:r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9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 Перезапускаем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</a:t>
            </a:r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10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 </a:t>
            </a:r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Проверяем</a:t>
            </a:r>
            <a:endParaRPr lang="ru-RU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7" name="Picture 6" descr="IMAGE 2025-09-15 23:02: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940" y="1317625"/>
            <a:ext cx="2849880" cy="291465"/>
          </a:xfrm>
          <a:prstGeom prst="rect">
            <a:avLst/>
          </a:prstGeom>
        </p:spPr>
      </p:pic>
      <p:pic>
        <p:nvPicPr>
          <p:cNvPr id="8" name="Picture 7" descr="IMAGE 2025-09-15 23:02: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936625"/>
            <a:ext cx="2656205" cy="6724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>
                <a:sym typeface="+mn-ea"/>
              </a:rPr>
              <a:t>Конфигурирование DHCP-сервера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</a:t>
            </a:r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11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. Внесение изменений в настройки межсетевого экрана узла server, разрешив работу с DHCP.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</a:t>
            </a:r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12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. Восстановление контекста безопасности в SELinux.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7" name="Picture 6" descr="IMAGE 2025-09-15 23:02: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700" y="476885"/>
            <a:ext cx="1888490" cy="1922780"/>
          </a:xfrm>
          <a:prstGeom prst="rect">
            <a:avLst/>
          </a:prstGeom>
        </p:spPr>
      </p:pic>
      <p:pic>
        <p:nvPicPr>
          <p:cNvPr id="8" name="Picture 7" descr="IMAGE 2025-09-15 23:03: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0" y="1470025"/>
            <a:ext cx="2202180" cy="3797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>
                <a:sym typeface="+mn-ea"/>
              </a:rPr>
              <a:t>Конфигурирование DHCP-сервера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</a:t>
            </a:r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13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. Запуск в дополнительном терминале мониторинга происходящих в системе процессов в реальном времени.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</a:t>
            </a:r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14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. Запуск в основном рабочем терминале DHCP-сервера.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7" name="Picture 6" descr="IMAGE 2025-09-15 23:03: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631825"/>
            <a:ext cx="2407920" cy="1725295"/>
          </a:xfrm>
          <a:prstGeom prst="rect">
            <a:avLst/>
          </a:prstGeom>
        </p:spPr>
      </p:pic>
      <p:pic>
        <p:nvPicPr>
          <p:cNvPr id="8" name="Picture 7" descr="IMAGE 2025-09-15 23:03: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725" y="1774825"/>
            <a:ext cx="2468880" cy="3676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Анализ работы DHCP-сервера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</a:t>
            </a:r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15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. Создаем файл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</a:t>
            </a:r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16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. Подключаем скрипт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7" name="Picture 6" descr="IMAGE 2025-09-15 23:03: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784225"/>
            <a:ext cx="2757170" cy="1440180"/>
          </a:xfrm>
          <a:prstGeom prst="rect">
            <a:avLst/>
          </a:prstGeom>
        </p:spPr>
      </p:pic>
      <p:pic>
        <p:nvPicPr>
          <p:cNvPr id="8" name="Picture 7" descr="IMAGE 2025-09-15 23:03: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0" y="795020"/>
            <a:ext cx="1633855" cy="12503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Анализ работы DHCP-сервера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</a:t>
            </a:r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17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. Фиксируем внесенные изменения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7" name="Picture 6" descr="IMAGE 2025-09-15 23:03: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300" y="513715"/>
            <a:ext cx="1992630" cy="17627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 Анализ работы DHCP-сервера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</a:t>
            </a:r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20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. Смотрим список выданных адресов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7" name="Picture 6" descr="IMAGE 2025-09-15 23:05: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1470025"/>
            <a:ext cx="5256530" cy="4394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Настройка обновления DNS-зоны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</a:t>
            </a:r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2</a:t>
            </a:r>
            <a:r>
              <a:rPr lang="en-US" altLang="ru-RU" sz="1100">
                <a:latin typeface="Georgia Regular" panose="02040502050405090303" charset="0"/>
                <a:cs typeface="Georgia Regular" panose="02040502050405090303" charset="0"/>
              </a:rPr>
              <a:t>1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. Создаем ключ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</a:t>
            </a:r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2</a:t>
            </a:r>
            <a:r>
              <a:rPr lang="en-US" altLang="ru-RU" sz="1100">
                <a:latin typeface="Georgia Regular" panose="02040502050405090303" charset="0"/>
                <a:cs typeface="Georgia Regular" panose="02040502050405090303" charset="0"/>
              </a:rPr>
              <a:t>2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. Файл апдейтер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7" name="Picture 6" descr="IMAGE 2025-09-15 23:06: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558800"/>
            <a:ext cx="5344160" cy="580390"/>
          </a:xfrm>
          <a:prstGeom prst="rect">
            <a:avLst/>
          </a:prstGeom>
        </p:spPr>
      </p:pic>
      <p:pic>
        <p:nvPicPr>
          <p:cNvPr id="8" name="Picture 7" descr="IMAGE 2025-09-15 23:06: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241425"/>
            <a:ext cx="5156835" cy="9061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309291"/>
            <a:ext cx="12490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60" dirty="0">
                <a:solidFill>
                  <a:srgbClr val="23373B"/>
                </a:solidFill>
                <a:latin typeface="Cambria"/>
                <a:cs typeface="Cambria"/>
                <a:hlinkClick r:id="rId1" action="ppaction://hlinksldjump"/>
              </a:rPr>
              <a:t>Информация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669929"/>
            <a:ext cx="3048635" cy="5080"/>
            <a:chOff x="1356004" y="1669929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669929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6004" y="1669929"/>
              <a:ext cx="217804" cy="5080"/>
            </a:xfrm>
            <a:custGeom>
              <a:avLst/>
              <a:gdLst/>
              <a:ahLst/>
              <a:cxnLst/>
              <a:rect l="l" t="t" r="r" b="b"/>
              <a:pathLst>
                <a:path w="217805" h="5080">
                  <a:moveTo>
                    <a:pt x="0" y="5060"/>
                  </a:moveTo>
                  <a:lnTo>
                    <a:pt x="0" y="0"/>
                  </a:lnTo>
                  <a:lnTo>
                    <a:pt x="217709" y="0"/>
                  </a:lnTo>
                  <a:lnTo>
                    <a:pt x="21770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Настройка обновления DNS-зоны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</a:t>
            </a:r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2</a:t>
            </a:r>
            <a:r>
              <a:rPr lang="en-US" altLang="ru-RU" sz="1100">
                <a:latin typeface="Georgia Regular" panose="02040502050405090303" charset="0"/>
                <a:cs typeface="Georgia Regular" panose="02040502050405090303" charset="0"/>
              </a:rPr>
              <a:t>2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. Поправим права доступа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</a:t>
            </a:r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2</a:t>
            </a:r>
            <a:r>
              <a:rPr lang="en-US" altLang="ru-RU" sz="1100">
                <a:latin typeface="Georgia Regular" panose="02040502050405090303" charset="0"/>
                <a:cs typeface="Georgia Regular" panose="02040502050405090303" charset="0"/>
              </a:rPr>
              <a:t>3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. Подключим ключ в файле /etc/named.conf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7" name="Picture 6" descr="IMAGE 2025-09-15 23:06: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700" y="648335"/>
            <a:ext cx="4452620" cy="309880"/>
          </a:xfrm>
          <a:prstGeom prst="rect">
            <a:avLst/>
          </a:prstGeom>
        </p:spPr>
      </p:pic>
      <p:pic>
        <p:nvPicPr>
          <p:cNvPr id="8" name="Picture 7" descr="IMAGE 2025-09-15 23:06: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" y="1089025"/>
            <a:ext cx="4754245" cy="10490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Настройка обновления DNS-зоны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</a:t>
            </a:r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23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. Поправим права доступа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</a:t>
            </a:r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24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. Подключим ключ в файле /etc/named.conf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7" name="Picture 6" descr="IMAGE 2025-09-15 23:06: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00" y="487045"/>
            <a:ext cx="2258695" cy="1882140"/>
          </a:xfrm>
          <a:prstGeom prst="rect">
            <a:avLst/>
          </a:prstGeom>
        </p:spPr>
      </p:pic>
      <p:pic>
        <p:nvPicPr>
          <p:cNvPr id="8" name="Picture 7" descr="IMAGE 2025-09-15 23:07: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035" y="1927225"/>
            <a:ext cx="2691765" cy="2470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Настройка обновления DNS-зоны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</a:t>
            </a:r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2</a:t>
            </a:r>
            <a:r>
              <a:rPr lang="en-US" altLang="ru-RU" sz="1100">
                <a:latin typeface="Georgia Regular" panose="02040502050405090303" charset="0"/>
                <a:cs typeface="Georgia Regular" panose="02040502050405090303" charset="0"/>
              </a:rPr>
              <a:t>2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. Сделаем проверку конфигурационного файла: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named-checkconf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</a:t>
            </a:r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2</a:t>
            </a:r>
            <a:r>
              <a:rPr lang="en-US" altLang="ru-RU" sz="1100">
                <a:latin typeface="Georgia Regular" panose="02040502050405090303" charset="0"/>
                <a:cs typeface="Georgia Regular" panose="02040502050405090303" charset="0"/>
              </a:rPr>
              <a:t>3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. Перезапустите DNS-сервер: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systemctl restart named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7" name="Picture 6" descr="IMAGE 2025-09-15 23:07: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300" y="1393825"/>
            <a:ext cx="4650105" cy="647065"/>
          </a:xfrm>
          <a:prstGeom prst="rect">
            <a:avLst/>
          </a:prstGeom>
        </p:spPr>
      </p:pic>
      <p:pic>
        <p:nvPicPr>
          <p:cNvPr id="8" name="Picture 7" descr="IMAGE 2025-09-15 23:07: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860425"/>
            <a:ext cx="4236720" cy="3473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Настройка обновления DNS-зоны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</a:t>
            </a:r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2</a:t>
            </a:r>
            <a:r>
              <a:rPr lang="en-US" altLang="ru-RU" sz="1100">
                <a:latin typeface="Georgia Regular" panose="02040502050405090303" charset="0"/>
                <a:cs typeface="Georgia Regular" panose="02040502050405090303" charset="0"/>
              </a:rPr>
              <a:t>4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. Сформируем ключ для Kea. Файл ключа назовём /etc/kea/tsig-keys.json: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touch /etc/kea/tsig-keys.json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</a:t>
            </a:r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2</a:t>
            </a:r>
            <a:r>
              <a:rPr lang="en-US" altLang="ru-RU" sz="1100">
                <a:latin typeface="Georgia Regular" panose="02040502050405090303" charset="0"/>
                <a:cs typeface="Georgia Regular" panose="02040502050405090303" charset="0"/>
              </a:rPr>
              <a:t>5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. Перенесём ключ на сервер Kea DHCP и перепишем его в формате json 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7" name="Picture 6" descr="IMAGE 2025-09-15 23:08: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700" y="774065"/>
            <a:ext cx="2970530" cy="11798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Настройка обновления DNS-зоны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</a:t>
            </a:r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2</a:t>
            </a:r>
            <a:r>
              <a:rPr lang="en-US" altLang="ru-RU" sz="1100">
                <a:latin typeface="Georgia Regular" panose="02040502050405090303" charset="0"/>
                <a:cs typeface="Georgia Regular" panose="02040502050405090303" charset="0"/>
              </a:rPr>
              <a:t>5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. Сменим владельца: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chown kea:kea /etc/kea/tsig-keys.json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</a:t>
            </a:r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2</a:t>
            </a:r>
            <a:r>
              <a:rPr lang="en-US" altLang="ru-RU" sz="1100">
                <a:latin typeface="Georgia Regular" panose="02040502050405090303" charset="0"/>
                <a:cs typeface="Georgia Regular" panose="02040502050405090303" charset="0"/>
              </a:rPr>
              <a:t>6.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 Поправим права доступа: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chmod 640 /etc/kea/tsig-keys.json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7" name="Picture 6" descr="IMAGE 2025-09-15 23:08: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" y="631825"/>
            <a:ext cx="5558790" cy="59436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Настройка обновления DNS-зоны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</a:t>
            </a:r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2</a:t>
            </a:r>
            <a:r>
              <a:rPr lang="en-US" altLang="ru-RU" sz="1100">
                <a:latin typeface="Georgia Regular" panose="02040502050405090303" charset="0"/>
                <a:cs typeface="Georgia Regular" panose="02040502050405090303" charset="0"/>
              </a:rPr>
              <a:t>7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. Настройка происходит в файле /etc/kea/kea-dhcp-ddns.conf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</a:t>
            </a:r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2</a:t>
            </a:r>
            <a:r>
              <a:rPr lang="en-US" altLang="ru-RU" sz="1100">
                <a:latin typeface="Georgia Regular" panose="02040502050405090303" charset="0"/>
                <a:cs typeface="Georgia Regular" panose="02040502050405090303" charset="0"/>
              </a:rPr>
              <a:t>8.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 Изменим владельца файла: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chown kea:kea /etc/kea/kea-dhcp-ddns.conf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7" name="Picture 6" descr="IMAGE 2025-09-15 23:09: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8105" y="382270"/>
            <a:ext cx="2901950" cy="20726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Настройка обновления DNS-зоны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81940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</a:t>
            </a:r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2</a:t>
            </a:r>
            <a:r>
              <a:rPr lang="en-US" altLang="ru-RU" sz="1100">
                <a:latin typeface="Georgia Regular" panose="02040502050405090303" charset="0"/>
                <a:cs typeface="Georgia Regular" panose="02040502050405090303" charset="0"/>
              </a:rPr>
              <a:t>9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. Проверим файл на наличие возможных синтаксических ошибок: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kea-dhcp-ddns -t /etc/kea/kea-dhcp-ddns.conf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30</a:t>
            </a:r>
            <a:r>
              <a:rPr lang="en-US" altLang="ru-RU" sz="1100">
                <a:latin typeface="Georgia Regular" panose="02040502050405090303" charset="0"/>
                <a:cs typeface="Georgia Regular" panose="02040502050405090303" charset="0"/>
              </a:rPr>
              <a:t>.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Запустим службу ddns: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systemctl enable --now kea-dhcp-ddns.service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7" name="Picture 6" descr="IMAGE 2025-09-15 23:09: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1300" y="419100"/>
            <a:ext cx="2819400" cy="201358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Настройка обновления DNS-зоны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31. Проверим статус работы службы: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systemctl status kea-dhcp-ddns.service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32</a:t>
            </a:r>
            <a:r>
              <a:rPr lang="en-US" altLang="ru-RU" sz="1100">
                <a:latin typeface="Georgia Regular" panose="02040502050405090303" charset="0"/>
                <a:cs typeface="Georgia Regular" panose="02040502050405090303" charset="0"/>
              </a:rPr>
              <a:t>.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Внесите изменения в конфигурационный файл /etc/kea/kea-dhcp4.conf, 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7" name="Picture 6" descr="IMAGE 2025-09-15 23:10: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523240"/>
            <a:ext cx="2495550" cy="1782445"/>
          </a:xfrm>
          <a:prstGeom prst="rect">
            <a:avLst/>
          </a:prstGeom>
        </p:spPr>
      </p:pic>
      <p:pic>
        <p:nvPicPr>
          <p:cNvPr id="8" name="Picture 7" descr="IMAGE 2025-09-15 23:10: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360" y="543560"/>
            <a:ext cx="2767330" cy="174244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Настройка обновления DNS-зоны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35.  Проверим файл на наличие возможных синтаксических ошибок: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kea-dhcp4 -t /etc/kea/kea-dhcp4.conf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36</a:t>
            </a:r>
            <a:r>
              <a:rPr lang="en-US" altLang="ru-RU" sz="1100">
                <a:latin typeface="Georgia Regular" panose="02040502050405090303" charset="0"/>
                <a:cs typeface="Georgia Regular" panose="02040502050405090303" charset="0"/>
              </a:rPr>
              <a:t>.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Перезапустите DHCP-сервер: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systemctl restart kea-dhcp4.service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7" name="Picture 6" descr="IMAGE 2025-09-15 23:10: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3700" y="708025"/>
            <a:ext cx="2024380" cy="156591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Настройка обновления DNS-зоны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37.  Проверим статус: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systemctl status kea-dhcp4.service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38</a:t>
            </a:r>
            <a:r>
              <a:rPr lang="en-US" altLang="ru-RU" sz="1100">
                <a:latin typeface="Georgia Regular" panose="02040502050405090303" charset="0"/>
                <a:cs typeface="Georgia Regular" panose="02040502050405090303" charset="0"/>
              </a:rPr>
              <a:t>.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На машине client переполучите адрес: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nmcli connection down eth1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nmcli connection up eth1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7" name="Picture 6" descr="IMAGE 2025-09-15 23:12: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700" y="486410"/>
            <a:ext cx="2372995" cy="1835785"/>
          </a:xfrm>
          <a:prstGeom prst="rect">
            <a:avLst/>
          </a:prstGeom>
        </p:spPr>
      </p:pic>
      <p:pic>
        <p:nvPicPr>
          <p:cNvPr id="8" name="Picture 7" descr="IMAGE 2025-09-15 23:12: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995" y="1165225"/>
            <a:ext cx="2702560" cy="5867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Докладчик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5760072" y="0"/>
                  </a:moveTo>
                  <a:lnTo>
                    <a:pt x="0" y="0"/>
                  </a:lnTo>
                  <a:lnTo>
                    <a:pt x="0" y="5060"/>
                  </a:lnTo>
                  <a:lnTo>
                    <a:pt x="5760072" y="5060"/>
                  </a:lnTo>
                  <a:lnTo>
                    <a:pt x="5760072" y="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822960" cy="5080"/>
            </a:xfrm>
            <a:custGeom>
              <a:avLst/>
              <a:gdLst/>
              <a:ahLst/>
              <a:cxnLst/>
              <a:rect l="l" t="t" r="r" b="b"/>
              <a:pathLst>
                <a:path w="822960" h="5079">
                  <a:moveTo>
                    <a:pt x="822841" y="0"/>
                  </a:moveTo>
                  <a:lnTo>
                    <a:pt x="0" y="0"/>
                  </a:lnTo>
                  <a:lnTo>
                    <a:pt x="0" y="5060"/>
                  </a:lnTo>
                  <a:lnTo>
                    <a:pt x="822841" y="5060"/>
                  </a:lnTo>
                  <a:lnTo>
                    <a:pt x="822841" y="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72083" y="930029"/>
            <a:ext cx="2759075" cy="14109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43510" indent="-130810">
              <a:lnSpc>
                <a:spcPct val="100000"/>
              </a:lnSpc>
              <a:spcBef>
                <a:spcPts val="340"/>
              </a:spcBef>
              <a:buChar char="•"/>
              <a:tabLst>
                <a:tab pos="143510" algn="l"/>
              </a:tabLst>
            </a:pPr>
            <a:r>
              <a:rPr sz="1100" spc="-3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Чигладзе</a:t>
            </a:r>
            <a:r>
              <a:rPr sz="1100" spc="-2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Майя</a:t>
            </a:r>
            <a:r>
              <a:rPr sz="1100" spc="-1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Владиславовна</a:t>
            </a:r>
            <a:endParaRPr sz="1100">
              <a:latin typeface="Georgia" panose="02040502050405090303"/>
              <a:cs typeface="Georgia" panose="02040502050405090303"/>
            </a:endParaRPr>
          </a:p>
          <a:p>
            <a:pPr marL="142875" marR="5080" indent="-130810">
              <a:lnSpc>
                <a:spcPct val="118000"/>
              </a:lnSpc>
              <a:buChar char="•"/>
              <a:tabLst>
                <a:tab pos="144780" algn="l"/>
              </a:tabLst>
            </a:pP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студент </a:t>
            </a:r>
            <a:r>
              <a:rPr sz="1100" spc="-7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РУДН</a:t>
            </a: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направления</a:t>
            </a: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Прикладная 	информатика</a:t>
            </a:r>
            <a:endParaRPr sz="1100">
              <a:latin typeface="Georgia" panose="02040502050405090303"/>
              <a:cs typeface="Georgia" panose="02040502050405090303"/>
            </a:endParaRPr>
          </a:p>
          <a:p>
            <a:pPr marL="143510" indent="-130810">
              <a:lnSpc>
                <a:spcPct val="100000"/>
              </a:lnSpc>
              <a:spcBef>
                <a:spcPts val="235"/>
              </a:spcBef>
              <a:buChar char="•"/>
              <a:tabLst>
                <a:tab pos="143510" algn="l"/>
              </a:tabLst>
            </a:pP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заместитель</a:t>
            </a:r>
            <a:r>
              <a:rPr sz="1100" spc="-5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2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ОСК</a:t>
            </a:r>
            <a:r>
              <a:rPr sz="1100" spc="-4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профсоюза</a:t>
            </a:r>
            <a:r>
              <a:rPr sz="1100" spc="-5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2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РУДН</a:t>
            </a:r>
            <a:endParaRPr sz="1100">
              <a:latin typeface="Georgia" panose="02040502050405090303"/>
              <a:cs typeface="Georgia" panose="02040502050405090303"/>
            </a:endParaRPr>
          </a:p>
          <a:p>
            <a:pPr marL="143510" indent="-130810">
              <a:lnSpc>
                <a:spcPct val="100000"/>
              </a:lnSpc>
              <a:spcBef>
                <a:spcPts val="240"/>
              </a:spcBef>
              <a:buChar char="•"/>
              <a:tabLst>
                <a:tab pos="143510" algn="l"/>
              </a:tabLst>
            </a:pP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волонтер</a:t>
            </a:r>
            <a:r>
              <a:rPr sz="1100" spc="-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университета и</a:t>
            </a:r>
            <a:r>
              <a:rPr sz="1100" spc="-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Москвы</a:t>
            </a:r>
            <a:endParaRPr sz="1100">
              <a:latin typeface="Georgia" panose="02040502050405090303"/>
              <a:cs typeface="Georgia" panose="02040502050405090303"/>
            </a:endParaRPr>
          </a:p>
          <a:p>
            <a:pPr marL="143510" indent="-130810">
              <a:lnSpc>
                <a:spcPct val="100000"/>
              </a:lnSpc>
              <a:spcBef>
                <a:spcPts val="240"/>
              </a:spcBef>
              <a:buChar char="•"/>
              <a:tabLst>
                <a:tab pos="143510" algn="l"/>
              </a:tabLst>
            </a:pP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  <a:hlinkClick r:id="rId1"/>
              </a:rPr>
              <a:t>[1132239399@pfur.ru]</a:t>
            </a:r>
            <a:endParaRPr sz="1100">
              <a:latin typeface="Georgia" panose="02040502050405090303"/>
              <a:cs typeface="Georgia" panose="02040502050405090303"/>
            </a:endParaRPr>
          </a:p>
          <a:p>
            <a:pPr marL="143510" indent="-130810">
              <a:lnSpc>
                <a:spcPct val="100000"/>
              </a:lnSpc>
              <a:spcBef>
                <a:spcPts val="235"/>
              </a:spcBef>
              <a:buChar char="•"/>
              <a:tabLst>
                <a:tab pos="143510" algn="l"/>
              </a:tabLst>
            </a:pP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  <a:hlinkClick r:id="rId2"/>
              </a:rPr>
              <a:t>https://github.com/LaMeru</a:t>
            </a:r>
            <a:endParaRPr sz="1100">
              <a:latin typeface="Georgia" panose="02040502050405090303"/>
              <a:cs typeface="Georgia" panose="02040502050405090303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7206" y="482310"/>
            <a:ext cx="2171001" cy="21710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2</a:t>
            </a:r>
            <a:r>
              <a:rPr spc="-10" dirty="0"/>
              <a:t>/14</a:t>
            </a:r>
            <a:endParaRPr spc="-1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Анализ работы DHCP-сервера после настройки обновления DNS-зоны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43.   </a:t>
            </a:r>
            <a:r>
              <a:rPr lang="en-US" altLang="en-US" sz="1100" spc="-10" dirty="0">
                <a:sym typeface="+mn-ea"/>
              </a:rPr>
              <a:t>Анализ работы DHCP-сервера после настройки обновления DNS-зоны</a:t>
            </a:r>
            <a:endParaRPr lang="en-US" altLang="en-US" sz="1100" spc="-10" dirty="0"/>
          </a:p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8" name="Picture 7" descr="IMAGE 2025-09-15 23:13: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115" y="443865"/>
            <a:ext cx="2833370" cy="198501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38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Внесение изменений в настройки внутреннего окружения виртуальной машины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44.  На виртуальной машине server перейдите в каталог для внесения изменений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Рис 45. 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Замените конфигурационные файлы DNS-сервера: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7" name="Picture 6" descr="IMAGE 2025-09-15 23:13: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555625"/>
            <a:ext cx="3730625" cy="667385"/>
          </a:xfrm>
          <a:prstGeom prst="rect">
            <a:avLst/>
          </a:prstGeom>
        </p:spPr>
      </p:pic>
      <p:pic>
        <p:nvPicPr>
          <p:cNvPr id="8" name="Picture 7" descr="IMAGE 2025-09-15 23:14: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327150"/>
            <a:ext cx="2313940" cy="111950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38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Внесение изменений в настройки внутреннего окружения виртуальной машины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46.  В каталоге /vagrant/provision/server создайте исполняемый файл dhcp.sh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7" name="Picture 6" descr="IMAGE 2025-09-15 23:14: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861060"/>
            <a:ext cx="2643505" cy="1278890"/>
          </a:xfrm>
          <a:prstGeom prst="rect">
            <a:avLst/>
          </a:prstGeom>
        </p:spPr>
      </p:pic>
      <p:pic>
        <p:nvPicPr>
          <p:cNvPr id="9" name="Picture 8" descr="IMAGE 2025-09-15 23:14: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0" y="479425"/>
            <a:ext cx="2335530" cy="200088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38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Внесение изменений в настройки внутреннего окружения виртуальной машины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3786505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48.  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  <a:sym typeface="+mn-ea"/>
              </a:rPr>
              <a:t>Для отработки созданного скрипта во время загрузки виртуальной машины server в конфигурационном файле Vagrantfile 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7" name="Picture 6" descr="IMAGE 2025-09-15 23:14: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555625"/>
            <a:ext cx="2141220" cy="184086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025" y="1305560"/>
            <a:ext cx="3521710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altLang="en-US" sz="1400" b="1" spc="-10" dirty="0">
                <a:solidFill>
                  <a:srgbClr val="23373B"/>
                </a:solidFill>
                <a:latin typeface="Cambria"/>
                <a:cs typeface="Cambria"/>
              </a:rPr>
              <a:t>Результаты</a:t>
            </a:r>
            <a:endParaRPr lang="ru-RU" altLang="en-US" sz="1400" b="1" spc="-10" dirty="0">
              <a:solidFill>
                <a:srgbClr val="23373B"/>
              </a:solidFill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665928"/>
            <a:ext cx="3048635" cy="5080"/>
            <a:chOff x="1356004" y="1665928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665928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6004" y="1665928"/>
              <a:ext cx="2830830" cy="5080"/>
            </a:xfrm>
            <a:custGeom>
              <a:avLst/>
              <a:gdLst/>
              <a:ahLst/>
              <a:cxnLst/>
              <a:rect l="l" t="t" r="r" b="b"/>
              <a:pathLst>
                <a:path w="2830829" h="5080">
                  <a:moveTo>
                    <a:pt x="0" y="5060"/>
                  </a:moveTo>
                  <a:lnTo>
                    <a:pt x="0" y="0"/>
                  </a:lnTo>
                  <a:lnTo>
                    <a:pt x="2830328" y="0"/>
                  </a:lnTo>
                  <a:lnTo>
                    <a:pt x="283032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Результаты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7345" y="1095375"/>
            <a:ext cx="4911725" cy="154432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В ходе выполнения лабораторной работы были приобретены практические навыки по установке и конфигурированию DHCP-сервера.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305100"/>
            <a:ext cx="13411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23373B"/>
                </a:solidFill>
                <a:latin typeface="Cambria"/>
                <a:cs typeface="Cambria"/>
                <a:hlinkClick r:id="rId1" action="ppaction://hlinksldjump"/>
              </a:rPr>
              <a:t>Вводная</a:t>
            </a:r>
            <a:r>
              <a:rPr sz="1400" b="1" spc="330" dirty="0">
                <a:solidFill>
                  <a:srgbClr val="23373B"/>
                </a:solidFill>
                <a:latin typeface="Cambria"/>
                <a:cs typeface="Cambria"/>
                <a:hlinkClick r:id="rId1" action="ppaction://hlinksldjump"/>
              </a:rPr>
              <a:t> </a:t>
            </a:r>
            <a:r>
              <a:rPr sz="1400" b="1" spc="-10" dirty="0">
                <a:solidFill>
                  <a:srgbClr val="23373B"/>
                </a:solidFill>
                <a:latin typeface="Cambria"/>
                <a:cs typeface="Cambria"/>
                <a:hlinkClick r:id="rId1" action="ppaction://hlinksldjump"/>
              </a:rPr>
              <a:t>часть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665738"/>
            <a:ext cx="3048635" cy="5080"/>
            <a:chOff x="1356004" y="1665738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665738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6004" y="1665738"/>
              <a:ext cx="435609" cy="5080"/>
            </a:xfrm>
            <a:custGeom>
              <a:avLst/>
              <a:gdLst/>
              <a:ahLst/>
              <a:cxnLst/>
              <a:rect l="l" t="t" r="r" b="b"/>
              <a:pathLst>
                <a:path w="435610" h="5080">
                  <a:moveTo>
                    <a:pt x="0" y="5060"/>
                  </a:moveTo>
                  <a:lnTo>
                    <a:pt x="0" y="0"/>
                  </a:lnTo>
                  <a:lnTo>
                    <a:pt x="435420" y="0"/>
                  </a:lnTo>
                  <a:lnTo>
                    <a:pt x="43542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377190"/>
          </a:xfrm>
          <a:custGeom>
            <a:avLst/>
            <a:gdLst/>
            <a:ahLst/>
            <a:cxnLst/>
            <a:rect l="l" t="t" r="r" b="b"/>
            <a:pathLst>
              <a:path w="5760085" h="377190">
                <a:moveTo>
                  <a:pt x="5759996" y="0"/>
                </a:moveTo>
                <a:lnTo>
                  <a:pt x="0" y="0"/>
                </a:lnTo>
                <a:lnTo>
                  <a:pt x="0" y="376948"/>
                </a:lnTo>
                <a:lnTo>
                  <a:pt x="5759996" y="376948"/>
                </a:lnTo>
                <a:lnTo>
                  <a:pt x="5759996" y="0"/>
                </a:lnTo>
                <a:close/>
              </a:path>
            </a:pathLst>
          </a:custGeom>
          <a:solidFill>
            <a:srgbClr val="2337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631" y="77111"/>
            <a:ext cx="1127125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dirty="0">
                <a:solidFill>
                  <a:srgbClr val="FAFAFA"/>
                </a:solidFill>
                <a:latin typeface="Cambria"/>
                <a:cs typeface="Cambria"/>
              </a:rPr>
              <a:t>Цели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76967"/>
              <a:ext cx="2057400" cy="5080"/>
            </a:xfrm>
            <a:custGeom>
              <a:avLst/>
              <a:gdLst/>
              <a:ahLst/>
              <a:cxnLst/>
              <a:rect l="l" t="t" r="r" b="b"/>
              <a:pathLst>
                <a:path w="2057400" h="5079">
                  <a:moveTo>
                    <a:pt x="0" y="5060"/>
                  </a:moveTo>
                  <a:lnTo>
                    <a:pt x="0" y="0"/>
                  </a:lnTo>
                  <a:lnTo>
                    <a:pt x="2057194" y="0"/>
                  </a:lnTo>
                  <a:lnTo>
                    <a:pt x="205719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92125" y="1012825"/>
            <a:ext cx="4817110" cy="144081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065" marR="5080" indent="0">
              <a:lnSpc>
                <a:spcPct val="118000"/>
              </a:lnSpc>
              <a:spcBef>
                <a:spcPts val="100"/>
              </a:spcBef>
              <a:buNone/>
              <a:tabLst>
                <a:tab pos="144780" algn="l"/>
              </a:tabLst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Целью данной работы является приобретение практических навыков по установке и конфигурированию DHCP-сервера.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377190"/>
          </a:xfrm>
          <a:custGeom>
            <a:avLst/>
            <a:gdLst/>
            <a:ahLst/>
            <a:cxnLst/>
            <a:rect l="l" t="t" r="r" b="b"/>
            <a:pathLst>
              <a:path w="5760085" h="377190">
                <a:moveTo>
                  <a:pt x="5759996" y="0"/>
                </a:moveTo>
                <a:lnTo>
                  <a:pt x="0" y="0"/>
                </a:lnTo>
                <a:lnTo>
                  <a:pt x="0" y="376948"/>
                </a:lnTo>
                <a:lnTo>
                  <a:pt x="5759996" y="376948"/>
                </a:lnTo>
                <a:lnTo>
                  <a:pt x="5759996" y="0"/>
                </a:lnTo>
                <a:close/>
              </a:path>
            </a:pathLst>
          </a:custGeom>
          <a:solidFill>
            <a:srgbClr val="2337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631" y="77111"/>
            <a:ext cx="1127125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altLang="en-US" sz="1200" b="1" dirty="0">
                <a:solidFill>
                  <a:srgbClr val="FAFAFA"/>
                </a:solidFill>
                <a:latin typeface="Cambria"/>
                <a:cs typeface="Cambria"/>
              </a:rPr>
              <a:t>Актуальность</a:t>
            </a:r>
            <a:endParaRPr lang="ru-RU" altLang="en-US" sz="12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76967"/>
              <a:ext cx="2057400" cy="5080"/>
            </a:xfrm>
            <a:custGeom>
              <a:avLst/>
              <a:gdLst/>
              <a:ahLst/>
              <a:cxnLst/>
              <a:rect l="l" t="t" r="r" b="b"/>
              <a:pathLst>
                <a:path w="2057400" h="5079">
                  <a:moveTo>
                    <a:pt x="0" y="5060"/>
                  </a:moveTo>
                  <a:lnTo>
                    <a:pt x="0" y="0"/>
                  </a:lnTo>
                  <a:lnTo>
                    <a:pt x="2057194" y="0"/>
                  </a:lnTo>
                  <a:lnTo>
                    <a:pt x="205719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92125" y="1012825"/>
            <a:ext cx="4817110" cy="144081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065" marR="5080" indent="0">
              <a:lnSpc>
                <a:spcPct val="118000"/>
              </a:lnSpc>
              <a:spcBef>
                <a:spcPts val="100"/>
              </a:spcBef>
              <a:buNone/>
              <a:tabLst>
                <a:tab pos="144780" algn="l"/>
              </a:tabLst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DHCP - автоматизация IP-конфигурации устройств в сети, упрощение администрирования, предотвращение конфликтов адресов.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  <a:p>
            <a:pPr marL="12065" marR="5080" indent="0">
              <a:lnSpc>
                <a:spcPct val="118000"/>
              </a:lnSpc>
              <a:spcBef>
                <a:spcPts val="100"/>
              </a:spcBef>
              <a:buNone/>
              <a:tabLst>
                <a:tab pos="144780" algn="l"/>
              </a:tabLst>
            </a:pPr>
            <a:endParaRPr lang="en-US" altLang="en-US" sz="1100">
              <a:latin typeface="Georgia" panose="02040502050405090303"/>
              <a:cs typeface="Georgia" panose="02040502050405090303"/>
            </a:endParaRPr>
          </a:p>
          <a:p>
            <a:pPr marL="12065" marR="5080" indent="0">
              <a:lnSpc>
                <a:spcPct val="118000"/>
              </a:lnSpc>
              <a:spcBef>
                <a:spcPts val="100"/>
              </a:spcBef>
              <a:buNone/>
              <a:tabLst>
                <a:tab pos="144780" algn="l"/>
              </a:tabLst>
            </a:pPr>
            <a:endParaRPr lang="en-US" altLang="en-US" sz="1100">
              <a:latin typeface="Georgia" panose="02040502050405090303"/>
              <a:cs typeface="Georgia" panose="020405020504050903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Материалы</a:t>
            </a:r>
            <a:r>
              <a:rPr spc="175" dirty="0"/>
              <a:t> </a:t>
            </a:r>
            <a:r>
              <a:rPr dirty="0"/>
              <a:t>и</a:t>
            </a:r>
            <a:r>
              <a:rPr spc="180" dirty="0"/>
              <a:t> </a:t>
            </a:r>
            <a:r>
              <a:rPr spc="-10" dirty="0"/>
              <a:t>методы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7345" y="550545"/>
            <a:ext cx="2635885" cy="389382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Методы: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•  Установка DHCP-сервера.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•  Редактирование конфигурации (диапазон IP, маска, шлюз, DNS).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•  Настройка опций (время аренды, суффикс, NTP).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•  Статические назначения (резервирование по MAC).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•  Тестирование (получение IP клиентами).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•  Анализ логов.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753995" y="542925"/>
            <a:ext cx="3093720" cy="282067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Материалы:</a:t>
            </a:r>
            <a:endParaRPr lang="en-US" altLang="zh-CN" sz="1100" b="0">
              <a:solidFill>
                <a:srgbClr val="000000"/>
              </a:solidFill>
              <a:latin typeface="Georgia Regular" panose="02040502050405090303" charset="0"/>
              <a:cs typeface="Georgia Regular" panose="02040502050405090303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•</a:t>
            </a:r>
            <a:r>
              <a:rPr lang="en-US" altLang="zh-CN" sz="1100" b="0">
                <a:latin typeface="Georgia Regular" panose="02040502050405090303" charset="0"/>
                <a:cs typeface="Georgia Regular" panose="02040502050405090303" charset="0"/>
              </a:rPr>
              <a:t>  </a:t>
            </a:r>
            <a:r>
              <a:rPr lang="en-US" altLang="zh-CN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Компьютер с ОС (Linux/Windows).</a:t>
            </a:r>
            <a:endParaRPr lang="en-US" altLang="zh-CN" sz="1100" b="0">
              <a:solidFill>
                <a:srgbClr val="000000"/>
              </a:solidFill>
              <a:latin typeface="Georgia Regular" panose="02040502050405090303" charset="0"/>
              <a:cs typeface="Georgia Regular" panose="02040502050405090303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•</a:t>
            </a:r>
            <a:r>
              <a:rPr lang="en-US" altLang="zh-CN" sz="1100" b="0">
                <a:latin typeface="Georgia Regular" panose="02040502050405090303" charset="0"/>
                <a:cs typeface="Georgia Regular" panose="02040502050405090303" charset="0"/>
              </a:rPr>
              <a:t>  </a:t>
            </a:r>
            <a:r>
              <a:rPr lang="en-US" altLang="zh-CN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ПО DHCP-сервера (isc-dhcp-server, Windows DHCP Server).</a:t>
            </a:r>
            <a:endParaRPr lang="en-US" altLang="zh-CN" sz="1100" b="0">
              <a:solidFill>
                <a:srgbClr val="000000"/>
              </a:solidFill>
              <a:latin typeface="Georgia Regular" panose="02040502050405090303" charset="0"/>
              <a:cs typeface="Georgia Regular" panose="02040502050405090303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•</a:t>
            </a:r>
            <a:r>
              <a:rPr lang="en-US" altLang="zh-CN" sz="1100" b="0">
                <a:latin typeface="Georgia Regular" panose="02040502050405090303" charset="0"/>
                <a:cs typeface="Georgia Regular" panose="02040502050405090303" charset="0"/>
              </a:rPr>
              <a:t>  </a:t>
            </a:r>
            <a:r>
              <a:rPr lang="en-US" altLang="zh-CN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Текстовый редактор.</a:t>
            </a:r>
            <a:endParaRPr lang="en-US" altLang="zh-CN" sz="1100" b="0">
              <a:solidFill>
                <a:srgbClr val="000000"/>
              </a:solidFill>
              <a:latin typeface="Georgia Regular" panose="02040502050405090303" charset="0"/>
              <a:cs typeface="Georgia Regular" panose="02040502050405090303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•</a:t>
            </a:r>
            <a:r>
              <a:rPr lang="en-US" altLang="zh-CN" sz="1100" b="0">
                <a:latin typeface="Georgia Regular" panose="02040502050405090303" charset="0"/>
                <a:cs typeface="Georgia Regular" panose="02040502050405090303" charset="0"/>
              </a:rPr>
              <a:t>  </a:t>
            </a:r>
            <a:r>
              <a:rPr lang="en-US" altLang="zh-CN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Клиентские устройства.</a:t>
            </a:r>
            <a:endParaRPr lang="en-US" altLang="zh-CN" sz="1100" b="0">
              <a:solidFill>
                <a:srgbClr val="000000"/>
              </a:solidFill>
              <a:latin typeface="Georgia Regular" panose="02040502050405090303" charset="0"/>
              <a:cs typeface="Georgia Regular" panose="02040502050405090303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•</a:t>
            </a:r>
            <a:r>
              <a:rPr lang="en-US" altLang="zh-CN" sz="1100" b="0">
                <a:latin typeface="Georgia Regular" panose="02040502050405090303" charset="0"/>
                <a:cs typeface="Georgia Regular" panose="02040502050405090303" charset="0"/>
              </a:rPr>
              <a:t>  </a:t>
            </a:r>
            <a:r>
              <a:rPr lang="en-US" altLang="zh-CN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Сетевые кабели.</a:t>
            </a:r>
            <a:endParaRPr lang="en-US" altLang="zh-CN" sz="1100" b="0">
              <a:solidFill>
                <a:srgbClr val="000000"/>
              </a:solidFill>
              <a:latin typeface="Georgia Regular" panose="02040502050405090303" charset="0"/>
              <a:cs typeface="Georgia Regular" panose="02040502050405090303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•</a:t>
            </a:r>
            <a:r>
              <a:rPr lang="en-US" altLang="zh-CN" sz="1100" b="0">
                <a:latin typeface="Georgia Regular" panose="02040502050405090303" charset="0"/>
                <a:cs typeface="Georgia Regular" panose="02040502050405090303" charset="0"/>
              </a:rPr>
              <a:t>  </a:t>
            </a:r>
            <a:r>
              <a:rPr lang="en-US" altLang="zh-CN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Документация по DHCP.</a:t>
            </a:r>
            <a:endParaRPr lang="en-US" altLang="zh-CN" sz="1100" b="0">
              <a:solidFill>
                <a:srgbClr val="000000"/>
              </a:solidFill>
              <a:latin typeface="Georgia Regular" panose="02040502050405090303" charset="0"/>
              <a:cs typeface="Georgia Regular" panose="020405020504050903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025" y="1305560"/>
            <a:ext cx="3521710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altLang="en-US" sz="1400" b="1" spc="-10" dirty="0">
                <a:solidFill>
                  <a:srgbClr val="23373B"/>
                </a:solidFill>
                <a:latin typeface="Cambria"/>
                <a:cs typeface="Cambria"/>
              </a:rPr>
              <a:t>Выполнение лабораторной работы</a:t>
            </a:r>
            <a:endParaRPr lang="ru-RU" altLang="en-US" sz="1400" b="1" spc="-10" dirty="0">
              <a:solidFill>
                <a:srgbClr val="23373B"/>
              </a:solidFill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665928"/>
            <a:ext cx="3048635" cy="5080"/>
            <a:chOff x="1356004" y="1665928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665928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6004" y="1665928"/>
              <a:ext cx="2830830" cy="5080"/>
            </a:xfrm>
            <a:custGeom>
              <a:avLst/>
              <a:gdLst/>
              <a:ahLst/>
              <a:cxnLst/>
              <a:rect l="l" t="t" r="r" b="b"/>
              <a:pathLst>
                <a:path w="2830829" h="5080">
                  <a:moveTo>
                    <a:pt x="0" y="5060"/>
                  </a:moveTo>
                  <a:lnTo>
                    <a:pt x="0" y="0"/>
                  </a:lnTo>
                  <a:lnTo>
                    <a:pt x="2830328" y="0"/>
                  </a:lnTo>
                  <a:lnTo>
                    <a:pt x="283032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7111"/>
            <a:ext cx="2503805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Установка DHCP-сервера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1. Переход в режим суперпользователя и установка dhcp.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7" name="Picture 6" descr="IMAGE 2025-09-15 22:52: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300" y="518160"/>
            <a:ext cx="2783205" cy="1033780"/>
          </a:xfrm>
          <a:prstGeom prst="rect">
            <a:avLst/>
          </a:prstGeom>
        </p:spPr>
      </p:pic>
      <p:pic>
        <p:nvPicPr>
          <p:cNvPr id="8" name="Picture 7" descr="IMAGE 2025-09-15 22:52: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687830"/>
            <a:ext cx="2463800" cy="1276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373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4776</Words>
  <Application>WPS Slides</Application>
  <PresentationFormat>On-screen Show (4:3)</PresentationFormat>
  <Paragraphs>211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0" baseType="lpstr">
      <vt:lpstr>Arial</vt:lpstr>
      <vt:lpstr>SimSun</vt:lpstr>
      <vt:lpstr>Wingdings</vt:lpstr>
      <vt:lpstr>Cambria</vt:lpstr>
      <vt:lpstr>Thonburi</vt:lpstr>
      <vt:lpstr>Georgia</vt:lpstr>
      <vt:lpstr>Trebuchet MS</vt:lpstr>
      <vt:lpstr>Georgia Regular</vt:lpstr>
      <vt:lpstr>Microsoft YaHei</vt:lpstr>
      <vt:lpstr>汉仪旗黑</vt:lpstr>
      <vt:lpstr>Arial Unicode MS</vt:lpstr>
      <vt:lpstr>宋体-简</vt:lpstr>
      <vt:lpstr>Calibri</vt:lpstr>
      <vt:lpstr>Helvetica Neue</vt:lpstr>
      <vt:lpstr>Office Theme</vt:lpstr>
      <vt:lpstr>Лабораторная работа 1 Сетевые технологии</vt:lpstr>
      <vt:lpstr>PowerPoint 演示文稿</vt:lpstr>
      <vt:lpstr>Докладчик</vt:lpstr>
      <vt:lpstr>PowerPoint 演示文稿</vt:lpstr>
      <vt:lpstr>PowerPoint 演示文稿</vt:lpstr>
      <vt:lpstr>PowerPoint 演示文稿</vt:lpstr>
      <vt:lpstr>Материалы и методы</vt:lpstr>
      <vt:lpstr>PowerPoint 演示文稿</vt:lpstr>
      <vt:lpstr>Установка DHCP-сервера</vt:lpstr>
      <vt:lpstr>Конфигурирование DHCP-сервера</vt:lpstr>
      <vt:lpstr>Конфигурирование DHCP-сервера</vt:lpstr>
      <vt:lpstr>Конфигурирование DHCP-сервера</vt:lpstr>
      <vt:lpstr>Конфигурирование DHCP-сервера</vt:lpstr>
      <vt:lpstr>Конфигурирование DHCP-сервера</vt:lpstr>
      <vt:lpstr>Конфигурирование DHCP-сервера</vt:lpstr>
      <vt:lpstr>Анализ работы DHCP-сервера</vt:lpstr>
      <vt:lpstr>Анализ работы DHCP-сервера</vt:lpstr>
      <vt:lpstr> Анализ работы DHCP-сервера</vt:lpstr>
      <vt:lpstr>Настройка обновления DNS-зоны</vt:lpstr>
      <vt:lpstr>Настройка обновления DNS-зоны</vt:lpstr>
      <vt:lpstr>Настройка обновления DNS-зоны</vt:lpstr>
      <vt:lpstr>Настройка обновления DNS-зоны</vt:lpstr>
      <vt:lpstr>Настройка обновления DNS-зоны</vt:lpstr>
      <vt:lpstr>Настройка обновления DNS-зоны</vt:lpstr>
      <vt:lpstr>Настройка обновления DNS-зоны</vt:lpstr>
      <vt:lpstr>Настройка обновления DNS-зоны</vt:lpstr>
      <vt:lpstr>Настройка обновления DNS-зоны</vt:lpstr>
      <vt:lpstr>Настройка обновления DNS-зоны</vt:lpstr>
      <vt:lpstr>Настройка обновления DNS-зоны</vt:lpstr>
      <vt:lpstr>Анализ работы DHCP-сервера после настройки обновления DNS-зоны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PowerPoint 演示文稿</vt:lpstr>
      <vt:lpstr>Результаты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 Сетевые технологии</dc:title>
  <dc:creator>Чигладзе М.В.</dc:creator>
  <cp:lastModifiedBy>Pewberry</cp:lastModifiedBy>
  <cp:revision>13</cp:revision>
  <dcterms:created xsi:type="dcterms:W3CDTF">2025-09-15T20:30:07Z</dcterms:created>
  <dcterms:modified xsi:type="dcterms:W3CDTF">2025-09-15T20:30:07Z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2025-09-12T09:00:00Z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2025-09-12T09:00:00Z</vt:filetime>
  </property>
  <property fmtid="{D5CDD505-2E9C-101B-9397-08002B2CF9AE}" pid="5" name="Producer">
    <vt:lpwstr>macOS Версия 15.3.1 (Выпуск 24D70) Quartz PDFContext</vt:lpwstr>
  </property>
  <property fmtid="{D5CDD505-2E9C-101B-9397-08002B2CF9AE}" pid="6" name="ICV">
    <vt:lpwstr>93BA1CDB52E159BEC5CFC3681F58C06F_42</vt:lpwstr>
  </property>
  <property fmtid="{D5CDD505-2E9C-101B-9397-08002B2CF9AE}" pid="7" name="KSOProductBuildVer">
    <vt:lpwstr>1033-6.13.1.8710</vt:lpwstr>
  </property>
</Properties>
</file>