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76" r:id="rId8"/>
    <p:sldId id="263" r:id="rId9"/>
    <p:sldId id="272" r:id="rId10"/>
    <p:sldId id="281" r:id="rId11"/>
    <p:sldId id="282" r:id="rId12"/>
    <p:sldId id="283" r:id="rId13"/>
    <p:sldId id="285" r:id="rId14"/>
    <p:sldId id="298" r:id="rId15"/>
    <p:sldId id="299" r:id="rId16"/>
    <p:sldId id="300" r:id="rId17"/>
    <p:sldId id="279" r:id="rId18"/>
    <p:sldId id="273" r:id="rId19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753958"/>
            <a:ext cx="215328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47294" y="1751476"/>
            <a:ext cx="2790190" cy="679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5"/>
            <a:ext cx="5760085" cy="377190"/>
          </a:xfrm>
          <a:custGeom>
            <a:avLst/>
            <a:gdLst/>
            <a:ahLst/>
            <a:cxnLst/>
            <a:rect l="l" t="t" r="r" b="b"/>
            <a:pathLst>
              <a:path w="5760085" h="377190">
                <a:moveTo>
                  <a:pt x="5759996" y="0"/>
                </a:moveTo>
                <a:lnTo>
                  <a:pt x="0" y="0"/>
                </a:lnTo>
                <a:lnTo>
                  <a:pt x="0" y="376948"/>
                </a:lnTo>
                <a:lnTo>
                  <a:pt x="5759996" y="376948"/>
                </a:lnTo>
                <a:lnTo>
                  <a:pt x="5759996" y="0"/>
                </a:lnTo>
                <a:close/>
              </a:path>
            </a:pathLst>
          </a:custGeom>
          <a:solidFill>
            <a:srgbClr val="233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5"/>
            <a:ext cx="5760085" cy="377190"/>
          </a:xfrm>
          <a:custGeom>
            <a:avLst/>
            <a:gdLst/>
            <a:ahLst/>
            <a:cxnLst/>
            <a:rect l="l" t="t" r="r" b="b"/>
            <a:pathLst>
              <a:path w="5760085" h="377190">
                <a:moveTo>
                  <a:pt x="5759996" y="0"/>
                </a:moveTo>
                <a:lnTo>
                  <a:pt x="0" y="0"/>
                </a:lnTo>
                <a:lnTo>
                  <a:pt x="0" y="376948"/>
                </a:lnTo>
                <a:lnTo>
                  <a:pt x="5759996" y="376948"/>
                </a:lnTo>
                <a:lnTo>
                  <a:pt x="5759996" y="0"/>
                </a:lnTo>
                <a:close/>
              </a:path>
            </a:pathLst>
          </a:custGeom>
          <a:solidFill>
            <a:srgbClr val="233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77111"/>
            <a:ext cx="2503805" cy="2076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2074" y="1132989"/>
            <a:ext cx="4675505" cy="1015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82805" y="2971239"/>
            <a:ext cx="276225" cy="144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jpeg"/><Relationship Id="rId2" Type="http://schemas.openxmlformats.org/officeDocument/2006/relationships/hyperlink" Target="https://github.com/LaMeru" TargetMode="External"/><Relationship Id="rId1" Type="http://schemas.openxmlformats.org/officeDocument/2006/relationships/hyperlink" Target="mailto:1132239399@pfur.r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47345" y="753745"/>
            <a:ext cx="3799840" cy="447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23373B"/>
                </a:solidFill>
              </a:rPr>
              <a:t>Лабораторная</a:t>
            </a:r>
            <a:r>
              <a:rPr sz="1400" spc="260" dirty="0">
                <a:solidFill>
                  <a:srgbClr val="23373B"/>
                </a:solidFill>
              </a:rPr>
              <a:t> </a:t>
            </a:r>
            <a:r>
              <a:rPr sz="1400" spc="20" dirty="0">
                <a:solidFill>
                  <a:srgbClr val="23373B"/>
                </a:solidFill>
              </a:rPr>
              <a:t>работа</a:t>
            </a:r>
            <a:r>
              <a:rPr sz="1400" spc="310" dirty="0">
                <a:solidFill>
                  <a:srgbClr val="23373B"/>
                </a:solidFill>
              </a:rPr>
              <a:t> </a:t>
            </a:r>
            <a:r>
              <a:rPr lang="en-US" sz="1400" spc="310" dirty="0">
                <a:solidFill>
                  <a:srgbClr val="23373B"/>
                </a:solidFill>
              </a:rPr>
              <a:t>5</a:t>
            </a:r>
            <a:br>
              <a:rPr sz="1400" b="0" spc="-50" dirty="0">
                <a:solidFill>
                  <a:srgbClr val="23373B"/>
                </a:solidFill>
                <a:latin typeface="Trebuchet MS" panose="020B0703020202090204"/>
                <a:cs typeface="Trebuchet MS" panose="020B0703020202090204"/>
              </a:rPr>
            </a:br>
            <a:r>
              <a:rPr lang="ru-RU" altLang="en-US" sz="1400" b="0" spc="-50" dirty="0">
                <a:solidFill>
                  <a:srgbClr val="23373B"/>
                </a:solidFill>
                <a:latin typeface="Trebuchet MS" panose="020B0703020202090204"/>
                <a:cs typeface="Trebuchet MS" panose="020B0703020202090204"/>
              </a:rPr>
              <a:t>Администрирование сетевых подсистем</a:t>
            </a:r>
            <a:endParaRPr lang="ru-RU" altLang="en-US" sz="1400" b="0" spc="-50" dirty="0">
              <a:solidFill>
                <a:srgbClr val="23373B"/>
              </a:solidFill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512398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5040058" y="0"/>
                </a:moveTo>
                <a:lnTo>
                  <a:pt x="0" y="0"/>
                </a:lnTo>
                <a:lnTo>
                  <a:pt x="0" y="5060"/>
                </a:lnTo>
                <a:lnTo>
                  <a:pt x="5040058" y="5060"/>
                </a:lnTo>
                <a:lnTo>
                  <a:pt x="5040058" y="0"/>
                </a:lnTo>
                <a:close/>
              </a:path>
            </a:pathLst>
          </a:custGeom>
          <a:solidFill>
            <a:srgbClr val="EB81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43735">
              <a:lnSpc>
                <a:spcPct val="135000"/>
              </a:lnSpc>
              <a:spcBef>
                <a:spcPts val="100"/>
              </a:spcBef>
            </a:pPr>
            <a:r>
              <a:rPr sz="1000" spc="-25" dirty="0"/>
              <a:t>Чигладзе</a:t>
            </a:r>
            <a:r>
              <a:rPr sz="1000" spc="-10" dirty="0"/>
              <a:t> </a:t>
            </a:r>
            <a:r>
              <a:rPr sz="1000" spc="-30" dirty="0"/>
              <a:t>М.В. </a:t>
            </a:r>
            <a:r>
              <a:rPr sz="1000" spc="-10" dirty="0"/>
              <a:t>29</a:t>
            </a:r>
            <a:r>
              <a:rPr sz="1000" spc="-25" dirty="0"/>
              <a:t> </a:t>
            </a:r>
            <a:r>
              <a:rPr sz="1000" dirty="0"/>
              <a:t>мая</a:t>
            </a:r>
            <a:r>
              <a:rPr sz="1000" spc="-25" dirty="0"/>
              <a:t> </a:t>
            </a:r>
            <a:r>
              <a:rPr sz="1000" spc="-20" dirty="0"/>
              <a:t>2003</a:t>
            </a:r>
            <a:endParaRPr sz="1000"/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800" spc="-10" dirty="0"/>
              <a:t>Российский</a:t>
            </a:r>
            <a:r>
              <a:rPr sz="800" spc="10" dirty="0"/>
              <a:t> </a:t>
            </a:r>
            <a:r>
              <a:rPr sz="800" dirty="0"/>
              <a:t>университет</a:t>
            </a:r>
            <a:r>
              <a:rPr sz="800" spc="10" dirty="0"/>
              <a:t> </a:t>
            </a:r>
            <a:r>
              <a:rPr sz="800" spc="-20" dirty="0"/>
              <a:t>дружбы</a:t>
            </a:r>
            <a:r>
              <a:rPr sz="800" spc="10" dirty="0"/>
              <a:t> </a:t>
            </a:r>
            <a:r>
              <a:rPr sz="800" dirty="0"/>
              <a:t>народов,</a:t>
            </a:r>
            <a:r>
              <a:rPr sz="800" spc="10" dirty="0"/>
              <a:t> </a:t>
            </a:r>
            <a:r>
              <a:rPr sz="800" dirty="0"/>
              <a:t>Москва,</a:t>
            </a:r>
            <a:r>
              <a:rPr sz="800" spc="15" dirty="0"/>
              <a:t> </a:t>
            </a:r>
            <a:r>
              <a:rPr sz="800" spc="-10" dirty="0"/>
              <a:t>Россия</a:t>
            </a:r>
            <a:endParaRPr sz="800"/>
          </a:p>
        </p:txBody>
      </p:sp>
      <p:sp>
        <p:nvSpPr>
          <p:cNvPr id="5" name="object 5"/>
          <p:cNvSpPr txBox="1"/>
          <p:nvPr/>
        </p:nvSpPr>
        <p:spPr>
          <a:xfrm>
            <a:off x="5436755" y="2961117"/>
            <a:ext cx="22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1/14</a:t>
            </a:r>
            <a:endParaRPr sz="800">
              <a:latin typeface="Georgia" panose="02040502050405090303"/>
              <a:cs typeface="Georgia" panose="0204050205040509030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3848100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>
                <a:sym typeface="+mn-ea"/>
              </a:rPr>
              <a:t>5.4.1. Конфигурирование HTTP-сервера для работы через протокол HTTPS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1.2. Создаю сертификат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1.3. Меняю конфигурационный файл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44" name="Picture 44" descr="IMAGE 2025-09-22 15:32: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00" y="594360"/>
            <a:ext cx="1569720" cy="1717040"/>
          </a:xfrm>
          <a:prstGeom prst="rect">
            <a:avLst/>
          </a:prstGeom>
        </p:spPr>
      </p:pic>
      <p:pic>
        <p:nvPicPr>
          <p:cNvPr id="46" name="Picture 46" descr="IMAGE 2025-09-22 15:33: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00" y="453390"/>
            <a:ext cx="1807210" cy="19627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666740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>
                <a:sym typeface="+mn-ea"/>
              </a:rPr>
              <a:t>5.4.1. Конфигурирование HTTP-сервера для работы через протокол HTTPS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1.4.  Внесла изменения в настройки межсетевого экрана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47" name="Picture 47" descr="IMAGE 2025-09-22 15:33: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708025"/>
            <a:ext cx="2621915" cy="15265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5.4.2. Конфигурирование HTTP-сервера для работы с PHP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2.1. Установила пхп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2.2.  Изменила содержание файла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48" name="Picture 48" descr="IMAGE 2025-09-22 15:36: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486410"/>
            <a:ext cx="1778635" cy="2026920"/>
          </a:xfrm>
          <a:prstGeom prst="rect">
            <a:avLst/>
          </a:prstGeom>
        </p:spPr>
      </p:pic>
      <p:pic>
        <p:nvPicPr>
          <p:cNvPr id="49" name="Picture 49" descr="IMAGE 2025-09-22 15:36: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936625"/>
            <a:ext cx="2733675" cy="12414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>
                <a:sym typeface="+mn-ea"/>
              </a:rPr>
              <a:t>5.4.2. Конфигурирование HTTP-сервера для работы с PHP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2.3.  Скорректировала права доступа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2.4. Восстановила контекст безопасности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50" name="Picture 50" descr="IMAGE 2025-09-22 15:37: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" y="1317625"/>
            <a:ext cx="2475865" cy="927100"/>
          </a:xfrm>
          <a:prstGeom prst="rect">
            <a:avLst/>
          </a:prstGeom>
        </p:spPr>
      </p:pic>
      <p:pic>
        <p:nvPicPr>
          <p:cNvPr id="51" name="Picture 51" descr="IMAGE 2025-09-22 15:37: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1280" y="1158240"/>
            <a:ext cx="305181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>
                <a:sym typeface="+mn-ea"/>
              </a:rPr>
              <a:t>5.4.2. Конфигурирование HTTP-сервера для работы с PHP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2.5. Перезапустила сервер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2.6. На клиент открыла веб сервер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52" name="Picture 52" descr="IMAGE 2025-09-22 15:37: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" y="936625"/>
            <a:ext cx="2965450" cy="1110615"/>
          </a:xfrm>
          <a:prstGeom prst="rect">
            <a:avLst/>
          </a:prstGeom>
        </p:spPr>
      </p:pic>
      <p:pic>
        <p:nvPicPr>
          <p:cNvPr id="53" name="Picture 53" descr="IMAGE 2025-09-22 15:38: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985" y="1241425"/>
            <a:ext cx="2243455" cy="6388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353050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Внесение изменений в настройки внутреннего окружения виртуальной машины 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3.1. Скопировала файлы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3.2. Создала файл в своей системе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54" name="Picture 54" descr="IMAGE 2025-09-22 15:38: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631825"/>
            <a:ext cx="2346960" cy="1783715"/>
          </a:xfrm>
          <a:prstGeom prst="rect">
            <a:avLst/>
          </a:prstGeom>
        </p:spPr>
      </p:pic>
      <p:pic>
        <p:nvPicPr>
          <p:cNvPr id="55" name="Picture 55" descr="IMAGE 2025-09-22 15:38: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765" y="502285"/>
            <a:ext cx="1457960" cy="18402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025" y="1305560"/>
            <a:ext cx="3521710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altLang="en-US" sz="1400" b="1" spc="-10" dirty="0">
                <a:solidFill>
                  <a:srgbClr val="23373B"/>
                </a:solidFill>
                <a:latin typeface="Cambria"/>
                <a:cs typeface="Cambria"/>
              </a:rPr>
              <a:t>Результаты</a:t>
            </a:r>
            <a:endParaRPr lang="ru-RU" altLang="en-US" sz="1400" b="1" spc="-10" dirty="0">
              <a:solidFill>
                <a:srgbClr val="23373B"/>
              </a:solidFill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5928"/>
            <a:ext cx="3048635" cy="5080"/>
            <a:chOff x="1356004" y="1665928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5928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6004" y="1665928"/>
              <a:ext cx="2830830" cy="5080"/>
            </a:xfrm>
            <a:custGeom>
              <a:avLst/>
              <a:gdLst/>
              <a:ahLst/>
              <a:cxnLst/>
              <a:rect l="l" t="t" r="r" b="b"/>
              <a:pathLst>
                <a:path w="2830829" h="5080">
                  <a:moveTo>
                    <a:pt x="0" y="5060"/>
                  </a:moveTo>
                  <a:lnTo>
                    <a:pt x="0" y="0"/>
                  </a:lnTo>
                  <a:lnTo>
                    <a:pt x="2830328" y="0"/>
                  </a:lnTo>
                  <a:lnTo>
                    <a:pt x="283032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Результаты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345" y="1095375"/>
            <a:ext cx="4911725" cy="154432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В ходе выполнения лабораторной работы </a:t>
            </a:r>
            <a:r>
              <a:rPr lang="" altLang="en-US" sz="1100">
                <a:latin typeface="Georgia" panose="02040502050405090303"/>
                <a:cs typeface="Georgia" panose="02040502050405090303"/>
              </a:rPr>
              <a:t>№</a:t>
            </a:r>
            <a:r>
              <a:rPr lang="en-US" altLang="en-US" sz="1100">
                <a:latin typeface="Georgia" panose="02040502050405090303"/>
                <a:cs typeface="Georgia" panose="02040502050405090303"/>
              </a:rPr>
              <a:t>5 я приобрела практические навыки по расширенному конфигурированию HTTP-сервера Apache в части безопасности и возможности использования PHP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309291"/>
            <a:ext cx="12490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60" dirty="0">
                <a:solidFill>
                  <a:srgbClr val="23373B"/>
                </a:solidFill>
                <a:latin typeface="Cambria"/>
                <a:cs typeface="Cambria"/>
                <a:hlinkClick r:id="rId1" action="ppaction://hlinksldjump"/>
              </a:rPr>
              <a:t>Информация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9929"/>
            <a:ext cx="3048635" cy="5080"/>
            <a:chOff x="1356004" y="1669929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9929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6004" y="1669929"/>
              <a:ext cx="217804" cy="5080"/>
            </a:xfrm>
            <a:custGeom>
              <a:avLst/>
              <a:gdLst/>
              <a:ahLst/>
              <a:cxnLst/>
              <a:rect l="l" t="t" r="r" b="b"/>
              <a:pathLst>
                <a:path w="217805" h="5080">
                  <a:moveTo>
                    <a:pt x="0" y="5060"/>
                  </a:moveTo>
                  <a:lnTo>
                    <a:pt x="0" y="0"/>
                  </a:lnTo>
                  <a:lnTo>
                    <a:pt x="217709" y="0"/>
                  </a:lnTo>
                  <a:lnTo>
                    <a:pt x="21770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Докладчик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5760072" y="0"/>
                  </a:moveTo>
                  <a:lnTo>
                    <a:pt x="0" y="0"/>
                  </a:lnTo>
                  <a:lnTo>
                    <a:pt x="0" y="5060"/>
                  </a:lnTo>
                  <a:lnTo>
                    <a:pt x="5760072" y="5060"/>
                  </a:lnTo>
                  <a:lnTo>
                    <a:pt x="5760072" y="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822960" cy="5080"/>
            </a:xfrm>
            <a:custGeom>
              <a:avLst/>
              <a:gdLst/>
              <a:ahLst/>
              <a:cxnLst/>
              <a:rect l="l" t="t" r="r" b="b"/>
              <a:pathLst>
                <a:path w="822960" h="5079">
                  <a:moveTo>
                    <a:pt x="822841" y="0"/>
                  </a:moveTo>
                  <a:lnTo>
                    <a:pt x="0" y="0"/>
                  </a:lnTo>
                  <a:lnTo>
                    <a:pt x="0" y="5060"/>
                  </a:lnTo>
                  <a:lnTo>
                    <a:pt x="822841" y="5060"/>
                  </a:lnTo>
                  <a:lnTo>
                    <a:pt x="822841" y="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72083" y="930029"/>
            <a:ext cx="2759075" cy="14109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3510" indent="-130810">
              <a:lnSpc>
                <a:spcPct val="100000"/>
              </a:lnSpc>
              <a:spcBef>
                <a:spcPts val="340"/>
              </a:spcBef>
              <a:buChar char="•"/>
              <a:tabLst>
                <a:tab pos="143510" algn="l"/>
              </a:tabLst>
            </a:pPr>
            <a:r>
              <a:rPr sz="1100" spc="-3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Чигладзе</a:t>
            </a:r>
            <a:r>
              <a:rPr sz="1100" spc="-2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Майя</a:t>
            </a:r>
            <a:r>
              <a:rPr sz="1100" spc="-1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Владиславовна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2875" marR="5080" indent="-130810">
              <a:lnSpc>
                <a:spcPct val="118000"/>
              </a:lnSpc>
              <a:buChar char="•"/>
              <a:tabLst>
                <a:tab pos="144780" algn="l"/>
              </a:tabLst>
            </a:pP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студент </a:t>
            </a:r>
            <a:r>
              <a:rPr sz="1100" spc="-7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РУДН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направления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Прикладная 	информатика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3510" indent="-130810">
              <a:lnSpc>
                <a:spcPct val="100000"/>
              </a:lnSpc>
              <a:spcBef>
                <a:spcPts val="235"/>
              </a:spcBef>
              <a:buChar char="•"/>
              <a:tabLst>
                <a:tab pos="143510" algn="l"/>
              </a:tabLst>
            </a:pP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заместитель</a:t>
            </a:r>
            <a:r>
              <a:rPr sz="1100" spc="-5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2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ОСК</a:t>
            </a:r>
            <a:r>
              <a:rPr sz="1100" spc="-4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профсоюза</a:t>
            </a:r>
            <a:r>
              <a:rPr sz="1100" spc="-5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2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РУДН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3510" indent="-130810">
              <a:lnSpc>
                <a:spcPct val="100000"/>
              </a:lnSpc>
              <a:spcBef>
                <a:spcPts val="240"/>
              </a:spcBef>
              <a:buChar char="•"/>
              <a:tabLst>
                <a:tab pos="143510" algn="l"/>
              </a:tabLst>
            </a:pP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волонтер</a:t>
            </a:r>
            <a:r>
              <a:rPr sz="1100" spc="-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университета и</a:t>
            </a:r>
            <a:r>
              <a:rPr sz="1100" spc="-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Москвы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3510" indent="-130810">
              <a:lnSpc>
                <a:spcPct val="100000"/>
              </a:lnSpc>
              <a:spcBef>
                <a:spcPts val="240"/>
              </a:spcBef>
              <a:buChar char="•"/>
              <a:tabLst>
                <a:tab pos="143510" algn="l"/>
              </a:tabLst>
            </a:pP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  <a:hlinkClick r:id="rId1"/>
              </a:rPr>
              <a:t>[1132239399@pfur.ru]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3510" indent="-130810">
              <a:lnSpc>
                <a:spcPct val="100000"/>
              </a:lnSpc>
              <a:spcBef>
                <a:spcPts val="235"/>
              </a:spcBef>
              <a:buChar char="•"/>
              <a:tabLst>
                <a:tab pos="143510" algn="l"/>
              </a:tabLst>
            </a:pP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  <a:hlinkClick r:id="rId2"/>
              </a:rPr>
              <a:t>https://github.com/LaMeru</a:t>
            </a:r>
            <a:endParaRPr sz="1100">
              <a:latin typeface="Georgia" panose="02040502050405090303"/>
              <a:cs typeface="Georgia" panose="02040502050405090303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7206" y="482310"/>
            <a:ext cx="2171001" cy="21710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2</a:t>
            </a:r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305100"/>
            <a:ext cx="13411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23373B"/>
                </a:solidFill>
                <a:latin typeface="Cambria"/>
                <a:cs typeface="Cambria"/>
                <a:hlinkClick r:id="rId1" action="ppaction://hlinksldjump"/>
              </a:rPr>
              <a:t>Вводная</a:t>
            </a:r>
            <a:r>
              <a:rPr sz="1400" b="1" spc="330" dirty="0">
                <a:solidFill>
                  <a:srgbClr val="23373B"/>
                </a:solidFill>
                <a:latin typeface="Cambria"/>
                <a:cs typeface="Cambria"/>
                <a:hlinkClick r:id="rId1" action="ppaction://hlinksldjump"/>
              </a:rPr>
              <a:t> </a:t>
            </a:r>
            <a:r>
              <a:rPr sz="1400" b="1" spc="-10" dirty="0">
                <a:solidFill>
                  <a:srgbClr val="23373B"/>
                </a:solidFill>
                <a:latin typeface="Cambria"/>
                <a:cs typeface="Cambria"/>
                <a:hlinkClick r:id="rId1" action="ppaction://hlinksldjump"/>
              </a:rPr>
              <a:t>часть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5738"/>
            <a:ext cx="3048635" cy="5080"/>
            <a:chOff x="1356004" y="1665738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5738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6004" y="1665738"/>
              <a:ext cx="435609" cy="5080"/>
            </a:xfrm>
            <a:custGeom>
              <a:avLst/>
              <a:gdLst/>
              <a:ahLst/>
              <a:cxnLst/>
              <a:rect l="l" t="t" r="r" b="b"/>
              <a:pathLst>
                <a:path w="435610" h="5080">
                  <a:moveTo>
                    <a:pt x="0" y="5060"/>
                  </a:moveTo>
                  <a:lnTo>
                    <a:pt x="0" y="0"/>
                  </a:lnTo>
                  <a:lnTo>
                    <a:pt x="435420" y="0"/>
                  </a:lnTo>
                  <a:lnTo>
                    <a:pt x="43542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377190"/>
          </a:xfrm>
          <a:custGeom>
            <a:avLst/>
            <a:gdLst/>
            <a:ahLst/>
            <a:cxnLst/>
            <a:rect l="l" t="t" r="r" b="b"/>
            <a:pathLst>
              <a:path w="5760085" h="377190">
                <a:moveTo>
                  <a:pt x="5759996" y="0"/>
                </a:moveTo>
                <a:lnTo>
                  <a:pt x="0" y="0"/>
                </a:lnTo>
                <a:lnTo>
                  <a:pt x="0" y="376948"/>
                </a:lnTo>
                <a:lnTo>
                  <a:pt x="5759996" y="376948"/>
                </a:lnTo>
                <a:lnTo>
                  <a:pt x="5759996" y="0"/>
                </a:lnTo>
                <a:close/>
              </a:path>
            </a:pathLst>
          </a:custGeom>
          <a:solidFill>
            <a:srgbClr val="233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77111"/>
            <a:ext cx="112712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solidFill>
                  <a:srgbClr val="FAFAFA"/>
                </a:solidFill>
                <a:latin typeface="Cambria"/>
                <a:cs typeface="Cambria"/>
              </a:rPr>
              <a:t>Цели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76967"/>
              <a:ext cx="2057400" cy="5080"/>
            </a:xfrm>
            <a:custGeom>
              <a:avLst/>
              <a:gdLst/>
              <a:ahLst/>
              <a:cxnLst/>
              <a:rect l="l" t="t" r="r" b="b"/>
              <a:pathLst>
                <a:path w="2057400" h="5079">
                  <a:moveTo>
                    <a:pt x="0" y="5060"/>
                  </a:moveTo>
                  <a:lnTo>
                    <a:pt x="0" y="0"/>
                  </a:lnTo>
                  <a:lnTo>
                    <a:pt x="2057194" y="0"/>
                  </a:lnTo>
                  <a:lnTo>
                    <a:pt x="20571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92125" y="1012825"/>
            <a:ext cx="4817110" cy="144081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065" marR="5080" indent="0">
              <a:lnSpc>
                <a:spcPct val="118000"/>
              </a:lnSpc>
              <a:spcBef>
                <a:spcPts val="100"/>
              </a:spcBef>
              <a:buNone/>
              <a:tabLst>
                <a:tab pos="144780" algn="l"/>
              </a:tabLst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Целью данной работы является приобретение практических навыков по расширенному конфигурированию HTTP-сервера Apache в части безопасности и возможности использования PHP.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377190"/>
          </a:xfrm>
          <a:custGeom>
            <a:avLst/>
            <a:gdLst/>
            <a:ahLst/>
            <a:cxnLst/>
            <a:rect l="l" t="t" r="r" b="b"/>
            <a:pathLst>
              <a:path w="5760085" h="377190">
                <a:moveTo>
                  <a:pt x="5759996" y="0"/>
                </a:moveTo>
                <a:lnTo>
                  <a:pt x="0" y="0"/>
                </a:lnTo>
                <a:lnTo>
                  <a:pt x="0" y="376948"/>
                </a:lnTo>
                <a:lnTo>
                  <a:pt x="5759996" y="376948"/>
                </a:lnTo>
                <a:lnTo>
                  <a:pt x="5759996" y="0"/>
                </a:lnTo>
                <a:close/>
              </a:path>
            </a:pathLst>
          </a:custGeom>
          <a:solidFill>
            <a:srgbClr val="233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77111"/>
            <a:ext cx="112712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z="1200">
                <a:solidFill>
                  <a:schemeClr val="bg1"/>
                </a:solidFill>
                <a:latin typeface="Cambria"/>
                <a:cs typeface="Cambria"/>
              </a:rPr>
              <a:t>Задание</a:t>
            </a:r>
            <a:endParaRPr lang="en-US" altLang="en-US" sz="1200">
              <a:solidFill>
                <a:schemeClr val="bg1"/>
              </a:solidFill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76967"/>
              <a:ext cx="2057400" cy="5080"/>
            </a:xfrm>
            <a:custGeom>
              <a:avLst/>
              <a:gdLst/>
              <a:ahLst/>
              <a:cxnLst/>
              <a:rect l="l" t="t" r="r" b="b"/>
              <a:pathLst>
                <a:path w="2057400" h="5079">
                  <a:moveTo>
                    <a:pt x="0" y="5060"/>
                  </a:moveTo>
                  <a:lnTo>
                    <a:pt x="0" y="0"/>
                  </a:lnTo>
                  <a:lnTo>
                    <a:pt x="2057194" y="0"/>
                  </a:lnTo>
                  <a:lnTo>
                    <a:pt x="20571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92125" y="1012825"/>
            <a:ext cx="4817110" cy="144081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065" marR="5080" indent="0">
              <a:lnSpc>
                <a:spcPct val="118000"/>
              </a:lnSpc>
              <a:spcBef>
                <a:spcPts val="100"/>
              </a:spcBef>
              <a:buNone/>
              <a:tabLst>
                <a:tab pos="144780" algn="l"/>
              </a:tabLst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1. Сгенерируйте криптографический ключ и самоподписанный сертификат безопасности для возможности перехода веб-сервера от работы через протокол HTTP к работе через протокол HTTPS (см. раздел 5.4.1).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2065" marR="5080" indent="0">
              <a:lnSpc>
                <a:spcPct val="118000"/>
              </a:lnSpc>
              <a:spcBef>
                <a:spcPts val="100"/>
              </a:spcBef>
              <a:buNone/>
              <a:tabLst>
                <a:tab pos="144780" algn="l"/>
              </a:tabLst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2.Настройте веб-сервер для работы с PHP (см. раздел 5.4.2).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2065" marR="5080" indent="0">
              <a:lnSpc>
                <a:spcPct val="118000"/>
              </a:lnSpc>
              <a:spcBef>
                <a:spcPts val="100"/>
              </a:spcBef>
              <a:buNone/>
              <a:tabLst>
                <a:tab pos="144780" algn="l"/>
              </a:tabLst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3.Напишите (или скорректируйте) скрипт для Vagrant, фиксирующий действия по расширенной настройке HTTP-сервера во внутреннем окружении виртуальной машины server (см. раздел 5.4.3).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2065" marR="5080" indent="0">
              <a:lnSpc>
                <a:spcPct val="118000"/>
              </a:lnSpc>
              <a:spcBef>
                <a:spcPts val="100"/>
              </a:spcBef>
              <a:buNone/>
              <a:tabLst>
                <a:tab pos="144780" algn="l"/>
              </a:tabLst>
            </a:pPr>
            <a:endParaRPr lang="en-US" altLang="en-US" sz="1100">
              <a:latin typeface="Georgia" panose="02040502050405090303"/>
              <a:cs typeface="Georgia" panose="020405020504050903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111"/>
            <a:ext cx="250380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Материалы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92100" y="555625"/>
            <a:ext cx="3093720" cy="282067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Материалы:</a:t>
            </a:r>
            <a:endParaRPr lang="en-US" altLang="zh-CN" sz="1100" b="0">
              <a:solidFill>
                <a:srgbClr val="000000"/>
              </a:solidFill>
              <a:latin typeface="Georgia Regular" panose="02040502050405090303" charset="0"/>
              <a:cs typeface="Georgia Regular" panose="02040502050405090303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•</a:t>
            </a:r>
            <a:r>
              <a:rPr lang="en-US" altLang="zh-CN" sz="1100" b="0">
                <a:latin typeface="Georgia Regular" panose="02040502050405090303" charset="0"/>
                <a:cs typeface="Georgia Regular" panose="02040502050405090303" charset="0"/>
              </a:rPr>
              <a:t>  </a:t>
            </a: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Компьютер с ОС (Linux/Windows).</a:t>
            </a:r>
            <a:endParaRPr lang="en-US" altLang="zh-CN" sz="1100" b="0">
              <a:solidFill>
                <a:srgbClr val="000000"/>
              </a:solidFill>
              <a:latin typeface="Georgia Regular" panose="02040502050405090303" charset="0"/>
              <a:cs typeface="Georgia Regular" panose="02040502050405090303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•</a:t>
            </a:r>
            <a:r>
              <a:rPr lang="en-US" altLang="zh-CN" sz="1100" b="0">
                <a:latin typeface="Georgia Regular" panose="02040502050405090303" charset="0"/>
                <a:cs typeface="Georgia Regular" panose="02040502050405090303" charset="0"/>
              </a:rPr>
              <a:t>  </a:t>
            </a: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Текстовый редактор.</a:t>
            </a:r>
            <a:endParaRPr lang="en-US" altLang="zh-CN" sz="1100" b="0">
              <a:solidFill>
                <a:srgbClr val="000000"/>
              </a:solidFill>
              <a:latin typeface="Georgia Regular" panose="02040502050405090303" charset="0"/>
              <a:cs typeface="Georgia Regular" panose="02040502050405090303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•</a:t>
            </a:r>
            <a:r>
              <a:rPr lang="en-US" altLang="zh-CN" sz="1100" b="0">
                <a:latin typeface="Georgia Regular" panose="02040502050405090303" charset="0"/>
                <a:cs typeface="Georgia Regular" panose="02040502050405090303" charset="0"/>
              </a:rPr>
              <a:t>  </a:t>
            </a: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Клиентские устройства.</a:t>
            </a:r>
            <a:endParaRPr lang="en-US" altLang="zh-CN" sz="1100" b="0">
              <a:solidFill>
                <a:srgbClr val="000000"/>
              </a:solidFill>
              <a:latin typeface="Georgia Regular" panose="02040502050405090303" charset="0"/>
              <a:cs typeface="Georgia Regular" panose="02040502050405090303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•</a:t>
            </a:r>
            <a:r>
              <a:rPr lang="en-US" altLang="zh-CN" sz="1100" b="0">
                <a:latin typeface="Georgia Regular" panose="02040502050405090303" charset="0"/>
                <a:cs typeface="Georgia Regular" panose="02040502050405090303" charset="0"/>
              </a:rPr>
              <a:t>  </a:t>
            </a: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Сетевые кабели.</a:t>
            </a:r>
            <a:endParaRPr lang="en-US" altLang="zh-CN" sz="1100" b="0">
              <a:solidFill>
                <a:srgbClr val="000000"/>
              </a:solidFill>
              <a:latin typeface="Georgia Regular" panose="02040502050405090303" charset="0"/>
              <a:cs typeface="Georgia Regular" panose="02040502050405090303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•</a:t>
            </a:r>
            <a:r>
              <a:rPr lang="en-US" altLang="zh-CN" sz="1100" b="0">
                <a:latin typeface="Georgia Regular" panose="02040502050405090303" charset="0"/>
                <a:cs typeface="Georgia Regular" panose="02040502050405090303" charset="0"/>
              </a:rPr>
              <a:t>  </a:t>
            </a:r>
            <a:r>
              <a:rPr lang="en-US" altLang="zh-CN" sz="1100" b="0">
                <a:solidFill>
                  <a:srgbClr val="000000"/>
                </a:solidFill>
                <a:latin typeface="Georgia Regular" panose="02040502050405090303" charset="0"/>
                <a:cs typeface="Georgia Regular" panose="02040502050405090303" charset="0"/>
              </a:rPr>
              <a:t>Документация</a:t>
            </a:r>
            <a:endParaRPr lang="en-US" altLang="zh-CN" sz="1100" b="0">
              <a:solidFill>
                <a:srgbClr val="000000"/>
              </a:solidFill>
              <a:latin typeface="Georgia Regular" panose="02040502050405090303" charset="0"/>
              <a:cs typeface="Georgia Regular" panose="020405020504050903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025" y="1305560"/>
            <a:ext cx="3521710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altLang="en-US" sz="1400" b="1" spc="-10" dirty="0">
                <a:solidFill>
                  <a:srgbClr val="23373B"/>
                </a:solidFill>
                <a:latin typeface="Cambria"/>
                <a:cs typeface="Cambria"/>
              </a:rPr>
              <a:t>Выполнение лабораторной работы</a:t>
            </a:r>
            <a:endParaRPr lang="ru-RU" altLang="en-US" sz="1400" b="1" spc="-10" dirty="0">
              <a:solidFill>
                <a:srgbClr val="23373B"/>
              </a:solidFill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5928"/>
            <a:ext cx="3048635" cy="5080"/>
            <a:chOff x="1356004" y="1665928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5928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6004" y="1665928"/>
              <a:ext cx="2830830" cy="5080"/>
            </a:xfrm>
            <a:custGeom>
              <a:avLst/>
              <a:gdLst/>
              <a:ahLst/>
              <a:cxnLst/>
              <a:rect l="l" t="t" r="r" b="b"/>
              <a:pathLst>
                <a:path w="2830829" h="5080">
                  <a:moveTo>
                    <a:pt x="0" y="5060"/>
                  </a:moveTo>
                  <a:lnTo>
                    <a:pt x="0" y="0"/>
                  </a:lnTo>
                  <a:lnTo>
                    <a:pt x="2830328" y="0"/>
                  </a:lnTo>
                  <a:lnTo>
                    <a:pt x="283032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5190490" cy="38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5.4.1. Конфигурирование HTTP-сервера для работы через протокол HTTPS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1.2. Запускаю виртуальную машину сервер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1.1. Суперпользователь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41" name="Picture 41" descr="IMAGE 2025-09-20 19:09: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708025"/>
            <a:ext cx="2538095" cy="1510665"/>
          </a:xfrm>
          <a:prstGeom prst="rect">
            <a:avLst/>
          </a:prstGeom>
        </p:spPr>
      </p:pic>
      <p:pic>
        <p:nvPicPr>
          <p:cNvPr id="45" name="Picture 45" descr="IMAGE 2025-09-22 15:32: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0" y="1851025"/>
            <a:ext cx="2188845" cy="2800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373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2237</Words>
  <Application>WPS Slides</Application>
  <PresentationFormat>On-screen Show (4:3)</PresentationFormat>
  <Paragraphs>90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SimSun</vt:lpstr>
      <vt:lpstr>Wingdings</vt:lpstr>
      <vt:lpstr>Cambria</vt:lpstr>
      <vt:lpstr>Thonburi</vt:lpstr>
      <vt:lpstr>Georgia</vt:lpstr>
      <vt:lpstr>Trebuchet MS</vt:lpstr>
      <vt:lpstr>Georgia Regular</vt:lpstr>
      <vt:lpstr>Microsoft YaHei</vt:lpstr>
      <vt:lpstr>汉仪旗黑</vt:lpstr>
      <vt:lpstr>Arial Unicode MS</vt:lpstr>
      <vt:lpstr>宋体-简</vt:lpstr>
      <vt:lpstr>Calibri</vt:lpstr>
      <vt:lpstr>Helvetica Neue</vt:lpstr>
      <vt:lpstr>Office Theme</vt:lpstr>
      <vt:lpstr>Лабораторная работа 1 Администрирование сетевых подсистем</vt:lpstr>
      <vt:lpstr>PowerPoint 演示文稿</vt:lpstr>
      <vt:lpstr>Докладчик</vt:lpstr>
      <vt:lpstr>PowerPoint 演示文稿</vt:lpstr>
      <vt:lpstr>PowerPoint 演示文稿</vt:lpstr>
      <vt:lpstr>PowerPoint 演示文稿</vt:lpstr>
      <vt:lpstr>Материалы и методы</vt:lpstr>
      <vt:lpstr>PowerPoint 演示文稿</vt:lpstr>
      <vt:lpstr>Установка DHCP-сервера</vt:lpstr>
      <vt:lpstr>Конфигурирование DHCP-сервера</vt:lpstr>
      <vt:lpstr>Конфигурирование DHCP-сервера</vt:lpstr>
      <vt:lpstr>Конфигурирование DHCP-сервера</vt:lpstr>
      <vt:lpstr>Конфигурирование DHCP-сервера</vt:lpstr>
      <vt:lpstr>Конфигурирование DHCP-сервера</vt:lpstr>
      <vt:lpstr>Конфигурирование DHCP-сервера</vt:lpstr>
      <vt:lpstr>PowerPoint 演示文稿</vt:lpstr>
      <vt:lpstr>Результаты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 Сетевые технологии</dc:title>
  <dc:creator>Чигладзе М.В.</dc:creator>
  <cp:lastModifiedBy>Pewberry</cp:lastModifiedBy>
  <cp:revision>9</cp:revision>
  <dcterms:created xsi:type="dcterms:W3CDTF">2025-09-22T12:52:59Z</dcterms:created>
  <dcterms:modified xsi:type="dcterms:W3CDTF">2025-09-22T12:52:59Z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2025-09-12T12:00:00Z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2025-09-12T12:00:00Z</vt:filetime>
  </property>
  <property fmtid="{D5CDD505-2E9C-101B-9397-08002B2CF9AE}" pid="5" name="Producer">
    <vt:lpwstr>macOS Версия 15.3.1 (Выпуск 24D70) Quartz PDFContext</vt:lpwstr>
  </property>
  <property fmtid="{D5CDD505-2E9C-101B-9397-08002B2CF9AE}" pid="6" name="ICV">
    <vt:lpwstr>93BA1CDB52E159BEC5CFC3681F58C06F_42</vt:lpwstr>
  </property>
  <property fmtid="{D5CDD505-2E9C-101B-9397-08002B2CF9AE}" pid="7" name="KSOProductBuildVer">
    <vt:lpwstr>1033-6.13.1.8710</vt:lpwstr>
  </property>
</Properties>
</file>