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76" r:id="rId8"/>
    <p:sldId id="263" r:id="rId9"/>
    <p:sldId id="272" r:id="rId10"/>
    <p:sldId id="281" r:id="rId11"/>
    <p:sldId id="282" r:id="rId12"/>
    <p:sldId id="283" r:id="rId13"/>
    <p:sldId id="285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10" r:id="rId26"/>
    <p:sldId id="279" r:id="rId27"/>
    <p:sldId id="273" r:id="rId28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753958"/>
            <a:ext cx="21532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751476"/>
            <a:ext cx="2790190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111"/>
            <a:ext cx="2503805" cy="207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074" y="1132989"/>
            <a:ext cx="4675505" cy="1015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2805" y="2971239"/>
            <a:ext cx="27622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hyperlink" Target="https://github.com/LaMeru" TargetMode="External"/><Relationship Id="rId1" Type="http://schemas.openxmlformats.org/officeDocument/2006/relationships/hyperlink" Target="mailto:1132239399@pfur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7345" y="753745"/>
            <a:ext cx="3799840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373B"/>
                </a:solidFill>
              </a:rPr>
              <a:t>Лабораторная</a:t>
            </a:r>
            <a:r>
              <a:rPr sz="1400" spc="260" dirty="0">
                <a:solidFill>
                  <a:srgbClr val="23373B"/>
                </a:solidFill>
              </a:rPr>
              <a:t> </a:t>
            </a:r>
            <a:r>
              <a:rPr sz="1400" spc="20" dirty="0">
                <a:solidFill>
                  <a:srgbClr val="23373B"/>
                </a:solidFill>
              </a:rPr>
              <a:t>работа</a:t>
            </a:r>
            <a:r>
              <a:rPr sz="1400" spc="310" dirty="0">
                <a:solidFill>
                  <a:srgbClr val="23373B"/>
                </a:solidFill>
              </a:rPr>
              <a:t> </a:t>
            </a:r>
            <a:r>
              <a:rPr lang="en-US" sz="1400" spc="310" dirty="0">
                <a:solidFill>
                  <a:srgbClr val="23373B"/>
                </a:solidFill>
              </a:rPr>
              <a:t>6</a:t>
            </a:r>
            <a:br>
              <a:rPr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</a:br>
            <a:r>
              <a:rPr lang="ru-RU" altLang="en-US"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  <a:t>Администрирование сетевых подсистем</a:t>
            </a:r>
            <a:endParaRPr lang="ru-RU" altLang="en-US" sz="1400" b="0" spc="-50" dirty="0">
              <a:solidFill>
                <a:srgbClr val="23373B"/>
              </a:solidFill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5123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60"/>
                </a:lnTo>
                <a:lnTo>
                  <a:pt x="5040058" y="5060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735">
              <a:lnSpc>
                <a:spcPct val="135000"/>
              </a:lnSpc>
              <a:spcBef>
                <a:spcPts val="100"/>
              </a:spcBef>
            </a:pPr>
            <a:r>
              <a:rPr sz="1000" spc="-25" dirty="0"/>
              <a:t>Чигладзе</a:t>
            </a:r>
            <a:r>
              <a:rPr sz="1000" spc="-10" dirty="0"/>
              <a:t> </a:t>
            </a:r>
            <a:r>
              <a:rPr sz="1000" spc="-30" dirty="0"/>
              <a:t>М.В. </a:t>
            </a:r>
            <a:r>
              <a:rPr sz="1000" spc="-10" dirty="0"/>
              <a:t>29</a:t>
            </a:r>
            <a:r>
              <a:rPr sz="1000" spc="-25" dirty="0"/>
              <a:t> </a:t>
            </a:r>
            <a:r>
              <a:rPr sz="1000" dirty="0"/>
              <a:t>мая</a:t>
            </a:r>
            <a:r>
              <a:rPr sz="1000" spc="-25" dirty="0"/>
              <a:t> </a:t>
            </a:r>
            <a:r>
              <a:rPr sz="1000" spc="-20" dirty="0"/>
              <a:t>2003</a:t>
            </a:r>
            <a:endParaRPr sz="1000"/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0" dirty="0"/>
              <a:t>Российский</a:t>
            </a:r>
            <a:r>
              <a:rPr sz="800" spc="10" dirty="0"/>
              <a:t> </a:t>
            </a:r>
            <a:r>
              <a:rPr sz="800" dirty="0"/>
              <a:t>университет</a:t>
            </a:r>
            <a:r>
              <a:rPr sz="800" spc="10" dirty="0"/>
              <a:t> </a:t>
            </a:r>
            <a:r>
              <a:rPr sz="800" spc="-20" dirty="0"/>
              <a:t>дружбы</a:t>
            </a:r>
            <a:r>
              <a:rPr sz="800" spc="10" dirty="0"/>
              <a:t> </a:t>
            </a:r>
            <a:r>
              <a:rPr sz="800" dirty="0"/>
              <a:t>народов,</a:t>
            </a:r>
            <a:r>
              <a:rPr sz="800" spc="10" dirty="0"/>
              <a:t> </a:t>
            </a:r>
            <a:r>
              <a:rPr sz="800" dirty="0"/>
              <a:t>Москва,</a:t>
            </a:r>
            <a:r>
              <a:rPr sz="800" spc="15" dirty="0"/>
              <a:t> </a:t>
            </a:r>
            <a:r>
              <a:rPr sz="800" spc="-10" dirty="0"/>
              <a:t>Россия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5436755" y="2961117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1/14</a:t>
            </a:r>
            <a:endParaRPr sz="8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384810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Установка MariaDB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1:3 - Конфигурационный файл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1:4 - Запускаем программное обеспечение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4" descr="IMAGE 2025-10-10 13:41: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15" y="524510"/>
            <a:ext cx="1074420" cy="1903095"/>
          </a:xfrm>
          <a:prstGeom prst="rect">
            <a:avLst/>
          </a:prstGeom>
        </p:spPr>
      </p:pic>
      <p:pic>
        <p:nvPicPr>
          <p:cNvPr id="8" name="Picture 5" descr="IMAGE 2025-10-10 13:44: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1393825"/>
            <a:ext cx="2844800" cy="66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389445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Установка MariaDB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1:5 - Запускаем программное обеспечение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959100" y="2415540"/>
            <a:ext cx="2468880" cy="513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1:6 - Запускаем скрипт безопасности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6" descr="IMAGE 2025-10-10 13:45: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" y="1669415"/>
            <a:ext cx="2312670" cy="227965"/>
          </a:xfrm>
          <a:prstGeom prst="rect">
            <a:avLst/>
          </a:prstGeom>
        </p:spPr>
      </p:pic>
      <p:pic>
        <p:nvPicPr>
          <p:cNvPr id="8" name="Picture 7" descr="IMAGE 2025-10-11 16:25: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923925"/>
            <a:ext cx="16891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Установка MariaDB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1:9 - Для входа в базу данных с правами администратора вводим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1:10 - Просмотрим список команд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8" name="Picture 8" descr="IMAGE 2025-10-11 16:25: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1241425"/>
            <a:ext cx="2689225" cy="932815"/>
          </a:xfrm>
          <a:prstGeom prst="rect">
            <a:avLst/>
          </a:prstGeom>
        </p:spPr>
      </p:pic>
      <p:pic>
        <p:nvPicPr>
          <p:cNvPr id="9" name="Picture 9" descr="IMAGE 2025-10-11 16:26: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0" y="708025"/>
            <a:ext cx="2067560" cy="1621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Установка MariaDB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1:11 - Смотрим базы данных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10" descr="IMAGE 2025-10-11 16:27: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708025"/>
            <a:ext cx="2912110" cy="1607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Конфигурация кодировки символов</a:t>
            </a:r>
            <a:br>
              <a:rPr lang="en-US" altLang="en-US" spc="-10" dirty="0"/>
            </a:b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2:1 - Входим в базу данных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2:2 - Для отображения вводим приглашения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1" name="Picture 11" descr="IMAGE 2025-10-11 16:29: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050290"/>
            <a:ext cx="2749550" cy="1054100"/>
          </a:xfrm>
          <a:prstGeom prst="rect">
            <a:avLst/>
          </a:prstGeom>
        </p:spPr>
      </p:pic>
      <p:pic>
        <p:nvPicPr>
          <p:cNvPr id="12" name="Picture 12" descr="IMAGE 2025-10-11 16:31: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631825"/>
            <a:ext cx="1854835" cy="1659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Конфигурация кодировки символов</a:t>
            </a:r>
            <a:br>
              <a:rPr lang="en-US" altLang="en-US" spc="-10" dirty="0"/>
            </a:b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2:3 - В каталоге создаем файл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2:4 - Редактируем файл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13" descr="IMAGE 2025-10-11 16:33: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1621790"/>
            <a:ext cx="2794000" cy="507365"/>
          </a:xfrm>
          <a:prstGeom prst="rect">
            <a:avLst/>
          </a:prstGeom>
        </p:spPr>
      </p:pic>
      <p:pic>
        <p:nvPicPr>
          <p:cNvPr id="14" name="Picture 14" descr="IMAGE 2025-10-11 16:34: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35" y="1089025"/>
            <a:ext cx="2992120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Конфигурация кодировки символов</a:t>
            </a:r>
            <a:br>
              <a:rPr lang="en-US" altLang="en-US" spc="-10" dirty="0"/>
            </a:b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2:5 - Перезапускаем базу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2:6 - Смотрим статус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5" name="Picture 15" descr="IMAGE 2025-10-11 16:35: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622425"/>
            <a:ext cx="2787650" cy="499745"/>
          </a:xfrm>
          <a:prstGeom prst="rect">
            <a:avLst/>
          </a:prstGeom>
        </p:spPr>
      </p:pic>
      <p:pic>
        <p:nvPicPr>
          <p:cNvPr id="16" name="Picture 16" descr="IMAGE 2025-10-11 16:35: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708025"/>
            <a:ext cx="171958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Создание базы данных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1892300" y="2232025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3:1 - Смотрим статус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7" name="Picture 17" descr="IMAGE 2025-10-11 16:47: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334770"/>
            <a:ext cx="4637405" cy="7232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Создание базы данных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3:2 - Переходим в базу данных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3:3 - Отображаем таблицу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8" name="Picture 18" descr="IMAGE 2025-10-11 16:48: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631825"/>
            <a:ext cx="2469515" cy="1639570"/>
          </a:xfrm>
          <a:prstGeom prst="rect">
            <a:avLst/>
          </a:prstGeom>
        </p:spPr>
      </p:pic>
      <p:pic>
        <p:nvPicPr>
          <p:cNvPr id="19" name="Picture 19" descr="IMAGE 2025-10-11 16:48: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3560" y="683260"/>
            <a:ext cx="2392045" cy="15881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Создание базы данных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3:4 - Создаем таблицу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0" name="Picture 20" descr="IMAGE 2025-10-11 16:48: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744855"/>
            <a:ext cx="2493010" cy="16554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9291"/>
            <a:ext cx="1249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6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Информация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9929"/>
            <a:ext cx="3048635" cy="5080"/>
            <a:chOff x="1356004" y="166992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992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9929"/>
              <a:ext cx="217804" cy="5080"/>
            </a:xfrm>
            <a:custGeom>
              <a:avLst/>
              <a:gdLst/>
              <a:ahLst/>
              <a:cxnLst/>
              <a:rect l="l" t="t" r="r" b="b"/>
              <a:pathLst>
                <a:path w="217805" h="5080">
                  <a:moveTo>
                    <a:pt x="0" y="5060"/>
                  </a:moveTo>
                  <a:lnTo>
                    <a:pt x="0" y="0"/>
                  </a:lnTo>
                  <a:lnTo>
                    <a:pt x="217709" y="0"/>
                  </a:lnTo>
                  <a:lnTo>
                    <a:pt x="2177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Создание базы данных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3:5 - Заполняем строки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3:6 - Заполняем строки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1" name="Picture 21" descr="IMAGE 2025-10-11 16:48: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640715"/>
            <a:ext cx="2628900" cy="1745615"/>
          </a:xfrm>
          <a:prstGeom prst="rect">
            <a:avLst/>
          </a:prstGeom>
        </p:spPr>
      </p:pic>
      <p:pic>
        <p:nvPicPr>
          <p:cNvPr id="22" name="Picture 22" descr="IMAGE 2025-10-11 16:51: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845" y="807720"/>
            <a:ext cx="2722245" cy="13855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Создание базы данных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3:7 - Создаем пользователя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3:8 - Предоставила права доступа, обновила привилегии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3" name="Picture 23" descr="IMAGE 2025-10-11 16:51: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961390"/>
            <a:ext cx="2566670" cy="1306195"/>
          </a:xfrm>
          <a:prstGeom prst="rect">
            <a:avLst/>
          </a:prstGeom>
        </p:spPr>
      </p:pic>
      <p:pic>
        <p:nvPicPr>
          <p:cNvPr id="24" name="Picture 24" descr="IMAGE 2025-10-11 16:53: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870" y="708025"/>
            <a:ext cx="2775585" cy="15792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Создание базы данных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3:9 - Вышла из окружения, посмотрела список баз данных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3:10 - Просмотрела список таблиц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5" name="Picture 25" descr="IMAGE 2025-10-11 16:57: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089025"/>
            <a:ext cx="2081530" cy="1031240"/>
          </a:xfrm>
          <a:prstGeom prst="rect">
            <a:avLst/>
          </a:prstGeom>
        </p:spPr>
      </p:pic>
      <p:pic>
        <p:nvPicPr>
          <p:cNvPr id="26" name="Picture 26" descr="IMAGE 2025-10-11 16:58: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65" y="1165225"/>
            <a:ext cx="3056255" cy="10255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Внесение изменений в настройки внутренного окружения виртуальной машины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4:1 - Переходим и создаем каталог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4:2 - Создаем исполняемый файл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9" name="Picture 29" descr="IMAGE 2025-10-11 17:36: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296035"/>
            <a:ext cx="2618740" cy="806450"/>
          </a:xfrm>
          <a:prstGeom prst="rect">
            <a:avLst/>
          </a:prstGeom>
        </p:spPr>
      </p:pic>
      <p:pic>
        <p:nvPicPr>
          <p:cNvPr id="30" name="Picture 30" descr="IMAGE 2025-10-11 17:37: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515" y="1616710"/>
            <a:ext cx="2823210" cy="4895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Внесение изменений в настройки внутренного окружения виртуальной машины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4:3 - Пишем скрипт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4:4 - Добавляем запись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31" name="Picture 31" descr="IMAGE 2025-10-11 17:38: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" y="520065"/>
            <a:ext cx="1448435" cy="1792605"/>
          </a:xfrm>
          <a:prstGeom prst="rect">
            <a:avLst/>
          </a:prstGeom>
        </p:spPr>
      </p:pic>
      <p:pic>
        <p:nvPicPr>
          <p:cNvPr id="32" name="Picture 32" descr="IMAGE 2025-10-11 17:38: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310" y="860425"/>
            <a:ext cx="2379980" cy="13893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Результаты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345" y="1095375"/>
            <a:ext cx="4911725" cy="154432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R="5080">
              <a:lnSpc>
                <a:spcPct val="118000"/>
              </a:lnSpc>
              <a:spcBef>
                <a:spcPts val="100"/>
              </a:spcBef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В ходе выполнения лабораторной работы были приобретены практические навыки </a:t>
            </a:r>
            <a:r>
              <a:rPr lang="en-US" altLang="en-US" sz="1100">
                <a:latin typeface="Georgia" panose="02040502050405090303"/>
                <a:cs typeface="Georgia" panose="02040502050405090303"/>
                <a:sym typeface="+mn-ea"/>
              </a:rPr>
              <a:t>по установке и конфигурированию системы управления базами данных на примере программного обеспечения MariaDB.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Докладчик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5760072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5760072" y="5060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822841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822841" y="5060"/>
                  </a:lnTo>
                  <a:lnTo>
                    <a:pt x="822841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2083" y="930029"/>
            <a:ext cx="2759075" cy="1410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340"/>
              </a:spcBef>
              <a:buChar char="•"/>
              <a:tabLst>
                <a:tab pos="143510" algn="l"/>
              </a:tabLst>
            </a:pPr>
            <a:r>
              <a:rPr sz="1100" spc="-3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Чигладзе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Майя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Владиславовна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2875" marR="5080" indent="-130810">
              <a:lnSpc>
                <a:spcPct val="118000"/>
              </a:lnSpc>
              <a:buChar char="•"/>
              <a:tabLst>
                <a:tab pos="14478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студент </a:t>
            </a:r>
            <a:r>
              <a:rPr sz="1100" spc="-7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направления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Прикладная 	информатика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заместитель</a:t>
            </a:r>
            <a:r>
              <a:rPr sz="1100" spc="-5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ОСК</a:t>
            </a:r>
            <a:r>
              <a:rPr sz="1100" spc="-4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профсоюза</a:t>
            </a:r>
            <a:r>
              <a:rPr sz="1100" spc="-5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волонтер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университета и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Москвы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1"/>
              </a:rPr>
              <a:t>[1132239399@pfur.ru]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2"/>
              </a:rPr>
              <a:t>https://github.com/LaMeru</a:t>
            </a:r>
            <a:endParaRPr sz="1100">
              <a:latin typeface="Georgia" panose="02040502050405090303"/>
              <a:cs typeface="Georgia" panose="020405020504050903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206" y="482310"/>
            <a:ext cx="2171001" cy="21710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2</a:t>
            </a:r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5100"/>
            <a:ext cx="1341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Вводная</a:t>
            </a:r>
            <a:r>
              <a:rPr sz="1400" b="1" spc="33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 </a:t>
            </a:r>
            <a:r>
              <a:rPr sz="1400" b="1" spc="-1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часть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738"/>
            <a:ext cx="3048635" cy="5080"/>
            <a:chOff x="1356004" y="166573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73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738"/>
              <a:ext cx="435609" cy="5080"/>
            </a:xfrm>
            <a:custGeom>
              <a:avLst/>
              <a:gdLst/>
              <a:ahLst/>
              <a:cxnLst/>
              <a:rect l="l" t="t" r="r" b="b"/>
              <a:pathLst>
                <a:path w="435610" h="5080">
                  <a:moveTo>
                    <a:pt x="0" y="5060"/>
                  </a:moveTo>
                  <a:lnTo>
                    <a:pt x="0" y="0"/>
                  </a:lnTo>
                  <a:lnTo>
                    <a:pt x="435420" y="0"/>
                  </a:lnTo>
                  <a:lnTo>
                    <a:pt x="435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AFAFA"/>
                </a:solidFill>
                <a:latin typeface="Cambria"/>
                <a:cs typeface="Cambria"/>
              </a:rPr>
              <a:t>Цели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Приобретение практических навыков по установке и конфигурированию системы управления базами данных на примере программного обеспечения MariaDB.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altLang="en-US" sz="1200" b="1" dirty="0">
                <a:solidFill>
                  <a:srgbClr val="FAFAFA"/>
                </a:solidFill>
                <a:latin typeface="Cambria"/>
                <a:cs typeface="Cambria"/>
              </a:rPr>
              <a:t>Актуальность</a:t>
            </a:r>
            <a:endParaRPr lang="ru-RU" altLang="en-US"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В современном мире данные являются одним из важнейших активов любой организации. Эффективное управление данными невозможно без надежной и функциональной системы управления базами данных (СУБД). MariaDB является одной из самых популярных и активно развивающихся СУБД с открытым исходным кодом. Она обладает высокой производительностью, надежностью и широким набором функций, что делает ее привлекательным выбором для различных проектов, от небольших веб-приложений до крупных корпоративных систем.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Материалы</a:t>
            </a:r>
            <a:r>
              <a:rPr spc="175" dirty="0"/>
              <a:t> </a:t>
            </a:r>
            <a:r>
              <a:rPr dirty="0"/>
              <a:t>и</a:t>
            </a:r>
            <a:r>
              <a:rPr spc="180" dirty="0"/>
              <a:t> </a:t>
            </a:r>
            <a:r>
              <a:rPr spc="-10" dirty="0"/>
              <a:t>методы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345" y="550545"/>
            <a:ext cx="2360295" cy="216027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Методы: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Изучение документации MariaDB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Изучение онлайн-ресурсов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Проведение практических экспериментов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Анализ примеров конфигурационных файлов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Работа с командной строкой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•  Использование виртуальной машины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53995" y="542925"/>
            <a:ext cx="3093720" cy="282067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Материалы: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Компьютер с ОС (Linux/Windows).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ПО DHCP-сервера (isc-dhcp-server, Windows DHCP Server).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Текстовый редактор.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Клиентские устройства.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Сетевые кабели.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Документация по DHCP.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Выполнение лабораторной работы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Установка MariaDB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1:1 - Входим под пользователем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Рисунок 1:2 - Устанавливаем необходимые для работы пакеты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2" descr="IMAGE 2025-10-10 13:36: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317625"/>
            <a:ext cx="2118360" cy="690245"/>
          </a:xfrm>
          <a:prstGeom prst="rect">
            <a:avLst/>
          </a:prstGeom>
        </p:spPr>
      </p:pic>
      <p:pic>
        <p:nvPicPr>
          <p:cNvPr id="8" name="Picture 3" descr="IMAGE 2025-10-10 13:40: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60" y="1317625"/>
            <a:ext cx="2868930" cy="590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37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3244</Words>
  <Application>WPS Writer</Application>
  <PresentationFormat>On-screen Show (4:3)</PresentationFormat>
  <Paragraphs>176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SimSun</vt:lpstr>
      <vt:lpstr>Wingdings</vt:lpstr>
      <vt:lpstr>Cambria</vt:lpstr>
      <vt:lpstr>Thonburi</vt:lpstr>
      <vt:lpstr>Georgia</vt:lpstr>
      <vt:lpstr>Trebuchet MS</vt:lpstr>
      <vt:lpstr>Georgia Regular</vt:lpstr>
      <vt:lpstr>Microsoft YaHei</vt:lpstr>
      <vt:lpstr>汉仪旗黑</vt:lpstr>
      <vt:lpstr>Arial Unicode MS</vt:lpstr>
      <vt:lpstr>Calibri</vt:lpstr>
      <vt:lpstr>Helvetica Neue</vt:lpstr>
      <vt:lpstr>宋体-简</vt:lpstr>
      <vt:lpstr>Office Theme</vt:lpstr>
      <vt:lpstr>Лабораторная работа 1 Администрирование сетевых подсистем</vt:lpstr>
      <vt:lpstr>PowerPoint 演示文稿</vt:lpstr>
      <vt:lpstr>Докладчик</vt:lpstr>
      <vt:lpstr>PowerPoint 演示文稿</vt:lpstr>
      <vt:lpstr>PowerPoint 演示文稿</vt:lpstr>
      <vt:lpstr>PowerPoint 演示文稿</vt:lpstr>
      <vt:lpstr>Материалы и методы</vt:lpstr>
      <vt:lpstr>PowerPoint 演示文稿</vt:lpstr>
      <vt:lpstr>Установка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Анализ работы DHCP-сервера</vt:lpstr>
      <vt:lpstr>Анализ работы DHCP-сервера</vt:lpstr>
      <vt:lpstr> Анализ работы DHCP-сервера</vt:lpstr>
      <vt:lpstr> Анализ работы DHCP-сервера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Настройка обновления DNS-зоны</vt:lpstr>
      <vt:lpstr>PowerPoint 演示文稿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Чигладзе М.В.</dc:creator>
  <cp:lastModifiedBy>Pewberry</cp:lastModifiedBy>
  <cp:revision>9</cp:revision>
  <dcterms:created xsi:type="dcterms:W3CDTF">2025-10-11T15:30:11Z</dcterms:created>
  <dcterms:modified xsi:type="dcterms:W3CDTF">2025-10-11T15:30:11Z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2025-09-12T12:00:00Z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2025-09-12T12:00:00Z</vt:filetime>
  </property>
  <property fmtid="{D5CDD505-2E9C-101B-9397-08002B2CF9AE}" pid="5" name="Producer">
    <vt:lpwstr>macOS Версия 15.3.1 (Выпуск 24D70) Quartz PDFContext</vt:lpwstr>
  </property>
  <property fmtid="{D5CDD505-2E9C-101B-9397-08002B2CF9AE}" pid="6" name="ICV">
    <vt:lpwstr>93BA1CDB52E159BEC5CFC3681F58C06F_42</vt:lpwstr>
  </property>
  <property fmtid="{D5CDD505-2E9C-101B-9397-08002B2CF9AE}" pid="7" name="KSOProductBuildVer">
    <vt:lpwstr>1033-6.13.1.8710</vt:lpwstr>
  </property>
</Properties>
</file>