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FC1FD-B57F-44D1-AA48-FB2FC4AAFA06}">
  <a:tblStyle styleId="{1C6FC1FD-B57F-44D1-AA48-FB2FC4AAF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000b1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a000b1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000b15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a000b15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000b152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000b152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a000b1522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a000b1522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000b152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000b152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d74a1f4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d74a1f4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a000b1522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a000b1522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a000b1522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a000b1522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Problems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15554" l="0" r="0" t="0"/>
          <a:stretch/>
        </p:blipFill>
        <p:spPr>
          <a:xfrm>
            <a:off x="952050" y="1583862"/>
            <a:ext cx="3656277" cy="19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4603592" y="1583863"/>
            <a:ext cx="1794183" cy="19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5">
            <a:alphaModFix amt="90000"/>
          </a:blip>
          <a:srcRect b="24316" l="1028" r="14002" t="2812"/>
          <a:stretch/>
        </p:blipFill>
        <p:spPr>
          <a:xfrm>
            <a:off x="6397775" y="1583875"/>
            <a:ext cx="1794175" cy="19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Trusting the Developer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&gt;&gt;&gt; a = [ 1, 2, 3 ]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&gt;&gt;&gt; print a[10] = 0x41;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IndexError: list index out of range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a[3] = { 1, 2, 3 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a[10] = 0x41;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// no problem!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C let this 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happens here?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4682425" y="3764000"/>
            <a:ext cx="1403400" cy="291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958575" y="1287950"/>
            <a:ext cx="2085300" cy="29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start up with potentially user-influenced data already present: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execution, user data spreads through the program: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shouldn't directly control program execution. It is normally "non-control" data. However, it is stored </a:t>
            </a:r>
            <a:r>
              <a:rPr i="1" lang="en"/>
              <a:t>together</a:t>
            </a:r>
            <a:r>
              <a:rPr lang="en"/>
              <a:t> with "control" data.</a:t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Mixing Control Information and Data 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760100" y="1685300"/>
            <a:ext cx="13581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2641225" y="168530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024400" y="168530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118300" y="168530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501500" y="168530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6926400" y="168530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072175" y="168530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760100" y="2737975"/>
            <a:ext cx="13581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641225" y="2737984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5024400" y="2737984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2118300" y="27379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4501500" y="27379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6926400" y="27379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7072175" y="2737984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6741050" y="27379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555700" y="27379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370350" y="27379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901200" y="27379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384875" y="27379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760200" y="4095000"/>
            <a:ext cx="13581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641225" y="409500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024400" y="409500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2118300" y="409500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501500" y="409500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926400" y="409500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7072175" y="409500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6741050" y="409500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6555700" y="409500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370350" y="409500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3901200" y="409500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384875" y="409500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3669575" y="409500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6138750" y="409500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6449800" y="4095000"/>
            <a:ext cx="1059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6648375" y="4095000"/>
            <a:ext cx="1059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the stack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is jumbled together...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variables of the active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pointers to other places on the stack or to data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pointers to </a:t>
            </a:r>
            <a:r>
              <a:rPr i="1" lang="en"/>
              <a:t>code</a:t>
            </a:r>
            <a:r>
              <a:rPr lang="en"/>
              <a:t> (return addresses)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variables of the caller function (and its caller function and so 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data is stored together and treated the same...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a[3] = { 1, 2, 3 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a[10] = 0x41;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990600" y="13473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27"/>
          <p:cNvSpPr/>
          <p:nvPr/>
        </p:nvSpPr>
        <p:spPr>
          <a:xfrm rot="-5400000">
            <a:off x="6034950" y="14709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4" name="Google Shape;184;p27"/>
          <p:cNvSpPr/>
          <p:nvPr/>
        </p:nvSpPr>
        <p:spPr>
          <a:xfrm rot="-5400000">
            <a:off x="5750550" y="14709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5" name="Google Shape;185;p27"/>
          <p:cNvSpPr/>
          <p:nvPr/>
        </p:nvSpPr>
        <p:spPr>
          <a:xfrm rot="-5400000">
            <a:off x="5466150" y="14709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6" name="Google Shape;186;p27"/>
          <p:cNvSpPr/>
          <p:nvPr/>
        </p:nvSpPr>
        <p:spPr>
          <a:xfrm rot="-5400000">
            <a:off x="5181750" y="14709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7" name="Google Shape;187;p27"/>
          <p:cNvSpPr/>
          <p:nvPr/>
        </p:nvSpPr>
        <p:spPr>
          <a:xfrm rot="-5400000">
            <a:off x="4897350" y="14709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8" name="Google Shape;188;p27"/>
          <p:cNvSpPr/>
          <p:nvPr/>
        </p:nvSpPr>
        <p:spPr>
          <a:xfrm rot="-5400000">
            <a:off x="4612950" y="14709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9" name="Google Shape;189;p27"/>
          <p:cNvSpPr/>
          <p:nvPr/>
        </p:nvSpPr>
        <p:spPr>
          <a:xfrm rot="-5400000">
            <a:off x="4328550" y="14709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0" name="Google Shape;190;p27"/>
          <p:cNvSpPr/>
          <p:nvPr/>
        </p:nvSpPr>
        <p:spPr>
          <a:xfrm rot="-5400000">
            <a:off x="4044150" y="14709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1" name="Google Shape;191;p27"/>
          <p:cNvSpPr/>
          <p:nvPr/>
        </p:nvSpPr>
        <p:spPr>
          <a:xfrm rot="-5400000">
            <a:off x="3759750" y="147097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2" name="Google Shape;192;p27"/>
          <p:cNvSpPr/>
          <p:nvPr/>
        </p:nvSpPr>
        <p:spPr>
          <a:xfrm rot="-5400000">
            <a:off x="3475350" y="14709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3" name="Google Shape;193;p27"/>
          <p:cNvSpPr/>
          <p:nvPr/>
        </p:nvSpPr>
        <p:spPr>
          <a:xfrm rot="-5400000">
            <a:off x="3190950" y="14709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4" name="Google Shape;194;p27"/>
          <p:cNvSpPr/>
          <p:nvPr/>
        </p:nvSpPr>
        <p:spPr>
          <a:xfrm rot="-5400000">
            <a:off x="2547000" y="1111425"/>
            <a:ext cx="531900" cy="1003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buffer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 occurs when user-controlled data manages to spread into data that </a:t>
            </a:r>
            <a:r>
              <a:rPr i="1" lang="en"/>
              <a:t>shouldn't</a:t>
            </a:r>
            <a:r>
              <a:rPr lang="en"/>
              <a:t> be user controlled (through a memory error).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overwrite </a:t>
            </a:r>
            <a:r>
              <a:rPr i="1" lang="en"/>
              <a:t>control data</a:t>
            </a:r>
            <a:r>
              <a:rPr lang="en"/>
              <a:t> (i.e., a return address), you can use this to redirect control flow elsewhere.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can also redirect it to </a:t>
            </a:r>
            <a:r>
              <a:rPr i="1" lang="en"/>
              <a:t>your injected code</a:t>
            </a:r>
            <a:r>
              <a:rPr lang="en"/>
              <a:t>.</a:t>
            </a:r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Mixing Control Information and Data 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760200" y="1871950"/>
            <a:ext cx="13581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641225" y="187195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5024400" y="187195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2118300" y="18719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501500" y="18719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92640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7072175" y="187195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674105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55570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37035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3901200" y="18719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3384875" y="18719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3669575" y="18719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138750" y="18719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6449800" y="18719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6648375" y="18719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760200" y="3338875"/>
            <a:ext cx="1318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2601900" y="3338884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4985075" y="3338884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078975" y="33388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4462175" y="33388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88707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7032850" y="3338884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670172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651637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633102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3861875" y="33388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3345550" y="33388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3630250" y="3338875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6099425" y="3338875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6410475" y="3338875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609050" y="3338875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33" name="Google Shape;233;p28"/>
          <p:cNvCxnSpPr>
            <a:stCxn id="232" idx="0"/>
            <a:endCxn id="217" idx="0"/>
          </p:cNvCxnSpPr>
          <p:nvPr/>
        </p:nvCxnSpPr>
        <p:spPr>
          <a:xfrm rot="5400000">
            <a:off x="4040450" y="717925"/>
            <a:ext cx="600" cy="5242500"/>
          </a:xfrm>
          <a:prstGeom prst="curvedConnector3">
            <a:avLst>
              <a:gd fmla="val -2846666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8"/>
          <p:cNvSpPr/>
          <p:nvPr/>
        </p:nvSpPr>
        <p:spPr>
          <a:xfrm>
            <a:off x="760175" y="4390050"/>
            <a:ext cx="1318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2601900" y="439005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4985075" y="439005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2078975" y="43900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4462175" y="43900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688707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7032850" y="439005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70172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651637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33102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3861875" y="43900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3345550" y="43900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3630250" y="43900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099425" y="43900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410475" y="43900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609050" y="43900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50" name="Google Shape;250;p28"/>
          <p:cNvCxnSpPr>
            <a:stCxn id="249" idx="0"/>
            <a:endCxn id="247" idx="0"/>
          </p:cNvCxnSpPr>
          <p:nvPr/>
        </p:nvCxnSpPr>
        <p:spPr>
          <a:xfrm rot="5400000">
            <a:off x="6438350" y="4167000"/>
            <a:ext cx="600" cy="4467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strikes!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457200" y="1200150"/>
            <a:ext cx="3415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1988, Robert Teppan Morris launches the first documented "buffer overflow" attack.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Accidentally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brought down the entire internet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whole internet</a:t>
            </a:r>
            <a:r>
              <a:rPr lang="en" sz="1400"/>
              <a:t> was taken apart and rebooted to fix it.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Morris was the first person convicted under the 1986 Computer Fraud and Abuse Act.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 a CS professor at MIT, cofounder of Y-Combinator.</a:t>
            </a:r>
            <a:endParaRPr sz="1400"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29" y="748625"/>
            <a:ext cx="4961842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Mixing Data and Metadata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strings are null-terminated in C.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char name[10] = "Yan";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variable holds 10 bytes: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 of these bytes are data ("Yan"), and one (the first NULL byte) implicitly encodes the length of the data, through its position.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Consider: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read(0, name, sizeof(name));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What if there are NULL bytes in the input?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are </a:t>
            </a:r>
            <a:r>
              <a:rPr i="1" lang="en"/>
              <a:t>no</a:t>
            </a:r>
            <a:r>
              <a:rPr lang="en"/>
              <a:t> NULL bytes in the input?</a:t>
            </a:r>
            <a:endParaRPr/>
          </a:p>
        </p:txBody>
      </p:sp>
      <p:graphicFrame>
        <p:nvGraphicFramePr>
          <p:cNvPr id="264" name="Google Shape;264;p30"/>
          <p:cNvGraphicFramePr/>
          <p:nvPr/>
        </p:nvGraphicFramePr>
        <p:xfrm>
          <a:off x="3419366" y="2001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{1C6FC1FD-B57F-44D1-AA48-FB2FC4AAFA06}</a:tableStyleId>
              </a:tblPr>
              <a:tblGrid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</a:tblGrid>
              <a:tr h="29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0"/>
          <p:cNvGraphicFramePr/>
          <p:nvPr/>
        </p:nvGraphicFramePr>
        <p:xfrm>
          <a:off x="913566" y="4670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{1C6FC1FD-B57F-44D1-AA48-FB2FC4AAFA06}</a:tableStyleId>
              </a:tblPr>
              <a:tblGrid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</a:tblGrid>
              <a:tr h="29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30"/>
          <p:cNvGraphicFramePr/>
          <p:nvPr/>
        </p:nvGraphicFramePr>
        <p:xfrm>
          <a:off x="913566" y="4126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{1C6FC1FD-B57F-44D1-AA48-FB2FC4AAFA06}</a:tableStyleId>
              </a:tblPr>
              <a:tblGrid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  <a:gridCol w="313225"/>
              </a:tblGrid>
              <a:tr h="29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4: Initialization and Cleanup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don't clean before/up after yourself, C won't do it for you!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void my_function()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char my_variable[8];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// what is the value of my_variable here?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Cleanup: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990600" y="4053050"/>
            <a:ext cx="5929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4" name="Google Shape;274;p31"/>
          <p:cNvSpPr/>
          <p:nvPr/>
        </p:nvSpPr>
        <p:spPr>
          <a:xfrm rot="-5400000">
            <a:off x="6034950" y="417672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5" name="Google Shape;275;p31"/>
          <p:cNvSpPr/>
          <p:nvPr/>
        </p:nvSpPr>
        <p:spPr>
          <a:xfrm rot="-5400000">
            <a:off x="5750550" y="417672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6" name="Google Shape;276;p31"/>
          <p:cNvSpPr/>
          <p:nvPr/>
        </p:nvSpPr>
        <p:spPr>
          <a:xfrm rot="-5400000">
            <a:off x="5466150" y="417672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31"/>
          <p:cNvSpPr/>
          <p:nvPr/>
        </p:nvSpPr>
        <p:spPr>
          <a:xfrm rot="-5400000">
            <a:off x="5181750" y="417672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8" name="Google Shape;278;p31"/>
          <p:cNvSpPr/>
          <p:nvPr/>
        </p:nvSpPr>
        <p:spPr>
          <a:xfrm rot="-5400000">
            <a:off x="4897350" y="4176725"/>
            <a:ext cx="531900" cy="28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9" name="Google Shape;279;p31"/>
          <p:cNvSpPr/>
          <p:nvPr/>
        </p:nvSpPr>
        <p:spPr>
          <a:xfrm rot="-5400000">
            <a:off x="4612950" y="417672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0" name="Google Shape;280;p31"/>
          <p:cNvSpPr/>
          <p:nvPr/>
        </p:nvSpPr>
        <p:spPr>
          <a:xfrm rot="-5400000">
            <a:off x="4328550" y="417672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1" name="Google Shape;281;p31"/>
          <p:cNvSpPr/>
          <p:nvPr/>
        </p:nvSpPr>
        <p:spPr>
          <a:xfrm rot="-5400000">
            <a:off x="4044150" y="417672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local variable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2" name="Google Shape;282;p31"/>
          <p:cNvSpPr/>
          <p:nvPr/>
        </p:nvSpPr>
        <p:spPr>
          <a:xfrm rot="-5400000">
            <a:off x="3759750" y="4176725"/>
            <a:ext cx="531900" cy="2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return address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3" name="Google Shape;283;p31"/>
          <p:cNvSpPr/>
          <p:nvPr/>
        </p:nvSpPr>
        <p:spPr>
          <a:xfrm rot="-5400000">
            <a:off x="3475350" y="4176725"/>
            <a:ext cx="531900" cy="2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4" name="Google Shape;284;p31"/>
          <p:cNvSpPr/>
          <p:nvPr/>
        </p:nvSpPr>
        <p:spPr>
          <a:xfrm rot="-5400000">
            <a:off x="3190950" y="4176725"/>
            <a:ext cx="531900" cy="2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my_variable</a:t>
            </a:r>
            <a:endParaRPr sz="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