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a9025c4c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9a9025c4c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a9025c4c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a9025c4c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a9025c4c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a9025c4c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1d74a1f48_1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1d74a1f48_1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436ae77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436ae77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itle">
  <p:cSld name="TITLE_ONLY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11"/>
          <p:cNvSpPr txBox="1"/>
          <p:nvPr>
            <p:ph idx="1" type="subTitle"/>
          </p:nvPr>
        </p:nvSpPr>
        <p:spPr>
          <a:xfrm>
            <a:off x="685800" y="2179341"/>
            <a:ext cx="7772400" cy="7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None/>
              <a:defRPr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ncy Section Title">
  <p:cSld name="CUSTOM">
    <p:bg>
      <p:bgPr>
        <a:solidFill>
          <a:srgbClr val="351C75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219700" y="2287400"/>
            <a:ext cx="6523800" cy="5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0" name="Google Shape;50;p13"/>
          <p:cNvSpPr txBox="1"/>
          <p:nvPr>
            <p:ph idx="2" type="title"/>
          </p:nvPr>
        </p:nvSpPr>
        <p:spPr>
          <a:xfrm>
            <a:off x="219700" y="499975"/>
            <a:ext cx="6523800" cy="17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3" type="title"/>
          </p:nvPr>
        </p:nvSpPr>
        <p:spPr>
          <a:xfrm>
            <a:off x="219700" y="2856225"/>
            <a:ext cx="6523800" cy="17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deas">
  <p:cSld name="CUSTOM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2" type="title"/>
          </p:nvPr>
        </p:nvSpPr>
        <p:spPr>
          <a:xfrm>
            <a:off x="537475" y="3055688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Ideas">
  <p:cSld name="CUSTOM_1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537475" y="618338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idx="2" type="title"/>
          </p:nvPr>
        </p:nvSpPr>
        <p:spPr>
          <a:xfrm>
            <a:off x="537475" y="33494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5"/>
          <p:cNvSpPr txBox="1"/>
          <p:nvPr>
            <p:ph idx="3" type="title"/>
          </p:nvPr>
        </p:nvSpPr>
        <p:spPr>
          <a:xfrm>
            <a:off x="537475" y="1983875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ral Idea">
  <p:cSld name="CUSTOM_1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per Card">
  <p:cSld name="CUSTOM_2">
    <p:bg>
      <p:bgPr>
        <a:solidFill>
          <a:srgbClr val="EFEFE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inM98rrT.png" id="66" name="Google Shape;6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12450" y="1101425"/>
            <a:ext cx="6784150" cy="29406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7"/>
          <p:cNvSpPr txBox="1"/>
          <p:nvPr>
            <p:ph type="title"/>
          </p:nvPr>
        </p:nvSpPr>
        <p:spPr>
          <a:xfrm>
            <a:off x="1359335" y="1236350"/>
            <a:ext cx="6455700" cy="3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0" sz="1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0" sz="1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0" sz="1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0" sz="1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0" sz="1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0" sz="1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0" sz="1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0" sz="1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0" sz="1800"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359326" y="1528736"/>
            <a:ext cx="6455700" cy="22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lendar">
  <p:cSld name="CUSTOM_3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18"/>
          <p:cNvCxnSpPr/>
          <p:nvPr/>
        </p:nvCxnSpPr>
        <p:spPr>
          <a:xfrm>
            <a:off x="3048000" y="0"/>
            <a:ext cx="0" cy="514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2" name="Google Shape;72;p18"/>
          <p:cNvCxnSpPr/>
          <p:nvPr/>
        </p:nvCxnSpPr>
        <p:spPr>
          <a:xfrm>
            <a:off x="6096000" y="0"/>
            <a:ext cx="0" cy="514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3" name="Google Shape;73;p18"/>
          <p:cNvCxnSpPr/>
          <p:nvPr/>
        </p:nvCxnSpPr>
        <p:spPr>
          <a:xfrm>
            <a:off x="0" y="1285875"/>
            <a:ext cx="914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4" name="Google Shape;74;p18"/>
          <p:cNvCxnSpPr/>
          <p:nvPr/>
        </p:nvCxnSpPr>
        <p:spPr>
          <a:xfrm>
            <a:off x="0" y="3857625"/>
            <a:ext cx="914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5" name="Google Shape;75;p18"/>
          <p:cNvCxnSpPr/>
          <p:nvPr/>
        </p:nvCxnSpPr>
        <p:spPr>
          <a:xfrm>
            <a:off x="0" y="25717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6" name="Google Shape;76;p18"/>
          <p:cNvSpPr txBox="1"/>
          <p:nvPr/>
        </p:nvSpPr>
        <p:spPr>
          <a:xfrm>
            <a:off x="1751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January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7" name="Google Shape;77;p18"/>
          <p:cNvSpPr txBox="1"/>
          <p:nvPr/>
        </p:nvSpPr>
        <p:spPr>
          <a:xfrm>
            <a:off x="4799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February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" name="Google Shape;78;p18"/>
          <p:cNvSpPr txBox="1"/>
          <p:nvPr/>
        </p:nvSpPr>
        <p:spPr>
          <a:xfrm>
            <a:off x="78492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March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9" name="Google Shape;79;p18"/>
          <p:cNvSpPr txBox="1"/>
          <p:nvPr/>
        </p:nvSpPr>
        <p:spPr>
          <a:xfrm>
            <a:off x="1751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April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0" name="Google Shape;80;p18"/>
          <p:cNvSpPr txBox="1"/>
          <p:nvPr/>
        </p:nvSpPr>
        <p:spPr>
          <a:xfrm>
            <a:off x="4799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1" name="Google Shape;81;p18"/>
          <p:cNvSpPr txBox="1"/>
          <p:nvPr/>
        </p:nvSpPr>
        <p:spPr>
          <a:xfrm>
            <a:off x="78492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June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2" name="Google Shape;82;p18"/>
          <p:cNvSpPr txBox="1"/>
          <p:nvPr/>
        </p:nvSpPr>
        <p:spPr>
          <a:xfrm>
            <a:off x="1751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July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3" name="Google Shape;83;p18"/>
          <p:cNvSpPr txBox="1"/>
          <p:nvPr/>
        </p:nvSpPr>
        <p:spPr>
          <a:xfrm>
            <a:off x="4799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August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" name="Google Shape;84;p18"/>
          <p:cNvSpPr txBox="1"/>
          <p:nvPr/>
        </p:nvSpPr>
        <p:spPr>
          <a:xfrm>
            <a:off x="78492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September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1751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October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4799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November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78492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December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riller Source">
  <p:cSld name="TITLE_ONLY_2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username = input()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username == "service":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cmd_code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cmd_code == 7: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crash()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"Unknown command".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passcode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passcode &lt; 10000: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print "Invalid passcode!"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auth(username, passcode)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"Exiting..."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exit()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oi source">
  <p:cSld name="TITLE_ONLY_2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20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def atoi(s):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n = 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for c in s: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if   c == '0': n = n*10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'1': n = n*10 + 1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'2': n = n*10 + 2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'3': n = n*10 + 3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'4': n = n*10 + 4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'5': n = n*10 + 5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'6': n = n*10 + 6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'7': n = n*10 + 7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'8': n = n*10 + 8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'9': n = n*10 + 9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else: break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return n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nalysis Options">
  <p:cSld name="TITLE_AND_TWO_COLUMNS_1_1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1"/>
          <p:cNvSpPr txBox="1"/>
          <p:nvPr/>
        </p:nvSpPr>
        <p:spPr>
          <a:xfrm>
            <a:off x="2508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Specification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should hold about the program?</a:t>
            </a:r>
            <a:br>
              <a:rPr lang="en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Logical Properties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Absence of Crashes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Type Safety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Efficiency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Memory Safety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Information Disclosure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Authentication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" name="Google Shape;99;p21"/>
          <p:cNvSpPr txBox="1"/>
          <p:nvPr/>
        </p:nvSpPr>
        <p:spPr>
          <a:xfrm>
            <a:off x="60636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Technique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will we achieve the goal?</a:t>
            </a:r>
            <a:br>
              <a:rPr lang="en" sz="1800"/>
            </a:br>
            <a:br>
              <a:rPr lang="en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Manual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Symbolic Execution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Abstract Interpretation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Fuzzing</a:t>
            </a:r>
            <a:endParaRPr sz="1800"/>
          </a:p>
        </p:txBody>
      </p:sp>
      <p:sp>
        <p:nvSpPr>
          <p:cNvPr id="100" name="Google Shape;100;p21"/>
          <p:cNvSpPr txBox="1"/>
          <p:nvPr/>
        </p:nvSpPr>
        <p:spPr>
          <a:xfrm>
            <a:off x="3157350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Goal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do we want to achieve regarding the specification?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Verification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Testing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Transformation</a:t>
            </a:r>
            <a:endParaRPr sz="1800"/>
          </a:p>
        </p:txBody>
      </p:sp>
      <p:cxnSp>
        <p:nvCxnSpPr>
          <p:cNvPr id="101" name="Google Shape;101;p21"/>
          <p:cNvCxnSpPr/>
          <p:nvPr/>
        </p:nvCxnSpPr>
        <p:spPr>
          <a:xfrm>
            <a:off x="3080325" y="309100"/>
            <a:ext cx="0" cy="4684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21"/>
          <p:cNvCxnSpPr/>
          <p:nvPr/>
        </p:nvCxnSpPr>
        <p:spPr>
          <a:xfrm>
            <a:off x="5986650" y="309100"/>
            <a:ext cx="0" cy="4684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21"/>
          <p:cNvCxnSpPr/>
          <p:nvPr/>
        </p:nvCxnSpPr>
        <p:spPr>
          <a:xfrm rot="10800000">
            <a:off x="346650" y="2154518"/>
            <a:ext cx="8450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Four_Boxes">
  <p:cSld name="Custom_Four_Boxe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idx="11" type="ftr"/>
          </p:nvPr>
        </p:nvSpPr>
        <p:spPr>
          <a:xfrm>
            <a:off x="1333500" y="4912520"/>
            <a:ext cx="64770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8102430" y="4914900"/>
            <a:ext cx="7620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457202" y="800100"/>
            <a:ext cx="40332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8" name="Google Shape;108;p22"/>
          <p:cNvSpPr txBox="1"/>
          <p:nvPr>
            <p:ph idx="2" type="body"/>
          </p:nvPr>
        </p:nvSpPr>
        <p:spPr>
          <a:xfrm>
            <a:off x="4645481" y="800100"/>
            <a:ext cx="41175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3" type="body"/>
          </p:nvPr>
        </p:nvSpPr>
        <p:spPr>
          <a:xfrm>
            <a:off x="4645477" y="2641146"/>
            <a:ext cx="41175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4" type="body"/>
          </p:nvPr>
        </p:nvSpPr>
        <p:spPr>
          <a:xfrm>
            <a:off x="454481" y="2647270"/>
            <a:ext cx="40332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cxnSp>
        <p:nvCxnSpPr>
          <p:cNvPr id="111" name="Google Shape;111;p22"/>
          <p:cNvCxnSpPr/>
          <p:nvPr/>
        </p:nvCxnSpPr>
        <p:spPr>
          <a:xfrm>
            <a:off x="381000" y="630076"/>
            <a:ext cx="8382000" cy="1200"/>
          </a:xfrm>
          <a:prstGeom prst="straightConnector1">
            <a:avLst/>
          </a:prstGeom>
          <a:noFill/>
          <a:ln cap="flat" cmpd="sng" w="22225">
            <a:solidFill>
              <a:srgbClr val="0F5E9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2" name="Google Shape;11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4414" y="97655"/>
            <a:ext cx="814078" cy="49130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2"/>
          <p:cNvSpPr txBox="1"/>
          <p:nvPr>
            <p:ph type="ctrTitle"/>
          </p:nvPr>
        </p:nvSpPr>
        <p:spPr>
          <a:xfrm>
            <a:off x="1619250" y="113564"/>
            <a:ext cx="71436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TITLE_AND_TWO_COLUMNS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idx="1" type="body"/>
          </p:nvPr>
        </p:nvSpPr>
        <p:spPr>
          <a:xfrm>
            <a:off x="457200" y="241575"/>
            <a:ext cx="39945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692275" y="241575"/>
            <a:ext cx="39945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AND_TWO_COLUMNS_1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idx="1" type="body"/>
          </p:nvPr>
        </p:nvSpPr>
        <p:spPr>
          <a:xfrm>
            <a:off x="250875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6063675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6"/>
          <p:cNvSpPr txBox="1"/>
          <p:nvPr>
            <p:ph idx="3" type="body"/>
          </p:nvPr>
        </p:nvSpPr>
        <p:spPr>
          <a:xfrm>
            <a:off x="3157350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Only">
  <p:cSld name="TITLE_AND_BODY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457200" y="233438"/>
            <a:ext cx="8229600" cy="46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  <a:def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Module: Memory Errors</a:t>
            </a:r>
            <a:endParaRPr/>
          </a:p>
        </p:txBody>
      </p:sp>
      <p:sp>
        <p:nvSpPr>
          <p:cNvPr id="119" name="Google Shape;119;p23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Canaries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Yan Shoshitaishvili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Arizona State University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625" y="404575"/>
            <a:ext cx="6934975" cy="433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4850" y="1149950"/>
            <a:ext cx="3594300" cy="159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5"/>
          <p:cNvSpPr txBox="1"/>
          <p:nvPr/>
        </p:nvSpPr>
        <p:spPr>
          <a:xfrm>
            <a:off x="732975" y="2698900"/>
            <a:ext cx="83262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Crispin Cowan, Calton Pu, Dave Maier, Heather Hinton, Jonathan Walpole,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Peat Bakke, Steve Beattie, Aaron Grier, Perry Wagle and Qian Zhang</a:t>
            </a: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Oregon Graduate Institute of Science &amp; Technology.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300">
                <a:latin typeface="Consolas"/>
                <a:ea typeface="Consolas"/>
                <a:cs typeface="Consolas"/>
                <a:sym typeface="Consolas"/>
              </a:rPr>
              <a:t>StackGuard: Automatic Adaptive Detection and Prevention of Buffer-Overflow Attacks</a:t>
            </a:r>
            <a:r>
              <a:rPr b="1"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."</a:t>
            </a:r>
            <a:endParaRPr b="1"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USENIX Security Symposium</a:t>
            </a: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19</a:t>
            </a: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98</a:t>
            </a: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0805" y="0"/>
            <a:ext cx="663319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-1314083" y="1314560"/>
            <a:ext cx="5142544" cy="2514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Canaries</a:t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fight buffer overflows into the return address, researchers introduced </a:t>
            </a:r>
            <a:r>
              <a:rPr i="1" lang="en"/>
              <a:t>stack canaries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 function prologue, write random value at the end of the stack frame.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 function epilogue, make sure this value is still intact.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Easier to show than tell!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Canaries</a:t>
            </a:r>
            <a:endParaRPr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canaries are VERY </a:t>
            </a:r>
            <a:r>
              <a:rPr lang="en"/>
              <a:t>effective in general.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Situational bypass methods: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Leak the canary (using another vulnerability).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400"/>
              <a:t>Brute-force the canary (for forking processes).</a:t>
            </a:r>
            <a:br>
              <a:rPr lang="en" sz="1400"/>
            </a:b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int main() {</a:t>
            </a:r>
            <a:br>
              <a:rPr lang="en" sz="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    char buf[16];</a:t>
            </a:r>
            <a:br>
              <a:rPr lang="en" sz="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    while (1) {</a:t>
            </a:r>
            <a:br>
              <a:rPr lang="en" sz="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        if (fork()) { wait(0); }</a:t>
            </a:r>
            <a:br>
              <a:rPr lang="en" sz="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        else { </a:t>
            </a: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read(0, buf, 128); return; }</a:t>
            </a:r>
            <a:br>
              <a:rPr lang="en" sz="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400"/>
              <a:t>Jumping the canary (if the situation allows).</a:t>
            </a:r>
            <a:br>
              <a:rPr lang="en" sz="1400"/>
            </a:b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int main() {</a:t>
            </a:r>
            <a:br>
              <a:rPr lang="en" sz="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    char buf[16];</a:t>
            </a:r>
            <a:br>
              <a:rPr lang="en" sz="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    int i;</a:t>
            </a:r>
            <a:br>
              <a:rPr lang="en" sz="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    for (i = 0; i &lt; 128; i++) read(0, buf+i, 1);</a:t>
            </a:r>
            <a:br>
              <a:rPr lang="en" sz="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400"/>
            </a:br>
            <a:r>
              <a:rPr lang="en" sz="1400"/>
              <a:t>Depending on the stack layout, you can overwrite 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400"/>
              <a:t> and redirect the</a:t>
            </a:r>
            <a:br>
              <a:rPr lang="en" sz="1400"/>
            </a:br>
            <a:r>
              <a:rPr lang="en" sz="1400"/>
              <a:t>read to point to </a:t>
            </a:r>
            <a:r>
              <a:rPr i="1" lang="en" sz="1400"/>
              <a:t>after</a:t>
            </a:r>
            <a:r>
              <a:rPr lang="en" sz="1400"/>
              <a:t> the canary!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ashvili 2017.08b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