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89" r:id="rId4"/>
    <p:sldMasterId id="214748369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0cc3d062d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0cc3d062d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40cc5fa9b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40cc5fa9b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40cc5fa9b1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40cc5fa9b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40cc5fa9b1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40cc5fa9b1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40cc5fa9b1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40cc5fa9b1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itle">
  <p:cSld name="TITLE_ONLY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11"/>
          <p:cNvSpPr txBox="1"/>
          <p:nvPr>
            <p:ph idx="1" type="subTitle"/>
          </p:nvPr>
        </p:nvSpPr>
        <p:spPr>
          <a:xfrm>
            <a:off x="685800" y="2179341"/>
            <a:ext cx="7772400" cy="7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None/>
              <a:defRPr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ancy Section Title">
  <p:cSld name="CUSTOM">
    <p:bg>
      <p:bgPr>
        <a:solidFill>
          <a:srgbClr val="351C75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219700" y="2287400"/>
            <a:ext cx="6523800" cy="5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0" name="Google Shape;50;p13"/>
          <p:cNvSpPr txBox="1"/>
          <p:nvPr>
            <p:ph idx="2" type="title"/>
          </p:nvPr>
        </p:nvSpPr>
        <p:spPr>
          <a:xfrm>
            <a:off x="219700" y="499975"/>
            <a:ext cx="6523800" cy="178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9pPr>
          </a:lstStyle>
          <a:p/>
        </p:txBody>
      </p:sp>
      <p:sp>
        <p:nvSpPr>
          <p:cNvPr id="51" name="Google Shape;51;p13"/>
          <p:cNvSpPr txBox="1"/>
          <p:nvPr>
            <p:ph idx="3" type="title"/>
          </p:nvPr>
        </p:nvSpPr>
        <p:spPr>
          <a:xfrm>
            <a:off x="219700" y="2856225"/>
            <a:ext cx="6523800" cy="17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deas">
  <p:cSld name="CUSTOM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537475" y="8683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2" type="title"/>
          </p:nvPr>
        </p:nvSpPr>
        <p:spPr>
          <a:xfrm>
            <a:off x="537475" y="3055688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Ideas">
  <p:cSld name="CUSTOM_1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537475" y="618338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9" name="Google Shape;59;p15"/>
          <p:cNvSpPr txBox="1"/>
          <p:nvPr>
            <p:ph idx="2" type="title"/>
          </p:nvPr>
        </p:nvSpPr>
        <p:spPr>
          <a:xfrm>
            <a:off x="537475" y="33494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5"/>
          <p:cNvSpPr txBox="1"/>
          <p:nvPr>
            <p:ph idx="3" type="title"/>
          </p:nvPr>
        </p:nvSpPr>
        <p:spPr>
          <a:xfrm>
            <a:off x="537475" y="1983875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ral Idea">
  <p:cSld name="CUSTOM_1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537475" y="8683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per Card">
  <p:cSld name="CUSTOM_2">
    <p:bg>
      <p:bgPr>
        <a:solidFill>
          <a:srgbClr val="EFEFE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inM98rrT.png" id="66" name="Google Shape;6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12450" y="1101425"/>
            <a:ext cx="6784150" cy="29406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7"/>
          <p:cNvSpPr txBox="1"/>
          <p:nvPr>
            <p:ph type="title"/>
          </p:nvPr>
        </p:nvSpPr>
        <p:spPr>
          <a:xfrm>
            <a:off x="1359335" y="1236350"/>
            <a:ext cx="6455700" cy="3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0" sz="1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b="0" sz="1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b="0" sz="1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b="0" sz="1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b="0" sz="1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b="0" sz="1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b="0" sz="1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b="0" sz="1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b="0" sz="1800"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359326" y="1528736"/>
            <a:ext cx="6455700" cy="22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lendar">
  <p:cSld name="CUSTOM_3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p18"/>
          <p:cNvCxnSpPr/>
          <p:nvPr/>
        </p:nvCxnSpPr>
        <p:spPr>
          <a:xfrm>
            <a:off x="3048000" y="0"/>
            <a:ext cx="0" cy="514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2" name="Google Shape;72;p18"/>
          <p:cNvCxnSpPr/>
          <p:nvPr/>
        </p:nvCxnSpPr>
        <p:spPr>
          <a:xfrm>
            <a:off x="6096000" y="0"/>
            <a:ext cx="0" cy="514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3" name="Google Shape;73;p18"/>
          <p:cNvCxnSpPr/>
          <p:nvPr/>
        </p:nvCxnSpPr>
        <p:spPr>
          <a:xfrm>
            <a:off x="0" y="1285875"/>
            <a:ext cx="9145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4" name="Google Shape;74;p18"/>
          <p:cNvCxnSpPr/>
          <p:nvPr/>
        </p:nvCxnSpPr>
        <p:spPr>
          <a:xfrm>
            <a:off x="0" y="3857625"/>
            <a:ext cx="9145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5" name="Google Shape;75;p18"/>
          <p:cNvCxnSpPr/>
          <p:nvPr/>
        </p:nvCxnSpPr>
        <p:spPr>
          <a:xfrm>
            <a:off x="0" y="2571750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6" name="Google Shape;76;p18"/>
          <p:cNvSpPr txBox="1"/>
          <p:nvPr/>
        </p:nvSpPr>
        <p:spPr>
          <a:xfrm>
            <a:off x="17514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January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7" name="Google Shape;77;p18"/>
          <p:cNvSpPr txBox="1"/>
          <p:nvPr/>
        </p:nvSpPr>
        <p:spPr>
          <a:xfrm>
            <a:off x="47994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February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8" name="Google Shape;78;p18"/>
          <p:cNvSpPr txBox="1"/>
          <p:nvPr/>
        </p:nvSpPr>
        <p:spPr>
          <a:xfrm>
            <a:off x="78492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March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9" name="Google Shape;79;p18"/>
          <p:cNvSpPr txBox="1"/>
          <p:nvPr/>
        </p:nvSpPr>
        <p:spPr>
          <a:xfrm>
            <a:off x="17514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April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0" name="Google Shape;80;p18"/>
          <p:cNvSpPr txBox="1"/>
          <p:nvPr/>
        </p:nvSpPr>
        <p:spPr>
          <a:xfrm>
            <a:off x="47994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May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1" name="Google Shape;81;p18"/>
          <p:cNvSpPr txBox="1"/>
          <p:nvPr/>
        </p:nvSpPr>
        <p:spPr>
          <a:xfrm>
            <a:off x="78492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June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2" name="Google Shape;82;p18"/>
          <p:cNvSpPr txBox="1"/>
          <p:nvPr/>
        </p:nvSpPr>
        <p:spPr>
          <a:xfrm>
            <a:off x="17514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July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3" name="Google Shape;83;p18"/>
          <p:cNvSpPr txBox="1"/>
          <p:nvPr/>
        </p:nvSpPr>
        <p:spPr>
          <a:xfrm>
            <a:off x="47994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August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4" name="Google Shape;84;p18"/>
          <p:cNvSpPr txBox="1"/>
          <p:nvPr/>
        </p:nvSpPr>
        <p:spPr>
          <a:xfrm>
            <a:off x="78492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September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5" name="Google Shape;85;p18"/>
          <p:cNvSpPr txBox="1"/>
          <p:nvPr/>
        </p:nvSpPr>
        <p:spPr>
          <a:xfrm>
            <a:off x="17514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October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47994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November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78492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December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riller Source">
  <p:cSld name="TITLE_ONLY_2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432825" y="205975"/>
            <a:ext cx="52539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19"/>
          <p:cNvSpPr txBox="1"/>
          <p:nvPr/>
        </p:nvSpPr>
        <p:spPr>
          <a:xfrm>
            <a:off x="223425" y="308250"/>
            <a:ext cx="3209400" cy="45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username = input()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username == "service":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cmd_code = atoi(input())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cmd_code == 7: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crash()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 "Unknown command".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passcode = atoi(input())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passcode &lt; 10000: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print "Invalid passcode!"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auth(username, passcode)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 "Exiting..."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exit()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toi source">
  <p:cSld name="TITLE_ONLY_2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3432825" y="205975"/>
            <a:ext cx="52539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20"/>
          <p:cNvSpPr txBox="1"/>
          <p:nvPr/>
        </p:nvSpPr>
        <p:spPr>
          <a:xfrm>
            <a:off x="223425" y="308250"/>
            <a:ext cx="3209400" cy="45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def atoi(s):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n = 0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for c in s: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if   c == '0': n = n*10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'1': n = n*10 + 1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'2': n = n*10 + 2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'3': n = n*10 + 3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'4': n = n*10 + 4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'5': n = n*10 + 5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'6': n = n*10 + 6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'7': n = n*10 + 7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'8': n = n*10 + 8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'9': n = n*10 + 9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else: break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return n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nalysis Options">
  <p:cSld name="TITLE_AND_TWO_COLUMNS_1_1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21"/>
          <p:cNvSpPr txBox="1"/>
          <p:nvPr/>
        </p:nvSpPr>
        <p:spPr>
          <a:xfrm>
            <a:off x="250875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Specification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should hold about the program?</a:t>
            </a:r>
            <a:br>
              <a:rPr lang="en" sz="1800"/>
            </a:b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Logical Properties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Absence of Crashes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Type Safety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Efficiency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Memory Safety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Information Disclosure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Authentication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9" name="Google Shape;99;p21"/>
          <p:cNvSpPr txBox="1"/>
          <p:nvPr/>
        </p:nvSpPr>
        <p:spPr>
          <a:xfrm>
            <a:off x="6063675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Technique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How will we achieve the goal?</a:t>
            </a:r>
            <a:br>
              <a:rPr lang="en" sz="1800"/>
            </a:br>
            <a:br>
              <a:rPr lang="en" sz="1800"/>
            </a:b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Manual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Symbolic Execution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Abstract Interpretation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Fuzzing</a:t>
            </a:r>
            <a:endParaRPr sz="1800"/>
          </a:p>
        </p:txBody>
      </p:sp>
      <p:sp>
        <p:nvSpPr>
          <p:cNvPr id="100" name="Google Shape;100;p21"/>
          <p:cNvSpPr txBox="1"/>
          <p:nvPr/>
        </p:nvSpPr>
        <p:spPr>
          <a:xfrm>
            <a:off x="3157350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Goal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do we want to achieve regarding the specification?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Verification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Testing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Transformation</a:t>
            </a:r>
            <a:endParaRPr sz="1800"/>
          </a:p>
        </p:txBody>
      </p:sp>
      <p:cxnSp>
        <p:nvCxnSpPr>
          <p:cNvPr id="101" name="Google Shape;101;p21"/>
          <p:cNvCxnSpPr/>
          <p:nvPr/>
        </p:nvCxnSpPr>
        <p:spPr>
          <a:xfrm>
            <a:off x="3080325" y="309100"/>
            <a:ext cx="0" cy="4684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21"/>
          <p:cNvCxnSpPr/>
          <p:nvPr/>
        </p:nvCxnSpPr>
        <p:spPr>
          <a:xfrm>
            <a:off x="5986650" y="309100"/>
            <a:ext cx="0" cy="4684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21"/>
          <p:cNvCxnSpPr/>
          <p:nvPr/>
        </p:nvCxnSpPr>
        <p:spPr>
          <a:xfrm rot="10800000">
            <a:off x="346650" y="2154518"/>
            <a:ext cx="8450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Four_Boxes">
  <p:cSld name="Custom_Four_Boxe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idx="11" type="ftr"/>
          </p:nvPr>
        </p:nvSpPr>
        <p:spPr>
          <a:xfrm>
            <a:off x="1333500" y="4912520"/>
            <a:ext cx="64770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6" name="Google Shape;106;p22"/>
          <p:cNvSpPr txBox="1"/>
          <p:nvPr>
            <p:ph idx="12" type="sldNum"/>
          </p:nvPr>
        </p:nvSpPr>
        <p:spPr>
          <a:xfrm>
            <a:off x="8102430" y="4914900"/>
            <a:ext cx="7620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457202" y="800100"/>
            <a:ext cx="40332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8" name="Google Shape;108;p22"/>
          <p:cNvSpPr txBox="1"/>
          <p:nvPr>
            <p:ph idx="2" type="body"/>
          </p:nvPr>
        </p:nvSpPr>
        <p:spPr>
          <a:xfrm>
            <a:off x="4645481" y="800100"/>
            <a:ext cx="41175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3" type="body"/>
          </p:nvPr>
        </p:nvSpPr>
        <p:spPr>
          <a:xfrm>
            <a:off x="4645477" y="2641146"/>
            <a:ext cx="41175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10" name="Google Shape;110;p22"/>
          <p:cNvSpPr txBox="1"/>
          <p:nvPr>
            <p:ph idx="4" type="body"/>
          </p:nvPr>
        </p:nvSpPr>
        <p:spPr>
          <a:xfrm>
            <a:off x="454481" y="2647270"/>
            <a:ext cx="40332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cxnSp>
        <p:nvCxnSpPr>
          <p:cNvPr id="111" name="Google Shape;111;p22"/>
          <p:cNvCxnSpPr/>
          <p:nvPr/>
        </p:nvCxnSpPr>
        <p:spPr>
          <a:xfrm>
            <a:off x="381000" y="630076"/>
            <a:ext cx="8382000" cy="1200"/>
          </a:xfrm>
          <a:prstGeom prst="straightConnector1">
            <a:avLst/>
          </a:prstGeom>
          <a:noFill/>
          <a:ln cap="flat" cmpd="sng" w="22225">
            <a:solidFill>
              <a:srgbClr val="0F5E9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2" name="Google Shape;112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4414" y="97655"/>
            <a:ext cx="814078" cy="49130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2"/>
          <p:cNvSpPr txBox="1"/>
          <p:nvPr>
            <p:ph type="ctrTitle"/>
          </p:nvPr>
        </p:nvSpPr>
        <p:spPr>
          <a:xfrm>
            <a:off x="1619250" y="113564"/>
            <a:ext cx="71436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0" name="Google Shape;120;p24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1" name="Google Shape;121;p2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4" name="Google Shape;124;p2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5" name="Google Shape;125;p2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8" name="Google Shape;128;p26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9" name="Google Shape;129;p26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0" name="Google Shape;130;p2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TITLE_AND_TWO_COLUMNS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 txBox="1"/>
          <p:nvPr>
            <p:ph idx="1" type="body"/>
          </p:nvPr>
        </p:nvSpPr>
        <p:spPr>
          <a:xfrm>
            <a:off x="457200" y="241575"/>
            <a:ext cx="39945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3" name="Google Shape;133;p27"/>
          <p:cNvSpPr txBox="1"/>
          <p:nvPr>
            <p:ph idx="2" type="body"/>
          </p:nvPr>
        </p:nvSpPr>
        <p:spPr>
          <a:xfrm>
            <a:off x="4692275" y="241575"/>
            <a:ext cx="39945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4" name="Google Shape;134;p2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AND_TWO_COLUMNS_1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/>
          <p:nvPr>
            <p:ph idx="1" type="body"/>
          </p:nvPr>
        </p:nvSpPr>
        <p:spPr>
          <a:xfrm>
            <a:off x="250875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7" name="Google Shape;137;p28"/>
          <p:cNvSpPr txBox="1"/>
          <p:nvPr>
            <p:ph idx="2" type="body"/>
          </p:nvPr>
        </p:nvSpPr>
        <p:spPr>
          <a:xfrm>
            <a:off x="6063675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8" name="Google Shape;138;p28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28"/>
          <p:cNvSpPr txBox="1"/>
          <p:nvPr>
            <p:ph idx="3" type="body"/>
          </p:nvPr>
        </p:nvSpPr>
        <p:spPr>
          <a:xfrm>
            <a:off x="3157350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2" name="Google Shape;142;p2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0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145" name="Google Shape;145;p3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Only">
  <p:cSld name="TITLE_AND_BODY_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2"/>
          <p:cNvSpPr txBox="1"/>
          <p:nvPr>
            <p:ph idx="1" type="body"/>
          </p:nvPr>
        </p:nvSpPr>
        <p:spPr>
          <a:xfrm>
            <a:off x="457200" y="233438"/>
            <a:ext cx="8229600" cy="46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0" name="Google Shape;150;p3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itle">
  <p:cSld name="TITLE_ONLY_1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33"/>
          <p:cNvSpPr txBox="1"/>
          <p:nvPr>
            <p:ph idx="1" type="subTitle"/>
          </p:nvPr>
        </p:nvSpPr>
        <p:spPr>
          <a:xfrm>
            <a:off x="685800" y="2179341"/>
            <a:ext cx="7772400" cy="7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None/>
              <a:defRPr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6" name="Google Shape;156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ancy Section Title">
  <p:cSld name="CUSTOM">
    <p:bg>
      <p:bgPr>
        <a:solidFill>
          <a:srgbClr val="351C75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5"/>
          <p:cNvSpPr txBox="1"/>
          <p:nvPr>
            <p:ph type="title"/>
          </p:nvPr>
        </p:nvSpPr>
        <p:spPr>
          <a:xfrm>
            <a:off x="219700" y="2287400"/>
            <a:ext cx="6523800" cy="5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59" name="Google Shape;159;p35"/>
          <p:cNvSpPr txBox="1"/>
          <p:nvPr>
            <p:ph idx="2" type="title"/>
          </p:nvPr>
        </p:nvSpPr>
        <p:spPr>
          <a:xfrm>
            <a:off x="219700" y="499975"/>
            <a:ext cx="6523800" cy="178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9pPr>
          </a:lstStyle>
          <a:p/>
        </p:txBody>
      </p:sp>
      <p:sp>
        <p:nvSpPr>
          <p:cNvPr id="160" name="Google Shape;160;p35"/>
          <p:cNvSpPr txBox="1"/>
          <p:nvPr>
            <p:ph idx="3" type="title"/>
          </p:nvPr>
        </p:nvSpPr>
        <p:spPr>
          <a:xfrm>
            <a:off x="219700" y="2856225"/>
            <a:ext cx="6523800" cy="17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9pPr>
          </a:lstStyle>
          <a:p/>
        </p:txBody>
      </p:sp>
      <p:sp>
        <p:nvSpPr>
          <p:cNvPr id="161" name="Google Shape;161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deas">
  <p:cSld name="CUSTOM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6"/>
          <p:cNvSpPr txBox="1"/>
          <p:nvPr>
            <p:ph type="title"/>
          </p:nvPr>
        </p:nvSpPr>
        <p:spPr>
          <a:xfrm>
            <a:off x="537475" y="8683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4" name="Google Shape;164;p36"/>
          <p:cNvSpPr txBox="1"/>
          <p:nvPr>
            <p:ph idx="2" type="title"/>
          </p:nvPr>
        </p:nvSpPr>
        <p:spPr>
          <a:xfrm>
            <a:off x="537475" y="3055688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5" name="Google Shape;165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Ideas">
  <p:cSld name="CUSTOM_1_2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7"/>
          <p:cNvSpPr txBox="1"/>
          <p:nvPr>
            <p:ph type="title"/>
          </p:nvPr>
        </p:nvSpPr>
        <p:spPr>
          <a:xfrm>
            <a:off x="537475" y="618338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8" name="Google Shape;168;p37"/>
          <p:cNvSpPr txBox="1"/>
          <p:nvPr>
            <p:ph idx="2" type="title"/>
          </p:nvPr>
        </p:nvSpPr>
        <p:spPr>
          <a:xfrm>
            <a:off x="537475" y="33494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9" name="Google Shape;169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p37"/>
          <p:cNvSpPr txBox="1"/>
          <p:nvPr>
            <p:ph idx="3" type="title"/>
          </p:nvPr>
        </p:nvSpPr>
        <p:spPr>
          <a:xfrm>
            <a:off x="537475" y="1983875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ral Idea">
  <p:cSld name="CUSTOM_1_1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8"/>
          <p:cNvSpPr txBox="1"/>
          <p:nvPr>
            <p:ph type="title"/>
          </p:nvPr>
        </p:nvSpPr>
        <p:spPr>
          <a:xfrm>
            <a:off x="537475" y="8683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73" name="Google Shape;173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per Card">
  <p:cSld name="CUSTOM_2">
    <p:bg>
      <p:bgPr>
        <a:solidFill>
          <a:srgbClr val="EFEFEF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inM98rrT.png" id="175" name="Google Shape;175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12450" y="1101425"/>
            <a:ext cx="6784150" cy="294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9"/>
          <p:cNvSpPr txBox="1"/>
          <p:nvPr>
            <p:ph type="title"/>
          </p:nvPr>
        </p:nvSpPr>
        <p:spPr>
          <a:xfrm>
            <a:off x="1359335" y="1236350"/>
            <a:ext cx="6455700" cy="3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1800"/>
            </a:lvl9pPr>
          </a:lstStyle>
          <a:p/>
        </p:txBody>
      </p:sp>
      <p:sp>
        <p:nvSpPr>
          <p:cNvPr id="177" name="Google Shape;177;p39"/>
          <p:cNvSpPr txBox="1"/>
          <p:nvPr>
            <p:ph idx="1" type="body"/>
          </p:nvPr>
        </p:nvSpPr>
        <p:spPr>
          <a:xfrm>
            <a:off x="1359326" y="1528736"/>
            <a:ext cx="6455700" cy="22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78" name="Google Shape;178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lendar">
  <p:cSld name="CUSTOM_3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Google Shape;180;p40"/>
          <p:cNvCxnSpPr/>
          <p:nvPr/>
        </p:nvCxnSpPr>
        <p:spPr>
          <a:xfrm>
            <a:off x="3048000" y="0"/>
            <a:ext cx="0" cy="514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40"/>
          <p:cNvCxnSpPr/>
          <p:nvPr/>
        </p:nvCxnSpPr>
        <p:spPr>
          <a:xfrm>
            <a:off x="6096000" y="0"/>
            <a:ext cx="0" cy="514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40"/>
          <p:cNvCxnSpPr/>
          <p:nvPr/>
        </p:nvCxnSpPr>
        <p:spPr>
          <a:xfrm>
            <a:off x="0" y="1285875"/>
            <a:ext cx="9145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40"/>
          <p:cNvCxnSpPr/>
          <p:nvPr/>
        </p:nvCxnSpPr>
        <p:spPr>
          <a:xfrm>
            <a:off x="0" y="3857625"/>
            <a:ext cx="9145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40"/>
          <p:cNvCxnSpPr/>
          <p:nvPr/>
        </p:nvCxnSpPr>
        <p:spPr>
          <a:xfrm>
            <a:off x="0" y="2571750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85" name="Google Shape;185;p40"/>
          <p:cNvSpPr txBox="1"/>
          <p:nvPr/>
        </p:nvSpPr>
        <p:spPr>
          <a:xfrm>
            <a:off x="17514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January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6" name="Google Shape;186;p40"/>
          <p:cNvSpPr txBox="1"/>
          <p:nvPr/>
        </p:nvSpPr>
        <p:spPr>
          <a:xfrm>
            <a:off x="47994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February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7" name="Google Shape;187;p40"/>
          <p:cNvSpPr txBox="1"/>
          <p:nvPr/>
        </p:nvSpPr>
        <p:spPr>
          <a:xfrm>
            <a:off x="78492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March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8" name="Google Shape;188;p40"/>
          <p:cNvSpPr txBox="1"/>
          <p:nvPr/>
        </p:nvSpPr>
        <p:spPr>
          <a:xfrm>
            <a:off x="17514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April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9" name="Google Shape;189;p40"/>
          <p:cNvSpPr txBox="1"/>
          <p:nvPr/>
        </p:nvSpPr>
        <p:spPr>
          <a:xfrm>
            <a:off x="47994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May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0" name="Google Shape;190;p40"/>
          <p:cNvSpPr txBox="1"/>
          <p:nvPr/>
        </p:nvSpPr>
        <p:spPr>
          <a:xfrm>
            <a:off x="78492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June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1" name="Google Shape;191;p40"/>
          <p:cNvSpPr txBox="1"/>
          <p:nvPr/>
        </p:nvSpPr>
        <p:spPr>
          <a:xfrm>
            <a:off x="17514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July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2" name="Google Shape;192;p40"/>
          <p:cNvSpPr txBox="1"/>
          <p:nvPr/>
        </p:nvSpPr>
        <p:spPr>
          <a:xfrm>
            <a:off x="47994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August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3" name="Google Shape;193;p40"/>
          <p:cNvSpPr txBox="1"/>
          <p:nvPr/>
        </p:nvSpPr>
        <p:spPr>
          <a:xfrm>
            <a:off x="78492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September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4" name="Google Shape;194;p40"/>
          <p:cNvSpPr txBox="1"/>
          <p:nvPr/>
        </p:nvSpPr>
        <p:spPr>
          <a:xfrm>
            <a:off x="17514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October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5" name="Google Shape;195;p40"/>
          <p:cNvSpPr txBox="1"/>
          <p:nvPr/>
        </p:nvSpPr>
        <p:spPr>
          <a:xfrm>
            <a:off x="47994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November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6" name="Google Shape;196;p40"/>
          <p:cNvSpPr txBox="1"/>
          <p:nvPr/>
        </p:nvSpPr>
        <p:spPr>
          <a:xfrm>
            <a:off x="78492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December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riller Source">
  <p:cSld name="TITLE_ONLY_2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1"/>
          <p:cNvSpPr txBox="1"/>
          <p:nvPr>
            <p:ph type="title"/>
          </p:nvPr>
        </p:nvSpPr>
        <p:spPr>
          <a:xfrm>
            <a:off x="3432825" y="205975"/>
            <a:ext cx="52539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9" name="Google Shape;199;p4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41"/>
          <p:cNvSpPr txBox="1"/>
          <p:nvPr/>
        </p:nvSpPr>
        <p:spPr>
          <a:xfrm>
            <a:off x="223425" y="308250"/>
            <a:ext cx="3209400" cy="45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username = input()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username == "service":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cmd_code = atoi(input())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cmd_code == 7: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crash()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 "Unknown command".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passcode = atoi(input())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passcode &lt; 10000: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print "Invalid passcode!"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auth(username, passcode)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 "Exiting..."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exit()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TITLE_AND_TWO_COLUMNS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idx="1" type="body"/>
          </p:nvPr>
        </p:nvSpPr>
        <p:spPr>
          <a:xfrm>
            <a:off x="457200" y="241575"/>
            <a:ext cx="39945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692275" y="241575"/>
            <a:ext cx="39945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toi source">
  <p:cSld name="TITLE_ONLY_2_1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2"/>
          <p:cNvSpPr txBox="1"/>
          <p:nvPr>
            <p:ph type="title"/>
          </p:nvPr>
        </p:nvSpPr>
        <p:spPr>
          <a:xfrm>
            <a:off x="3432825" y="205975"/>
            <a:ext cx="52539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3" name="Google Shape;203;p4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4" name="Google Shape;204;p42"/>
          <p:cNvSpPr txBox="1"/>
          <p:nvPr/>
        </p:nvSpPr>
        <p:spPr>
          <a:xfrm>
            <a:off x="223425" y="308250"/>
            <a:ext cx="3209400" cy="45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def atoi(s):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n = 0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for c in s: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if   c == '0': n = n*10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'1': n = n*10 + 1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'2': n = n*10 + 2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'3': n = n*10 + 3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'4': n = n*10 + 4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'5': n = n*10 + 5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'6': n = n*10 + 6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'7': n = n*10 + 7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'8': n = n*10 + 8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'9': n = n*10 + 9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else: break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return n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nalysis Options">
  <p:cSld name="TITLE_AND_TWO_COLUMNS_1_1_1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7" name="Google Shape;207;p43"/>
          <p:cNvSpPr txBox="1"/>
          <p:nvPr/>
        </p:nvSpPr>
        <p:spPr>
          <a:xfrm>
            <a:off x="250875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Specification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should hold about the program?</a:t>
            </a:r>
            <a:br>
              <a:rPr lang="en" sz="1800"/>
            </a:b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Logical Properties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Absence of Crashes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Type Safety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Efficiency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Memory Safety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Information Disclosure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Authentication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8" name="Google Shape;208;p43"/>
          <p:cNvSpPr txBox="1"/>
          <p:nvPr/>
        </p:nvSpPr>
        <p:spPr>
          <a:xfrm>
            <a:off x="6063675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Technique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How will we achieve the goal?</a:t>
            </a:r>
            <a:br>
              <a:rPr lang="en" sz="1800"/>
            </a:br>
            <a:br>
              <a:rPr lang="en" sz="1800"/>
            </a:b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Manual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Symbolic Execution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Abstract Interpretation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Fuzzing</a:t>
            </a:r>
            <a:endParaRPr sz="1800"/>
          </a:p>
        </p:txBody>
      </p:sp>
      <p:sp>
        <p:nvSpPr>
          <p:cNvPr id="209" name="Google Shape;209;p43"/>
          <p:cNvSpPr txBox="1"/>
          <p:nvPr/>
        </p:nvSpPr>
        <p:spPr>
          <a:xfrm>
            <a:off x="3157350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Goal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do we want to achieve regarding the specification?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Verification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Testing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Transformation</a:t>
            </a:r>
            <a:endParaRPr sz="1800"/>
          </a:p>
        </p:txBody>
      </p:sp>
      <p:cxnSp>
        <p:nvCxnSpPr>
          <p:cNvPr id="210" name="Google Shape;210;p43"/>
          <p:cNvCxnSpPr/>
          <p:nvPr/>
        </p:nvCxnSpPr>
        <p:spPr>
          <a:xfrm>
            <a:off x="3080325" y="309100"/>
            <a:ext cx="0" cy="4684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43"/>
          <p:cNvCxnSpPr/>
          <p:nvPr/>
        </p:nvCxnSpPr>
        <p:spPr>
          <a:xfrm>
            <a:off x="5986650" y="309100"/>
            <a:ext cx="0" cy="4684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43"/>
          <p:cNvCxnSpPr/>
          <p:nvPr/>
        </p:nvCxnSpPr>
        <p:spPr>
          <a:xfrm rot="10800000">
            <a:off x="346650" y="2154518"/>
            <a:ext cx="8450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AND_TWO_COLUMNS_1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idx="1" type="body"/>
          </p:nvPr>
        </p:nvSpPr>
        <p:spPr>
          <a:xfrm>
            <a:off x="250875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6063675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6"/>
          <p:cNvSpPr txBox="1"/>
          <p:nvPr>
            <p:ph idx="3" type="body"/>
          </p:nvPr>
        </p:nvSpPr>
        <p:spPr>
          <a:xfrm>
            <a:off x="3157350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Only">
  <p:cSld name="TITLE_AND_BODY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457200" y="233438"/>
            <a:ext cx="8229600" cy="46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21" Type="http://schemas.openxmlformats.org/officeDocument/2006/relationships/theme" Target="../theme/theme3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37.xml"/><Relationship Id="rId5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40.xml"/><Relationship Id="rId6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9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  <a:def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  <a:def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17" name="Google Shape;117;p2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  <p:sldLayoutId id="2147483687" r:id="rId19"/>
    <p:sldLayoutId id="2147483688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4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Module: Reverse Engineering</a:t>
            </a:r>
            <a:endParaRPr/>
          </a:p>
        </p:txBody>
      </p:sp>
      <p:sp>
        <p:nvSpPr>
          <p:cNvPr id="218" name="Google Shape;218;p44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Reverse Engineering</a:t>
            </a:r>
            <a:r>
              <a:rPr lang="en"/>
              <a:t>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Yan Shoshitaishvili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Arizona State University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Forward Engineering Process</a:t>
            </a:r>
            <a:endParaRPr/>
          </a:p>
        </p:txBody>
      </p:sp>
      <p:sp>
        <p:nvSpPr>
          <p:cNvPr id="224" name="Google Shape;224;p45"/>
          <p:cNvSpPr txBox="1"/>
          <p:nvPr>
            <p:ph idx="1" type="body"/>
          </p:nvPr>
        </p:nvSpPr>
        <p:spPr>
          <a:xfrm>
            <a:off x="457200" y="1200150"/>
            <a:ext cx="60387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"Forward Engineering" is an overloaded term, but in this context, it is the process of building a program.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Figure out what you want to code.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Code it.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Compile it (can include JIT).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Run it.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At every step, information is lost!</a:t>
            </a:r>
            <a:endParaRPr/>
          </a:p>
        </p:txBody>
      </p:sp>
      <p:sp>
        <p:nvSpPr>
          <p:cNvPr id="225" name="Google Shape;225;p45"/>
          <p:cNvSpPr/>
          <p:nvPr/>
        </p:nvSpPr>
        <p:spPr>
          <a:xfrm>
            <a:off x="6858425" y="205975"/>
            <a:ext cx="1932300" cy="34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Design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26" name="Google Shape;226;p45"/>
          <p:cNvSpPr/>
          <p:nvPr/>
        </p:nvSpPr>
        <p:spPr>
          <a:xfrm>
            <a:off x="6858425" y="692796"/>
            <a:ext cx="1932300" cy="34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Code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27" name="Google Shape;227;p45"/>
          <p:cNvSpPr/>
          <p:nvPr/>
        </p:nvSpPr>
        <p:spPr>
          <a:xfrm>
            <a:off x="6858425" y="1179617"/>
            <a:ext cx="1932300" cy="34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Compile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28" name="Google Shape;228;p45"/>
          <p:cNvSpPr/>
          <p:nvPr/>
        </p:nvSpPr>
        <p:spPr>
          <a:xfrm>
            <a:off x="6858425" y="1666437"/>
            <a:ext cx="1932300" cy="34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Fix Tons of Bugs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29" name="Google Shape;229;p45"/>
          <p:cNvSpPr/>
          <p:nvPr/>
        </p:nvSpPr>
        <p:spPr>
          <a:xfrm>
            <a:off x="6858425" y="2153258"/>
            <a:ext cx="1932300" cy="34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Compile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30" name="Google Shape;230;p45"/>
          <p:cNvSpPr/>
          <p:nvPr/>
        </p:nvSpPr>
        <p:spPr>
          <a:xfrm>
            <a:off x="6858425" y="2640079"/>
            <a:ext cx="1932300" cy="34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Extensive Cursing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31" name="Google Shape;231;p45"/>
          <p:cNvSpPr/>
          <p:nvPr/>
        </p:nvSpPr>
        <p:spPr>
          <a:xfrm>
            <a:off x="6858425" y="3126900"/>
            <a:ext cx="1932300" cy="34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Fix More Bugs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32" name="Google Shape;232;p45"/>
          <p:cNvSpPr/>
          <p:nvPr/>
        </p:nvSpPr>
        <p:spPr>
          <a:xfrm>
            <a:off x="6858425" y="3613721"/>
            <a:ext cx="1932300" cy="34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Compile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33" name="Google Shape;233;p45"/>
          <p:cNvSpPr/>
          <p:nvPr/>
        </p:nvSpPr>
        <p:spPr>
          <a:xfrm>
            <a:off x="6858425" y="4100542"/>
            <a:ext cx="1932300" cy="34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Assemble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34" name="Google Shape;234;p45"/>
          <p:cNvPicPr preferRelativeResize="0"/>
          <p:nvPr/>
        </p:nvPicPr>
        <p:blipFill rotWithShape="1">
          <a:blip r:embed="rId3">
            <a:alphaModFix/>
          </a:blip>
          <a:srcRect b="7242" l="15475" r="12380" t="2789"/>
          <a:stretch/>
        </p:blipFill>
        <p:spPr>
          <a:xfrm>
            <a:off x="7669747" y="4608625"/>
            <a:ext cx="309657" cy="392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5" name="Google Shape;235;p45"/>
          <p:cNvCxnSpPr>
            <a:stCxn id="225" idx="2"/>
            <a:endCxn id="226" idx="0"/>
          </p:cNvCxnSpPr>
          <p:nvPr/>
        </p:nvCxnSpPr>
        <p:spPr>
          <a:xfrm>
            <a:off x="7824575" y="548575"/>
            <a:ext cx="0" cy="14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" name="Google Shape;236;p45"/>
          <p:cNvCxnSpPr>
            <a:stCxn id="226" idx="2"/>
            <a:endCxn id="227" idx="0"/>
          </p:cNvCxnSpPr>
          <p:nvPr/>
        </p:nvCxnSpPr>
        <p:spPr>
          <a:xfrm>
            <a:off x="7824575" y="1035396"/>
            <a:ext cx="0" cy="14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7" name="Google Shape;237;p45"/>
          <p:cNvCxnSpPr>
            <a:endCxn id="228" idx="0"/>
          </p:cNvCxnSpPr>
          <p:nvPr/>
        </p:nvCxnSpPr>
        <p:spPr>
          <a:xfrm>
            <a:off x="7824575" y="1522137"/>
            <a:ext cx="0" cy="14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" name="Google Shape;238;p45"/>
          <p:cNvCxnSpPr>
            <a:stCxn id="228" idx="2"/>
            <a:endCxn id="229" idx="0"/>
          </p:cNvCxnSpPr>
          <p:nvPr/>
        </p:nvCxnSpPr>
        <p:spPr>
          <a:xfrm>
            <a:off x="7824575" y="2009037"/>
            <a:ext cx="0" cy="14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" name="Google Shape;239;p45"/>
          <p:cNvCxnSpPr>
            <a:stCxn id="229" idx="2"/>
            <a:endCxn id="230" idx="0"/>
          </p:cNvCxnSpPr>
          <p:nvPr/>
        </p:nvCxnSpPr>
        <p:spPr>
          <a:xfrm>
            <a:off x="7824575" y="2495858"/>
            <a:ext cx="0" cy="14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0" name="Google Shape;240;p45"/>
          <p:cNvCxnSpPr>
            <a:stCxn id="230" idx="2"/>
            <a:endCxn id="231" idx="0"/>
          </p:cNvCxnSpPr>
          <p:nvPr/>
        </p:nvCxnSpPr>
        <p:spPr>
          <a:xfrm>
            <a:off x="7824575" y="2982679"/>
            <a:ext cx="0" cy="14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1" name="Google Shape;241;p45"/>
          <p:cNvCxnSpPr>
            <a:stCxn id="231" idx="2"/>
            <a:endCxn id="232" idx="0"/>
          </p:cNvCxnSpPr>
          <p:nvPr/>
        </p:nvCxnSpPr>
        <p:spPr>
          <a:xfrm>
            <a:off x="7824575" y="3469500"/>
            <a:ext cx="0" cy="14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2" name="Google Shape;242;p45"/>
          <p:cNvCxnSpPr>
            <a:stCxn id="232" idx="2"/>
            <a:endCxn id="233" idx="0"/>
          </p:cNvCxnSpPr>
          <p:nvPr/>
        </p:nvCxnSpPr>
        <p:spPr>
          <a:xfrm>
            <a:off x="7824575" y="3956321"/>
            <a:ext cx="0" cy="14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" name="Google Shape;243;p45"/>
          <p:cNvCxnSpPr>
            <a:stCxn id="233" idx="2"/>
            <a:endCxn id="234" idx="0"/>
          </p:cNvCxnSpPr>
          <p:nvPr/>
        </p:nvCxnSpPr>
        <p:spPr>
          <a:xfrm>
            <a:off x="7824575" y="4443142"/>
            <a:ext cx="0" cy="1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249" name="Google Shape;249;p46"/>
          <p:cNvSpPr txBox="1"/>
          <p:nvPr>
            <p:ph idx="1" type="body"/>
          </p:nvPr>
        </p:nvSpPr>
        <p:spPr>
          <a:xfrm>
            <a:off x="457200" y="1200150"/>
            <a:ext cx="60387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is lost in the transition between Design and Code?</a:t>
            </a:r>
            <a:endParaRPr/>
          </a:p>
        </p:txBody>
      </p:sp>
      <p:sp>
        <p:nvSpPr>
          <p:cNvPr id="250" name="Google Shape;250;p46"/>
          <p:cNvSpPr/>
          <p:nvPr/>
        </p:nvSpPr>
        <p:spPr>
          <a:xfrm>
            <a:off x="6858425" y="205975"/>
            <a:ext cx="1932300" cy="3426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Design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51" name="Google Shape;251;p46"/>
          <p:cNvSpPr/>
          <p:nvPr/>
        </p:nvSpPr>
        <p:spPr>
          <a:xfrm>
            <a:off x="6858425" y="692796"/>
            <a:ext cx="1932300" cy="3426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Code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52" name="Google Shape;252;p46"/>
          <p:cNvSpPr/>
          <p:nvPr/>
        </p:nvSpPr>
        <p:spPr>
          <a:xfrm>
            <a:off x="6858425" y="1179617"/>
            <a:ext cx="1932300" cy="34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Compile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53" name="Google Shape;253;p46"/>
          <p:cNvSpPr/>
          <p:nvPr/>
        </p:nvSpPr>
        <p:spPr>
          <a:xfrm>
            <a:off x="6858425" y="1666437"/>
            <a:ext cx="1932300" cy="34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Fix Tons of Bugs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54" name="Google Shape;254;p46"/>
          <p:cNvSpPr/>
          <p:nvPr/>
        </p:nvSpPr>
        <p:spPr>
          <a:xfrm>
            <a:off x="6858425" y="2153258"/>
            <a:ext cx="1932300" cy="34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Compile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55" name="Google Shape;255;p46"/>
          <p:cNvSpPr/>
          <p:nvPr/>
        </p:nvSpPr>
        <p:spPr>
          <a:xfrm>
            <a:off x="6858425" y="2640079"/>
            <a:ext cx="1932300" cy="34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Extensive Cursing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56" name="Google Shape;256;p46"/>
          <p:cNvSpPr/>
          <p:nvPr/>
        </p:nvSpPr>
        <p:spPr>
          <a:xfrm>
            <a:off x="6858425" y="3126900"/>
            <a:ext cx="1932300" cy="34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Fix More Bugs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57" name="Google Shape;257;p46"/>
          <p:cNvSpPr/>
          <p:nvPr/>
        </p:nvSpPr>
        <p:spPr>
          <a:xfrm>
            <a:off x="6858425" y="3613721"/>
            <a:ext cx="1932300" cy="34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Compile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58" name="Google Shape;258;p46"/>
          <p:cNvSpPr/>
          <p:nvPr/>
        </p:nvSpPr>
        <p:spPr>
          <a:xfrm>
            <a:off x="6858425" y="4100542"/>
            <a:ext cx="1932300" cy="34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Assemble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59" name="Google Shape;259;p46"/>
          <p:cNvPicPr preferRelativeResize="0"/>
          <p:nvPr/>
        </p:nvPicPr>
        <p:blipFill rotWithShape="1">
          <a:blip r:embed="rId3">
            <a:alphaModFix/>
          </a:blip>
          <a:srcRect b="7242" l="15475" r="12380" t="2789"/>
          <a:stretch/>
        </p:blipFill>
        <p:spPr>
          <a:xfrm>
            <a:off x="7669747" y="4608625"/>
            <a:ext cx="309657" cy="392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0" name="Google Shape;260;p46"/>
          <p:cNvCxnSpPr>
            <a:stCxn id="250" idx="2"/>
            <a:endCxn id="251" idx="0"/>
          </p:cNvCxnSpPr>
          <p:nvPr/>
        </p:nvCxnSpPr>
        <p:spPr>
          <a:xfrm>
            <a:off x="7824575" y="548575"/>
            <a:ext cx="0" cy="14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1" name="Google Shape;261;p46"/>
          <p:cNvCxnSpPr>
            <a:stCxn id="251" idx="2"/>
            <a:endCxn id="252" idx="0"/>
          </p:cNvCxnSpPr>
          <p:nvPr/>
        </p:nvCxnSpPr>
        <p:spPr>
          <a:xfrm>
            <a:off x="7824575" y="1035396"/>
            <a:ext cx="0" cy="14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2" name="Google Shape;262;p46"/>
          <p:cNvCxnSpPr>
            <a:endCxn id="253" idx="0"/>
          </p:cNvCxnSpPr>
          <p:nvPr/>
        </p:nvCxnSpPr>
        <p:spPr>
          <a:xfrm>
            <a:off x="7824575" y="1522137"/>
            <a:ext cx="0" cy="14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3" name="Google Shape;263;p46"/>
          <p:cNvCxnSpPr>
            <a:stCxn id="253" idx="2"/>
            <a:endCxn id="254" idx="0"/>
          </p:cNvCxnSpPr>
          <p:nvPr/>
        </p:nvCxnSpPr>
        <p:spPr>
          <a:xfrm>
            <a:off x="7824575" y="2009037"/>
            <a:ext cx="0" cy="14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4" name="Google Shape;264;p46"/>
          <p:cNvCxnSpPr>
            <a:stCxn id="254" idx="2"/>
            <a:endCxn id="255" idx="0"/>
          </p:cNvCxnSpPr>
          <p:nvPr/>
        </p:nvCxnSpPr>
        <p:spPr>
          <a:xfrm>
            <a:off x="7824575" y="2495858"/>
            <a:ext cx="0" cy="14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5" name="Google Shape;265;p46"/>
          <p:cNvCxnSpPr>
            <a:stCxn id="255" idx="2"/>
            <a:endCxn id="256" idx="0"/>
          </p:cNvCxnSpPr>
          <p:nvPr/>
        </p:nvCxnSpPr>
        <p:spPr>
          <a:xfrm>
            <a:off x="7824575" y="2982679"/>
            <a:ext cx="0" cy="14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6" name="Google Shape;266;p46"/>
          <p:cNvCxnSpPr>
            <a:stCxn id="256" idx="2"/>
            <a:endCxn id="257" idx="0"/>
          </p:cNvCxnSpPr>
          <p:nvPr/>
        </p:nvCxnSpPr>
        <p:spPr>
          <a:xfrm>
            <a:off x="7824575" y="3469500"/>
            <a:ext cx="0" cy="14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7" name="Google Shape;267;p46"/>
          <p:cNvCxnSpPr>
            <a:stCxn id="257" idx="2"/>
            <a:endCxn id="258" idx="0"/>
          </p:cNvCxnSpPr>
          <p:nvPr/>
        </p:nvCxnSpPr>
        <p:spPr>
          <a:xfrm>
            <a:off x="7824575" y="3956321"/>
            <a:ext cx="0" cy="14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8" name="Google Shape;268;p46"/>
          <p:cNvCxnSpPr>
            <a:stCxn id="258" idx="2"/>
            <a:endCxn id="259" idx="0"/>
          </p:cNvCxnSpPr>
          <p:nvPr/>
        </p:nvCxnSpPr>
        <p:spPr>
          <a:xfrm>
            <a:off x="7824575" y="4443142"/>
            <a:ext cx="0" cy="1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9" name="Google Shape;269;p46"/>
          <p:cNvSpPr/>
          <p:nvPr/>
        </p:nvSpPr>
        <p:spPr>
          <a:xfrm>
            <a:off x="1590500" y="2374225"/>
            <a:ext cx="3772200" cy="1239600"/>
          </a:xfrm>
          <a:prstGeom prst="wedgeRoundRectCallout">
            <a:avLst>
              <a:gd fmla="val -36886" name="adj1"/>
              <a:gd fmla="val 73179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Who wrote this bad code??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...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Oh, it was me...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70" name="Google Shape;270;p46"/>
          <p:cNvSpPr txBox="1"/>
          <p:nvPr/>
        </p:nvSpPr>
        <p:spPr>
          <a:xfrm>
            <a:off x="1470050" y="3742475"/>
            <a:ext cx="7404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Roboto Light"/>
                <a:ea typeface="Roboto Light"/>
                <a:cs typeface="Roboto Light"/>
                <a:sym typeface="Roboto Light"/>
              </a:rPr>
              <a:t>🤔</a:t>
            </a:r>
            <a:endParaRPr sz="4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276" name="Google Shape;276;p47"/>
          <p:cNvSpPr txBox="1"/>
          <p:nvPr>
            <p:ph idx="1" type="body"/>
          </p:nvPr>
        </p:nvSpPr>
        <p:spPr>
          <a:xfrm>
            <a:off x="457200" y="1200150"/>
            <a:ext cx="60387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is lost in the compilation process?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Variable names.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Function names.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Structure (classes, structs, etc)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Sometimes, entire algorithms (optimization)!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do we get it back?</a:t>
            </a:r>
            <a:endParaRPr/>
          </a:p>
        </p:txBody>
      </p:sp>
      <p:sp>
        <p:nvSpPr>
          <p:cNvPr id="277" name="Google Shape;277;p47"/>
          <p:cNvSpPr/>
          <p:nvPr/>
        </p:nvSpPr>
        <p:spPr>
          <a:xfrm>
            <a:off x="6858425" y="205975"/>
            <a:ext cx="1932300" cy="34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Design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78" name="Google Shape;278;p47"/>
          <p:cNvSpPr/>
          <p:nvPr/>
        </p:nvSpPr>
        <p:spPr>
          <a:xfrm>
            <a:off x="6858425" y="692796"/>
            <a:ext cx="1932300" cy="34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Code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79" name="Google Shape;279;p47"/>
          <p:cNvSpPr/>
          <p:nvPr/>
        </p:nvSpPr>
        <p:spPr>
          <a:xfrm>
            <a:off x="6858425" y="1179617"/>
            <a:ext cx="1932300" cy="34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Compile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0" name="Google Shape;280;p47"/>
          <p:cNvSpPr/>
          <p:nvPr/>
        </p:nvSpPr>
        <p:spPr>
          <a:xfrm>
            <a:off x="6858425" y="1666437"/>
            <a:ext cx="1932300" cy="34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Fix Tons of Bugs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1" name="Google Shape;281;p47"/>
          <p:cNvSpPr/>
          <p:nvPr/>
        </p:nvSpPr>
        <p:spPr>
          <a:xfrm>
            <a:off x="6858425" y="2153258"/>
            <a:ext cx="1932300" cy="34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Compile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2" name="Google Shape;282;p47"/>
          <p:cNvSpPr/>
          <p:nvPr/>
        </p:nvSpPr>
        <p:spPr>
          <a:xfrm>
            <a:off x="6858425" y="2640079"/>
            <a:ext cx="1932300" cy="34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Extensive Cursing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3" name="Google Shape;283;p47"/>
          <p:cNvSpPr/>
          <p:nvPr/>
        </p:nvSpPr>
        <p:spPr>
          <a:xfrm>
            <a:off x="6858425" y="3126900"/>
            <a:ext cx="1932300" cy="34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Fix More Bugs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4" name="Google Shape;284;p47"/>
          <p:cNvSpPr/>
          <p:nvPr/>
        </p:nvSpPr>
        <p:spPr>
          <a:xfrm>
            <a:off x="6858425" y="3613721"/>
            <a:ext cx="1932300" cy="3426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Compile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5" name="Google Shape;285;p47"/>
          <p:cNvSpPr/>
          <p:nvPr/>
        </p:nvSpPr>
        <p:spPr>
          <a:xfrm>
            <a:off x="6858425" y="4100542"/>
            <a:ext cx="1932300" cy="3426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Assemble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86" name="Google Shape;286;p47"/>
          <p:cNvPicPr preferRelativeResize="0"/>
          <p:nvPr/>
        </p:nvPicPr>
        <p:blipFill rotWithShape="1">
          <a:blip r:embed="rId3">
            <a:alphaModFix/>
          </a:blip>
          <a:srcRect b="7242" l="15475" r="12380" t="2789"/>
          <a:stretch/>
        </p:blipFill>
        <p:spPr>
          <a:xfrm>
            <a:off x="7669747" y="4608625"/>
            <a:ext cx="309657" cy="392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" name="Google Shape;287;p47"/>
          <p:cNvCxnSpPr>
            <a:stCxn id="277" idx="2"/>
            <a:endCxn id="278" idx="0"/>
          </p:cNvCxnSpPr>
          <p:nvPr/>
        </p:nvCxnSpPr>
        <p:spPr>
          <a:xfrm>
            <a:off x="7824575" y="548575"/>
            <a:ext cx="0" cy="14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8" name="Google Shape;288;p47"/>
          <p:cNvCxnSpPr>
            <a:stCxn id="278" idx="2"/>
            <a:endCxn id="279" idx="0"/>
          </p:cNvCxnSpPr>
          <p:nvPr/>
        </p:nvCxnSpPr>
        <p:spPr>
          <a:xfrm>
            <a:off x="7824575" y="1035396"/>
            <a:ext cx="0" cy="14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9" name="Google Shape;289;p47"/>
          <p:cNvCxnSpPr>
            <a:endCxn id="280" idx="0"/>
          </p:cNvCxnSpPr>
          <p:nvPr/>
        </p:nvCxnSpPr>
        <p:spPr>
          <a:xfrm>
            <a:off x="7824575" y="1522137"/>
            <a:ext cx="0" cy="14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0" name="Google Shape;290;p47"/>
          <p:cNvCxnSpPr>
            <a:stCxn id="280" idx="2"/>
            <a:endCxn id="281" idx="0"/>
          </p:cNvCxnSpPr>
          <p:nvPr/>
        </p:nvCxnSpPr>
        <p:spPr>
          <a:xfrm>
            <a:off x="7824575" y="2009037"/>
            <a:ext cx="0" cy="14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1" name="Google Shape;291;p47"/>
          <p:cNvCxnSpPr>
            <a:stCxn id="281" idx="2"/>
            <a:endCxn id="282" idx="0"/>
          </p:cNvCxnSpPr>
          <p:nvPr/>
        </p:nvCxnSpPr>
        <p:spPr>
          <a:xfrm>
            <a:off x="7824575" y="2495858"/>
            <a:ext cx="0" cy="14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2" name="Google Shape;292;p47"/>
          <p:cNvCxnSpPr>
            <a:stCxn id="282" idx="2"/>
            <a:endCxn id="283" idx="0"/>
          </p:cNvCxnSpPr>
          <p:nvPr/>
        </p:nvCxnSpPr>
        <p:spPr>
          <a:xfrm>
            <a:off x="7824575" y="2982679"/>
            <a:ext cx="0" cy="14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3" name="Google Shape;293;p47"/>
          <p:cNvCxnSpPr>
            <a:stCxn id="283" idx="2"/>
            <a:endCxn id="284" idx="0"/>
          </p:cNvCxnSpPr>
          <p:nvPr/>
        </p:nvCxnSpPr>
        <p:spPr>
          <a:xfrm>
            <a:off x="7824575" y="3469500"/>
            <a:ext cx="0" cy="14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4" name="Google Shape;294;p47"/>
          <p:cNvCxnSpPr>
            <a:stCxn id="284" idx="2"/>
            <a:endCxn id="285" idx="0"/>
          </p:cNvCxnSpPr>
          <p:nvPr/>
        </p:nvCxnSpPr>
        <p:spPr>
          <a:xfrm>
            <a:off x="7824575" y="3956321"/>
            <a:ext cx="0" cy="14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5" name="Google Shape;295;p47"/>
          <p:cNvCxnSpPr>
            <a:stCxn id="285" idx="2"/>
            <a:endCxn id="286" idx="0"/>
          </p:cNvCxnSpPr>
          <p:nvPr/>
        </p:nvCxnSpPr>
        <p:spPr>
          <a:xfrm>
            <a:off x="7824575" y="4443142"/>
            <a:ext cx="0" cy="1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Forward Engineering Tools</a:t>
            </a:r>
            <a:endParaRPr/>
          </a:p>
        </p:txBody>
      </p:sp>
      <p:sp>
        <p:nvSpPr>
          <p:cNvPr id="301" name="Google Shape;301;p48"/>
          <p:cNvSpPr txBox="1"/>
          <p:nvPr>
            <p:ph idx="1" type="body"/>
          </p:nvPr>
        </p:nvSpPr>
        <p:spPr>
          <a:xfrm>
            <a:off x="457200" y="1200150"/>
            <a:ext cx="60387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Let's look at some tools: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vim / an IDE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gcc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strings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strip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Viola! An ELF is born.</a:t>
            </a:r>
            <a:endParaRPr/>
          </a:p>
        </p:txBody>
      </p:sp>
      <p:sp>
        <p:nvSpPr>
          <p:cNvPr id="302" name="Google Shape;302;p48"/>
          <p:cNvSpPr/>
          <p:nvPr/>
        </p:nvSpPr>
        <p:spPr>
          <a:xfrm>
            <a:off x="6858425" y="205975"/>
            <a:ext cx="1932300" cy="34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Design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03" name="Google Shape;303;p48"/>
          <p:cNvSpPr/>
          <p:nvPr/>
        </p:nvSpPr>
        <p:spPr>
          <a:xfrm>
            <a:off x="6858425" y="692796"/>
            <a:ext cx="1932300" cy="34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Code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04" name="Google Shape;304;p48"/>
          <p:cNvSpPr/>
          <p:nvPr/>
        </p:nvSpPr>
        <p:spPr>
          <a:xfrm>
            <a:off x="6858425" y="1179617"/>
            <a:ext cx="1932300" cy="34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Compile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05" name="Google Shape;305;p48"/>
          <p:cNvSpPr/>
          <p:nvPr/>
        </p:nvSpPr>
        <p:spPr>
          <a:xfrm>
            <a:off x="6858425" y="1666437"/>
            <a:ext cx="1932300" cy="34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Fix Tons of Bugs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06" name="Google Shape;306;p48"/>
          <p:cNvSpPr/>
          <p:nvPr/>
        </p:nvSpPr>
        <p:spPr>
          <a:xfrm>
            <a:off x="6858425" y="2153258"/>
            <a:ext cx="1932300" cy="34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Compile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07" name="Google Shape;307;p48"/>
          <p:cNvSpPr/>
          <p:nvPr/>
        </p:nvSpPr>
        <p:spPr>
          <a:xfrm>
            <a:off x="6858425" y="2640079"/>
            <a:ext cx="1932300" cy="34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Extensive Cursing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08" name="Google Shape;308;p48"/>
          <p:cNvSpPr/>
          <p:nvPr/>
        </p:nvSpPr>
        <p:spPr>
          <a:xfrm>
            <a:off x="6858425" y="3126900"/>
            <a:ext cx="1932300" cy="34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Fix More Bugs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09" name="Google Shape;309;p48"/>
          <p:cNvSpPr/>
          <p:nvPr/>
        </p:nvSpPr>
        <p:spPr>
          <a:xfrm>
            <a:off x="6858425" y="3613721"/>
            <a:ext cx="1932300" cy="34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Compile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10" name="Google Shape;310;p48"/>
          <p:cNvSpPr/>
          <p:nvPr/>
        </p:nvSpPr>
        <p:spPr>
          <a:xfrm>
            <a:off x="6858425" y="4100542"/>
            <a:ext cx="1932300" cy="34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Assemble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311" name="Google Shape;311;p48"/>
          <p:cNvPicPr preferRelativeResize="0"/>
          <p:nvPr/>
        </p:nvPicPr>
        <p:blipFill rotWithShape="1">
          <a:blip r:embed="rId3">
            <a:alphaModFix/>
          </a:blip>
          <a:srcRect b="7242" l="15475" r="12380" t="2789"/>
          <a:stretch/>
        </p:blipFill>
        <p:spPr>
          <a:xfrm>
            <a:off x="7669747" y="4608625"/>
            <a:ext cx="309657" cy="392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2" name="Google Shape;312;p48"/>
          <p:cNvCxnSpPr>
            <a:stCxn id="302" idx="2"/>
            <a:endCxn id="303" idx="0"/>
          </p:cNvCxnSpPr>
          <p:nvPr/>
        </p:nvCxnSpPr>
        <p:spPr>
          <a:xfrm>
            <a:off x="7824575" y="548575"/>
            <a:ext cx="0" cy="14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3" name="Google Shape;313;p48"/>
          <p:cNvCxnSpPr>
            <a:stCxn id="303" idx="2"/>
            <a:endCxn id="304" idx="0"/>
          </p:cNvCxnSpPr>
          <p:nvPr/>
        </p:nvCxnSpPr>
        <p:spPr>
          <a:xfrm>
            <a:off x="7824575" y="1035396"/>
            <a:ext cx="0" cy="14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4" name="Google Shape;314;p48"/>
          <p:cNvCxnSpPr>
            <a:endCxn id="305" idx="0"/>
          </p:cNvCxnSpPr>
          <p:nvPr/>
        </p:nvCxnSpPr>
        <p:spPr>
          <a:xfrm>
            <a:off x="7824575" y="1522137"/>
            <a:ext cx="0" cy="14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5" name="Google Shape;315;p48"/>
          <p:cNvCxnSpPr>
            <a:stCxn id="305" idx="2"/>
            <a:endCxn id="306" idx="0"/>
          </p:cNvCxnSpPr>
          <p:nvPr/>
        </p:nvCxnSpPr>
        <p:spPr>
          <a:xfrm>
            <a:off x="7824575" y="2009037"/>
            <a:ext cx="0" cy="14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6" name="Google Shape;316;p48"/>
          <p:cNvCxnSpPr>
            <a:stCxn id="306" idx="2"/>
            <a:endCxn id="307" idx="0"/>
          </p:cNvCxnSpPr>
          <p:nvPr/>
        </p:nvCxnSpPr>
        <p:spPr>
          <a:xfrm>
            <a:off x="7824575" y="2495858"/>
            <a:ext cx="0" cy="14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7" name="Google Shape;317;p48"/>
          <p:cNvCxnSpPr>
            <a:stCxn id="307" idx="2"/>
            <a:endCxn id="308" idx="0"/>
          </p:cNvCxnSpPr>
          <p:nvPr/>
        </p:nvCxnSpPr>
        <p:spPr>
          <a:xfrm>
            <a:off x="7824575" y="2982679"/>
            <a:ext cx="0" cy="14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8" name="Google Shape;318;p48"/>
          <p:cNvCxnSpPr>
            <a:stCxn id="308" idx="2"/>
            <a:endCxn id="309" idx="0"/>
          </p:cNvCxnSpPr>
          <p:nvPr/>
        </p:nvCxnSpPr>
        <p:spPr>
          <a:xfrm>
            <a:off x="7824575" y="3469500"/>
            <a:ext cx="0" cy="14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9" name="Google Shape;319;p48"/>
          <p:cNvCxnSpPr>
            <a:stCxn id="309" idx="2"/>
            <a:endCxn id="310" idx="0"/>
          </p:cNvCxnSpPr>
          <p:nvPr/>
        </p:nvCxnSpPr>
        <p:spPr>
          <a:xfrm>
            <a:off x="7824575" y="3956321"/>
            <a:ext cx="0" cy="14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0" name="Google Shape;320;p48"/>
          <p:cNvCxnSpPr>
            <a:stCxn id="310" idx="2"/>
            <a:endCxn id="311" idx="0"/>
          </p:cNvCxnSpPr>
          <p:nvPr/>
        </p:nvCxnSpPr>
        <p:spPr>
          <a:xfrm>
            <a:off x="7824575" y="4443142"/>
            <a:ext cx="0" cy="1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21" name="Google Shape;321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47168" y="3363050"/>
            <a:ext cx="1133477" cy="114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/>
              <a:t>Reverse</a:t>
            </a:r>
            <a:r>
              <a:rPr lang="en"/>
              <a:t> Engineering Process</a:t>
            </a:r>
            <a:endParaRPr/>
          </a:p>
        </p:txBody>
      </p:sp>
      <p:sp>
        <p:nvSpPr>
          <p:cNvPr id="327" name="Google Shape;327;p49"/>
          <p:cNvSpPr txBox="1"/>
          <p:nvPr>
            <p:ph idx="1" type="body"/>
          </p:nvPr>
        </p:nvSpPr>
        <p:spPr>
          <a:xfrm>
            <a:off x="457200" y="1200150"/>
            <a:ext cx="60387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Every step in the reverse-engineering process is imperfect and relies on some amount of human help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Typically, a reverser use several reverse engineering tools to build up a mental model of the target software.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art is the </a:t>
            </a:r>
            <a:r>
              <a:rPr lang="en"/>
              <a:t>focus of this module: how do</a:t>
            </a:r>
            <a:br>
              <a:rPr lang="en"/>
            </a:br>
            <a:r>
              <a:rPr lang="en"/>
              <a:t>we reverse the design from the binary?</a:t>
            </a:r>
            <a:endParaRPr sz="1400"/>
          </a:p>
        </p:txBody>
      </p:sp>
      <p:sp>
        <p:nvSpPr>
          <p:cNvPr id="328" name="Google Shape;328;p49"/>
          <p:cNvSpPr/>
          <p:nvPr/>
        </p:nvSpPr>
        <p:spPr>
          <a:xfrm>
            <a:off x="6858425" y="720775"/>
            <a:ext cx="1932300" cy="34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Understand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9" name="Google Shape;329;p49"/>
          <p:cNvSpPr/>
          <p:nvPr/>
        </p:nvSpPr>
        <p:spPr>
          <a:xfrm>
            <a:off x="6858425" y="1656012"/>
            <a:ext cx="1932300" cy="34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Lots of Thinking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30" name="Google Shape;330;p49"/>
          <p:cNvSpPr/>
          <p:nvPr/>
        </p:nvSpPr>
        <p:spPr>
          <a:xfrm>
            <a:off x="6858425" y="2591250"/>
            <a:ext cx="1932300" cy="34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De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c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ompile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31" name="Google Shape;331;p49"/>
          <p:cNvSpPr/>
          <p:nvPr/>
        </p:nvSpPr>
        <p:spPr>
          <a:xfrm>
            <a:off x="6858425" y="3526487"/>
            <a:ext cx="1932300" cy="34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Dis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ssemble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332" name="Google Shape;332;p49"/>
          <p:cNvPicPr preferRelativeResize="0"/>
          <p:nvPr/>
        </p:nvPicPr>
        <p:blipFill rotWithShape="1">
          <a:blip r:embed="rId3">
            <a:alphaModFix/>
          </a:blip>
          <a:srcRect b="7242" l="15475" r="12380" t="2789"/>
          <a:stretch/>
        </p:blipFill>
        <p:spPr>
          <a:xfrm>
            <a:off x="7669747" y="4465775"/>
            <a:ext cx="309657" cy="392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3" name="Google Shape;333;p49"/>
          <p:cNvCxnSpPr>
            <a:stCxn id="330" idx="0"/>
            <a:endCxn id="329" idx="2"/>
          </p:cNvCxnSpPr>
          <p:nvPr/>
        </p:nvCxnSpPr>
        <p:spPr>
          <a:xfrm rot="10800000">
            <a:off x="7824575" y="1998750"/>
            <a:ext cx="0" cy="59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4" name="Google Shape;334;p49"/>
          <p:cNvCxnSpPr>
            <a:stCxn id="329" idx="0"/>
            <a:endCxn id="328" idx="2"/>
          </p:cNvCxnSpPr>
          <p:nvPr/>
        </p:nvCxnSpPr>
        <p:spPr>
          <a:xfrm rot="10800000">
            <a:off x="7824575" y="1063512"/>
            <a:ext cx="0" cy="59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5" name="Google Shape;335;p49"/>
          <p:cNvCxnSpPr>
            <a:stCxn id="332" idx="0"/>
            <a:endCxn id="331" idx="2"/>
          </p:cNvCxnSpPr>
          <p:nvPr/>
        </p:nvCxnSpPr>
        <p:spPr>
          <a:xfrm rot="10800000">
            <a:off x="7824575" y="3869075"/>
            <a:ext cx="0" cy="59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6" name="Google Shape;336;p49"/>
          <p:cNvCxnSpPr>
            <a:stCxn id="331" idx="0"/>
            <a:endCxn id="330" idx="2"/>
          </p:cNvCxnSpPr>
          <p:nvPr/>
        </p:nvCxnSpPr>
        <p:spPr>
          <a:xfrm rot="10800000">
            <a:off x="7824575" y="2933987"/>
            <a:ext cx="0" cy="59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ashvili 2017.08b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ideashvili 2017.08b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