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76f70e2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76f70e2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76f70e2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76f70e2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976f70e26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976f70e26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76f70e26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76f70e26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6f70e1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6f70e1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76f70e1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76f70e1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76f70e11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76f70e11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76f70e1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76f70e1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76f70e26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76f70e2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76f70e2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76f70e2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76f70e2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76f70e2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76f70e2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76f70e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itle">
  <p:cSld name="TITLE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685800" y="2179341"/>
            <a:ext cx="77724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None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ncy Section Title">
  <p:cSld name="CUSTOM">
    <p:bg>
      <p:bgPr>
        <a:solidFill>
          <a:srgbClr val="351C7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219700" y="2287400"/>
            <a:ext cx="6523800" cy="5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219700" y="499975"/>
            <a:ext cx="65238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title"/>
          </p:nvPr>
        </p:nvSpPr>
        <p:spPr>
          <a:xfrm>
            <a:off x="219700" y="2856225"/>
            <a:ext cx="65238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deas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537475" y="305568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deas">
  <p:cSld name="CUSTOM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37475" y="618338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title"/>
          </p:nvPr>
        </p:nvSpPr>
        <p:spPr>
          <a:xfrm>
            <a:off x="537475" y="33494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3" type="title"/>
          </p:nvPr>
        </p:nvSpPr>
        <p:spPr>
          <a:xfrm>
            <a:off x="537475" y="1983875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ral Idea">
  <p:cSld name="CUSTOM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537475" y="868313"/>
            <a:ext cx="80691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per Card">
  <p:cSld name="CUSTOM_2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inM98rrT.png" id="66" name="Google Shape;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2450" y="1101425"/>
            <a:ext cx="6784150" cy="29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>
            <p:ph type="title"/>
          </p:nvPr>
        </p:nvSpPr>
        <p:spPr>
          <a:xfrm>
            <a:off x="1359335" y="1236350"/>
            <a:ext cx="64557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1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1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1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1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1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1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1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1800"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59326" y="1528736"/>
            <a:ext cx="64557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endar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8"/>
          <p:cNvCxnSpPr/>
          <p:nvPr/>
        </p:nvCxnSpPr>
        <p:spPr>
          <a:xfrm>
            <a:off x="3048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2" name="Google Shape;72;p18"/>
          <p:cNvCxnSpPr/>
          <p:nvPr/>
        </p:nvCxnSpPr>
        <p:spPr>
          <a:xfrm>
            <a:off x="6096000" y="0"/>
            <a:ext cx="0" cy="514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8"/>
          <p:cNvCxnSpPr/>
          <p:nvPr/>
        </p:nvCxnSpPr>
        <p:spPr>
          <a:xfrm>
            <a:off x="0" y="128587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8"/>
          <p:cNvCxnSpPr/>
          <p:nvPr/>
        </p:nvCxnSpPr>
        <p:spPr>
          <a:xfrm>
            <a:off x="0" y="3857625"/>
            <a:ext cx="9145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" name="Google Shape;75;p18"/>
          <p:cNvCxnSpPr/>
          <p:nvPr/>
        </p:nvCxnSpPr>
        <p:spPr>
          <a:xfrm>
            <a:off x="0" y="25717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6" name="Google Shape;76;p18"/>
          <p:cNvSpPr txBox="1"/>
          <p:nvPr/>
        </p:nvSpPr>
        <p:spPr>
          <a:xfrm>
            <a:off x="1751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January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7994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February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49200" y="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March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1751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April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994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7849200" y="128587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June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1751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July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994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August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7849200" y="2571750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September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751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October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994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November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7849200" y="3857625"/>
            <a:ext cx="12966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December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ller Source">
  <p:cSld name="TITLE_ONL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username = input()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username == "service":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cmd_code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cmd_code == 7: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crash()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"Unknown command".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passcode = atoi(input())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passcode &lt; 10000: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 "Invalid passcode!"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auth(username, passcode)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 "Exiting..."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oi source">
  <p:cSld name="TITLE_ONLY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432825" y="205975"/>
            <a:ext cx="5253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223425" y="308250"/>
            <a:ext cx="3209400" cy="45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 atoi(s):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n = 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for c in 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if   c == '0': n = n*10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'1': n = n*10 + 1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'2': n = n*10 + 2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'3': n = n*10 + 3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'4': n = n*10 + 4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'5': n = n*10 + 5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'6': n = n*10 + 6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'7': n = n*10 + 7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'8': n = n*10 + 8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elif c == '9': n = n*10 + 9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else: break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alysis Options">
  <p:cSld name="TITLE_AND_TWO_COLUMNS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/>
        </p:nvSpPr>
        <p:spPr>
          <a:xfrm>
            <a:off x="2508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should hold about the program?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Logical Properties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Absence of Crashes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Efficiency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Memory Safety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Information Disclosure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Authentication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1"/>
          <p:cNvSpPr txBox="1"/>
          <p:nvPr/>
        </p:nvSpPr>
        <p:spPr>
          <a:xfrm>
            <a:off x="6063675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Technique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will we achieve the goal?</a:t>
            </a:r>
            <a:br>
              <a:rPr lang="en" sz="1800"/>
            </a:b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Manual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Symbolic Execution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Abstract Interpretation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Fuzzing</a:t>
            </a:r>
            <a:endParaRPr sz="1800"/>
          </a:p>
        </p:txBody>
      </p:sp>
      <p:sp>
        <p:nvSpPr>
          <p:cNvPr id="100" name="Google Shape;100;p21"/>
          <p:cNvSpPr txBox="1"/>
          <p:nvPr/>
        </p:nvSpPr>
        <p:spPr>
          <a:xfrm>
            <a:off x="3157350" y="241575"/>
            <a:ext cx="28293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do we want to achieve regarding the specification?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Verification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Transformation</a:t>
            </a:r>
            <a:endParaRPr sz="1800"/>
          </a:p>
        </p:txBody>
      </p:sp>
      <p:cxnSp>
        <p:nvCxnSpPr>
          <p:cNvPr id="101" name="Google Shape;101;p21"/>
          <p:cNvCxnSpPr/>
          <p:nvPr/>
        </p:nvCxnSpPr>
        <p:spPr>
          <a:xfrm>
            <a:off x="3080325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1"/>
          <p:cNvCxnSpPr/>
          <p:nvPr/>
        </p:nvCxnSpPr>
        <p:spPr>
          <a:xfrm>
            <a:off x="5986650" y="309100"/>
            <a:ext cx="0" cy="4684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 rot="10800000">
            <a:off x="346650" y="2154518"/>
            <a:ext cx="8450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Four_Boxes">
  <p:cSld name="Custom_Four_Boxe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1" type="ftr"/>
          </p:nvPr>
        </p:nvSpPr>
        <p:spPr>
          <a:xfrm>
            <a:off x="1333500" y="4912520"/>
            <a:ext cx="64770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102430" y="4914900"/>
            <a:ext cx="762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457202" y="80010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645481" y="800100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4645477" y="2641146"/>
            <a:ext cx="41175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4" type="body"/>
          </p:nvPr>
        </p:nvSpPr>
        <p:spPr>
          <a:xfrm>
            <a:off x="454481" y="2647270"/>
            <a:ext cx="4033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115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381000" y="630076"/>
            <a:ext cx="8382000" cy="1200"/>
          </a:xfrm>
          <a:prstGeom prst="straightConnector1">
            <a:avLst/>
          </a:prstGeom>
          <a:noFill/>
          <a:ln cap="flat" cmpd="sng" w="22225">
            <a:solidFill>
              <a:srgbClr val="0F5E9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4414" y="97655"/>
            <a:ext cx="814078" cy="491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ctrTitle"/>
          </p:nvPr>
        </p:nvSpPr>
        <p:spPr>
          <a:xfrm>
            <a:off x="1619250" y="113564"/>
            <a:ext cx="71436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692275" y="241575"/>
            <a:ext cx="39945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AND_TWO_COLUMNS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508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063675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3" type="body"/>
          </p:nvPr>
        </p:nvSpPr>
        <p:spPr>
          <a:xfrm>
            <a:off x="3157350" y="241575"/>
            <a:ext cx="2829300" cy="46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AND_BODY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233438"/>
            <a:ext cx="8229600" cy="46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Module: Reverse Engineering</a:t>
            </a:r>
            <a:endParaRPr/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Frames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Yan Shoshitaishvili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Arizona State University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Stack: Calling a Function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457200" y="1200150"/>
            <a:ext cx="54099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function is called, the address that the called function should return to is </a:t>
            </a:r>
            <a:r>
              <a:rPr lang="en"/>
              <a:t>implicitly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/>
              <a:t>ed onto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return address is </a:t>
            </a:r>
            <a:r>
              <a:rPr lang="en"/>
              <a:t>implicitly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/>
              <a:t>ped when the function returns.</a:t>
            </a: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381000" y="43191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900" y="1215778"/>
            <a:ext cx="2831700" cy="204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75" y="292950"/>
            <a:ext cx="1865125" cy="6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6220050" y="2751300"/>
            <a:ext cx="1153500" cy="9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 rot="-5400000">
            <a:off x="1750650" y="44427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_start+3</a:t>
            </a:r>
            <a:b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0x401055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36" name="Google Shape;236;p32"/>
          <p:cNvCxnSpPr/>
          <p:nvPr/>
        </p:nvCxnSpPr>
        <p:spPr>
          <a:xfrm flipH="1" rot="10800000">
            <a:off x="2016600" y="623625"/>
            <a:ext cx="4795500" cy="3695400"/>
          </a:xfrm>
          <a:prstGeom prst="curvedConnector3">
            <a:avLst>
              <a:gd fmla="val 79112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7" name="Google Shape;237;p32"/>
          <p:cNvSpPr/>
          <p:nvPr/>
        </p:nvSpPr>
        <p:spPr>
          <a:xfrm>
            <a:off x="6788250" y="495300"/>
            <a:ext cx="1153500" cy="9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 rot="-5400000">
            <a:off x="43102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9" name="Google Shape;239;p32"/>
          <p:cNvSpPr/>
          <p:nvPr/>
        </p:nvSpPr>
        <p:spPr>
          <a:xfrm rot="-5400000">
            <a:off x="4025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0" name="Google Shape;240;p32"/>
          <p:cNvSpPr/>
          <p:nvPr/>
        </p:nvSpPr>
        <p:spPr>
          <a:xfrm rot="-5400000">
            <a:off x="3741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1" name="Google Shape;241;p32"/>
          <p:cNvSpPr/>
          <p:nvPr/>
        </p:nvSpPr>
        <p:spPr>
          <a:xfrm rot="-5400000">
            <a:off x="3457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2" name="Google Shape;242;p32"/>
          <p:cNvSpPr/>
          <p:nvPr/>
        </p:nvSpPr>
        <p:spPr>
          <a:xfrm rot="-5400000">
            <a:off x="31726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3" name="Google Shape;243;p32"/>
          <p:cNvSpPr/>
          <p:nvPr/>
        </p:nvSpPr>
        <p:spPr>
          <a:xfrm rot="-5400000">
            <a:off x="28882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4" name="Google Shape;244;p32"/>
          <p:cNvSpPr/>
          <p:nvPr/>
        </p:nvSpPr>
        <p:spPr>
          <a:xfrm rot="-5400000">
            <a:off x="2603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613086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"USER=yans\0"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6601987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"HOME=/home/yans\0"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707311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"PWD=/home/yans\0"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566019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"world\0"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518861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"hello\0"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50" name="Google Shape;250;p32"/>
          <p:cNvCxnSpPr>
            <a:stCxn id="239" idx="3"/>
            <a:endCxn id="247" idx="0"/>
          </p:cNvCxnSpPr>
          <p:nvPr/>
        </p:nvCxnSpPr>
        <p:spPr>
          <a:xfrm rot="-5400000">
            <a:off x="5799750" y="2810475"/>
            <a:ext cx="600" cy="30165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2"/>
          <p:cNvCxnSpPr>
            <a:stCxn id="240" idx="3"/>
            <a:endCxn id="246" idx="0"/>
          </p:cNvCxnSpPr>
          <p:nvPr/>
        </p:nvCxnSpPr>
        <p:spPr>
          <a:xfrm rot="-5400000">
            <a:off x="5422050" y="2903775"/>
            <a:ext cx="600" cy="2829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2"/>
          <p:cNvCxnSpPr>
            <a:stCxn id="241" idx="3"/>
            <a:endCxn id="245" idx="0"/>
          </p:cNvCxnSpPr>
          <p:nvPr/>
        </p:nvCxnSpPr>
        <p:spPr>
          <a:xfrm rot="-5400000">
            <a:off x="5044200" y="2997225"/>
            <a:ext cx="600" cy="26430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32"/>
          <p:cNvCxnSpPr>
            <a:stCxn id="243" idx="1"/>
            <a:endCxn id="248" idx="2"/>
          </p:cNvCxnSpPr>
          <p:nvPr/>
        </p:nvCxnSpPr>
        <p:spPr>
          <a:xfrm flipH="1" rot="-5400000">
            <a:off x="4524450" y="3480675"/>
            <a:ext cx="600" cy="27411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2"/>
          <p:cNvCxnSpPr>
            <a:stCxn id="244" idx="1"/>
            <a:endCxn id="249" idx="2"/>
          </p:cNvCxnSpPr>
          <p:nvPr/>
        </p:nvCxnSpPr>
        <p:spPr>
          <a:xfrm flipH="1" rot="-5400000">
            <a:off x="4146450" y="3574275"/>
            <a:ext cx="600" cy="2553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5" name="Google Shape;255;p32"/>
          <p:cNvSpPr/>
          <p:nvPr/>
        </p:nvSpPr>
        <p:spPr>
          <a:xfrm rot="-5400000">
            <a:off x="2319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6" name="Google Shape;256;p32"/>
          <p:cNvSpPr/>
          <p:nvPr/>
        </p:nvSpPr>
        <p:spPr>
          <a:xfrm rot="-5400000">
            <a:off x="2035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argc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"program\0"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58" name="Google Shape;258;p32"/>
          <p:cNvCxnSpPr>
            <a:stCxn id="255" idx="1"/>
            <a:endCxn id="257" idx="2"/>
          </p:cNvCxnSpPr>
          <p:nvPr/>
        </p:nvCxnSpPr>
        <p:spPr>
          <a:xfrm flipH="1" rot="-5400000">
            <a:off x="3769200" y="3667125"/>
            <a:ext cx="600" cy="23682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59" name="Google Shape;259;p32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"./program\0"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Stack: Function Frame Setup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457200" y="1200150"/>
            <a:ext cx="56907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function sets up its stack frame. It has: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Stack pointer (rsp)</a:t>
            </a:r>
            <a:r>
              <a:rPr lang="en" sz="1400"/>
              <a:t>: points to the leftmost side of the stack frame.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 pointer (rbp)</a:t>
            </a:r>
            <a:r>
              <a:rPr lang="en" sz="1400"/>
              <a:t>: points to the rightmost side of the stack frame.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Prologue: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 off the caller's base pointer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set the current stack pointer as the base pointer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"allocate" space on the stack (subtract </a:t>
            </a:r>
            <a:r>
              <a:rPr lang="en" sz="1400"/>
              <a:t>from</a:t>
            </a:r>
            <a:r>
              <a:rPr lang="en" sz="1400"/>
              <a:t> the stack pointer).</a:t>
            </a:r>
            <a:endParaRPr sz="1400"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900" y="1215778"/>
            <a:ext cx="2831700" cy="204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75" y="292950"/>
            <a:ext cx="1865125" cy="6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/>
          <p:nvPr/>
        </p:nvSpPr>
        <p:spPr>
          <a:xfrm>
            <a:off x="381000" y="43191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9" name="Google Shape;269;p33"/>
          <p:cNvSpPr/>
          <p:nvPr/>
        </p:nvSpPr>
        <p:spPr>
          <a:xfrm rot="-5400000">
            <a:off x="1750650" y="44427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_start+3</a:t>
            </a:r>
            <a:b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0x401055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6811350" y="1331550"/>
            <a:ext cx="1528800" cy="26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 rot="-5400000">
            <a:off x="14662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968400" y="4318425"/>
            <a:ext cx="6216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our buffer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3" name="Google Shape;273;p33"/>
          <p:cNvSpPr/>
          <p:nvPr/>
        </p:nvSpPr>
        <p:spPr>
          <a:xfrm rot="-5400000">
            <a:off x="43102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4" name="Google Shape;274;p33"/>
          <p:cNvSpPr/>
          <p:nvPr/>
        </p:nvSpPr>
        <p:spPr>
          <a:xfrm rot="-5400000">
            <a:off x="4025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5" name="Google Shape;275;p33"/>
          <p:cNvSpPr/>
          <p:nvPr/>
        </p:nvSpPr>
        <p:spPr>
          <a:xfrm rot="-5400000">
            <a:off x="3741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6" name="Google Shape;276;p33"/>
          <p:cNvSpPr/>
          <p:nvPr/>
        </p:nvSpPr>
        <p:spPr>
          <a:xfrm rot="-5400000">
            <a:off x="3457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7" name="Google Shape;277;p33"/>
          <p:cNvSpPr/>
          <p:nvPr/>
        </p:nvSpPr>
        <p:spPr>
          <a:xfrm rot="-5400000">
            <a:off x="31726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8" name="Google Shape;278;p33"/>
          <p:cNvSpPr/>
          <p:nvPr/>
        </p:nvSpPr>
        <p:spPr>
          <a:xfrm rot="-5400000">
            <a:off x="28882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9" name="Google Shape;279;p33"/>
          <p:cNvSpPr/>
          <p:nvPr/>
        </p:nvSpPr>
        <p:spPr>
          <a:xfrm rot="-5400000">
            <a:off x="2603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613086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"USER=yans\0"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6601987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"HOME=/home/yans\0"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707311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"PWD=/home/yans\0"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566019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"world\0"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518861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"hello\0"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85" name="Google Shape;285;p33"/>
          <p:cNvCxnSpPr>
            <a:stCxn id="274" idx="3"/>
            <a:endCxn id="282" idx="0"/>
          </p:cNvCxnSpPr>
          <p:nvPr/>
        </p:nvCxnSpPr>
        <p:spPr>
          <a:xfrm rot="-5400000">
            <a:off x="5799750" y="2810475"/>
            <a:ext cx="600" cy="30165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33"/>
          <p:cNvCxnSpPr>
            <a:stCxn id="275" idx="3"/>
            <a:endCxn id="281" idx="0"/>
          </p:cNvCxnSpPr>
          <p:nvPr/>
        </p:nvCxnSpPr>
        <p:spPr>
          <a:xfrm rot="-5400000">
            <a:off x="5422050" y="2903775"/>
            <a:ext cx="600" cy="2829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3"/>
          <p:cNvCxnSpPr>
            <a:stCxn id="276" idx="3"/>
            <a:endCxn id="280" idx="0"/>
          </p:cNvCxnSpPr>
          <p:nvPr/>
        </p:nvCxnSpPr>
        <p:spPr>
          <a:xfrm rot="-5400000">
            <a:off x="5044200" y="2997225"/>
            <a:ext cx="600" cy="26430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3"/>
          <p:cNvCxnSpPr>
            <a:stCxn id="278" idx="1"/>
            <a:endCxn id="283" idx="2"/>
          </p:cNvCxnSpPr>
          <p:nvPr/>
        </p:nvCxnSpPr>
        <p:spPr>
          <a:xfrm flipH="1" rot="-5400000">
            <a:off x="4524450" y="3480675"/>
            <a:ext cx="600" cy="27411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33"/>
          <p:cNvCxnSpPr>
            <a:stCxn id="279" idx="1"/>
            <a:endCxn id="284" idx="2"/>
          </p:cNvCxnSpPr>
          <p:nvPr/>
        </p:nvCxnSpPr>
        <p:spPr>
          <a:xfrm flipH="1" rot="-5400000">
            <a:off x="4146450" y="3574275"/>
            <a:ext cx="600" cy="2553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0" name="Google Shape;290;p33"/>
          <p:cNvSpPr/>
          <p:nvPr/>
        </p:nvSpPr>
        <p:spPr>
          <a:xfrm rot="-5400000">
            <a:off x="2319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1" name="Google Shape;291;p33"/>
          <p:cNvSpPr/>
          <p:nvPr/>
        </p:nvSpPr>
        <p:spPr>
          <a:xfrm rot="-5400000">
            <a:off x="2035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argc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"program\0"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93" name="Google Shape;293;p33"/>
          <p:cNvCxnSpPr>
            <a:stCxn id="290" idx="1"/>
            <a:endCxn id="292" idx="2"/>
          </p:cNvCxnSpPr>
          <p:nvPr/>
        </p:nvCxnSpPr>
        <p:spPr>
          <a:xfrm flipH="1" rot="-5400000">
            <a:off x="3769200" y="3667125"/>
            <a:ext cx="600" cy="23682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4" name="Google Shape;294;p33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"./program\0"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Stack: Function Frame Teardown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457200" y="1200150"/>
            <a:ext cx="56907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function sets up its stack frame. It has: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Stack pointer (rsp)</a:t>
            </a:r>
            <a:r>
              <a:rPr lang="en" sz="1400"/>
              <a:t>: points to the leftmost side of the stack frame.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Base pointer (rbp)</a:t>
            </a:r>
            <a:r>
              <a:rPr lang="en" sz="1400"/>
              <a:t>: points to the rightmost side of the stack frame.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Epilogue: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"deallocate" the stack (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mov rsp, rbp</a:t>
            </a:r>
            <a:r>
              <a:rPr lang="en" sz="1400"/>
              <a:t>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note: the data is NOT destroyed by default!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restore the old base pointer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Now, we are ready to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ret</a:t>
            </a:r>
            <a:r>
              <a:rPr lang="en" sz="1400"/>
              <a:t>urn!</a:t>
            </a:r>
            <a:endParaRPr sz="1400"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900" y="1215778"/>
            <a:ext cx="2831700" cy="204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75" y="292950"/>
            <a:ext cx="1865125" cy="65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/>
          <p:nvPr/>
        </p:nvSpPr>
        <p:spPr>
          <a:xfrm>
            <a:off x="381000" y="43191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4" name="Google Shape;304;p34"/>
          <p:cNvSpPr/>
          <p:nvPr/>
        </p:nvSpPr>
        <p:spPr>
          <a:xfrm rot="-5400000">
            <a:off x="1750650" y="4442775"/>
            <a:ext cx="531900" cy="284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_start+3</a:t>
            </a:r>
            <a:b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</a:b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0x401055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6120150" y="2571750"/>
            <a:ext cx="1528800" cy="19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 rot="-5400000">
            <a:off x="1466250" y="4442775"/>
            <a:ext cx="531900" cy="28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saved rbp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968400" y="4318425"/>
            <a:ext cx="621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our buffer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8" name="Google Shape;308;p34"/>
          <p:cNvSpPr/>
          <p:nvPr/>
        </p:nvSpPr>
        <p:spPr>
          <a:xfrm rot="-5400000">
            <a:off x="43102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9" name="Google Shape;309;p34"/>
          <p:cNvSpPr/>
          <p:nvPr/>
        </p:nvSpPr>
        <p:spPr>
          <a:xfrm rot="-5400000">
            <a:off x="4025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0" name="Google Shape;310;p34"/>
          <p:cNvSpPr/>
          <p:nvPr/>
        </p:nvSpPr>
        <p:spPr>
          <a:xfrm rot="-5400000">
            <a:off x="3741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1" name="Google Shape;311;p34"/>
          <p:cNvSpPr/>
          <p:nvPr/>
        </p:nvSpPr>
        <p:spPr>
          <a:xfrm rot="-5400000">
            <a:off x="3457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2" name="Google Shape;312;p34"/>
          <p:cNvSpPr/>
          <p:nvPr/>
        </p:nvSpPr>
        <p:spPr>
          <a:xfrm rot="-5400000">
            <a:off x="31726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3" name="Google Shape;313;p34"/>
          <p:cNvSpPr/>
          <p:nvPr/>
        </p:nvSpPr>
        <p:spPr>
          <a:xfrm rot="-5400000">
            <a:off x="28882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4" name="Google Shape;314;p34"/>
          <p:cNvSpPr/>
          <p:nvPr/>
        </p:nvSpPr>
        <p:spPr>
          <a:xfrm rot="-5400000">
            <a:off x="2603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613086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"USER=yans\0"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6601987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"HOME=/home/yans\0"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707311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"PWD=/home/yans\0"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566019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"world\0"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518861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"hello\0"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320" name="Google Shape;320;p34"/>
          <p:cNvCxnSpPr>
            <a:stCxn id="309" idx="3"/>
            <a:endCxn id="317" idx="0"/>
          </p:cNvCxnSpPr>
          <p:nvPr/>
        </p:nvCxnSpPr>
        <p:spPr>
          <a:xfrm rot="-5400000">
            <a:off x="5799750" y="2810475"/>
            <a:ext cx="600" cy="30165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4"/>
          <p:cNvCxnSpPr>
            <a:stCxn id="310" idx="3"/>
            <a:endCxn id="316" idx="0"/>
          </p:cNvCxnSpPr>
          <p:nvPr/>
        </p:nvCxnSpPr>
        <p:spPr>
          <a:xfrm rot="-5400000">
            <a:off x="5422050" y="2903775"/>
            <a:ext cx="600" cy="2829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4"/>
          <p:cNvCxnSpPr>
            <a:stCxn id="311" idx="3"/>
            <a:endCxn id="315" idx="0"/>
          </p:cNvCxnSpPr>
          <p:nvPr/>
        </p:nvCxnSpPr>
        <p:spPr>
          <a:xfrm rot="-5400000">
            <a:off x="5044200" y="2997225"/>
            <a:ext cx="600" cy="26430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4"/>
          <p:cNvCxnSpPr>
            <a:stCxn id="313" idx="1"/>
            <a:endCxn id="318" idx="2"/>
          </p:cNvCxnSpPr>
          <p:nvPr/>
        </p:nvCxnSpPr>
        <p:spPr>
          <a:xfrm flipH="1" rot="-5400000">
            <a:off x="4524450" y="3480675"/>
            <a:ext cx="600" cy="27411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4"/>
          <p:cNvCxnSpPr>
            <a:stCxn id="314" idx="1"/>
            <a:endCxn id="319" idx="2"/>
          </p:cNvCxnSpPr>
          <p:nvPr/>
        </p:nvCxnSpPr>
        <p:spPr>
          <a:xfrm flipH="1" rot="-5400000">
            <a:off x="4146450" y="3574275"/>
            <a:ext cx="600" cy="2553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25" name="Google Shape;325;p34"/>
          <p:cNvSpPr/>
          <p:nvPr/>
        </p:nvSpPr>
        <p:spPr>
          <a:xfrm rot="-5400000">
            <a:off x="2319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26" name="Google Shape;326;p34"/>
          <p:cNvSpPr/>
          <p:nvPr/>
        </p:nvSpPr>
        <p:spPr>
          <a:xfrm rot="-5400000">
            <a:off x="2035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argc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"program\0"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328" name="Google Shape;328;p34"/>
          <p:cNvCxnSpPr>
            <a:stCxn id="325" idx="1"/>
            <a:endCxn id="327" idx="2"/>
          </p:cNvCxnSpPr>
          <p:nvPr/>
        </p:nvCxnSpPr>
        <p:spPr>
          <a:xfrm flipH="1" rot="-5400000">
            <a:off x="3769200" y="3667125"/>
            <a:ext cx="600" cy="23682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29" name="Google Shape;329;p34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"./program\0"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-fomit-frame-pointer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compilers can omit frame pointers in most cases, to allow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rbp</a:t>
            </a:r>
            <a:r>
              <a:rPr lang="en"/>
              <a:t> to be used as a general purpose register.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panic!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program?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program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consists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modules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are made up 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contain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blocks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instructions</a:t>
            </a:r>
            <a:r>
              <a:rPr lang="en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operate 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/>
              <a:t>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data structures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drill down!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57200" y="2008800"/>
            <a:ext cx="82296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(frequently) rely on libraries to build software. These libraries have well-documented functionality!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The Fine Manual of the libraries, and focus your reversing effort on your actual target!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300" y="91850"/>
            <a:ext cx="3767400" cy="18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5070600" y="702000"/>
            <a:ext cx="1371600" cy="47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/>
          <p:nvPr/>
        </p:nvSpPr>
        <p:spPr>
          <a:xfrm>
            <a:off x="5070600" y="1212300"/>
            <a:ext cx="1371600" cy="41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represent fairly well-encapsulated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functions have a well-defined goal such 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some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calculate/retrieve/validate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dispatch other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 some action on the outside world (via system calls)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Initially, functions can be reverse-engineered in isolation. Later, you can build up an understanding of how they fit together.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The Control Flow Graph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457200" y="1200150"/>
            <a:ext cx="5550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are represented as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graph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block</a:t>
            </a:r>
            <a:r>
              <a:rPr lang="en"/>
              <a:t> is a set of instructions that will execute one after the 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 are joined by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edges</a:t>
            </a:r>
            <a:r>
              <a:rPr lang="en"/>
              <a:t>, representing conditional and unconditional jumps.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understanding what the blocks do and what conditions trigger what edges, you can understand the function's logic!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900" y="1215778"/>
            <a:ext cx="2831700" cy="204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75" y="292950"/>
            <a:ext cx="1865125" cy="6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900" y="1215778"/>
            <a:ext cx="2831700" cy="204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Prologue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200150"/>
            <a:ext cx="5550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often begin with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prologue</a:t>
            </a:r>
            <a:r>
              <a:rPr lang="en"/>
              <a:t> and end with an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epilogue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Set up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stack frame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Tear down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stack frame</a:t>
            </a:r>
            <a:r>
              <a:rPr lang="en"/>
              <a:t>.</a:t>
            </a: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096000" y="2595150"/>
            <a:ext cx="1342500" cy="19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6811350" y="1331550"/>
            <a:ext cx="1528800" cy="263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8"/>
          <p:cNvCxnSpPr>
            <a:endCxn id="157" idx="1"/>
          </p:cNvCxnSpPr>
          <p:nvPr/>
        </p:nvCxnSpPr>
        <p:spPr>
          <a:xfrm flipH="1" rot="10800000">
            <a:off x="5200050" y="1463100"/>
            <a:ext cx="1611300" cy="1053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8"/>
          <p:cNvCxnSpPr>
            <a:endCxn id="156" idx="1"/>
          </p:cNvCxnSpPr>
          <p:nvPr/>
        </p:nvCxnSpPr>
        <p:spPr>
          <a:xfrm flipH="1" rot="10800000">
            <a:off x="5580900" y="2693100"/>
            <a:ext cx="515100" cy="303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8175" y="292950"/>
            <a:ext cx="1865125" cy="6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ELF sections (from the Fundamentals</a:t>
            </a:r>
            <a:br>
              <a:rPr lang="en"/>
            </a:br>
            <a:r>
              <a:rPr lang="en"/>
              <a:t>module):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.data:</a:t>
            </a:r>
            <a:r>
              <a:rPr lang="en" sz="1500"/>
              <a:t> used for pre-initialized global writable data (such as global arrays with initial values)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.rodata:</a:t>
            </a:r>
            <a:r>
              <a:rPr lang="en" sz="1500"/>
              <a:t> used for global read-only data (such as string constants)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.bss:</a:t>
            </a:r>
            <a:r>
              <a:rPr lang="en" sz="1500"/>
              <a:t> used for uninitialized global writable data (such as global arrays without initial values)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local variables?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is a region of memory used to store local</a:t>
            </a:r>
            <a:br>
              <a:rPr lang="en"/>
            </a:br>
            <a:r>
              <a:rPr lang="en"/>
              <a:t>variables and call contexts.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00" y="148550"/>
            <a:ext cx="3767400" cy="18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/>
          <p:nvPr/>
        </p:nvSpPr>
        <p:spPr>
          <a:xfrm>
            <a:off x="5181300" y="1706400"/>
            <a:ext cx="2718900" cy="11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Grows Backwards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57200" y="1200150"/>
            <a:ext cx="82296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oddity: the stack grows </a:t>
            </a:r>
            <a:r>
              <a:rPr i="1" lang="en"/>
              <a:t>backwards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you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/>
              <a:t> to the stack,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rsp</a:t>
            </a:r>
            <a:r>
              <a:rPr lang="en"/>
              <a:t> is </a:t>
            </a:r>
            <a:r>
              <a:rPr i="1" lang="en"/>
              <a:t>decreased</a:t>
            </a:r>
            <a:r>
              <a:rPr lang="en"/>
              <a:t> by 8.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When you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/>
              <a:t> from the stack,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rsp</a:t>
            </a:r>
            <a:r>
              <a:rPr lang="en"/>
              <a:t> is </a:t>
            </a:r>
            <a:r>
              <a:rPr i="1" lang="en"/>
              <a:t>increased</a:t>
            </a:r>
            <a:r>
              <a:rPr lang="en"/>
              <a:t> by 8.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stack is conceptualized vertically or horizontally.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Consider: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push 0x41; push 0x42; push 0x43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069200" y="3962700"/>
            <a:ext cx="20826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6" name="Google Shape;176;p30"/>
          <p:cNvSpPr/>
          <p:nvPr/>
        </p:nvSpPr>
        <p:spPr>
          <a:xfrm rot="-5400000">
            <a:off x="2743650" y="40863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0x41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7" name="Google Shape;177;p30"/>
          <p:cNvSpPr/>
          <p:nvPr/>
        </p:nvSpPr>
        <p:spPr>
          <a:xfrm rot="-5400000">
            <a:off x="2459250" y="40863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0x42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8" name="Google Shape;178;p30"/>
          <p:cNvSpPr/>
          <p:nvPr/>
        </p:nvSpPr>
        <p:spPr>
          <a:xfrm rot="-5400000">
            <a:off x="2174850" y="4086375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0x43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757200" y="3766500"/>
            <a:ext cx="40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Light"/>
                <a:ea typeface="Roboto Light"/>
                <a:cs typeface="Roboto Light"/>
                <a:sym typeface="Roboto Light"/>
              </a:rPr>
              <a:t>0x00</a:t>
            </a:r>
            <a:endParaRPr sz="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2902500" y="3766500"/>
            <a:ext cx="40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Light"/>
                <a:ea typeface="Roboto Light"/>
                <a:cs typeface="Roboto Light"/>
                <a:sym typeface="Roboto Light"/>
              </a:rPr>
              <a:t>0xFF</a:t>
            </a:r>
            <a:endParaRPr sz="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81" name="Google Shape;181;p30"/>
          <p:cNvCxnSpPr>
            <a:stCxn id="180" idx="1"/>
            <a:endCxn id="179" idx="3"/>
          </p:cNvCxnSpPr>
          <p:nvPr/>
        </p:nvCxnSpPr>
        <p:spPr>
          <a:xfrm rot="10800000">
            <a:off x="1166400" y="3864600"/>
            <a:ext cx="17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2" name="Google Shape;182;p30"/>
          <p:cNvGrpSpPr/>
          <p:nvPr/>
        </p:nvGrpSpPr>
        <p:grpSpPr>
          <a:xfrm>
            <a:off x="4159425" y="3223800"/>
            <a:ext cx="870900" cy="1869000"/>
            <a:chOff x="4159425" y="3223800"/>
            <a:chExt cx="870900" cy="1869000"/>
          </a:xfrm>
        </p:grpSpPr>
        <p:sp>
          <p:nvSpPr>
            <p:cNvPr id="183" name="Google Shape;183;p30"/>
            <p:cNvSpPr/>
            <p:nvPr/>
          </p:nvSpPr>
          <p:spPr>
            <a:xfrm>
              <a:off x="4159425" y="3339900"/>
              <a:ext cx="531900" cy="16848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 Light"/>
                  <a:ea typeface="Roboto Light"/>
                  <a:cs typeface="Roboto Light"/>
                  <a:sym typeface="Roboto Light"/>
                </a:rPr>
                <a:t>stack</a:t>
              </a:r>
              <a:endParaRPr sz="11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159425" y="4740300"/>
              <a:ext cx="531900" cy="2844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Roboto Mono Light"/>
                  <a:ea typeface="Roboto Mono Light"/>
                  <a:cs typeface="Roboto Mono Light"/>
                  <a:sym typeface="Roboto Mono Light"/>
                </a:rPr>
                <a:t>0x41</a:t>
              </a:r>
              <a:endParaRPr sz="600"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159425" y="4455900"/>
              <a:ext cx="531900" cy="2844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Roboto Mono Light"/>
                  <a:ea typeface="Roboto Mono Light"/>
                  <a:cs typeface="Roboto Mono Light"/>
                  <a:sym typeface="Roboto Mono Light"/>
                </a:rPr>
                <a:t>0x42</a:t>
              </a:r>
              <a:endParaRPr sz="600"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4159425" y="4171500"/>
              <a:ext cx="531900" cy="284400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latin typeface="Roboto Mono Light"/>
                  <a:ea typeface="Roboto Mono Light"/>
                  <a:cs typeface="Roboto Mono Light"/>
                  <a:sym typeface="Roboto Mono Light"/>
                </a:rPr>
                <a:t>0x43</a:t>
              </a:r>
              <a:endParaRPr sz="600"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87" name="Google Shape;187;p30"/>
            <p:cNvSpPr txBox="1"/>
            <p:nvPr/>
          </p:nvSpPr>
          <p:spPr>
            <a:xfrm>
              <a:off x="4621125" y="3223800"/>
              <a:ext cx="409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Roboto Light"/>
                  <a:ea typeface="Roboto Light"/>
                  <a:cs typeface="Roboto Light"/>
                  <a:sym typeface="Roboto Light"/>
                </a:rPr>
                <a:t>0x00</a:t>
              </a:r>
              <a:endParaRPr sz="5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4621125" y="4896600"/>
              <a:ext cx="409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>
                  <a:latin typeface="Roboto Light"/>
                  <a:ea typeface="Roboto Light"/>
                  <a:cs typeface="Roboto Light"/>
                  <a:sym typeface="Roboto Light"/>
                </a:rPr>
                <a:t>0xFF</a:t>
              </a:r>
              <a:endParaRPr sz="5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189" name="Google Shape;189;p30"/>
            <p:cNvCxnSpPr>
              <a:stCxn id="188" idx="0"/>
              <a:endCxn id="187" idx="2"/>
            </p:cNvCxnSpPr>
            <p:nvPr/>
          </p:nvCxnSpPr>
          <p:spPr>
            <a:xfrm rot="10800000">
              <a:off x="4825725" y="3420000"/>
              <a:ext cx="0" cy="147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0" name="Google Shape;190;p30"/>
          <p:cNvSpPr/>
          <p:nvPr/>
        </p:nvSpPr>
        <p:spPr>
          <a:xfrm>
            <a:off x="6183650" y="3339900"/>
            <a:ext cx="531900" cy="1684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tac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6183650" y="3908700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0x43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6183650" y="3624300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0x42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6183650" y="3339900"/>
            <a:ext cx="531900" cy="284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0x41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645350" y="3223800"/>
            <a:ext cx="40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Light"/>
                <a:ea typeface="Roboto Light"/>
                <a:cs typeface="Roboto Light"/>
                <a:sym typeface="Roboto Light"/>
              </a:rPr>
              <a:t>0xFF</a:t>
            </a:r>
            <a:endParaRPr sz="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6645350" y="4896600"/>
            <a:ext cx="40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Light"/>
                <a:ea typeface="Roboto Light"/>
                <a:cs typeface="Roboto Light"/>
                <a:sym typeface="Roboto Light"/>
              </a:rPr>
              <a:t>0x00</a:t>
            </a:r>
            <a:endParaRPr sz="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>
            <a:off x="6849950" y="3420000"/>
            <a:ext cx="0" cy="14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Stack: Initial Layout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200150"/>
            <a:ext cx="82296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starts out storing (among some other things) the environment variables and the program arguments. For example: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$ env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USER=yans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HOME=/home/yans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PWD=/home/yans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$ ./program hello world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hello world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381000" y="4319100"/>
            <a:ext cx="7162800" cy="53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stack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4" name="Google Shape;204;p31"/>
          <p:cNvSpPr/>
          <p:nvPr/>
        </p:nvSpPr>
        <p:spPr>
          <a:xfrm rot="-5400000">
            <a:off x="43102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5" name="Google Shape;205;p31"/>
          <p:cNvSpPr/>
          <p:nvPr/>
        </p:nvSpPr>
        <p:spPr>
          <a:xfrm rot="-5400000">
            <a:off x="4025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6" name="Google Shape;206;p31"/>
          <p:cNvSpPr/>
          <p:nvPr/>
        </p:nvSpPr>
        <p:spPr>
          <a:xfrm rot="-5400000">
            <a:off x="3741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7" name="Google Shape;207;p31"/>
          <p:cNvSpPr/>
          <p:nvPr/>
        </p:nvSpPr>
        <p:spPr>
          <a:xfrm rot="-5400000">
            <a:off x="3457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envp[0]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8" name="Google Shape;208;p31"/>
          <p:cNvSpPr/>
          <p:nvPr/>
        </p:nvSpPr>
        <p:spPr>
          <a:xfrm rot="-5400000">
            <a:off x="3172650" y="4442775"/>
            <a:ext cx="5319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NULL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9" name="Google Shape;209;p31"/>
          <p:cNvSpPr/>
          <p:nvPr/>
        </p:nvSpPr>
        <p:spPr>
          <a:xfrm rot="-5400000">
            <a:off x="28882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argv[2]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0" name="Google Shape;210;p31"/>
          <p:cNvSpPr/>
          <p:nvPr/>
        </p:nvSpPr>
        <p:spPr>
          <a:xfrm rot="-5400000">
            <a:off x="26038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argv[1]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613086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"USER=yans\0"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6601987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"HOME=/home/yans\0"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707311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">
                <a:latin typeface="Roboto Mono Light"/>
                <a:ea typeface="Roboto Mono Light"/>
                <a:cs typeface="Roboto Mono Light"/>
                <a:sym typeface="Roboto Mono Light"/>
              </a:rPr>
              <a:t>"PWD=/home/yans\0"</a:t>
            </a:r>
            <a:endParaRPr sz="1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5660192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"world\0"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5188613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 Light"/>
                <a:ea typeface="Roboto Mono Light"/>
                <a:cs typeface="Roboto Mono Light"/>
                <a:sym typeface="Roboto Mono Light"/>
              </a:rPr>
              <a:t>"hello\0"</a:t>
            </a:r>
            <a:endParaRPr sz="3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16" name="Google Shape;216;p31"/>
          <p:cNvCxnSpPr>
            <a:stCxn id="205" idx="3"/>
            <a:endCxn id="213" idx="0"/>
          </p:cNvCxnSpPr>
          <p:nvPr/>
        </p:nvCxnSpPr>
        <p:spPr>
          <a:xfrm rot="-5400000">
            <a:off x="5799750" y="2810475"/>
            <a:ext cx="600" cy="30165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1"/>
          <p:cNvCxnSpPr>
            <a:stCxn id="206" idx="3"/>
            <a:endCxn id="212" idx="0"/>
          </p:cNvCxnSpPr>
          <p:nvPr/>
        </p:nvCxnSpPr>
        <p:spPr>
          <a:xfrm rot="-5400000">
            <a:off x="5422050" y="2903775"/>
            <a:ext cx="600" cy="2829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1"/>
          <p:cNvCxnSpPr>
            <a:stCxn id="207" idx="3"/>
            <a:endCxn id="211" idx="0"/>
          </p:cNvCxnSpPr>
          <p:nvPr/>
        </p:nvCxnSpPr>
        <p:spPr>
          <a:xfrm rot="-5400000">
            <a:off x="5044200" y="2997225"/>
            <a:ext cx="600" cy="26430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1"/>
          <p:cNvCxnSpPr>
            <a:stCxn id="209" idx="1"/>
            <a:endCxn id="214" idx="2"/>
          </p:cNvCxnSpPr>
          <p:nvPr/>
        </p:nvCxnSpPr>
        <p:spPr>
          <a:xfrm flipH="1" rot="-5400000">
            <a:off x="4524450" y="3480675"/>
            <a:ext cx="600" cy="27411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>
            <a:stCxn id="210" idx="1"/>
            <a:endCxn id="215" idx="2"/>
          </p:cNvCxnSpPr>
          <p:nvPr/>
        </p:nvCxnSpPr>
        <p:spPr>
          <a:xfrm flipH="1" rot="-5400000">
            <a:off x="4146450" y="3574275"/>
            <a:ext cx="600" cy="25539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1" name="Google Shape;221;p31"/>
          <p:cNvSpPr/>
          <p:nvPr/>
        </p:nvSpPr>
        <p:spPr>
          <a:xfrm rot="-5400000">
            <a:off x="23194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argv[0]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2" name="Google Shape;222;p31"/>
          <p:cNvSpPr/>
          <p:nvPr/>
        </p:nvSpPr>
        <p:spPr>
          <a:xfrm rot="-5400000">
            <a:off x="2035050" y="4442775"/>
            <a:ext cx="531900" cy="284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 Light"/>
                <a:ea typeface="Roboto Mono Light"/>
                <a:cs typeface="Roboto Mono Light"/>
                <a:sym typeface="Roboto Mono Light"/>
              </a:rPr>
              <a:t>argc</a:t>
            </a:r>
            <a:endParaRPr sz="6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718400" y="4318425"/>
            <a:ext cx="470400" cy="533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Roboto Mono Light"/>
                <a:ea typeface="Roboto Mono Light"/>
                <a:cs typeface="Roboto Mono Light"/>
                <a:sym typeface="Roboto Mono Light"/>
              </a:rPr>
              <a:t>"./program\0"</a:t>
            </a:r>
            <a:endParaRPr sz="2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cxnSp>
        <p:nvCxnSpPr>
          <p:cNvPr id="224" name="Google Shape;224;p31"/>
          <p:cNvCxnSpPr>
            <a:stCxn id="221" idx="1"/>
            <a:endCxn id="223" idx="2"/>
          </p:cNvCxnSpPr>
          <p:nvPr/>
        </p:nvCxnSpPr>
        <p:spPr>
          <a:xfrm flipH="1" rot="-5400000">
            <a:off x="3769200" y="3667125"/>
            <a:ext cx="600" cy="2368200"/>
          </a:xfrm>
          <a:prstGeom prst="curved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ashvili 2017.08b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