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76f70e1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76f70e1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775fdde6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775fdde6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775fdde6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775fdde6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775fdde6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775fdde6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775fdde6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775fdde6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>
  <p:cSld name="TITLE_ONL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Card">
  <p:cSld name="CUSTOM_2"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M98rrT.png" id="66" name="Google Shape;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7"/>
          <p:cNvSpPr txBox="1"/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 sz="1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 sz="1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 sz="1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 sz="1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 sz="1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 sz="1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 sz="1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 sz="1800"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8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18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" name="Google Shape;73;p18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4" name="Google Shape;74;p18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5" name="Google Shape;75;p18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6" name="Google Shape;76;p18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ller Source">
  <p:cSld name="TITLE_ONLY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oi source">
  <p:cSld name="TITLE_ONLY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alysis Options">
  <p:cSld name="TITLE_AND_TWO_COLUMNS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1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21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100" name="Google Shape;100;p21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101" name="Google Shape;101;p21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1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1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Four_Boxes">
  <p:cSld name="Custom_Four_Boxe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1333500" y="4912520"/>
            <a:ext cx="64770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102430" y="4914900"/>
            <a:ext cx="762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457202" y="80010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645481" y="800100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3" type="body"/>
          </p:nvPr>
        </p:nvSpPr>
        <p:spPr>
          <a:xfrm>
            <a:off x="4645477" y="2641146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4" type="body"/>
          </p:nvPr>
        </p:nvSpPr>
        <p:spPr>
          <a:xfrm>
            <a:off x="454481" y="264727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cxnSp>
        <p:nvCxnSpPr>
          <p:cNvPr id="111" name="Google Shape;111;p22"/>
          <p:cNvCxnSpPr/>
          <p:nvPr/>
        </p:nvCxnSpPr>
        <p:spPr>
          <a:xfrm>
            <a:off x="381000" y="630076"/>
            <a:ext cx="8382000" cy="1200"/>
          </a:xfrm>
          <a:prstGeom prst="straightConnector1">
            <a:avLst/>
          </a:prstGeom>
          <a:noFill/>
          <a:ln cap="flat" cmpd="sng" w="22225">
            <a:solidFill>
              <a:srgbClr val="0F5E9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4414" y="97655"/>
            <a:ext cx="814078" cy="4913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>
            <p:ph type="ctrTitle"/>
          </p:nvPr>
        </p:nvSpPr>
        <p:spPr>
          <a:xfrm>
            <a:off x="1619250" y="113564"/>
            <a:ext cx="7143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Module: Reverse Engineering</a:t>
            </a:r>
            <a:endParaRPr/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Access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Yan Shoshitaishvili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Arizona State University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Programs operate on data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can be in: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.data:</a:t>
            </a:r>
            <a:r>
              <a:rPr lang="en" sz="1500"/>
              <a:t> used for pre-initialized global writable data (such as global arrays with initial values)</a:t>
            </a:r>
            <a:endParaRPr sz="1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.rodata:</a:t>
            </a:r>
            <a:r>
              <a:rPr lang="en" sz="1500"/>
              <a:t> used for global read-only data (such as string constants)</a:t>
            </a:r>
            <a:endParaRPr sz="1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.bss:</a:t>
            </a:r>
            <a:r>
              <a:rPr lang="en" sz="1500"/>
              <a:t> used for uninitialized global writable data (such as global arrays without initial values)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stack:</a:t>
            </a:r>
            <a:r>
              <a:rPr lang="en" sz="1500"/>
              <a:t> used for statically-allocated local variables</a:t>
            </a:r>
            <a:endParaRPr sz="1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heap:</a:t>
            </a:r>
            <a:r>
              <a:rPr lang="en" sz="1500"/>
              <a:t> used for dynamically-allocated (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malloc()</a:t>
            </a:r>
            <a:r>
              <a:rPr lang="en" sz="1500"/>
              <a:t>ed) variables. We'll explore this in-depth</a:t>
            </a:r>
            <a:br>
              <a:rPr lang="en" sz="1500"/>
            </a:br>
            <a:r>
              <a:rPr lang="en" sz="1500"/>
              <a:t>		 later in the course!</a:t>
            </a:r>
            <a:endParaRPr sz="1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Let's look at how this data is accessed!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700" y="148550"/>
            <a:ext cx="3767400" cy="1860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/>
          <p:nvPr/>
        </p:nvSpPr>
        <p:spPr>
          <a:xfrm>
            <a:off x="5181300" y="515700"/>
            <a:ext cx="2870100" cy="6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/>
          <p:nvPr/>
        </p:nvSpPr>
        <p:spPr>
          <a:xfrm>
            <a:off x="5181300" y="445500"/>
            <a:ext cx="2870100" cy="6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/>
          <p:nvPr/>
        </p:nvSpPr>
        <p:spPr>
          <a:xfrm>
            <a:off x="5181300" y="585900"/>
            <a:ext cx="2870100" cy="6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/>
          <p:nvPr/>
        </p:nvSpPr>
        <p:spPr>
          <a:xfrm>
            <a:off x="5181300" y="1730700"/>
            <a:ext cx="2870100" cy="6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data on the stack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on the stack is generally accessed via: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push</a:t>
            </a:r>
            <a:r>
              <a:rPr lang="en" sz="1400"/>
              <a:t> (to store data on "top"/left of the stack)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lang="en" sz="1400"/>
              <a:t> (to retrieve data from the "top"/left of the stack)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rsp</a:t>
            </a:r>
            <a:r>
              <a:rPr lang="en" sz="1400"/>
              <a:t>-relative accesses:</a:t>
            </a:r>
            <a:endParaRPr sz="14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load: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mov rdx, [rsp+0x10]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store: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mov [rsp+0x10], rdx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offsets are </a:t>
            </a:r>
            <a:r>
              <a:rPr i="1" lang="en" sz="1000"/>
              <a:t>positive</a:t>
            </a:r>
            <a:r>
              <a:rPr lang="en" sz="1000"/>
              <a:t> because rsp points to the left edge of the function frame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rbp</a:t>
            </a:r>
            <a:r>
              <a:rPr lang="en" sz="1400"/>
              <a:t>-relative accesses:</a:t>
            </a:r>
            <a:endParaRPr sz="14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load: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mov rdx, [rbp-0x10]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store: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mov [rbp-0x10], rdx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offsets are </a:t>
            </a:r>
            <a:r>
              <a:rPr i="1" lang="en" sz="1000"/>
              <a:t>negative</a:t>
            </a:r>
            <a:r>
              <a:rPr lang="en" sz="1000"/>
              <a:t> because rbp points to the right edge of the frame!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via reference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mov rdx, rsp; mov [rdx], 0x41;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mov rdx, rbp; mov [rdx], 0x41;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25"/>
          <p:cNvSpPr/>
          <p:nvPr/>
        </p:nvSpPr>
        <p:spPr>
          <a:xfrm>
            <a:off x="381000" y="4319100"/>
            <a:ext cx="7162800" cy="53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stack                                                                                  ........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8" name="Google Shape;138;p25"/>
          <p:cNvSpPr/>
          <p:nvPr/>
        </p:nvSpPr>
        <p:spPr>
          <a:xfrm rot="-5400000">
            <a:off x="3741450" y="44427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saved rbp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39" name="Google Shape;139;p25"/>
          <p:cNvSpPr/>
          <p:nvPr/>
        </p:nvSpPr>
        <p:spPr>
          <a:xfrm rot="-5400000">
            <a:off x="3457050" y="44427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rbp-0x8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rsp+0x20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40" name="Google Shape;140;p25"/>
          <p:cNvSpPr/>
          <p:nvPr/>
        </p:nvSpPr>
        <p:spPr>
          <a:xfrm rot="-5400000">
            <a:off x="3172650" y="44427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rbp-0x10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rsp+0x18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41" name="Google Shape;141;p25"/>
          <p:cNvSpPr/>
          <p:nvPr/>
        </p:nvSpPr>
        <p:spPr>
          <a:xfrm rot="-5400000">
            <a:off x="2603850" y="44427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rbp-0x20</a:t>
            </a:r>
            <a:endParaRPr sz="6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rsp+0x8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42" name="Google Shape;142;p25"/>
          <p:cNvSpPr/>
          <p:nvPr/>
        </p:nvSpPr>
        <p:spPr>
          <a:xfrm rot="-5400000">
            <a:off x="2319450" y="44427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rbp-0x28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rsp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43" name="Google Shape;143;p25"/>
          <p:cNvSpPr/>
          <p:nvPr/>
        </p:nvSpPr>
        <p:spPr>
          <a:xfrm rot="-5400000">
            <a:off x="4025850" y="4444800"/>
            <a:ext cx="531900" cy="284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return address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44" name="Google Shape;144;p25"/>
          <p:cNvSpPr/>
          <p:nvPr/>
        </p:nvSpPr>
        <p:spPr>
          <a:xfrm rot="-5400000">
            <a:off x="2888250" y="44427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rbp-0x18</a:t>
            </a:r>
            <a:endParaRPr sz="6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rsp+0x10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data in ELF sections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Data in .bss, .rodata, and .data is stored at known offsets from the program code (in the ELF data sections!).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It is accessed via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rip</a:t>
            </a:r>
            <a:r>
              <a:rPr lang="en"/>
              <a:t>-relative instructions.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Load: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mov rax, [rip+0x20040]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Store: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mov [rip+0x20040], rax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Reference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lea rax, [rip+0x20040]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data on the heap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Pointers to heap data are generally stored in memory or on the stack.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Mind the difference between: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Stack data access:</a:t>
            </a:r>
            <a:endParaRPr/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mov rax, rsp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mov rdx, [rax]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Arbitrary data access via stack-stored reference:</a:t>
            </a:r>
            <a:endParaRPr/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mov rax, [rsp]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mov rdx, [rax]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Google Shape;157;p27"/>
          <p:cNvSpPr/>
          <p:nvPr/>
        </p:nvSpPr>
        <p:spPr>
          <a:xfrm>
            <a:off x="3858300" y="2637000"/>
            <a:ext cx="1563300" cy="53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stack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8" name="Google Shape;158;p27"/>
          <p:cNvSpPr/>
          <p:nvPr/>
        </p:nvSpPr>
        <p:spPr>
          <a:xfrm rot="-5400000">
            <a:off x="5013450" y="27606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rbp-0x28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rsp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59" name="Google Shape;159;p27"/>
          <p:cNvSpPr/>
          <p:nvPr/>
        </p:nvSpPr>
        <p:spPr>
          <a:xfrm>
            <a:off x="3858300" y="3654900"/>
            <a:ext cx="1563300" cy="53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stack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0" name="Google Shape;160;p27"/>
          <p:cNvSpPr/>
          <p:nvPr/>
        </p:nvSpPr>
        <p:spPr>
          <a:xfrm rot="-5400000">
            <a:off x="5013450" y="37785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rbp-0x28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rsp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5013450" y="45507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arbitrary data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cxnSp>
        <p:nvCxnSpPr>
          <p:cNvPr id="162" name="Google Shape;162;p27"/>
          <p:cNvCxnSpPr>
            <a:stCxn id="160" idx="1"/>
            <a:endCxn id="161" idx="0"/>
          </p:cNvCxnSpPr>
          <p:nvPr/>
        </p:nvCxnSpPr>
        <p:spPr>
          <a:xfrm>
            <a:off x="5279400" y="4186725"/>
            <a:ext cx="0" cy="3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information is lost in the compilation process! You will have to piece type information together based on how data is used by code.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