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9" r:id="rId5"/>
    <p:sldMasterId id="214748369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7BE6E0-E00A-4E61-8E16-9285AE5B03FB}">
  <a:tblStyle styleId="{2A7BE6E0-E00A-4E61-8E16-9285AE5B03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c717ad36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c717ad3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35c29d7f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35c29d7f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35c29d7f8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35c29d7f8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268fba137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268fba137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355bd7e67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355bd7e67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fa81a9b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dfa81a9b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itle">
  <p:cSld name="TITLE_ONL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1"/>
          <p:cNvSpPr txBox="1"/>
          <p:nvPr>
            <p:ph idx="1" type="subTitle"/>
          </p:nvPr>
        </p:nvSpPr>
        <p:spPr>
          <a:xfrm>
            <a:off x="685800" y="2179341"/>
            <a:ext cx="77724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ncy Section Title">
  <p:cSld name="CUSTOM">
    <p:bg>
      <p:bgPr>
        <a:solidFill>
          <a:srgbClr val="351C75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219700" y="2287400"/>
            <a:ext cx="65238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2" type="title"/>
          </p:nvPr>
        </p:nvSpPr>
        <p:spPr>
          <a:xfrm>
            <a:off x="219700" y="499975"/>
            <a:ext cx="6523800" cy="17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3" type="title"/>
          </p:nvPr>
        </p:nvSpPr>
        <p:spPr>
          <a:xfrm>
            <a:off x="219700" y="2856225"/>
            <a:ext cx="6523800" cy="17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deas">
  <p:cSld name="CUSTOM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2" type="title"/>
          </p:nvPr>
        </p:nvSpPr>
        <p:spPr>
          <a:xfrm>
            <a:off x="537475" y="305568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deas">
  <p:cSld name="CUSTOM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537475" y="61833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2" type="title"/>
          </p:nvPr>
        </p:nvSpPr>
        <p:spPr>
          <a:xfrm>
            <a:off x="537475" y="33494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/>
          <p:nvPr>
            <p:ph idx="3" type="title"/>
          </p:nvPr>
        </p:nvSpPr>
        <p:spPr>
          <a:xfrm>
            <a:off x="537475" y="1983875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ral Idea">
  <p:cSld name="CUSTOM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per Card">
  <p:cSld name="CUSTOM_2">
    <p:bg>
      <p:bgPr>
        <a:solidFill>
          <a:srgbClr val="EFEFE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nM98rrT.png" id="66" name="Google Shape;6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2450" y="1101425"/>
            <a:ext cx="6784150" cy="29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7"/>
          <p:cNvSpPr txBox="1"/>
          <p:nvPr>
            <p:ph type="title"/>
          </p:nvPr>
        </p:nvSpPr>
        <p:spPr>
          <a:xfrm>
            <a:off x="1359335" y="1236350"/>
            <a:ext cx="64557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1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 sz="1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 sz="1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 sz="1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 sz="1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 sz="1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 sz="1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 sz="1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 sz="1800"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359326" y="1528736"/>
            <a:ext cx="6455700" cy="22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endar">
  <p:cSld name="CUSTOM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8"/>
          <p:cNvCxnSpPr/>
          <p:nvPr/>
        </p:nvCxnSpPr>
        <p:spPr>
          <a:xfrm>
            <a:off x="3048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18"/>
          <p:cNvCxnSpPr/>
          <p:nvPr/>
        </p:nvCxnSpPr>
        <p:spPr>
          <a:xfrm>
            <a:off x="6096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3" name="Google Shape;73;p18"/>
          <p:cNvCxnSpPr/>
          <p:nvPr/>
        </p:nvCxnSpPr>
        <p:spPr>
          <a:xfrm>
            <a:off x="0" y="128587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4" name="Google Shape;74;p18"/>
          <p:cNvCxnSpPr/>
          <p:nvPr/>
        </p:nvCxnSpPr>
        <p:spPr>
          <a:xfrm>
            <a:off x="0" y="385762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5" name="Google Shape;75;p18"/>
          <p:cNvCxnSpPr/>
          <p:nvPr/>
        </p:nvCxnSpPr>
        <p:spPr>
          <a:xfrm>
            <a:off x="0" y="25717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6" name="Google Shape;76;p18"/>
          <p:cNvSpPr txBox="1"/>
          <p:nvPr/>
        </p:nvSpPr>
        <p:spPr>
          <a:xfrm>
            <a:off x="1751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January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8"/>
          <p:cNvSpPr txBox="1"/>
          <p:nvPr/>
        </p:nvSpPr>
        <p:spPr>
          <a:xfrm>
            <a:off x="4799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February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78492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1751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April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8"/>
          <p:cNvSpPr txBox="1"/>
          <p:nvPr/>
        </p:nvSpPr>
        <p:spPr>
          <a:xfrm>
            <a:off x="4799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78492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1751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July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4799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August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78492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September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1751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October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4799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November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78492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iller Source">
  <p:cSld name="TITLE_ONLY_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 = input()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username == "service":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cmd_code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cmd_code == 7: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crash()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"Unknown command".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passcode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passcode &lt; 10000: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 "Invalid passcode!"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auth(username, passcode)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"Exiting..."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oi source">
  <p:cSld name="TITLE_ONLY_2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20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atoi(s):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n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for c in 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  c == '0': n = n*10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'1': n = n*10 + 1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'2': n = n*10 + 2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'3': n = n*10 + 3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'4': n = n*10 + 4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'5': n = n*10 + 5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'6': n = n*10 + 6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'7': n = n*10 + 7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'8': n = n*10 + 8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'9': n = n*10 + 9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else: break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alysis Options">
  <p:cSld name="TITLE_AND_TWO_COLUMNS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1"/>
          <p:cNvSpPr txBox="1"/>
          <p:nvPr/>
        </p:nvSpPr>
        <p:spPr>
          <a:xfrm>
            <a:off x="2508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should hold about the program?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Logical Properties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Absence of Crashes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Type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Efficiency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Memory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Information Disclosure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Authentication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21"/>
          <p:cNvSpPr txBox="1"/>
          <p:nvPr/>
        </p:nvSpPr>
        <p:spPr>
          <a:xfrm>
            <a:off x="60636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Technique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will we achieve the goal?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Manual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Symbolic Execution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Abstract Interpretation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Fuzzing</a:t>
            </a:r>
            <a:endParaRPr sz="1800"/>
          </a:p>
        </p:txBody>
      </p:sp>
      <p:sp>
        <p:nvSpPr>
          <p:cNvPr id="100" name="Google Shape;100;p21"/>
          <p:cNvSpPr txBox="1"/>
          <p:nvPr/>
        </p:nvSpPr>
        <p:spPr>
          <a:xfrm>
            <a:off x="3157350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do we want to achieve regarding the specification?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Transformation</a:t>
            </a:r>
            <a:endParaRPr sz="1800"/>
          </a:p>
        </p:txBody>
      </p:sp>
      <p:cxnSp>
        <p:nvCxnSpPr>
          <p:cNvPr id="101" name="Google Shape;101;p21"/>
          <p:cNvCxnSpPr/>
          <p:nvPr/>
        </p:nvCxnSpPr>
        <p:spPr>
          <a:xfrm>
            <a:off x="3080325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21"/>
          <p:cNvCxnSpPr/>
          <p:nvPr/>
        </p:nvCxnSpPr>
        <p:spPr>
          <a:xfrm>
            <a:off x="5986650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21"/>
          <p:cNvCxnSpPr/>
          <p:nvPr/>
        </p:nvCxnSpPr>
        <p:spPr>
          <a:xfrm rot="10800000">
            <a:off x="346650" y="2154518"/>
            <a:ext cx="8450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Four_Boxes">
  <p:cSld name="Custom_Four_Boxe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1" type="ftr"/>
          </p:nvPr>
        </p:nvSpPr>
        <p:spPr>
          <a:xfrm>
            <a:off x="1333500" y="4912520"/>
            <a:ext cx="64770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102430" y="4914900"/>
            <a:ext cx="7620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457202" y="80010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4645481" y="800100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3" type="body"/>
          </p:nvPr>
        </p:nvSpPr>
        <p:spPr>
          <a:xfrm>
            <a:off x="4645477" y="2641146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4" type="body"/>
          </p:nvPr>
        </p:nvSpPr>
        <p:spPr>
          <a:xfrm>
            <a:off x="454481" y="264727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cxnSp>
        <p:nvCxnSpPr>
          <p:cNvPr id="111" name="Google Shape;111;p22"/>
          <p:cNvCxnSpPr/>
          <p:nvPr/>
        </p:nvCxnSpPr>
        <p:spPr>
          <a:xfrm>
            <a:off x="381000" y="630076"/>
            <a:ext cx="8382000" cy="1200"/>
          </a:xfrm>
          <a:prstGeom prst="straightConnector1">
            <a:avLst/>
          </a:prstGeom>
          <a:noFill/>
          <a:ln cap="flat" cmpd="sng" w="22225">
            <a:solidFill>
              <a:srgbClr val="0F5E9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4414" y="97655"/>
            <a:ext cx="814078" cy="49130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>
            <p:ph type="ctrTitle"/>
          </p:nvPr>
        </p:nvSpPr>
        <p:spPr>
          <a:xfrm>
            <a:off x="1619250" y="113564"/>
            <a:ext cx="7143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0" name="Google Shape;120;p24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idx="1" type="body"/>
          </p:nvPr>
        </p:nvSpPr>
        <p:spPr>
          <a:xfrm>
            <a:off x="457200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2" type="body"/>
          </p:nvPr>
        </p:nvSpPr>
        <p:spPr>
          <a:xfrm>
            <a:off x="4692275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AND_TWO_COLUMNS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idx="1" type="body"/>
          </p:nvPr>
        </p:nvSpPr>
        <p:spPr>
          <a:xfrm>
            <a:off x="2508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28"/>
          <p:cNvSpPr txBox="1"/>
          <p:nvPr>
            <p:ph idx="2" type="body"/>
          </p:nvPr>
        </p:nvSpPr>
        <p:spPr>
          <a:xfrm>
            <a:off x="60636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8"/>
          <p:cNvSpPr txBox="1"/>
          <p:nvPr>
            <p:ph idx="3" type="body"/>
          </p:nvPr>
        </p:nvSpPr>
        <p:spPr>
          <a:xfrm>
            <a:off x="3157350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2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45" name="Google Shape;145;p3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Only">
  <p:cSld name="TITLE_AND_BODY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>
            <p:ph idx="1" type="body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0" name="Google Shape;150;p3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itle">
  <p:cSld name="TITLE_ONLY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33"/>
          <p:cNvSpPr txBox="1"/>
          <p:nvPr>
            <p:ph idx="1" type="subTitle"/>
          </p:nvPr>
        </p:nvSpPr>
        <p:spPr>
          <a:xfrm>
            <a:off x="685800" y="2179341"/>
            <a:ext cx="77724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6" name="Google Shape;15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ncy Section Title">
  <p:cSld name="CUSTOM">
    <p:bg>
      <p:bgPr>
        <a:solidFill>
          <a:srgbClr val="351C75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 txBox="1"/>
          <p:nvPr>
            <p:ph type="title"/>
          </p:nvPr>
        </p:nvSpPr>
        <p:spPr>
          <a:xfrm>
            <a:off x="219700" y="2287400"/>
            <a:ext cx="65238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9" name="Google Shape;159;p35"/>
          <p:cNvSpPr txBox="1"/>
          <p:nvPr>
            <p:ph idx="2" type="title"/>
          </p:nvPr>
        </p:nvSpPr>
        <p:spPr>
          <a:xfrm>
            <a:off x="219700" y="499975"/>
            <a:ext cx="6523800" cy="17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160" name="Google Shape;160;p35"/>
          <p:cNvSpPr txBox="1"/>
          <p:nvPr>
            <p:ph idx="3" type="title"/>
          </p:nvPr>
        </p:nvSpPr>
        <p:spPr>
          <a:xfrm>
            <a:off x="219700" y="2856225"/>
            <a:ext cx="6523800" cy="17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161" name="Google Shape;161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dea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4" name="Google Shape;164;p36"/>
          <p:cNvSpPr txBox="1"/>
          <p:nvPr>
            <p:ph idx="2" type="title"/>
          </p:nvPr>
        </p:nvSpPr>
        <p:spPr>
          <a:xfrm>
            <a:off x="537475" y="305568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5" name="Google Shape;165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deas">
  <p:cSld name="CUSTOM_1_2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7"/>
          <p:cNvSpPr txBox="1"/>
          <p:nvPr>
            <p:ph type="title"/>
          </p:nvPr>
        </p:nvSpPr>
        <p:spPr>
          <a:xfrm>
            <a:off x="537475" y="61833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8" name="Google Shape;168;p37"/>
          <p:cNvSpPr txBox="1"/>
          <p:nvPr>
            <p:ph idx="2" type="title"/>
          </p:nvPr>
        </p:nvSpPr>
        <p:spPr>
          <a:xfrm>
            <a:off x="537475" y="33494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9" name="Google Shape;169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37"/>
          <p:cNvSpPr txBox="1"/>
          <p:nvPr>
            <p:ph idx="3" type="title"/>
          </p:nvPr>
        </p:nvSpPr>
        <p:spPr>
          <a:xfrm>
            <a:off x="537475" y="1983875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ral Idea">
  <p:cSld name="CUSTOM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73" name="Google Shape;173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per Card">
  <p:cSld name="CUSTOM_2">
    <p:bg>
      <p:bgPr>
        <a:solidFill>
          <a:srgbClr val="EFEFE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nM98rrT.png" id="175" name="Google Shape;175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2450" y="1101425"/>
            <a:ext cx="6784150" cy="29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9"/>
          <p:cNvSpPr txBox="1"/>
          <p:nvPr>
            <p:ph type="title"/>
          </p:nvPr>
        </p:nvSpPr>
        <p:spPr>
          <a:xfrm>
            <a:off x="1359335" y="1236350"/>
            <a:ext cx="64557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1800"/>
            </a:lvl9pPr>
          </a:lstStyle>
          <a:p/>
        </p:txBody>
      </p:sp>
      <p:sp>
        <p:nvSpPr>
          <p:cNvPr id="177" name="Google Shape;177;p39"/>
          <p:cNvSpPr txBox="1"/>
          <p:nvPr>
            <p:ph idx="1" type="body"/>
          </p:nvPr>
        </p:nvSpPr>
        <p:spPr>
          <a:xfrm>
            <a:off x="1359326" y="1528736"/>
            <a:ext cx="6455700" cy="22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78" name="Google Shape;178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endar">
  <p:cSld name="CUSTOM_3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40"/>
          <p:cNvCxnSpPr/>
          <p:nvPr/>
        </p:nvCxnSpPr>
        <p:spPr>
          <a:xfrm>
            <a:off x="3048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40"/>
          <p:cNvCxnSpPr/>
          <p:nvPr/>
        </p:nvCxnSpPr>
        <p:spPr>
          <a:xfrm>
            <a:off x="6096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40"/>
          <p:cNvCxnSpPr/>
          <p:nvPr/>
        </p:nvCxnSpPr>
        <p:spPr>
          <a:xfrm>
            <a:off x="0" y="128587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40"/>
          <p:cNvCxnSpPr/>
          <p:nvPr/>
        </p:nvCxnSpPr>
        <p:spPr>
          <a:xfrm>
            <a:off x="0" y="385762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40"/>
          <p:cNvCxnSpPr/>
          <p:nvPr/>
        </p:nvCxnSpPr>
        <p:spPr>
          <a:xfrm>
            <a:off x="0" y="25717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5" name="Google Shape;185;p40"/>
          <p:cNvSpPr txBox="1"/>
          <p:nvPr/>
        </p:nvSpPr>
        <p:spPr>
          <a:xfrm>
            <a:off x="1751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January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6" name="Google Shape;186;p40"/>
          <p:cNvSpPr txBox="1"/>
          <p:nvPr/>
        </p:nvSpPr>
        <p:spPr>
          <a:xfrm>
            <a:off x="4799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February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7" name="Google Shape;187;p40"/>
          <p:cNvSpPr txBox="1"/>
          <p:nvPr/>
        </p:nvSpPr>
        <p:spPr>
          <a:xfrm>
            <a:off x="78492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8" name="Google Shape;188;p40"/>
          <p:cNvSpPr txBox="1"/>
          <p:nvPr/>
        </p:nvSpPr>
        <p:spPr>
          <a:xfrm>
            <a:off x="1751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April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9" name="Google Shape;189;p40"/>
          <p:cNvSpPr txBox="1"/>
          <p:nvPr/>
        </p:nvSpPr>
        <p:spPr>
          <a:xfrm>
            <a:off x="4799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0" name="Google Shape;190;p40"/>
          <p:cNvSpPr txBox="1"/>
          <p:nvPr/>
        </p:nvSpPr>
        <p:spPr>
          <a:xfrm>
            <a:off x="78492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1" name="Google Shape;191;p40"/>
          <p:cNvSpPr txBox="1"/>
          <p:nvPr/>
        </p:nvSpPr>
        <p:spPr>
          <a:xfrm>
            <a:off x="1751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July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2" name="Google Shape;192;p40"/>
          <p:cNvSpPr txBox="1"/>
          <p:nvPr/>
        </p:nvSpPr>
        <p:spPr>
          <a:xfrm>
            <a:off x="4799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August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3" name="Google Shape;193;p40"/>
          <p:cNvSpPr txBox="1"/>
          <p:nvPr/>
        </p:nvSpPr>
        <p:spPr>
          <a:xfrm>
            <a:off x="78492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September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4" name="Google Shape;194;p40"/>
          <p:cNvSpPr txBox="1"/>
          <p:nvPr/>
        </p:nvSpPr>
        <p:spPr>
          <a:xfrm>
            <a:off x="1751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October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5" name="Google Shape;195;p40"/>
          <p:cNvSpPr txBox="1"/>
          <p:nvPr/>
        </p:nvSpPr>
        <p:spPr>
          <a:xfrm>
            <a:off x="4799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November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6" name="Google Shape;196;p40"/>
          <p:cNvSpPr txBox="1"/>
          <p:nvPr/>
        </p:nvSpPr>
        <p:spPr>
          <a:xfrm>
            <a:off x="78492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iller Source">
  <p:cSld name="TITLE_ONLY_2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9" name="Google Shape;199;p4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41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 = input()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username == "service":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cmd_code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cmd_code == 7: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crash()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"Unknown command".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passcode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passcode &lt; 10000: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 "Invalid passcode!"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auth(username, passcode)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"Exiting..."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57200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692275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oi source">
  <p:cSld name="TITLE_ONLY_2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2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3" name="Google Shape;203;p4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42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atoi(s):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n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for c in 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  c == '0': n = n*10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'1': n = n*10 + 1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'2': n = n*10 + 2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'3': n = n*10 + 3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'4': n = n*10 + 4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'5': n = n*10 + 5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'6': n = n*10 + 6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'7': n = n*10 + 7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'8': n = n*10 + 8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'9': n = n*10 + 9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else: break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alysis Options">
  <p:cSld name="TITLE_AND_TWO_COLUMNS_1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43"/>
          <p:cNvSpPr txBox="1"/>
          <p:nvPr/>
        </p:nvSpPr>
        <p:spPr>
          <a:xfrm>
            <a:off x="2508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should hold about the program?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Logical Properties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Absence of Crashes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Type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Efficiency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Memory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Information Disclosure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Authentication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8" name="Google Shape;208;p43"/>
          <p:cNvSpPr txBox="1"/>
          <p:nvPr/>
        </p:nvSpPr>
        <p:spPr>
          <a:xfrm>
            <a:off x="60636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Technique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will we achieve the goal?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Manual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Symbolic Execution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Abstract Interpretation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Fuzzing</a:t>
            </a:r>
            <a:endParaRPr sz="1800"/>
          </a:p>
        </p:txBody>
      </p:sp>
      <p:sp>
        <p:nvSpPr>
          <p:cNvPr id="209" name="Google Shape;209;p43"/>
          <p:cNvSpPr txBox="1"/>
          <p:nvPr/>
        </p:nvSpPr>
        <p:spPr>
          <a:xfrm>
            <a:off x="3157350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do we want to achieve regarding the specification?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Transformation</a:t>
            </a:r>
            <a:endParaRPr sz="1800"/>
          </a:p>
        </p:txBody>
      </p:sp>
      <p:cxnSp>
        <p:nvCxnSpPr>
          <p:cNvPr id="210" name="Google Shape;210;p43"/>
          <p:cNvCxnSpPr/>
          <p:nvPr/>
        </p:nvCxnSpPr>
        <p:spPr>
          <a:xfrm>
            <a:off x="3080325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43"/>
          <p:cNvCxnSpPr/>
          <p:nvPr/>
        </p:nvCxnSpPr>
        <p:spPr>
          <a:xfrm>
            <a:off x="5986650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43"/>
          <p:cNvCxnSpPr/>
          <p:nvPr/>
        </p:nvCxnSpPr>
        <p:spPr>
          <a:xfrm rot="10800000">
            <a:off x="346650" y="2154518"/>
            <a:ext cx="8450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AND_TWO_COLUMNS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2508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60636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6"/>
          <p:cNvSpPr txBox="1"/>
          <p:nvPr>
            <p:ph idx="3" type="body"/>
          </p:nvPr>
        </p:nvSpPr>
        <p:spPr>
          <a:xfrm>
            <a:off x="3157350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Only">
  <p:cSld name="TITLE_AND_BODY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3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40.xml"/><Relationship Id="rId6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9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</a:t>
            </a:r>
            <a:r>
              <a:rPr lang="en"/>
              <a:t>: Shellcoding</a:t>
            </a:r>
            <a:endParaRPr/>
          </a:p>
        </p:txBody>
      </p:sp>
      <p:sp>
        <p:nvSpPr>
          <p:cNvPr id="218" name="Google Shape;218;p44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Gotchas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Yan Shoshitaishvili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Arizona State University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Issues: Memory Access Width</a:t>
            </a:r>
            <a:endParaRPr/>
          </a:p>
        </p:txBody>
      </p:sp>
      <p:sp>
        <p:nvSpPr>
          <p:cNvPr id="224" name="Google Shape;224;p4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careful about sizes of memory accesses: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Sometimes, you might have to explicitly specify the size to avoid ambiguity:</a:t>
            </a:r>
            <a:endParaRPr/>
          </a:p>
        </p:txBody>
      </p:sp>
      <p:graphicFrame>
        <p:nvGraphicFramePr>
          <p:cNvPr id="225" name="Google Shape;225;p45"/>
          <p:cNvGraphicFramePr/>
          <p:nvPr/>
        </p:nvGraphicFramePr>
        <p:xfrm>
          <a:off x="2468125" y="1759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{2A7BE6E0-E00A-4E61-8E16-9285AE5B03FB}</a:tableStyleId>
              </a:tblPr>
              <a:tblGrid>
                <a:gridCol w="1689500"/>
                <a:gridCol w="2518250"/>
              </a:tblGrid>
              <a:tr h="3086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single byte: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mov [rax], bl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2-byte word: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mov [rax], bx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4-byte dword: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mov [rax], ebx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8-byte qword: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mov [rax], rbx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6" name="Google Shape;226;p45"/>
          <p:cNvGraphicFramePr/>
          <p:nvPr/>
        </p:nvGraphicFramePr>
        <p:xfrm>
          <a:off x="2344087" y="366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{2A7BE6E0-E00A-4E61-8E16-9285AE5B03FB}</a:tableStyleId>
              </a:tblPr>
              <a:tblGrid>
                <a:gridCol w="1811925"/>
                <a:gridCol w="2700700"/>
              </a:tblGrid>
              <a:tr h="3086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single byte: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mov BYTE PTR [rax], 5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2-byte word: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mov WORD PTR [rax], 5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4-byte dword: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mov DWORD PTR [rax], 5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8-byte qword: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mov QWORD PTR [rax], 5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Issues: Forbidden Bytes</a:t>
            </a:r>
            <a:endParaRPr/>
          </a:p>
        </p:txBody>
      </p:sp>
      <p:sp>
        <p:nvSpPr>
          <p:cNvPr id="232" name="Google Shape;232;p4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Depending on the injection method, certain bytes might not be allowed. Some common issues: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other situations arise. Be ready for anything!</a:t>
            </a:r>
            <a:endParaRPr/>
          </a:p>
        </p:txBody>
      </p:sp>
      <p:graphicFrame>
        <p:nvGraphicFramePr>
          <p:cNvPr id="233" name="Google Shape;233;p46"/>
          <p:cNvGraphicFramePr/>
          <p:nvPr/>
        </p:nvGraphicFramePr>
        <p:xfrm>
          <a:off x="2557563" y="223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{2A7BE6E0-E00A-4E61-8E16-9285AE5B03FB}</a:tableStyleId>
              </a:tblPr>
              <a:tblGrid>
                <a:gridCol w="1745825"/>
                <a:gridCol w="2576250"/>
              </a:tblGrid>
              <a:tr h="150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Byte (Hex Value)</a:t>
                      </a:r>
                      <a:endParaRPr sz="11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Problematic Methods</a:t>
                      </a:r>
                      <a:endParaRPr sz="11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 byte \0 (0x00)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strcpy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Newline \n (0x0a)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scanf gets getline fgets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Carriage return </a:t>
                      </a:r>
                      <a:r>
                        <a:rPr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\r </a:t>
                      </a: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(0x0d)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scanf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Space (0x20)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scanf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Tab \t (0x09)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scanf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 (0x7f)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protocol-specific (telnet, VT100, etc)</a:t>
                      </a:r>
                      <a:endParaRPr sz="8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Shellcode Mangling</a:t>
            </a:r>
            <a:endParaRPr/>
          </a:p>
        </p:txBody>
      </p:sp>
      <p:sp>
        <p:nvSpPr>
          <p:cNvPr id="239" name="Google Shape;239;p4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shellcode might be mangled beyond recognition.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 situations: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your shellcode might be </a:t>
            </a:r>
            <a:r>
              <a:rPr i="1" lang="en"/>
              <a:t>sorted</a:t>
            </a:r>
            <a:r>
              <a:rPr lang="en"/>
              <a:t>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your shellcode might be </a:t>
            </a:r>
            <a:r>
              <a:rPr i="1" lang="en"/>
              <a:t>compressed</a:t>
            </a:r>
            <a:r>
              <a:rPr lang="en"/>
              <a:t> or </a:t>
            </a:r>
            <a:r>
              <a:rPr i="1" lang="en"/>
              <a:t>uncompressed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your shellcode might be </a:t>
            </a:r>
            <a:r>
              <a:rPr i="1" lang="en"/>
              <a:t>encrypted</a:t>
            </a:r>
            <a:r>
              <a:rPr lang="en"/>
              <a:t> or </a:t>
            </a:r>
            <a:r>
              <a:rPr i="1" lang="en"/>
              <a:t>decrypted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Start from what you want your shellcode to look like when it's executed, and </a:t>
            </a:r>
            <a:r>
              <a:rPr i="1" lang="en"/>
              <a:t>work backwards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Parts of your shellcode might be uncontrollable! You can jump over these parts to avoid them.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good is shellcode when you are unable to speak?</a:t>
            </a:r>
            <a:endParaRPr/>
          </a:p>
        </p:txBody>
      </p:sp>
      <p:sp>
        <p:nvSpPr>
          <p:cNvPr id="245" name="Google Shape;245;p4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Normally, your shellcode will just give you a shell (or the flag).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if there is no way to output data (i.e., 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close(1); close(2);</a:t>
            </a:r>
            <a:r>
              <a:rPr lang="en"/>
              <a:t>)?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Shellcode is a product of its environment</a:t>
            </a:r>
            <a:endParaRPr/>
          </a:p>
        </p:txBody>
      </p:sp>
      <p:sp>
        <p:nvSpPr>
          <p:cNvPr id="251" name="Google Shape;251;p4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							launch a shell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Does your shellcode need to...</a:t>
            </a:r>
            <a:r>
              <a:rPr lang="en"/>
              <a:t>	open a file</a:t>
            </a:r>
            <a:endParaRPr/>
          </a:p>
          <a:p>
            <a:pPr indent="457200" lvl="0" marL="2743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open/read/write</a:t>
            </a:r>
            <a:endParaRPr/>
          </a:p>
          <a:p>
            <a:pPr indent="457200" lvl="0" marL="2743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the context.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Do you need a shell?</a:t>
            </a:r>
            <a:br>
              <a:rPr lang="en"/>
            </a:br>
            <a:r>
              <a:rPr lang="en"/>
              <a:t>What other ways can you use to communicate the flag?</a:t>
            </a:r>
            <a:br>
              <a:rPr lang="en"/>
            </a:br>
            <a:r>
              <a:rPr lang="en"/>
              <a:t>Do you even need to communicate the flag in-band?</a:t>
            </a:r>
            <a:endParaRPr/>
          </a:p>
        </p:txBody>
      </p:sp>
      <p:sp>
        <p:nvSpPr>
          <p:cNvPr id="252" name="Google Shape;252;p49"/>
          <p:cNvSpPr txBox="1"/>
          <p:nvPr>
            <p:ph idx="1" type="body"/>
          </p:nvPr>
        </p:nvSpPr>
        <p:spPr>
          <a:xfrm>
            <a:off x="5092975" y="1047750"/>
            <a:ext cx="1109100" cy="21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100"/>
              <a:t>?</a:t>
            </a:r>
            <a:endParaRPr sz="13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ashvili 2017.08b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ashvili 2017.08b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