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89" r:id="rId4"/>
    <p:sldMasterId id="214748369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6c717ad36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6c717ad36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6268fba137_0_6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6268fba137_0_6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6268fba137_0_6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6268fba137_0_6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961dc8693b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961dc8693b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961dc8693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961dc8693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961dc8693b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961dc8693b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961dc8693b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961dc8693b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6268fba137_0_6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6268fba137_0_6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6268fba137_0_6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6268fba137_0_6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6268fba137_0_6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6268fba137_0_6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6268fba137_0_6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6268fba137_0_6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6268fba137_0_6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6268fba137_0_6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itle">
  <p:cSld name="TITLE_ONLY_1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" name="Google Shape;44;p11"/>
          <p:cNvSpPr txBox="1"/>
          <p:nvPr>
            <p:ph idx="1" type="subTitle"/>
          </p:nvPr>
        </p:nvSpPr>
        <p:spPr>
          <a:xfrm>
            <a:off x="685800" y="2179341"/>
            <a:ext cx="7772400" cy="7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swald"/>
              <a:buNone/>
              <a:defRPr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7" name="Google Shape;4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ancy Section Title">
  <p:cSld name="CUSTOM">
    <p:bg>
      <p:bgPr>
        <a:solidFill>
          <a:srgbClr val="351C75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/>
          <p:nvPr>
            <p:ph type="title"/>
          </p:nvPr>
        </p:nvSpPr>
        <p:spPr>
          <a:xfrm>
            <a:off x="219700" y="2287400"/>
            <a:ext cx="6523800" cy="56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0" name="Google Shape;50;p13"/>
          <p:cNvSpPr txBox="1"/>
          <p:nvPr>
            <p:ph idx="2" type="title"/>
          </p:nvPr>
        </p:nvSpPr>
        <p:spPr>
          <a:xfrm>
            <a:off x="219700" y="499975"/>
            <a:ext cx="6523800" cy="178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9pPr>
          </a:lstStyle>
          <a:p/>
        </p:txBody>
      </p:sp>
      <p:sp>
        <p:nvSpPr>
          <p:cNvPr id="51" name="Google Shape;51;p13"/>
          <p:cNvSpPr txBox="1"/>
          <p:nvPr>
            <p:ph idx="3" type="title"/>
          </p:nvPr>
        </p:nvSpPr>
        <p:spPr>
          <a:xfrm>
            <a:off x="219700" y="2856225"/>
            <a:ext cx="6523800" cy="17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Ideas">
  <p:cSld name="CUSTOM_1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type="title"/>
          </p:nvPr>
        </p:nvSpPr>
        <p:spPr>
          <a:xfrm>
            <a:off x="537475" y="868313"/>
            <a:ext cx="8069100" cy="13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5" name="Google Shape;55;p14"/>
          <p:cNvSpPr txBox="1"/>
          <p:nvPr>
            <p:ph idx="2" type="title"/>
          </p:nvPr>
        </p:nvSpPr>
        <p:spPr>
          <a:xfrm>
            <a:off x="537475" y="3055688"/>
            <a:ext cx="8069100" cy="13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6" name="Google Shape;56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Ideas">
  <p:cSld name="CUSTOM_1_2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/>
          <p:nvPr>
            <p:ph type="title"/>
          </p:nvPr>
        </p:nvSpPr>
        <p:spPr>
          <a:xfrm>
            <a:off x="537475" y="618338"/>
            <a:ext cx="8069100" cy="13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9" name="Google Shape;59;p15"/>
          <p:cNvSpPr txBox="1"/>
          <p:nvPr>
            <p:ph idx="2" type="title"/>
          </p:nvPr>
        </p:nvSpPr>
        <p:spPr>
          <a:xfrm>
            <a:off x="537475" y="3349413"/>
            <a:ext cx="8069100" cy="13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5"/>
          <p:cNvSpPr txBox="1"/>
          <p:nvPr>
            <p:ph idx="3" type="title"/>
          </p:nvPr>
        </p:nvSpPr>
        <p:spPr>
          <a:xfrm>
            <a:off x="537475" y="1983875"/>
            <a:ext cx="8069100" cy="13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ral Idea">
  <p:cSld name="CUSTOM_1_1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537475" y="868313"/>
            <a:ext cx="8069100" cy="13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per Card">
  <p:cSld name="CUSTOM_2">
    <p:bg>
      <p:bgPr>
        <a:solidFill>
          <a:srgbClr val="EFEFEF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KinM98rrT.png" id="66" name="Google Shape;66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212450" y="1101425"/>
            <a:ext cx="6784150" cy="294065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7"/>
          <p:cNvSpPr txBox="1"/>
          <p:nvPr>
            <p:ph type="title"/>
          </p:nvPr>
        </p:nvSpPr>
        <p:spPr>
          <a:xfrm>
            <a:off x="1359335" y="1236350"/>
            <a:ext cx="6455700" cy="3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0" sz="18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b="0" sz="18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b="0" sz="18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b="0" sz="18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b="0" sz="18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b="0" sz="18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b="0" sz="18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b="0" sz="18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b="0" sz="1800"/>
            </a:lvl9pPr>
          </a:lstStyle>
          <a:p/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1359326" y="1528736"/>
            <a:ext cx="6455700" cy="221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lendar">
  <p:cSld name="CUSTOM_3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Google Shape;71;p18"/>
          <p:cNvCxnSpPr/>
          <p:nvPr/>
        </p:nvCxnSpPr>
        <p:spPr>
          <a:xfrm>
            <a:off x="3048000" y="0"/>
            <a:ext cx="0" cy="5142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72" name="Google Shape;72;p18"/>
          <p:cNvCxnSpPr/>
          <p:nvPr/>
        </p:nvCxnSpPr>
        <p:spPr>
          <a:xfrm>
            <a:off x="6096000" y="0"/>
            <a:ext cx="0" cy="5142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73" name="Google Shape;73;p18"/>
          <p:cNvCxnSpPr/>
          <p:nvPr/>
        </p:nvCxnSpPr>
        <p:spPr>
          <a:xfrm>
            <a:off x="0" y="1285875"/>
            <a:ext cx="9145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74" name="Google Shape;74;p18"/>
          <p:cNvCxnSpPr/>
          <p:nvPr/>
        </p:nvCxnSpPr>
        <p:spPr>
          <a:xfrm>
            <a:off x="0" y="3857625"/>
            <a:ext cx="9145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75" name="Google Shape;75;p18"/>
          <p:cNvCxnSpPr/>
          <p:nvPr/>
        </p:nvCxnSpPr>
        <p:spPr>
          <a:xfrm>
            <a:off x="0" y="2571750"/>
            <a:ext cx="9144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76" name="Google Shape;76;p18"/>
          <p:cNvSpPr txBox="1"/>
          <p:nvPr/>
        </p:nvSpPr>
        <p:spPr>
          <a:xfrm>
            <a:off x="1751400" y="0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January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7" name="Google Shape;77;p18"/>
          <p:cNvSpPr txBox="1"/>
          <p:nvPr/>
        </p:nvSpPr>
        <p:spPr>
          <a:xfrm>
            <a:off x="4799400" y="0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February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8" name="Google Shape;78;p18"/>
          <p:cNvSpPr txBox="1"/>
          <p:nvPr/>
        </p:nvSpPr>
        <p:spPr>
          <a:xfrm>
            <a:off x="7849200" y="0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March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9" name="Google Shape;79;p18"/>
          <p:cNvSpPr txBox="1"/>
          <p:nvPr/>
        </p:nvSpPr>
        <p:spPr>
          <a:xfrm>
            <a:off x="1751400" y="1285875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April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0" name="Google Shape;80;p18"/>
          <p:cNvSpPr txBox="1"/>
          <p:nvPr/>
        </p:nvSpPr>
        <p:spPr>
          <a:xfrm>
            <a:off x="4799400" y="1285875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May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1" name="Google Shape;81;p18"/>
          <p:cNvSpPr txBox="1"/>
          <p:nvPr/>
        </p:nvSpPr>
        <p:spPr>
          <a:xfrm>
            <a:off x="7849200" y="1285875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June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2" name="Google Shape;82;p18"/>
          <p:cNvSpPr txBox="1"/>
          <p:nvPr/>
        </p:nvSpPr>
        <p:spPr>
          <a:xfrm>
            <a:off x="1751400" y="2571750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July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3" name="Google Shape;83;p18"/>
          <p:cNvSpPr txBox="1"/>
          <p:nvPr/>
        </p:nvSpPr>
        <p:spPr>
          <a:xfrm>
            <a:off x="4799400" y="2571750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August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4" name="Google Shape;84;p18"/>
          <p:cNvSpPr txBox="1"/>
          <p:nvPr/>
        </p:nvSpPr>
        <p:spPr>
          <a:xfrm>
            <a:off x="7849200" y="2571750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September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5" name="Google Shape;85;p18"/>
          <p:cNvSpPr txBox="1"/>
          <p:nvPr/>
        </p:nvSpPr>
        <p:spPr>
          <a:xfrm>
            <a:off x="1751400" y="3857625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October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6" name="Google Shape;86;p18"/>
          <p:cNvSpPr txBox="1"/>
          <p:nvPr/>
        </p:nvSpPr>
        <p:spPr>
          <a:xfrm>
            <a:off x="4799400" y="3857625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November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7" name="Google Shape;87;p18"/>
          <p:cNvSpPr txBox="1"/>
          <p:nvPr/>
        </p:nvSpPr>
        <p:spPr>
          <a:xfrm>
            <a:off x="7849200" y="3857625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December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riller Source">
  <p:cSld name="TITLE_ONLY_2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3432825" y="205975"/>
            <a:ext cx="52539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0" name="Google Shape;90;p19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1" name="Google Shape;91;p19"/>
          <p:cNvSpPr txBox="1"/>
          <p:nvPr/>
        </p:nvSpPr>
        <p:spPr>
          <a:xfrm>
            <a:off x="223425" y="308250"/>
            <a:ext cx="3209400" cy="451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username = input()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username == "service":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cmd_code = atoi(input())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cmd_code == 7: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crash()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else: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print "Unknown command".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else: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passcode = atoi(input())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passcode &lt; 10000: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print "Invalid passcode!"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else: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auth(username, passcode)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print "Exiting..."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exit()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toi source">
  <p:cSld name="TITLE_ONLY_2_1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 txBox="1"/>
          <p:nvPr>
            <p:ph type="title"/>
          </p:nvPr>
        </p:nvSpPr>
        <p:spPr>
          <a:xfrm>
            <a:off x="3432825" y="205975"/>
            <a:ext cx="52539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4" name="Google Shape;94;p20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5" name="Google Shape;95;p20"/>
          <p:cNvSpPr txBox="1"/>
          <p:nvPr/>
        </p:nvSpPr>
        <p:spPr>
          <a:xfrm>
            <a:off x="223425" y="308250"/>
            <a:ext cx="3209400" cy="451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def atoi(s):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n = 0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for c in s: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if   c == '0': n = n*10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'1': n = n*10 + 1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'2': n = n*10 + 2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'3': n = n*10 + 3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'4': n = n*10 + 4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'5': n = n*10 + 5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'6': n = n*10 + 6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'7': n = n*10 + 7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'8': n = n*10 + 8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'9': n = n*10 + 9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else: break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return n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nalysis Options">
  <p:cSld name="TITLE_AND_TWO_COLUMNS_1_1_1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1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21"/>
          <p:cNvSpPr txBox="1"/>
          <p:nvPr/>
        </p:nvSpPr>
        <p:spPr>
          <a:xfrm>
            <a:off x="250875" y="241575"/>
            <a:ext cx="2829300" cy="46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Specification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What should hold about the program?</a:t>
            </a:r>
            <a:br>
              <a:rPr lang="en" sz="1800"/>
            </a:b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Logical Properties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Absence of Crashes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Type Safety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Efficiency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Memory Safety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Information Disclosure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Authentication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9" name="Google Shape;99;p21"/>
          <p:cNvSpPr txBox="1"/>
          <p:nvPr/>
        </p:nvSpPr>
        <p:spPr>
          <a:xfrm>
            <a:off x="6063675" y="241575"/>
            <a:ext cx="2829300" cy="46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Technique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How will we achieve the goal?</a:t>
            </a:r>
            <a:br>
              <a:rPr lang="en" sz="1800"/>
            </a:br>
            <a:br>
              <a:rPr lang="en" sz="1800"/>
            </a:b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Manual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Symbolic Execution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Abstract Interpretation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Fuzzing</a:t>
            </a:r>
            <a:endParaRPr sz="1800"/>
          </a:p>
        </p:txBody>
      </p:sp>
      <p:sp>
        <p:nvSpPr>
          <p:cNvPr id="100" name="Google Shape;100;p21"/>
          <p:cNvSpPr txBox="1"/>
          <p:nvPr/>
        </p:nvSpPr>
        <p:spPr>
          <a:xfrm>
            <a:off x="3157350" y="241575"/>
            <a:ext cx="2829300" cy="46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Goal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What do we want to achieve regarding the specification?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Verification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Testing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Transformation</a:t>
            </a:r>
            <a:endParaRPr sz="1800"/>
          </a:p>
        </p:txBody>
      </p:sp>
      <p:cxnSp>
        <p:nvCxnSpPr>
          <p:cNvPr id="101" name="Google Shape;101;p21"/>
          <p:cNvCxnSpPr/>
          <p:nvPr/>
        </p:nvCxnSpPr>
        <p:spPr>
          <a:xfrm>
            <a:off x="3080325" y="309100"/>
            <a:ext cx="0" cy="4684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02" name="Google Shape;102;p21"/>
          <p:cNvCxnSpPr/>
          <p:nvPr/>
        </p:nvCxnSpPr>
        <p:spPr>
          <a:xfrm>
            <a:off x="5986650" y="309100"/>
            <a:ext cx="0" cy="4684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03" name="Google Shape;103;p21"/>
          <p:cNvCxnSpPr/>
          <p:nvPr/>
        </p:nvCxnSpPr>
        <p:spPr>
          <a:xfrm rot="10800000">
            <a:off x="346650" y="2154518"/>
            <a:ext cx="84507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_Four_Boxes">
  <p:cSld name="Custom_Four_Boxes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 txBox="1"/>
          <p:nvPr>
            <p:ph idx="11" type="ftr"/>
          </p:nvPr>
        </p:nvSpPr>
        <p:spPr>
          <a:xfrm>
            <a:off x="1333500" y="4912520"/>
            <a:ext cx="6477000" cy="2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06" name="Google Shape;106;p22"/>
          <p:cNvSpPr txBox="1"/>
          <p:nvPr>
            <p:ph idx="12" type="sldNum"/>
          </p:nvPr>
        </p:nvSpPr>
        <p:spPr>
          <a:xfrm>
            <a:off x="8102430" y="4914900"/>
            <a:ext cx="762000" cy="2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7" name="Google Shape;107;p22"/>
          <p:cNvSpPr txBox="1"/>
          <p:nvPr>
            <p:ph idx="1" type="body"/>
          </p:nvPr>
        </p:nvSpPr>
        <p:spPr>
          <a:xfrm>
            <a:off x="457202" y="800100"/>
            <a:ext cx="40332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30200" lvl="1" marL="914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17500" lvl="2" marL="1371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11150" lvl="3" marL="1828800" marR="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11150" lvl="4" marL="2286000" marR="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08" name="Google Shape;108;p22"/>
          <p:cNvSpPr txBox="1"/>
          <p:nvPr>
            <p:ph idx="2" type="body"/>
          </p:nvPr>
        </p:nvSpPr>
        <p:spPr>
          <a:xfrm>
            <a:off x="4645481" y="800100"/>
            <a:ext cx="41175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30200" lvl="1" marL="914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17500" lvl="2" marL="1371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11150" lvl="3" marL="1828800" marR="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11150" lvl="4" marL="2286000" marR="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09" name="Google Shape;109;p22"/>
          <p:cNvSpPr txBox="1"/>
          <p:nvPr>
            <p:ph idx="3" type="body"/>
          </p:nvPr>
        </p:nvSpPr>
        <p:spPr>
          <a:xfrm>
            <a:off x="4645477" y="2641146"/>
            <a:ext cx="41175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30200" lvl="1" marL="914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17500" lvl="2" marL="1371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11150" lvl="3" marL="1828800" marR="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11150" lvl="4" marL="2286000" marR="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10" name="Google Shape;110;p22"/>
          <p:cNvSpPr txBox="1"/>
          <p:nvPr>
            <p:ph idx="4" type="body"/>
          </p:nvPr>
        </p:nvSpPr>
        <p:spPr>
          <a:xfrm>
            <a:off x="454481" y="2647270"/>
            <a:ext cx="40332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30200" lvl="1" marL="914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17500" lvl="2" marL="1371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11150" lvl="3" marL="1828800" marR="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11150" lvl="4" marL="2286000" marR="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cxnSp>
        <p:nvCxnSpPr>
          <p:cNvPr id="111" name="Google Shape;111;p22"/>
          <p:cNvCxnSpPr/>
          <p:nvPr/>
        </p:nvCxnSpPr>
        <p:spPr>
          <a:xfrm>
            <a:off x="381000" y="630076"/>
            <a:ext cx="8382000" cy="1200"/>
          </a:xfrm>
          <a:prstGeom prst="straightConnector1">
            <a:avLst/>
          </a:prstGeom>
          <a:noFill/>
          <a:ln cap="flat" cmpd="sng" w="22225">
            <a:solidFill>
              <a:srgbClr val="0F5E9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12" name="Google Shape;112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84414" y="97655"/>
            <a:ext cx="814078" cy="491304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2"/>
          <p:cNvSpPr txBox="1"/>
          <p:nvPr>
            <p:ph type="ctrTitle"/>
          </p:nvPr>
        </p:nvSpPr>
        <p:spPr>
          <a:xfrm>
            <a:off x="1619250" y="113564"/>
            <a:ext cx="7143600" cy="45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20" name="Google Shape;120;p24"/>
          <p:cNvSpPr txBox="1"/>
          <p:nvPr>
            <p:ph idx="1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1" name="Google Shape;121;p24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4" name="Google Shape;124;p25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5" name="Google Shape;125;p25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8" name="Google Shape;128;p26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9" name="Google Shape;129;p26"/>
          <p:cNvSpPr txBox="1"/>
          <p:nvPr>
            <p:ph idx="2" type="body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0" name="Google Shape;130;p26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">
  <p:cSld name="TITLE_AND_TWO_COLUMNS_1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7"/>
          <p:cNvSpPr txBox="1"/>
          <p:nvPr>
            <p:ph idx="1" type="body"/>
          </p:nvPr>
        </p:nvSpPr>
        <p:spPr>
          <a:xfrm>
            <a:off x="457200" y="241575"/>
            <a:ext cx="3994500" cy="46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3" name="Google Shape;133;p27"/>
          <p:cNvSpPr txBox="1"/>
          <p:nvPr>
            <p:ph idx="2" type="body"/>
          </p:nvPr>
        </p:nvSpPr>
        <p:spPr>
          <a:xfrm>
            <a:off x="4692275" y="241575"/>
            <a:ext cx="3994500" cy="46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4" name="Google Shape;134;p27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">
  <p:cSld name="TITLE_AND_TWO_COLUMNS_1_1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8"/>
          <p:cNvSpPr txBox="1"/>
          <p:nvPr>
            <p:ph idx="1" type="body"/>
          </p:nvPr>
        </p:nvSpPr>
        <p:spPr>
          <a:xfrm>
            <a:off x="250875" y="241575"/>
            <a:ext cx="2829300" cy="46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7" name="Google Shape;137;p28"/>
          <p:cNvSpPr txBox="1"/>
          <p:nvPr>
            <p:ph idx="2" type="body"/>
          </p:nvPr>
        </p:nvSpPr>
        <p:spPr>
          <a:xfrm>
            <a:off x="6063675" y="241575"/>
            <a:ext cx="2829300" cy="46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8" name="Google Shape;138;p28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9" name="Google Shape;139;p28"/>
          <p:cNvSpPr txBox="1"/>
          <p:nvPr>
            <p:ph idx="3" type="body"/>
          </p:nvPr>
        </p:nvSpPr>
        <p:spPr>
          <a:xfrm>
            <a:off x="3157350" y="241575"/>
            <a:ext cx="2829300" cy="46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2" name="Google Shape;142;p29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0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145" name="Google Shape;145;p30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1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2" type="body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dy Only">
  <p:cSld name="TITLE_AND_BODY_1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2"/>
          <p:cNvSpPr txBox="1"/>
          <p:nvPr>
            <p:ph idx="1" type="body"/>
          </p:nvPr>
        </p:nvSpPr>
        <p:spPr>
          <a:xfrm>
            <a:off x="457200" y="233438"/>
            <a:ext cx="8229600" cy="467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0" name="Google Shape;150;p32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itle">
  <p:cSld name="TITLE_ONLY_1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3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3" name="Google Shape;153;p33"/>
          <p:cNvSpPr txBox="1"/>
          <p:nvPr>
            <p:ph idx="1" type="subTitle"/>
          </p:nvPr>
        </p:nvSpPr>
        <p:spPr>
          <a:xfrm>
            <a:off x="685800" y="2179341"/>
            <a:ext cx="7772400" cy="7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swald"/>
              <a:buNone/>
              <a:defRPr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6" name="Google Shape;156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ancy Section Title">
  <p:cSld name="CUSTOM">
    <p:bg>
      <p:bgPr>
        <a:solidFill>
          <a:srgbClr val="351C75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5"/>
          <p:cNvSpPr txBox="1"/>
          <p:nvPr>
            <p:ph type="title"/>
          </p:nvPr>
        </p:nvSpPr>
        <p:spPr>
          <a:xfrm>
            <a:off x="219700" y="2287400"/>
            <a:ext cx="6523800" cy="56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59" name="Google Shape;159;p35"/>
          <p:cNvSpPr txBox="1"/>
          <p:nvPr>
            <p:ph idx="2" type="title"/>
          </p:nvPr>
        </p:nvSpPr>
        <p:spPr>
          <a:xfrm>
            <a:off x="219700" y="499975"/>
            <a:ext cx="6523800" cy="178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9pPr>
          </a:lstStyle>
          <a:p/>
        </p:txBody>
      </p:sp>
      <p:sp>
        <p:nvSpPr>
          <p:cNvPr id="160" name="Google Shape;160;p35"/>
          <p:cNvSpPr txBox="1"/>
          <p:nvPr>
            <p:ph idx="3" type="title"/>
          </p:nvPr>
        </p:nvSpPr>
        <p:spPr>
          <a:xfrm>
            <a:off x="219700" y="2856225"/>
            <a:ext cx="6523800" cy="17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9pPr>
          </a:lstStyle>
          <a:p/>
        </p:txBody>
      </p:sp>
      <p:sp>
        <p:nvSpPr>
          <p:cNvPr id="161" name="Google Shape;161;p3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Ideas">
  <p:cSld name="CUSTOM_1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6"/>
          <p:cNvSpPr txBox="1"/>
          <p:nvPr>
            <p:ph type="title"/>
          </p:nvPr>
        </p:nvSpPr>
        <p:spPr>
          <a:xfrm>
            <a:off x="537475" y="868313"/>
            <a:ext cx="8069100" cy="13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64" name="Google Shape;164;p36"/>
          <p:cNvSpPr txBox="1"/>
          <p:nvPr>
            <p:ph idx="2" type="title"/>
          </p:nvPr>
        </p:nvSpPr>
        <p:spPr>
          <a:xfrm>
            <a:off x="537475" y="3055688"/>
            <a:ext cx="8069100" cy="13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65" name="Google Shape;165;p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Ideas">
  <p:cSld name="CUSTOM_1_2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7"/>
          <p:cNvSpPr txBox="1"/>
          <p:nvPr>
            <p:ph type="title"/>
          </p:nvPr>
        </p:nvSpPr>
        <p:spPr>
          <a:xfrm>
            <a:off x="537475" y="618338"/>
            <a:ext cx="8069100" cy="13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68" name="Google Shape;168;p37"/>
          <p:cNvSpPr txBox="1"/>
          <p:nvPr>
            <p:ph idx="2" type="title"/>
          </p:nvPr>
        </p:nvSpPr>
        <p:spPr>
          <a:xfrm>
            <a:off x="537475" y="3349413"/>
            <a:ext cx="8069100" cy="13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69" name="Google Shape;169;p3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0" name="Google Shape;170;p37"/>
          <p:cNvSpPr txBox="1"/>
          <p:nvPr>
            <p:ph idx="3" type="title"/>
          </p:nvPr>
        </p:nvSpPr>
        <p:spPr>
          <a:xfrm>
            <a:off x="537475" y="1983875"/>
            <a:ext cx="8069100" cy="13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ral Idea">
  <p:cSld name="CUSTOM_1_1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8"/>
          <p:cNvSpPr txBox="1"/>
          <p:nvPr>
            <p:ph type="title"/>
          </p:nvPr>
        </p:nvSpPr>
        <p:spPr>
          <a:xfrm>
            <a:off x="537475" y="868313"/>
            <a:ext cx="8069100" cy="13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73" name="Google Shape;173;p3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per Card">
  <p:cSld name="CUSTOM_2">
    <p:bg>
      <p:bgPr>
        <a:solidFill>
          <a:srgbClr val="EFEFEF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KinM98rrT.png" id="175" name="Google Shape;175;p3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212450" y="1101425"/>
            <a:ext cx="6784150" cy="294065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39"/>
          <p:cNvSpPr txBox="1"/>
          <p:nvPr>
            <p:ph type="title"/>
          </p:nvPr>
        </p:nvSpPr>
        <p:spPr>
          <a:xfrm>
            <a:off x="1359335" y="1236350"/>
            <a:ext cx="6455700" cy="3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18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18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18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18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18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18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18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18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1800"/>
            </a:lvl9pPr>
          </a:lstStyle>
          <a:p/>
        </p:txBody>
      </p:sp>
      <p:sp>
        <p:nvSpPr>
          <p:cNvPr id="177" name="Google Shape;177;p39"/>
          <p:cNvSpPr txBox="1"/>
          <p:nvPr>
            <p:ph idx="1" type="body"/>
          </p:nvPr>
        </p:nvSpPr>
        <p:spPr>
          <a:xfrm>
            <a:off x="1359326" y="1528736"/>
            <a:ext cx="6455700" cy="221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78" name="Google Shape;178;p3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lendar">
  <p:cSld name="CUSTOM_3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0" name="Google Shape;180;p40"/>
          <p:cNvCxnSpPr/>
          <p:nvPr/>
        </p:nvCxnSpPr>
        <p:spPr>
          <a:xfrm>
            <a:off x="3048000" y="0"/>
            <a:ext cx="0" cy="5142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81" name="Google Shape;181;p40"/>
          <p:cNvCxnSpPr/>
          <p:nvPr/>
        </p:nvCxnSpPr>
        <p:spPr>
          <a:xfrm>
            <a:off x="6096000" y="0"/>
            <a:ext cx="0" cy="5142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82" name="Google Shape;182;p40"/>
          <p:cNvCxnSpPr/>
          <p:nvPr/>
        </p:nvCxnSpPr>
        <p:spPr>
          <a:xfrm>
            <a:off x="0" y="1285875"/>
            <a:ext cx="9145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83" name="Google Shape;183;p40"/>
          <p:cNvCxnSpPr/>
          <p:nvPr/>
        </p:nvCxnSpPr>
        <p:spPr>
          <a:xfrm>
            <a:off x="0" y="3857625"/>
            <a:ext cx="9145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84" name="Google Shape;184;p40"/>
          <p:cNvCxnSpPr/>
          <p:nvPr/>
        </p:nvCxnSpPr>
        <p:spPr>
          <a:xfrm>
            <a:off x="0" y="2571750"/>
            <a:ext cx="9144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85" name="Google Shape;185;p40"/>
          <p:cNvSpPr txBox="1"/>
          <p:nvPr/>
        </p:nvSpPr>
        <p:spPr>
          <a:xfrm>
            <a:off x="1751400" y="0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January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86" name="Google Shape;186;p40"/>
          <p:cNvSpPr txBox="1"/>
          <p:nvPr/>
        </p:nvSpPr>
        <p:spPr>
          <a:xfrm>
            <a:off x="4799400" y="0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February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87" name="Google Shape;187;p40"/>
          <p:cNvSpPr txBox="1"/>
          <p:nvPr/>
        </p:nvSpPr>
        <p:spPr>
          <a:xfrm>
            <a:off x="7849200" y="0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March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88" name="Google Shape;188;p40"/>
          <p:cNvSpPr txBox="1"/>
          <p:nvPr/>
        </p:nvSpPr>
        <p:spPr>
          <a:xfrm>
            <a:off x="1751400" y="1285875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April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89" name="Google Shape;189;p40"/>
          <p:cNvSpPr txBox="1"/>
          <p:nvPr/>
        </p:nvSpPr>
        <p:spPr>
          <a:xfrm>
            <a:off x="4799400" y="1285875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May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90" name="Google Shape;190;p40"/>
          <p:cNvSpPr txBox="1"/>
          <p:nvPr/>
        </p:nvSpPr>
        <p:spPr>
          <a:xfrm>
            <a:off x="7849200" y="1285875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June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91" name="Google Shape;191;p40"/>
          <p:cNvSpPr txBox="1"/>
          <p:nvPr/>
        </p:nvSpPr>
        <p:spPr>
          <a:xfrm>
            <a:off x="1751400" y="2571750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July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92" name="Google Shape;192;p40"/>
          <p:cNvSpPr txBox="1"/>
          <p:nvPr/>
        </p:nvSpPr>
        <p:spPr>
          <a:xfrm>
            <a:off x="4799400" y="2571750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August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93" name="Google Shape;193;p40"/>
          <p:cNvSpPr txBox="1"/>
          <p:nvPr/>
        </p:nvSpPr>
        <p:spPr>
          <a:xfrm>
            <a:off x="7849200" y="2571750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September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94" name="Google Shape;194;p40"/>
          <p:cNvSpPr txBox="1"/>
          <p:nvPr/>
        </p:nvSpPr>
        <p:spPr>
          <a:xfrm>
            <a:off x="1751400" y="3857625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October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95" name="Google Shape;195;p40"/>
          <p:cNvSpPr txBox="1"/>
          <p:nvPr/>
        </p:nvSpPr>
        <p:spPr>
          <a:xfrm>
            <a:off x="4799400" y="3857625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November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96" name="Google Shape;196;p40"/>
          <p:cNvSpPr txBox="1"/>
          <p:nvPr/>
        </p:nvSpPr>
        <p:spPr>
          <a:xfrm>
            <a:off x="7849200" y="3857625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December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riller Source">
  <p:cSld name="TITLE_ONLY_2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1"/>
          <p:cNvSpPr txBox="1"/>
          <p:nvPr>
            <p:ph type="title"/>
          </p:nvPr>
        </p:nvSpPr>
        <p:spPr>
          <a:xfrm>
            <a:off x="3432825" y="205975"/>
            <a:ext cx="52539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9" name="Google Shape;199;p41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0" name="Google Shape;200;p41"/>
          <p:cNvSpPr txBox="1"/>
          <p:nvPr/>
        </p:nvSpPr>
        <p:spPr>
          <a:xfrm>
            <a:off x="223425" y="308250"/>
            <a:ext cx="3209400" cy="451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username = input()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username == "service":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cmd_code = atoi(input())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cmd_code == 7: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crash()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else: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print "Unknown command".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else: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passcode = atoi(input())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passcode &lt; 10000: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print "Invalid passcode!"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else: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auth(username, passcode)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print "Exiting..."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exit()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">
  <p:cSld name="TITLE_AND_TWO_COLUMNS_1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idx="1" type="body"/>
          </p:nvPr>
        </p:nvSpPr>
        <p:spPr>
          <a:xfrm>
            <a:off x="457200" y="241575"/>
            <a:ext cx="3994500" cy="46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692275" y="241575"/>
            <a:ext cx="3994500" cy="46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toi source">
  <p:cSld name="TITLE_ONLY_2_1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42"/>
          <p:cNvSpPr txBox="1"/>
          <p:nvPr>
            <p:ph type="title"/>
          </p:nvPr>
        </p:nvSpPr>
        <p:spPr>
          <a:xfrm>
            <a:off x="3432825" y="205975"/>
            <a:ext cx="52539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3" name="Google Shape;203;p42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4" name="Google Shape;204;p42"/>
          <p:cNvSpPr txBox="1"/>
          <p:nvPr/>
        </p:nvSpPr>
        <p:spPr>
          <a:xfrm>
            <a:off x="223425" y="308250"/>
            <a:ext cx="3209400" cy="451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def atoi(s):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n = 0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for c in s: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if   c == '0': n = n*10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'1': n = n*10 + 1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'2': n = n*10 + 2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'3': n = n*10 + 3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'4': n = n*10 + 4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'5': n = n*10 + 5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'6': n = n*10 + 6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'7': n = n*10 + 7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'8': n = n*10 + 8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'9': n = n*10 + 9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else: break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return n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nalysis Options">
  <p:cSld name="TITLE_AND_TWO_COLUMNS_1_1_1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3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7" name="Google Shape;207;p43"/>
          <p:cNvSpPr txBox="1"/>
          <p:nvPr/>
        </p:nvSpPr>
        <p:spPr>
          <a:xfrm>
            <a:off x="250875" y="241575"/>
            <a:ext cx="2829300" cy="46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Specification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What should hold about the program?</a:t>
            </a:r>
            <a:br>
              <a:rPr lang="en" sz="1800"/>
            </a:b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Logical Properties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Absence of Crashes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Type Safety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Efficiency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Memory Safety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Information Disclosure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Authentication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08" name="Google Shape;208;p43"/>
          <p:cNvSpPr txBox="1"/>
          <p:nvPr/>
        </p:nvSpPr>
        <p:spPr>
          <a:xfrm>
            <a:off x="6063675" y="241575"/>
            <a:ext cx="2829300" cy="46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Technique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How will we achieve the goal?</a:t>
            </a:r>
            <a:br>
              <a:rPr lang="en" sz="1800"/>
            </a:br>
            <a:br>
              <a:rPr lang="en" sz="1800"/>
            </a:b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Manual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Symbolic Execution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Abstract Interpretation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Fuzzing</a:t>
            </a:r>
            <a:endParaRPr sz="1800"/>
          </a:p>
        </p:txBody>
      </p:sp>
      <p:sp>
        <p:nvSpPr>
          <p:cNvPr id="209" name="Google Shape;209;p43"/>
          <p:cNvSpPr txBox="1"/>
          <p:nvPr/>
        </p:nvSpPr>
        <p:spPr>
          <a:xfrm>
            <a:off x="3157350" y="241575"/>
            <a:ext cx="2829300" cy="46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Goal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What do we want to achieve regarding the specification?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Verification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Testing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Transformation</a:t>
            </a:r>
            <a:endParaRPr sz="1800"/>
          </a:p>
        </p:txBody>
      </p:sp>
      <p:cxnSp>
        <p:nvCxnSpPr>
          <p:cNvPr id="210" name="Google Shape;210;p43"/>
          <p:cNvCxnSpPr/>
          <p:nvPr/>
        </p:nvCxnSpPr>
        <p:spPr>
          <a:xfrm>
            <a:off x="3080325" y="309100"/>
            <a:ext cx="0" cy="4684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11" name="Google Shape;211;p43"/>
          <p:cNvCxnSpPr/>
          <p:nvPr/>
        </p:nvCxnSpPr>
        <p:spPr>
          <a:xfrm>
            <a:off x="5986650" y="309100"/>
            <a:ext cx="0" cy="4684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12" name="Google Shape;212;p43"/>
          <p:cNvCxnSpPr/>
          <p:nvPr/>
        </p:nvCxnSpPr>
        <p:spPr>
          <a:xfrm rot="10800000">
            <a:off x="346650" y="2154518"/>
            <a:ext cx="84507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">
  <p:cSld name="TITLE_AND_TWO_COLUMNS_1_1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idx="1" type="body"/>
          </p:nvPr>
        </p:nvSpPr>
        <p:spPr>
          <a:xfrm>
            <a:off x="250875" y="241575"/>
            <a:ext cx="2829300" cy="46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6063675" y="241575"/>
            <a:ext cx="2829300" cy="46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" name="Google Shape;30;p6"/>
          <p:cNvSpPr txBox="1"/>
          <p:nvPr>
            <p:ph idx="3" type="body"/>
          </p:nvPr>
        </p:nvSpPr>
        <p:spPr>
          <a:xfrm>
            <a:off x="3157350" y="241575"/>
            <a:ext cx="2829300" cy="46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dy Only">
  <p:cSld name="TITLE_AND_BODY_1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/>
          <p:nvPr>
            <p:ph idx="1" type="body"/>
          </p:nvPr>
        </p:nvSpPr>
        <p:spPr>
          <a:xfrm>
            <a:off x="457200" y="233438"/>
            <a:ext cx="8229600" cy="467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10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theme" Target="../theme/theme3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1.xml"/><Relationship Id="rId21" Type="http://schemas.openxmlformats.org/officeDocument/2006/relationships/theme" Target="../theme/theme1.xml"/><Relationship Id="rId13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3.xml"/><Relationship Id="rId3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38.xml"/><Relationship Id="rId16" Type="http://schemas.openxmlformats.org/officeDocument/2006/relationships/slideLayout" Target="../slideLayouts/slideLayout37.xml"/><Relationship Id="rId5" Type="http://schemas.openxmlformats.org/officeDocument/2006/relationships/slideLayout" Target="../slideLayouts/slideLayout26.xml"/><Relationship Id="rId19" Type="http://schemas.openxmlformats.org/officeDocument/2006/relationships/slideLayout" Target="../slideLayouts/slideLayout40.xml"/><Relationship Id="rId6" Type="http://schemas.openxmlformats.org/officeDocument/2006/relationships/slideLayout" Target="../slideLayouts/slideLayout27.xml"/><Relationship Id="rId18" Type="http://schemas.openxmlformats.org/officeDocument/2006/relationships/slideLayout" Target="../slideLayouts/slideLayout39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●"/>
              <a:def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16" name="Google Shape;116;p2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●"/>
              <a:def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117" name="Google Shape;117;p23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  <p:sldLayoutId id="2147483686" r:id="rId18"/>
    <p:sldLayoutId id="2147483687" r:id="rId19"/>
    <p:sldLayoutId id="2147483688" r:id="rId2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4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</a:t>
            </a:r>
            <a:r>
              <a:rPr lang="en"/>
              <a:t>: Shellcoding</a:t>
            </a:r>
            <a:endParaRPr/>
          </a:p>
        </p:txBody>
      </p:sp>
      <p:sp>
        <p:nvSpPr>
          <p:cNvPr id="218" name="Google Shape;218;p44"/>
          <p:cNvSpPr txBox="1"/>
          <p:nvPr>
            <p:ph idx="1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Execution Prevention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Yan Shoshitaishvili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Arizona State University</a:t>
            </a:r>
            <a:endParaRPr sz="1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5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Remaining Injection Points - JIT</a:t>
            </a:r>
            <a:endParaRPr/>
          </a:p>
        </p:txBody>
      </p:sp>
      <p:sp>
        <p:nvSpPr>
          <p:cNvPr id="279" name="Google Shape;279;p5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What if the JIT safely mprotect()s its pages?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Shellcode injection technique: JIT spraying.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-"/>
            </a:pPr>
            <a:r>
              <a:rPr lang="en" sz="1200"/>
              <a:t>Make constants in the code that will be JITed:</a:t>
            </a:r>
            <a:br>
              <a:rPr lang="en" sz="1200"/>
            </a:br>
            <a:r>
              <a:rPr lang="en" sz="600">
                <a:latin typeface="Consolas"/>
                <a:ea typeface="Consolas"/>
                <a:cs typeface="Consolas"/>
                <a:sym typeface="Consolas"/>
              </a:rPr>
              <a:t>	var evil = "%90%90%90%90%90";</a:t>
            </a:r>
            <a:endParaRPr sz="600">
              <a:latin typeface="Consolas"/>
              <a:ea typeface="Consolas"/>
              <a:cs typeface="Consolas"/>
              <a:sym typeface="Consola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The JIT engine will mprotect(PROT_WRITE), compile the code into memory, then mprotect(PROT_EXEC). Your constant is now present in executable memory.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Use a vulnerability to</a:t>
            </a:r>
            <a:r>
              <a:rPr lang="en" sz="1200"/>
              <a:t> r</a:t>
            </a:r>
            <a:r>
              <a:rPr lang="en" sz="1200"/>
              <a:t>edirect execution into the constant.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5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Remaining Injection Points - JIT</a:t>
            </a:r>
            <a:endParaRPr/>
          </a:p>
        </p:txBody>
      </p:sp>
      <p:sp>
        <p:nvSpPr>
          <p:cNvPr id="285" name="Google Shape;285;p54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JIT is used </a:t>
            </a:r>
            <a:r>
              <a:rPr i="1" lang="en"/>
              <a:t>everywhere</a:t>
            </a:r>
            <a:r>
              <a:rPr lang="en"/>
              <a:t>: browsers, Java, and most interpreted language runtimes (luajit, pypy, etc), so this vector is very relevant.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5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Mitigation: Sandboxing</a:t>
            </a:r>
            <a:endParaRPr/>
          </a:p>
        </p:txBody>
      </p:sp>
      <p:sp>
        <p:nvSpPr>
          <p:cNvPr id="291" name="Google Shape;291;p55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What if we accept that the attacker will get code execution, but try to limit the damage they can do?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Stay tuned!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5"/>
          <p:cNvSpPr txBox="1"/>
          <p:nvPr>
            <p:ph idx="1" type="body"/>
          </p:nvPr>
        </p:nvSpPr>
        <p:spPr>
          <a:xfrm>
            <a:off x="503250" y="3254950"/>
            <a:ext cx="8137500" cy="6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John Mauchly (Physicist), John Presper Eckert (Electrical Engineer), John Von Neumann (Mathematician)</a:t>
            </a:r>
            <a:endParaRPr sz="1200"/>
          </a:p>
        </p:txBody>
      </p:sp>
      <p:pic>
        <p:nvPicPr>
          <p:cNvPr id="224" name="Google Shape;224;p45"/>
          <p:cNvPicPr preferRelativeResize="0"/>
          <p:nvPr/>
        </p:nvPicPr>
        <p:blipFill rotWithShape="1">
          <a:blip r:embed="rId3">
            <a:alphaModFix/>
          </a:blip>
          <a:srcRect b="15554" l="0" r="0" t="0"/>
          <a:stretch/>
        </p:blipFill>
        <p:spPr>
          <a:xfrm>
            <a:off x="715675" y="459123"/>
            <a:ext cx="5173800" cy="279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45"/>
          <p:cNvPicPr preferRelativeResize="0"/>
          <p:nvPr/>
        </p:nvPicPr>
        <p:blipFill rotWithShape="1">
          <a:blip r:embed="rId4">
            <a:alphaModFix/>
          </a:blip>
          <a:srcRect b="10504" l="0" r="0" t="5049"/>
          <a:stretch/>
        </p:blipFill>
        <p:spPr>
          <a:xfrm>
            <a:off x="5882775" y="459125"/>
            <a:ext cx="2538850" cy="2795825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45"/>
          <p:cNvSpPr txBox="1"/>
          <p:nvPr>
            <p:ph idx="1" type="body"/>
          </p:nvPr>
        </p:nvSpPr>
        <p:spPr>
          <a:xfrm>
            <a:off x="503250" y="4077650"/>
            <a:ext cx="8137500" cy="6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John von Neumann, First Draft of a Report on the EDVAC, 1945.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Google Shape;231;p46"/>
          <p:cNvPicPr preferRelativeResize="0"/>
          <p:nvPr/>
        </p:nvPicPr>
        <p:blipFill rotWithShape="1">
          <a:blip r:embed="rId3">
            <a:alphaModFix/>
          </a:blip>
          <a:srcRect b="10504" l="0" r="0" t="5049"/>
          <a:stretch/>
        </p:blipFill>
        <p:spPr>
          <a:xfrm>
            <a:off x="4572000" y="1173838"/>
            <a:ext cx="2538850" cy="279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46"/>
          <p:cNvPicPr preferRelativeResize="0"/>
          <p:nvPr/>
        </p:nvPicPr>
        <p:blipFill rotWithShape="1">
          <a:blip r:embed="rId3">
            <a:alphaModFix/>
          </a:blip>
          <a:srcRect b="10504" l="0" r="0" t="5049"/>
          <a:stretch/>
        </p:blipFill>
        <p:spPr>
          <a:xfrm>
            <a:off x="2033150" y="1173838"/>
            <a:ext cx="2538850" cy="2795825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46"/>
          <p:cNvSpPr txBox="1"/>
          <p:nvPr/>
        </p:nvSpPr>
        <p:spPr>
          <a:xfrm>
            <a:off x="2524975" y="3969650"/>
            <a:ext cx="1555200" cy="1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lectrolize"/>
                <a:ea typeface="Electrolize"/>
                <a:cs typeface="Electrolize"/>
                <a:sym typeface="Electrolize"/>
              </a:rPr>
              <a:t>CODE</a:t>
            </a:r>
            <a:endParaRPr>
              <a:latin typeface="Electrolize"/>
              <a:ea typeface="Electrolize"/>
              <a:cs typeface="Electrolize"/>
              <a:sym typeface="Electrolize"/>
            </a:endParaRPr>
          </a:p>
        </p:txBody>
      </p:sp>
      <p:sp>
        <p:nvSpPr>
          <p:cNvPr id="234" name="Google Shape;234;p46"/>
          <p:cNvSpPr txBox="1"/>
          <p:nvPr/>
        </p:nvSpPr>
        <p:spPr>
          <a:xfrm>
            <a:off x="5063825" y="3969650"/>
            <a:ext cx="1555200" cy="1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lectrolize"/>
                <a:ea typeface="Electrolize"/>
                <a:cs typeface="Electrolize"/>
                <a:sym typeface="Electrolize"/>
              </a:rPr>
              <a:t>DATA</a:t>
            </a:r>
            <a:endParaRPr>
              <a:latin typeface="Electrolize"/>
              <a:ea typeface="Electrolize"/>
              <a:cs typeface="Electrolize"/>
              <a:sym typeface="Electroliz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Google Shape;239;p47"/>
          <p:cNvPicPr preferRelativeResize="0"/>
          <p:nvPr/>
        </p:nvPicPr>
        <p:blipFill rotWithShape="1">
          <a:blip r:embed="rId3">
            <a:alphaModFix/>
          </a:blip>
          <a:srcRect b="15554" l="0" r="50929" t="0"/>
          <a:stretch/>
        </p:blipFill>
        <p:spPr>
          <a:xfrm>
            <a:off x="2033150" y="1173850"/>
            <a:ext cx="2538849" cy="279580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47"/>
          <p:cNvSpPr txBox="1"/>
          <p:nvPr/>
        </p:nvSpPr>
        <p:spPr>
          <a:xfrm>
            <a:off x="2524975" y="3969650"/>
            <a:ext cx="1555200" cy="1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lectrolize"/>
                <a:ea typeface="Electrolize"/>
                <a:cs typeface="Electrolize"/>
                <a:sym typeface="Electrolize"/>
              </a:rPr>
              <a:t>CODE</a:t>
            </a:r>
            <a:endParaRPr>
              <a:latin typeface="Electrolize"/>
              <a:ea typeface="Electrolize"/>
              <a:cs typeface="Electrolize"/>
              <a:sym typeface="Electrolize"/>
            </a:endParaRPr>
          </a:p>
        </p:txBody>
      </p:sp>
      <p:sp>
        <p:nvSpPr>
          <p:cNvPr id="241" name="Google Shape;241;p47"/>
          <p:cNvSpPr txBox="1"/>
          <p:nvPr/>
        </p:nvSpPr>
        <p:spPr>
          <a:xfrm>
            <a:off x="5063825" y="3969650"/>
            <a:ext cx="1555200" cy="1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lectrolize"/>
                <a:ea typeface="Electrolize"/>
                <a:cs typeface="Electrolize"/>
                <a:sym typeface="Electrolize"/>
              </a:rPr>
              <a:t>DATA</a:t>
            </a:r>
            <a:endParaRPr>
              <a:latin typeface="Electrolize"/>
              <a:ea typeface="Electrolize"/>
              <a:cs typeface="Electrolize"/>
              <a:sym typeface="Electrolize"/>
            </a:endParaRPr>
          </a:p>
        </p:txBody>
      </p:sp>
      <p:pic>
        <p:nvPicPr>
          <p:cNvPr id="242" name="Google Shape;242;p47"/>
          <p:cNvPicPr preferRelativeResize="0"/>
          <p:nvPr/>
        </p:nvPicPr>
        <p:blipFill rotWithShape="1">
          <a:blip r:embed="rId4">
            <a:alphaModFix/>
          </a:blip>
          <a:srcRect b="10504" l="0" r="0" t="5049"/>
          <a:stretch/>
        </p:blipFill>
        <p:spPr>
          <a:xfrm>
            <a:off x="4572000" y="1173838"/>
            <a:ext cx="2538850" cy="279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Shellcode Mitigation: t</a:t>
            </a:r>
            <a:r>
              <a:rPr lang="en"/>
              <a:t>he "No-eXecute" bit</a:t>
            </a:r>
            <a:endParaRPr/>
          </a:p>
        </p:txBody>
      </p:sp>
      <p:sp>
        <p:nvSpPr>
          <p:cNvPr id="248" name="Google Shape;248;p48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Finally, computer architectures wised up!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Modern architectures support memory permissions: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-"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PROT_READ</a:t>
            </a:r>
            <a:r>
              <a:rPr lang="en"/>
              <a:t> allows the process to read memory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PROT_WRITE</a:t>
            </a:r>
            <a:r>
              <a:rPr lang="en"/>
              <a:t> allows the process to write memory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PROT_EXEC</a:t>
            </a:r>
            <a:r>
              <a:rPr lang="en"/>
              <a:t> allows the process to execute memory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Intuition: </a:t>
            </a:r>
            <a:r>
              <a:rPr i="1" lang="en"/>
              <a:t>normally</a:t>
            </a:r>
            <a:r>
              <a:rPr lang="en"/>
              <a:t>, all code is located in .text segments of the loaded ELF files. There is no need to execute code located on the stack or in the heap.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By default in modern systems, the stack and the heap are </a:t>
            </a:r>
            <a:r>
              <a:rPr i="1" lang="en"/>
              <a:t>not</a:t>
            </a:r>
            <a:r>
              <a:rPr lang="en"/>
              <a:t> executable.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SHELLCODE NEEDS TO EXECUTE.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Game over?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simpler shellcode...</a:t>
            </a:r>
            <a:endParaRPr/>
          </a:p>
        </p:txBody>
      </p:sp>
      <p:sp>
        <p:nvSpPr>
          <p:cNvPr id="254" name="Google Shape;254;p49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rise of NX </a:t>
            </a:r>
            <a:r>
              <a:rPr i="1" lang="en"/>
              <a:t>has</a:t>
            </a:r>
            <a:r>
              <a:rPr lang="en"/>
              <a:t> made shellcoding rarer.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It is now... an ancient art!</a:t>
            </a:r>
            <a:endParaRPr/>
          </a:p>
        </p:txBody>
      </p:sp>
      <p:pic>
        <p:nvPicPr>
          <p:cNvPr id="255" name="Google Shape;255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6900" y="320725"/>
            <a:ext cx="6332600" cy="440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5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Remaining Injection Points - de-protecting memory</a:t>
            </a:r>
            <a:endParaRPr/>
          </a:p>
        </p:txBody>
      </p:sp>
      <p:sp>
        <p:nvSpPr>
          <p:cNvPr id="261" name="Google Shape;261;p50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Memory can be made executable using the </a:t>
            </a:r>
            <a:r>
              <a:rPr lang="en">
                <a:latin typeface="Roboto Mono Light"/>
                <a:ea typeface="Roboto Mono Light"/>
                <a:cs typeface="Roboto Mono Light"/>
                <a:sym typeface="Roboto Mono Light"/>
              </a:rPr>
              <a:t>mprotect()</a:t>
            </a:r>
            <a:r>
              <a:rPr lang="en"/>
              <a:t> system call: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Trick the program into </a:t>
            </a:r>
            <a:r>
              <a:rPr lang="en">
                <a:latin typeface="Roboto Mono Light"/>
                <a:ea typeface="Roboto Mono Light"/>
                <a:cs typeface="Roboto Mono Light"/>
                <a:sym typeface="Roboto Mono Light"/>
              </a:rPr>
              <a:t>mprotect(PROT_EXEC)</a:t>
            </a:r>
            <a:r>
              <a:rPr lang="en"/>
              <a:t>ing our shellcode.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Jump to the shellcode.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How do we do #1?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Most common way is </a:t>
            </a:r>
            <a:r>
              <a:rPr i="1" lang="en"/>
              <a:t>code reuse</a:t>
            </a:r>
            <a:r>
              <a:rPr lang="en"/>
              <a:t> through </a:t>
            </a:r>
            <a:r>
              <a:rPr i="1" lang="en"/>
              <a:t>Return Oriented Programming</a:t>
            </a:r>
            <a:r>
              <a:rPr lang="en"/>
              <a:t>. We will cover this in a future module.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Other cases are situational, depending on what the</a:t>
            </a:r>
            <a:br>
              <a:rPr lang="en"/>
            </a:br>
            <a:r>
              <a:rPr lang="en"/>
              <a:t>program is designed to do.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5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Remaining Injection Points - JIT</a:t>
            </a:r>
            <a:endParaRPr/>
          </a:p>
        </p:txBody>
      </p:sp>
      <p:sp>
        <p:nvSpPr>
          <p:cNvPr id="267" name="Google Shape;267;p5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Enter: Just in Time Compilation.</a:t>
            </a:r>
            <a:endParaRPr/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Just in Time compilers need to generate (and frequently re-generate) code that is executed.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Pages must be writable for code generation.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Pages must be executable for execution.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Pages must be writable for code </a:t>
            </a:r>
            <a:r>
              <a:rPr i="1" lang="en" sz="1400"/>
              <a:t>re-generation</a:t>
            </a:r>
            <a:r>
              <a:rPr lang="en" sz="1400"/>
              <a:t>.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safe thing to do would be to:</a:t>
            </a:r>
            <a:endParaRPr/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-"/>
            </a:pPr>
            <a:r>
              <a:rPr lang="en" sz="1400">
                <a:latin typeface="Roboto Mono Light"/>
                <a:ea typeface="Roboto Mono Light"/>
                <a:cs typeface="Roboto Mono Light"/>
                <a:sym typeface="Roboto Mono Light"/>
              </a:rPr>
              <a:t>mmap(PROT_READ|PROT_WRITE)</a:t>
            </a:r>
            <a:endParaRPr sz="14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write the code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>
                <a:latin typeface="Roboto Mono Light"/>
                <a:ea typeface="Roboto Mono Light"/>
                <a:cs typeface="Roboto Mono Light"/>
                <a:sym typeface="Roboto Mono Light"/>
              </a:rPr>
              <a:t>mprotect(PROT_READ|PROT_EXEC)</a:t>
            </a:r>
            <a:endParaRPr sz="14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execute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>
                <a:latin typeface="Roboto Mono Light"/>
                <a:ea typeface="Roboto Mono Light"/>
                <a:cs typeface="Roboto Mono Light"/>
                <a:sym typeface="Roboto Mono Light"/>
              </a:rPr>
              <a:t>mprotect(PROT_READ|PROT_WRITE)</a:t>
            </a:r>
            <a:endParaRPr sz="14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update code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etc...</a:t>
            </a:r>
            <a:endParaRPr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5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Remaining Injection Points - JIT</a:t>
            </a:r>
            <a:endParaRPr/>
          </a:p>
        </p:txBody>
      </p:sp>
      <p:sp>
        <p:nvSpPr>
          <p:cNvPr id="273" name="Google Shape;273;p52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System calls are SLOW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point of JIT is to be FAST.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SLOW and SAFE tends to lose to FAST.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Writable AND executable pages are common.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If your binary uses a library that has a writable+executable page, that page lives in your memory space!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ideashvili 2017.08b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lideashvili 2017.08b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