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57" r:id="rId3"/>
    <p:sldId id="291" r:id="rId4"/>
    <p:sldId id="292" r:id="rId5"/>
    <p:sldId id="293" r:id="rId6"/>
    <p:sldId id="294" r:id="rId7"/>
    <p:sldId id="295" r:id="rId8"/>
    <p:sldId id="298" r:id="rId9"/>
    <p:sldId id="296" r:id="rId10"/>
    <p:sldId id="297" r:id="rId11"/>
    <p:sldId id="299" r:id="rId12"/>
    <p:sldId id="300" r:id="rId13"/>
    <p:sldId id="301" r:id="rId14"/>
    <p:sldId id="302" r:id="rId15"/>
    <p:sldId id="303" r:id="rId16"/>
    <p:sldId id="304" r:id="rId17"/>
    <p:sldId id="305" r:id="rId18"/>
    <p:sldId id="306" r:id="rId19"/>
    <p:sldId id="307" r:id="rId20"/>
    <p:sldId id="308" r:id="rId21"/>
    <p:sldId id="310" r:id="rId22"/>
    <p:sldId id="311" r:id="rId23"/>
    <p:sldId id="312" r:id="rId24"/>
    <p:sldId id="313" r:id="rId25"/>
    <p:sldId id="314" r:id="rId26"/>
    <p:sldId id="315" r:id="rId27"/>
    <p:sldId id="316" r:id="rId28"/>
    <p:sldId id="317" r:id="rId29"/>
    <p:sldId id="318" r:id="rId30"/>
    <p:sldId id="290"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6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context>
    <inkml:brush xml:id="br0">
      <inkml:brushProperty name="width" value="0.1" units="cm"/>
      <inkml:brushProperty name="height" value="0.1" units="cm"/>
      <inkml:brushProperty name="color" value="#3165BB"/>
    </inkml:brush>
  </inkml:definitions>
  <inkml:trace contextRef="#ctx0" brushRef="#br0">1 1,'13110'0,"-13110"13147,-13110-13147,13110-13147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context>
    <inkml:brush xml:id="br0">
      <inkml:brushProperty name="width" value="0.1" units="cm"/>
      <inkml:brushProperty name="height" value="0.1" units="cm"/>
      <inkml:brushProperty name="color" value="#3165BB"/>
    </inkml:brush>
  </inkml:definitions>
  <inkml:trace contextRef="#ctx0" brushRef="#br0">1 1,'13309'0,"-13309"13148,-13309-13148,13309-13148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07011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4155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b1095c58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b1095c58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g4db1095c58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extLst>
      <p:ext uri="{BB962C8B-B14F-4D97-AF65-F5344CB8AC3E}">
        <p14:creationId xmlns:p14="http://schemas.microsoft.com/office/powerpoint/2010/main" val="1576402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68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5026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140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597025"/>
            <a:ext cx="10515600" cy="43512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6.xml"/><Relationship Id="rId5" Type="http://schemas.openxmlformats.org/officeDocument/2006/relationships/image" Target="../media/image21.tmp"/><Relationship Id="rId4" Type="http://schemas.openxmlformats.org/officeDocument/2006/relationships/image" Target="../media/image20.tmp"/></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5.tmp"/><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6.xml"/><Relationship Id="rId4" Type="http://schemas.openxmlformats.org/officeDocument/2006/relationships/image" Target="../media/image31.tmp"/></Relationships>
</file>

<file path=ppt/slides/_rels/slide27.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4.tmp"/><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tmp"/><Relationship Id="rId5" Type="http://schemas.openxmlformats.org/officeDocument/2006/relationships/image" Target="../media/image6.jpeg"/><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249810" y="2450538"/>
            <a:ext cx="9144000" cy="13763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dirty="0" smtClean="0"/>
              <a:t>Meltdown &amp; </a:t>
            </a:r>
            <a:r>
              <a:rPr lang="en-US" dirty="0" err="1" smtClean="0"/>
              <a:t>Spectre</a:t>
            </a:r>
            <a:r>
              <a:rPr lang="en-US" dirty="0" smtClean="0"/>
              <a:t> Attacks</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FLUSH+RELOAD: The RELOAD Step</a:t>
            </a:r>
            <a:endParaRPr lang="en-US" dirty="0"/>
          </a:p>
        </p:txBody>
      </p:sp>
      <p:pic>
        <p:nvPicPr>
          <p:cNvPr id="5" name="Picture 4"/>
          <p:cNvPicPr>
            <a:picLocks noChangeAspect="1"/>
          </p:cNvPicPr>
          <p:nvPr/>
        </p:nvPicPr>
        <p:blipFill>
          <a:blip r:embed="rId2"/>
          <a:stretch>
            <a:fillRect/>
          </a:stretch>
        </p:blipFill>
        <p:spPr>
          <a:xfrm>
            <a:off x="1337187" y="1788850"/>
            <a:ext cx="8568812" cy="4624972"/>
          </a:xfrm>
          <a:prstGeom prst="rect">
            <a:avLst/>
          </a:prstGeom>
        </p:spPr>
      </p:pic>
    </p:spTree>
    <p:extLst>
      <p:ext uri="{BB962C8B-B14F-4D97-AF65-F5344CB8AC3E}">
        <p14:creationId xmlns:p14="http://schemas.microsoft.com/office/powerpoint/2010/main" val="2302117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213951" y="2513291"/>
            <a:ext cx="9144000" cy="13763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dirty="0" smtClean="0"/>
              <a:t>The Meltdown Attack</a:t>
            </a:r>
            <a:endParaRPr dirty="0"/>
          </a:p>
        </p:txBody>
      </p:sp>
    </p:spTree>
    <p:extLst>
      <p:ext uri="{BB962C8B-B14F-4D97-AF65-F5344CB8AC3E}">
        <p14:creationId xmlns:p14="http://schemas.microsoft.com/office/powerpoint/2010/main" val="2592953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Security Room and Guard</a:t>
            </a:r>
            <a:endParaRPr lang="en-US" dirty="0"/>
          </a:p>
        </p:txBody>
      </p:sp>
      <p:pic>
        <p:nvPicPr>
          <p:cNvPr id="4" name="Picture 3"/>
          <p:cNvPicPr>
            <a:picLocks noChangeAspect="1"/>
          </p:cNvPicPr>
          <p:nvPr/>
        </p:nvPicPr>
        <p:blipFill>
          <a:blip r:embed="rId2"/>
          <a:stretch>
            <a:fillRect/>
          </a:stretch>
        </p:blipFill>
        <p:spPr>
          <a:xfrm>
            <a:off x="2160899" y="2759640"/>
            <a:ext cx="6220693" cy="1267002"/>
          </a:xfrm>
          <a:prstGeom prst="rect">
            <a:avLst/>
          </a:prstGeom>
        </p:spPr>
      </p:pic>
    </p:spTree>
    <p:extLst>
      <p:ext uri="{BB962C8B-B14F-4D97-AF65-F5344CB8AC3E}">
        <p14:creationId xmlns:p14="http://schemas.microsoft.com/office/powerpoint/2010/main" val="110551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Staying Alive: Exception </a:t>
            </a:r>
            <a:r>
              <a:rPr lang="en-US" dirty="0" smtClean="0"/>
              <a:t>Handling </a:t>
            </a:r>
            <a:r>
              <a:rPr lang="en-US" dirty="0"/>
              <a:t>in </a:t>
            </a:r>
            <a:r>
              <a:rPr lang="en-US" dirty="0" smtClean="0"/>
              <a:t>C</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529" y="1477604"/>
            <a:ext cx="7734680" cy="5183171"/>
          </a:xfrm>
          <a:prstGeom prst="rect">
            <a:avLst/>
          </a:prstGeom>
        </p:spPr>
      </p:pic>
    </p:spTree>
    <p:extLst>
      <p:ext uri="{BB962C8B-B14F-4D97-AF65-F5344CB8AC3E}">
        <p14:creationId xmlns:p14="http://schemas.microsoft.com/office/powerpoint/2010/main" val="3902921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Out-Of-Order Execution</a:t>
            </a:r>
            <a:endParaRPr lang="en-US" dirty="0"/>
          </a:p>
        </p:txBody>
      </p:sp>
      <p:pic>
        <p:nvPicPr>
          <p:cNvPr id="3" name="Picture 2"/>
          <p:cNvPicPr>
            <a:picLocks noChangeAspect="1"/>
          </p:cNvPicPr>
          <p:nvPr/>
        </p:nvPicPr>
        <p:blipFill>
          <a:blip r:embed="rId2"/>
          <a:stretch>
            <a:fillRect/>
          </a:stretch>
        </p:blipFill>
        <p:spPr>
          <a:xfrm>
            <a:off x="211763" y="1595811"/>
            <a:ext cx="9057741" cy="4845622"/>
          </a:xfrm>
          <a:prstGeom prst="rect">
            <a:avLst/>
          </a:prstGeom>
        </p:spPr>
      </p:pic>
      <p:pic>
        <p:nvPicPr>
          <p:cNvPr id="4" name="Picture 3"/>
          <p:cNvPicPr>
            <a:picLocks noChangeAspect="1"/>
          </p:cNvPicPr>
          <p:nvPr/>
        </p:nvPicPr>
        <p:blipFill>
          <a:blip r:embed="rId3"/>
          <a:stretch>
            <a:fillRect/>
          </a:stretch>
        </p:blipFill>
        <p:spPr>
          <a:xfrm>
            <a:off x="7360429" y="1846823"/>
            <a:ext cx="4481948" cy="912862"/>
          </a:xfrm>
          <a:prstGeom prst="rect">
            <a:avLst/>
          </a:prstGeom>
        </p:spPr>
      </p:pic>
    </p:spTree>
    <p:extLst>
      <p:ext uri="{BB962C8B-B14F-4D97-AF65-F5344CB8AC3E}">
        <p14:creationId xmlns:p14="http://schemas.microsoft.com/office/powerpoint/2010/main" val="22596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Out-of-Order </a:t>
            </a:r>
            <a:r>
              <a:rPr lang="en-US" dirty="0" smtClean="0"/>
              <a:t>Execution</a:t>
            </a:r>
            <a:endParaRPr lang="en-US" dirty="0"/>
          </a:p>
        </p:txBody>
      </p:sp>
      <p:sp>
        <p:nvSpPr>
          <p:cNvPr id="3" name="Rectangle 2"/>
          <p:cNvSpPr/>
          <p:nvPr/>
        </p:nvSpPr>
        <p:spPr>
          <a:xfrm>
            <a:off x="2853934" y="2704781"/>
            <a:ext cx="7455478" cy="1200329"/>
          </a:xfrm>
          <a:prstGeom prst="rect">
            <a:avLst/>
          </a:prstGeom>
        </p:spPr>
        <p:txBody>
          <a:bodyPr wrap="square">
            <a:spAutoFit/>
          </a:bodyPr>
          <a:lstStyle/>
          <a:p>
            <a:r>
              <a:rPr lang="en-US" sz="3600" dirty="0" smtClean="0">
                <a:latin typeface="Calibri" panose="020F0502020204030204" pitchFamily="34" charset="0"/>
              </a:rPr>
              <a:t>How </a:t>
            </a:r>
            <a:r>
              <a:rPr lang="en-US" sz="3600" dirty="0">
                <a:latin typeface="Calibri" panose="020F0502020204030204" pitchFamily="34" charset="0"/>
              </a:rPr>
              <a:t>do I prove that the out-of-order </a:t>
            </a:r>
            <a:r>
              <a:rPr lang="en-US" sz="3600" dirty="0" smtClean="0">
                <a:latin typeface="Calibri" panose="020F0502020204030204" pitchFamily="34" charset="0"/>
              </a:rPr>
              <a:t>execution </a:t>
            </a:r>
            <a:r>
              <a:rPr lang="en-US" sz="3600" dirty="0">
                <a:latin typeface="Calibri" panose="020F0502020204030204" pitchFamily="34" charset="0"/>
              </a:rPr>
              <a:t>has happened? </a:t>
            </a:r>
          </a:p>
        </p:txBody>
      </p:sp>
      <p:pic>
        <p:nvPicPr>
          <p:cNvPr id="4"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884" y="2247105"/>
            <a:ext cx="1761564" cy="1954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957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838200" y="4757316"/>
            <a:ext cx="6578507" cy="1569125"/>
          </a:xfrm>
          <a:prstGeom prst="rect">
            <a:avLst/>
          </a:prstGeom>
        </p:spPr>
      </p:pic>
      <p:sp>
        <p:nvSpPr>
          <p:cNvPr id="2" name="Title 1"/>
          <p:cNvSpPr>
            <a:spLocks noGrp="1"/>
          </p:cNvSpPr>
          <p:nvPr>
            <p:ph type="title"/>
          </p:nvPr>
        </p:nvSpPr>
        <p:spPr/>
        <p:txBody>
          <a:bodyPr/>
          <a:lstStyle/>
          <a:p>
            <a:r>
              <a:rPr lang="en-US" dirty="0"/>
              <a:t>Out-of-Order </a:t>
            </a:r>
            <a:r>
              <a:rPr lang="en-US" dirty="0" smtClean="0"/>
              <a:t>Execution Experiment</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97816"/>
            <a:ext cx="7444090" cy="2252372"/>
          </a:xfrm>
          <a:prstGeom prst="rect">
            <a:avLst/>
          </a:prstGeom>
        </p:spPr>
      </p:pic>
      <p:cxnSp>
        <p:nvCxnSpPr>
          <p:cNvPr id="7" name="Straight Arrow Connector 6"/>
          <p:cNvCxnSpPr/>
          <p:nvPr/>
        </p:nvCxnSpPr>
        <p:spPr>
          <a:xfrm flipH="1">
            <a:off x="5952565" y="5253318"/>
            <a:ext cx="1533184" cy="50202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485749" y="4963179"/>
            <a:ext cx="4144083" cy="954107"/>
          </a:xfrm>
          <a:prstGeom prst="rect">
            <a:avLst/>
          </a:prstGeom>
          <a:noFill/>
        </p:spPr>
        <p:txBody>
          <a:bodyPr wrap="none" rtlCol="0">
            <a:spAutoFit/>
          </a:bodyPr>
          <a:lstStyle/>
          <a:p>
            <a:r>
              <a:rPr lang="en-US" sz="2800" dirty="0" smtClean="0"/>
              <a:t>Evidence of out-of-order </a:t>
            </a:r>
          </a:p>
          <a:p>
            <a:r>
              <a:rPr lang="en-US" sz="2800" dirty="0" smtClean="0"/>
              <a:t>execution</a:t>
            </a:r>
            <a:endParaRPr lang="en-US" sz="2800" dirty="0"/>
          </a:p>
        </p:txBody>
      </p:sp>
    </p:spTree>
    <p:extLst>
      <p:ext uri="{BB962C8B-B14F-4D97-AF65-F5344CB8AC3E}">
        <p14:creationId xmlns:p14="http://schemas.microsoft.com/office/powerpoint/2010/main" val="1843955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Meltdown Attack: A Naïve Approach</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406" y="1799769"/>
            <a:ext cx="9126224" cy="2505425"/>
          </a:xfrm>
          <a:prstGeom prst="rect">
            <a:avLst/>
          </a:prstGeom>
        </p:spPr>
      </p:pic>
      <p:grpSp>
        <p:nvGrpSpPr>
          <p:cNvPr id="7" name="Group 6"/>
          <p:cNvGrpSpPr/>
          <p:nvPr/>
        </p:nvGrpSpPr>
        <p:grpSpPr>
          <a:xfrm>
            <a:off x="1122006" y="4521852"/>
            <a:ext cx="6088420" cy="2059923"/>
            <a:chOff x="1122005" y="4521852"/>
            <a:chExt cx="6893885" cy="2268145"/>
          </a:xfrm>
        </p:grpSpPr>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005" y="5751627"/>
              <a:ext cx="6893885" cy="1038370"/>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7406" y="4521852"/>
              <a:ext cx="6868484" cy="1295581"/>
            </a:xfrm>
            <a:prstGeom prst="rect">
              <a:avLst/>
            </a:prstGeom>
          </p:spPr>
        </p:pic>
      </p:grpSp>
      <p:cxnSp>
        <p:nvCxnSpPr>
          <p:cNvPr id="8" name="Straight Arrow Connector 7"/>
          <p:cNvCxnSpPr/>
          <p:nvPr/>
        </p:nvCxnSpPr>
        <p:spPr>
          <a:xfrm flipH="1">
            <a:off x="7424178" y="5572125"/>
            <a:ext cx="733985" cy="1625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6532" y="4638420"/>
            <a:ext cx="1877068" cy="1590930"/>
          </a:xfrm>
          <a:prstGeom prst="rect">
            <a:avLst/>
          </a:prstGeom>
        </p:spPr>
      </p:pic>
    </p:spTree>
    <p:extLst>
      <p:ext uri="{BB962C8B-B14F-4D97-AF65-F5344CB8AC3E}">
        <p14:creationId xmlns:p14="http://schemas.microsoft.com/office/powerpoint/2010/main" val="200814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 Get Secret Cached</a:t>
            </a:r>
            <a:endParaRPr lang="en-US" dirty="0"/>
          </a:p>
        </p:txBody>
      </p:sp>
      <p:pic>
        <p:nvPicPr>
          <p:cNvPr id="3"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259" y="2685255"/>
            <a:ext cx="1761564" cy="19543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728519" y="3222746"/>
            <a:ext cx="4506362" cy="707886"/>
          </a:xfrm>
          <a:prstGeom prst="rect">
            <a:avLst/>
          </a:prstGeom>
        </p:spPr>
        <p:txBody>
          <a:bodyPr wrap="none">
            <a:spAutoFit/>
          </a:bodyPr>
          <a:lstStyle/>
          <a:p>
            <a:r>
              <a:rPr lang="en-US" sz="4000" dirty="0" smtClean="0">
                <a:latin typeface="Calibri" panose="020F0502020204030204" pitchFamily="34" charset="0"/>
              </a:rPr>
              <a:t>Why does this help? </a:t>
            </a:r>
            <a:endParaRPr lang="en-US" sz="4000" dirty="0">
              <a:latin typeface="Calibri" panose="020F0502020204030204" pitchFamily="34" charset="0"/>
            </a:endParaRPr>
          </a:p>
        </p:txBody>
      </p:sp>
    </p:spTree>
    <p:extLst>
      <p:ext uri="{BB962C8B-B14F-4D97-AF65-F5344CB8AC3E}">
        <p14:creationId xmlns:p14="http://schemas.microsoft.com/office/powerpoint/2010/main" val="3866887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 the </a:t>
            </a:r>
            <a:r>
              <a:rPr lang="en-US" dirty="0"/>
              <a:t>Attack Using Assembly Code</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4351" y="3286124"/>
            <a:ext cx="4562783" cy="3000376"/>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725" y="1566445"/>
            <a:ext cx="6771351" cy="4929606"/>
          </a:xfrm>
          <a:prstGeom prst="rect">
            <a:avLst/>
          </a:prstGeom>
        </p:spPr>
      </p:pic>
      <p:sp>
        <p:nvSpPr>
          <p:cNvPr id="6" name="TextBox 5"/>
          <p:cNvSpPr txBox="1"/>
          <p:nvPr/>
        </p:nvSpPr>
        <p:spPr>
          <a:xfrm>
            <a:off x="8572500" y="2819400"/>
            <a:ext cx="2031325" cy="369332"/>
          </a:xfrm>
          <a:prstGeom prst="rect">
            <a:avLst/>
          </a:prstGeom>
          <a:noFill/>
        </p:spPr>
        <p:txBody>
          <a:bodyPr wrap="none" rtlCol="0">
            <a:spAutoFit/>
          </a:bodyPr>
          <a:lstStyle/>
          <a:p>
            <a:r>
              <a:rPr lang="en-US" sz="1800" dirty="0" smtClean="0"/>
              <a:t>Execution Results</a:t>
            </a:r>
            <a:endParaRPr lang="en-US" sz="1800" dirty="0"/>
          </a:p>
        </p:txBody>
      </p:sp>
    </p:spTree>
    <p:extLst>
      <p:ext uri="{BB962C8B-B14F-4D97-AF65-F5344CB8AC3E}">
        <p14:creationId xmlns:p14="http://schemas.microsoft.com/office/powerpoint/2010/main" val="217524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Overview</a:t>
            </a:r>
            <a:endParaRPr dirty="0"/>
          </a:p>
        </p:txBody>
      </p:sp>
      <p:sp>
        <p:nvSpPr>
          <p:cNvPr id="95" name="Google Shape;95;p14"/>
          <p:cNvSpPr txBox="1">
            <a:spLocks noGrp="1"/>
          </p:cNvSpPr>
          <p:nvPr>
            <p:ph type="body" idx="1"/>
          </p:nvPr>
        </p:nvSpPr>
        <p:spPr>
          <a:xfrm>
            <a:off x="838200" y="1597025"/>
            <a:ext cx="10515600" cy="4351200"/>
          </a:xfrm>
          <a:prstGeom prst="rect">
            <a:avLst/>
          </a:prstGeom>
        </p:spPr>
        <p:txBody>
          <a:bodyPr spcFirstLastPara="1" wrap="square" lIns="91425" tIns="45700" rIns="91425" bIns="45700" anchor="t" anchorCtr="0">
            <a:noAutofit/>
          </a:bodyPr>
          <a:lstStyle/>
          <a:p>
            <a:pPr marL="457200" lvl="0" indent="-406400" algn="l" rtl="0">
              <a:lnSpc>
                <a:spcPct val="115000"/>
              </a:lnSpc>
              <a:spcBef>
                <a:spcPts val="1000"/>
              </a:spcBef>
              <a:spcAft>
                <a:spcPts val="0"/>
              </a:spcAft>
              <a:buSzPts val="2800"/>
              <a:buChar char="•"/>
            </a:pPr>
            <a:r>
              <a:rPr lang="en-US" dirty="0" smtClean="0"/>
              <a:t>An analogy</a:t>
            </a:r>
          </a:p>
          <a:p>
            <a:pPr marL="457200" lvl="0" indent="-406400" algn="l" rtl="0">
              <a:lnSpc>
                <a:spcPct val="115000"/>
              </a:lnSpc>
              <a:spcBef>
                <a:spcPts val="1000"/>
              </a:spcBef>
              <a:spcAft>
                <a:spcPts val="0"/>
              </a:spcAft>
              <a:buSzPts val="2800"/>
              <a:buChar char="•"/>
            </a:pPr>
            <a:r>
              <a:rPr lang="en-US" dirty="0" smtClean="0"/>
              <a:t>CPU cache and use it as side channel</a:t>
            </a:r>
            <a:endParaRPr dirty="0"/>
          </a:p>
          <a:p>
            <a:pPr marL="457200" lvl="0" indent="-406400" algn="l" rtl="0">
              <a:lnSpc>
                <a:spcPct val="115000"/>
              </a:lnSpc>
              <a:spcBef>
                <a:spcPts val="0"/>
              </a:spcBef>
              <a:spcAft>
                <a:spcPts val="0"/>
              </a:spcAft>
              <a:buSzPts val="2800"/>
              <a:buChar char="•"/>
            </a:pPr>
            <a:r>
              <a:rPr lang="en-US" dirty="0" smtClean="0"/>
              <a:t>Meltdown attack</a:t>
            </a:r>
            <a:endParaRPr dirty="0"/>
          </a:p>
          <a:p>
            <a:pPr marL="457200" lvl="0" indent="-406400" algn="l" rtl="0">
              <a:lnSpc>
                <a:spcPct val="115000"/>
              </a:lnSpc>
              <a:spcBef>
                <a:spcPts val="0"/>
              </a:spcBef>
              <a:spcAft>
                <a:spcPts val="0"/>
              </a:spcAft>
              <a:buSzPts val="2800"/>
              <a:buChar char="•"/>
            </a:pPr>
            <a:r>
              <a:rPr lang="en-US" dirty="0" err="1" smtClean="0"/>
              <a:t>Spectre</a:t>
            </a:r>
            <a:r>
              <a:rPr lang="en-US" dirty="0" smtClean="0"/>
              <a:t> attack</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 the Attack Using Statistic Approach</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369" y="1952342"/>
            <a:ext cx="6173061" cy="4058216"/>
          </a:xfrm>
          <a:prstGeom prst="rect">
            <a:avLst/>
          </a:prstGeom>
        </p:spPr>
      </p:pic>
    </p:spTree>
    <p:extLst>
      <p:ext uri="{BB962C8B-B14F-4D97-AF65-F5344CB8AC3E}">
        <p14:creationId xmlns:p14="http://schemas.microsoft.com/office/powerpoint/2010/main" val="1014554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Countermeasures</a:t>
            </a:r>
            <a:endParaRPr lang="en-US" dirty="0"/>
          </a:p>
        </p:txBody>
      </p:sp>
      <p:sp>
        <p:nvSpPr>
          <p:cNvPr id="3" name="Text Placeholder 2"/>
          <p:cNvSpPr>
            <a:spLocks noGrp="1"/>
          </p:cNvSpPr>
          <p:nvPr>
            <p:ph type="body" idx="1"/>
          </p:nvPr>
        </p:nvSpPr>
        <p:spPr/>
        <p:txBody>
          <a:bodyPr/>
          <a:lstStyle/>
          <a:p>
            <a:r>
              <a:rPr lang="en-US" dirty="0" smtClean="0"/>
              <a:t>Fundamental problem is in the CPU hardware</a:t>
            </a:r>
          </a:p>
          <a:p>
            <a:pPr lvl="1"/>
            <a:r>
              <a:rPr lang="en-US" dirty="0" smtClean="0"/>
              <a:t>Expensive to fix</a:t>
            </a:r>
          </a:p>
          <a:p>
            <a:r>
              <a:rPr lang="en-US" dirty="0" smtClean="0"/>
              <a:t>Develop workaround in operating system</a:t>
            </a:r>
          </a:p>
          <a:p>
            <a:r>
              <a:rPr lang="en-US" dirty="0"/>
              <a:t>KASLR (Kernel </a:t>
            </a:r>
            <a:r>
              <a:rPr lang="en-US" dirty="0" smtClean="0"/>
              <a:t>Address Space </a:t>
            </a:r>
            <a:r>
              <a:rPr lang="en-US" dirty="0"/>
              <a:t>Layout Randomization</a:t>
            </a:r>
            <a:r>
              <a:rPr lang="en-US" dirty="0" smtClean="0"/>
              <a:t>)</a:t>
            </a:r>
          </a:p>
          <a:p>
            <a:pPr lvl="1"/>
            <a:r>
              <a:rPr lang="en-US" dirty="0" smtClean="0"/>
              <a:t>Does </a:t>
            </a:r>
            <a:r>
              <a:rPr lang="en-US" dirty="0"/>
              <a:t>not map any kernel memory in the user space, except for some parts </a:t>
            </a:r>
            <a:r>
              <a:rPr lang="en-US" dirty="0" smtClean="0"/>
              <a:t>required by </a:t>
            </a:r>
            <a:r>
              <a:rPr lang="en-US" dirty="0"/>
              <a:t>the x86 architecture (e.g., interrupt handlers</a:t>
            </a:r>
            <a:r>
              <a:rPr lang="en-US" dirty="0" smtClean="0"/>
              <a:t>)</a:t>
            </a:r>
          </a:p>
          <a:p>
            <a:pPr lvl="1"/>
            <a:r>
              <a:rPr lang="en-US" dirty="0" smtClean="0"/>
              <a:t>User-level </a:t>
            </a:r>
            <a:r>
              <a:rPr lang="en-US" dirty="0"/>
              <a:t>programs </a:t>
            </a:r>
            <a:r>
              <a:rPr lang="en-US" dirty="0" smtClean="0"/>
              <a:t>cannot directly </a:t>
            </a:r>
            <a:r>
              <a:rPr lang="en-US" dirty="0"/>
              <a:t>use kernel memory addresses, as such addresses cannot be resolved</a:t>
            </a:r>
          </a:p>
        </p:txBody>
      </p:sp>
    </p:spTree>
    <p:extLst>
      <p:ext uri="{BB962C8B-B14F-4D97-AF65-F5344CB8AC3E}">
        <p14:creationId xmlns:p14="http://schemas.microsoft.com/office/powerpoint/2010/main" val="1244341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213951" y="2513291"/>
            <a:ext cx="9144000" cy="13763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dirty="0" smtClean="0"/>
              <a:t>The </a:t>
            </a:r>
            <a:r>
              <a:rPr lang="en-US" dirty="0" err="1" smtClean="0"/>
              <a:t>Spectre</a:t>
            </a:r>
            <a:r>
              <a:rPr lang="en-US" dirty="0" smtClean="0"/>
              <a:t> Attack</a:t>
            </a:r>
            <a:endParaRPr dirty="0"/>
          </a:p>
        </p:txBody>
      </p:sp>
    </p:spTree>
    <p:extLst>
      <p:ext uri="{BB962C8B-B14F-4D97-AF65-F5344CB8AC3E}">
        <p14:creationId xmlns:p14="http://schemas.microsoft.com/office/powerpoint/2010/main" val="3739729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 It Be Executed?</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429" y="2090646"/>
            <a:ext cx="4881871" cy="1444527"/>
          </a:xfrm>
          <a:prstGeom prst="rect">
            <a:avLst/>
          </a:prstGeom>
        </p:spPr>
      </p:pic>
      <p:pic>
        <p:nvPicPr>
          <p:cNvPr id="5"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35131"/>
            <a:ext cx="1761564" cy="195431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833169" y="4558347"/>
            <a:ext cx="7350089" cy="707886"/>
          </a:xfrm>
          <a:prstGeom prst="rect">
            <a:avLst/>
          </a:prstGeom>
        </p:spPr>
        <p:txBody>
          <a:bodyPr wrap="none">
            <a:spAutoFit/>
          </a:bodyPr>
          <a:lstStyle/>
          <a:p>
            <a:r>
              <a:rPr lang="en-US" sz="4000" dirty="0" smtClean="0">
                <a:latin typeface="Calibri" panose="020F0502020204030204" pitchFamily="34" charset="0"/>
              </a:rPr>
              <a:t>Will Line 3 be executed if </a:t>
            </a:r>
            <a:r>
              <a:rPr lang="en-US" sz="4000" dirty="0" smtClean="0">
                <a:solidFill>
                  <a:schemeClr val="accent2">
                    <a:lumMod val="75000"/>
                  </a:schemeClr>
                </a:solidFill>
                <a:latin typeface="Calibri" panose="020F0502020204030204" pitchFamily="34" charset="0"/>
              </a:rPr>
              <a:t>x &gt; size </a:t>
            </a:r>
            <a:r>
              <a:rPr lang="en-US" sz="4000" dirty="0" smtClean="0">
                <a:latin typeface="Calibri" panose="020F0502020204030204" pitchFamily="34" charset="0"/>
              </a:rPr>
              <a:t>?</a:t>
            </a:r>
            <a:endParaRPr lang="en-US" sz="4000" dirty="0">
              <a:latin typeface="Calibri" panose="020F0502020204030204" pitchFamily="34" charset="0"/>
            </a:endParaRPr>
          </a:p>
        </p:txBody>
      </p:sp>
    </p:spTree>
    <p:extLst>
      <p:ext uri="{BB962C8B-B14F-4D97-AF65-F5344CB8AC3E}">
        <p14:creationId xmlns:p14="http://schemas.microsoft.com/office/powerpoint/2010/main" val="3066605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Out-Of-Order Execution</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293" y="1571274"/>
            <a:ext cx="9174525" cy="4810476"/>
          </a:xfrm>
          <a:prstGeom prst="rect">
            <a:avLst/>
          </a:prstGeom>
        </p:spPr>
      </p:pic>
    </p:spTree>
    <p:extLst>
      <p:ext uri="{BB962C8B-B14F-4D97-AF65-F5344CB8AC3E}">
        <p14:creationId xmlns:p14="http://schemas.microsoft.com/office/powerpoint/2010/main" val="2106000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Find a Proof</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232" y="1809619"/>
            <a:ext cx="5996468" cy="1642186"/>
          </a:xfrm>
          <a:prstGeom prst="rect">
            <a:avLst/>
          </a:prstGeom>
        </p:spPr>
      </p:pic>
      <p:sp>
        <p:nvSpPr>
          <p:cNvPr id="4" name="Rectangle 3"/>
          <p:cNvSpPr/>
          <p:nvPr/>
        </p:nvSpPr>
        <p:spPr>
          <a:xfrm>
            <a:off x="3065629" y="3657804"/>
            <a:ext cx="2203837"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rPr>
              <a:t>FLUSH</a:t>
            </a:r>
          </a:p>
          <a:p>
            <a:pPr algn="ctr"/>
            <a:r>
              <a:rPr lang="en-US" sz="2000" dirty="0" smtClean="0"/>
              <a:t>Flush the </a:t>
            </a:r>
          </a:p>
          <a:p>
            <a:pPr algn="ctr"/>
            <a:r>
              <a:rPr lang="en-US" sz="2000" dirty="0" smtClean="0"/>
              <a:t>CPU Cache</a:t>
            </a:r>
            <a:endParaRPr lang="en-US" sz="2000" dirty="0"/>
          </a:p>
        </p:txBody>
      </p:sp>
      <p:sp>
        <p:nvSpPr>
          <p:cNvPr id="5" name="Rectangle 4"/>
          <p:cNvSpPr/>
          <p:nvPr/>
        </p:nvSpPr>
        <p:spPr>
          <a:xfrm>
            <a:off x="8826101" y="3657804"/>
            <a:ext cx="2396018"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rPr>
              <a:t>RELOAD</a:t>
            </a:r>
          </a:p>
          <a:p>
            <a:pPr algn="ctr"/>
            <a:r>
              <a:rPr lang="en-US" sz="2000" dirty="0" smtClean="0"/>
              <a:t>Check which one is in the cache</a:t>
            </a:r>
            <a:endParaRPr lang="en-US" sz="2000" dirty="0"/>
          </a:p>
        </p:txBody>
      </p:sp>
      <p:sp>
        <p:nvSpPr>
          <p:cNvPr id="6" name="Rectangle 5"/>
          <p:cNvSpPr/>
          <p:nvPr/>
        </p:nvSpPr>
        <p:spPr>
          <a:xfrm>
            <a:off x="6032426" y="3658736"/>
            <a:ext cx="2044713"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Invoke</a:t>
            </a:r>
          </a:p>
          <a:p>
            <a:pPr algn="ctr"/>
            <a:r>
              <a:rPr lang="en-US" sz="2000" b="1" dirty="0" smtClean="0"/>
              <a:t>victim(</a:t>
            </a:r>
            <a:r>
              <a:rPr lang="en-US" sz="2000" b="1" dirty="0" smtClean="0">
                <a:solidFill>
                  <a:schemeClr val="accent2">
                    <a:lumMod val="75000"/>
                  </a:schemeClr>
                </a:solidFill>
              </a:rPr>
              <a:t>97</a:t>
            </a:r>
            <a:r>
              <a:rPr lang="en-US" sz="2000" b="1" dirty="0" smtClean="0"/>
              <a:t>)</a:t>
            </a:r>
            <a:endParaRPr lang="en-US" sz="2000" b="1" dirty="0">
              <a:solidFill>
                <a:srgbClr val="FF0000"/>
              </a:solidFill>
            </a:endParaRPr>
          </a:p>
        </p:txBody>
      </p:sp>
      <p:sp>
        <p:nvSpPr>
          <p:cNvPr id="9" name="TextBox 8"/>
          <p:cNvSpPr txBox="1"/>
          <p:nvPr/>
        </p:nvSpPr>
        <p:spPr>
          <a:xfrm>
            <a:off x="5566138" y="1833485"/>
            <a:ext cx="1146468" cy="369332"/>
          </a:xfrm>
          <a:prstGeom prst="rect">
            <a:avLst/>
          </a:prstGeom>
          <a:noFill/>
        </p:spPr>
        <p:txBody>
          <a:bodyPr wrap="none" rtlCol="0">
            <a:spAutoFit/>
          </a:bodyPr>
          <a:lstStyle/>
          <a:p>
            <a:r>
              <a:rPr lang="en-US" sz="1800" dirty="0"/>
              <a:t>s</a:t>
            </a:r>
            <a:r>
              <a:rPr lang="en-US" sz="1800" dirty="0" smtClean="0"/>
              <a:t>ize is 10</a:t>
            </a:r>
            <a:endParaRPr lang="en-US" sz="1800" dirty="0"/>
          </a:p>
        </p:txBody>
      </p:sp>
      <p:cxnSp>
        <p:nvCxnSpPr>
          <p:cNvPr id="11" name="Straight Connector 10"/>
          <p:cNvCxnSpPr/>
          <p:nvPr/>
        </p:nvCxnSpPr>
        <p:spPr>
          <a:xfrm flipH="1">
            <a:off x="4032613" y="2053445"/>
            <a:ext cx="1533525" cy="295275"/>
          </a:xfrm>
          <a:prstGeom prst="line">
            <a:avLst/>
          </a:prstGeom>
          <a:ln w="28575">
            <a:headEnd type="none" w="med" len="med"/>
            <a:tailEnd type="triangle" w="med" len="lg"/>
          </a:ln>
        </p:spPr>
        <p:style>
          <a:lnRef idx="1">
            <a:schemeClr val="accent1"/>
          </a:lnRef>
          <a:fillRef idx="0">
            <a:schemeClr val="accent1"/>
          </a:fillRef>
          <a:effectRef idx="0">
            <a:schemeClr val="accent1"/>
          </a:effectRef>
          <a:fontRef idx="minor">
            <a:schemeClr val="tx1"/>
          </a:fontRef>
        </p:style>
      </p:cxn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0018" y="5029207"/>
            <a:ext cx="5257800" cy="1585556"/>
          </a:xfrm>
          <a:prstGeom prst="rect">
            <a:avLst/>
          </a:prstGeom>
        </p:spPr>
      </p:pic>
      <p:sp>
        <p:nvSpPr>
          <p:cNvPr id="13" name="Right Arrow 12"/>
          <p:cNvSpPr/>
          <p:nvPr/>
        </p:nvSpPr>
        <p:spPr>
          <a:xfrm>
            <a:off x="5350304" y="4059531"/>
            <a:ext cx="590550"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8129943" y="4036484"/>
            <a:ext cx="590550"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7254478" y="5659716"/>
            <a:ext cx="1013222" cy="9854"/>
          </a:xfrm>
          <a:prstGeom prst="line">
            <a:avLst/>
          </a:prstGeom>
          <a:ln w="28575">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320329" y="6070699"/>
            <a:ext cx="2324675" cy="307777"/>
          </a:xfrm>
          <a:prstGeom prst="rect">
            <a:avLst/>
          </a:prstGeom>
          <a:noFill/>
        </p:spPr>
        <p:txBody>
          <a:bodyPr wrap="none" rtlCol="0">
            <a:spAutoFit/>
          </a:bodyPr>
          <a:lstStyle/>
          <a:p>
            <a:r>
              <a:rPr lang="en-US" dirty="0" smtClean="0"/>
              <a:t>Not always working though</a:t>
            </a:r>
            <a:endParaRPr lang="en-US" dirty="0"/>
          </a:p>
        </p:txBody>
      </p:sp>
      <p:cxnSp>
        <p:nvCxnSpPr>
          <p:cNvPr id="19" name="Straight Connector 18"/>
          <p:cNvCxnSpPr/>
          <p:nvPr/>
        </p:nvCxnSpPr>
        <p:spPr>
          <a:xfrm flipH="1">
            <a:off x="7243166" y="6224588"/>
            <a:ext cx="1024534" cy="2942"/>
          </a:xfrm>
          <a:prstGeom prst="line">
            <a:avLst/>
          </a:prstGeom>
          <a:ln w="28575">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17455" y="3680851"/>
            <a:ext cx="2174285" cy="111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Training</a:t>
            </a:r>
          </a:p>
          <a:p>
            <a:pPr algn="ctr"/>
            <a:r>
              <a:rPr lang="en-US" sz="2000" dirty="0" smtClean="0">
                <a:solidFill>
                  <a:schemeClr val="bg1"/>
                </a:solidFill>
              </a:rPr>
              <a:t>Train CPU to go to the true branch</a:t>
            </a:r>
            <a:endParaRPr lang="en-US" sz="2000" dirty="0">
              <a:solidFill>
                <a:schemeClr val="bg1"/>
              </a:solidFill>
            </a:endParaRPr>
          </a:p>
        </p:txBody>
      </p:sp>
      <p:sp>
        <p:nvSpPr>
          <p:cNvPr id="23" name="Right Arrow 22"/>
          <p:cNvSpPr/>
          <p:nvPr/>
        </p:nvSpPr>
        <p:spPr>
          <a:xfrm>
            <a:off x="2569618" y="4059531"/>
            <a:ext cx="459662"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320329" y="5505827"/>
            <a:ext cx="922047" cy="307777"/>
          </a:xfrm>
          <a:prstGeom prst="rect">
            <a:avLst/>
          </a:prstGeom>
          <a:noFill/>
        </p:spPr>
        <p:txBody>
          <a:bodyPr wrap="none" rtlCol="0">
            <a:spAutoFit/>
          </a:bodyPr>
          <a:lstStyle/>
          <a:p>
            <a:r>
              <a:rPr lang="en-US" dirty="0" smtClean="0"/>
              <a:t>Evidence</a:t>
            </a:r>
            <a:endParaRPr lang="en-US" dirty="0"/>
          </a:p>
        </p:txBody>
      </p:sp>
    </p:spTree>
    <p:extLst>
      <p:ext uri="{BB962C8B-B14F-4D97-AF65-F5344CB8AC3E}">
        <p14:creationId xmlns:p14="http://schemas.microsoft.com/office/powerpoint/2010/main" val="3388819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of the Attack</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22" y="1969197"/>
            <a:ext cx="7259063" cy="4410691"/>
          </a:xfrm>
          <a:prstGeom prst="rect">
            <a:avLst/>
          </a:prstGeom>
        </p:spPr>
      </p:pic>
      <p:grpSp>
        <p:nvGrpSpPr>
          <p:cNvPr id="8" name="Group 7"/>
          <p:cNvGrpSpPr/>
          <p:nvPr/>
        </p:nvGrpSpPr>
        <p:grpSpPr>
          <a:xfrm>
            <a:off x="6605945" y="963964"/>
            <a:ext cx="5013879" cy="2648206"/>
            <a:chOff x="7860873" y="2591306"/>
            <a:chExt cx="4125798" cy="2216907"/>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0873" y="2591306"/>
              <a:ext cx="4125798" cy="1569214"/>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9557" y="4160521"/>
              <a:ext cx="4107114" cy="647692"/>
            </a:xfrm>
            <a:prstGeom prst="rect">
              <a:avLst/>
            </a:prstGeom>
          </p:spPr>
        </p:pic>
      </p:grpSp>
      <p:cxnSp>
        <p:nvCxnSpPr>
          <p:cNvPr id="9" name="Straight Connector 8"/>
          <p:cNvCxnSpPr/>
          <p:nvPr/>
        </p:nvCxnSpPr>
        <p:spPr>
          <a:xfrm flipH="1">
            <a:off x="5933268" y="2441448"/>
            <a:ext cx="997884" cy="1170722"/>
          </a:xfrm>
          <a:prstGeom prst="line">
            <a:avLst/>
          </a:prstGeom>
          <a:ln w="57150">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18849" y="5099304"/>
            <a:ext cx="5134951" cy="1015663"/>
          </a:xfrm>
          <a:prstGeom prst="rect">
            <a:avLst/>
          </a:prstGeom>
          <a:noFill/>
        </p:spPr>
        <p:txBody>
          <a:bodyPr wrap="square" rtlCol="0">
            <a:spAutoFit/>
          </a:bodyPr>
          <a:lstStyle/>
          <a:p>
            <a:r>
              <a:rPr lang="en-US" sz="2000" dirty="0" smtClean="0"/>
              <a:t>This protection pattern is widely </a:t>
            </a:r>
          </a:p>
          <a:p>
            <a:r>
              <a:rPr lang="en-US" sz="2000" dirty="0" smtClean="0"/>
              <a:t>used in software </a:t>
            </a:r>
            <a:r>
              <a:rPr lang="en-US" sz="2000" b="1" dirty="0" smtClean="0">
                <a:solidFill>
                  <a:schemeClr val="accent2">
                    <a:lumMod val="75000"/>
                  </a:schemeClr>
                </a:solidFill>
              </a:rPr>
              <a:t>sandbox</a:t>
            </a:r>
            <a:r>
              <a:rPr lang="en-US" sz="2000" dirty="0" smtClean="0"/>
              <a:t> (such as those implemented inside browsers)</a:t>
            </a:r>
          </a:p>
        </p:txBody>
      </p:sp>
    </p:spTree>
    <p:extLst>
      <p:ext uri="{BB962C8B-B14F-4D97-AF65-F5344CB8AC3E}">
        <p14:creationId xmlns:p14="http://schemas.microsoft.com/office/powerpoint/2010/main" val="3953781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Spectre</a:t>
            </a:r>
            <a:r>
              <a:rPr lang="en-US" dirty="0" smtClean="0"/>
              <a:t> Attack</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200" y="1947576"/>
            <a:ext cx="9897856" cy="1371791"/>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200" y="3854020"/>
            <a:ext cx="8849960" cy="2514951"/>
          </a:xfrm>
          <a:prstGeom prst="rect">
            <a:avLst/>
          </a:prstGeom>
        </p:spPr>
      </p:pic>
      <p:sp>
        <p:nvSpPr>
          <p:cNvPr id="5" name="TextBox 4"/>
          <p:cNvSpPr txBox="1"/>
          <p:nvPr/>
        </p:nvSpPr>
        <p:spPr>
          <a:xfrm>
            <a:off x="493776" y="1547466"/>
            <a:ext cx="4134465" cy="400110"/>
          </a:xfrm>
          <a:prstGeom prst="rect">
            <a:avLst/>
          </a:prstGeom>
          <a:noFill/>
        </p:spPr>
        <p:txBody>
          <a:bodyPr wrap="none" rtlCol="0">
            <a:spAutoFit/>
          </a:bodyPr>
          <a:lstStyle/>
          <a:p>
            <a:r>
              <a:rPr lang="en-US" sz="2000" b="1" dirty="0" err="1" smtClean="0">
                <a:solidFill>
                  <a:schemeClr val="accent2">
                    <a:lumMod val="75000"/>
                  </a:schemeClr>
                </a:solidFill>
                <a:latin typeface="Consolas" panose="020B0609020204030204" pitchFamily="49" charset="0"/>
                <a:cs typeface="Consolas" panose="020B0609020204030204" pitchFamily="49" charset="0"/>
              </a:rPr>
              <a:t>spectreAttack</a:t>
            </a:r>
            <a:r>
              <a:rPr lang="en-US" sz="2000" b="1" dirty="0" smtClean="0">
                <a:solidFill>
                  <a:schemeClr val="accent2">
                    <a:lumMod val="75000"/>
                  </a:schemeClr>
                </a:solidFill>
                <a:latin typeface="Consolas" panose="020B0609020204030204" pitchFamily="49" charset="0"/>
                <a:cs typeface="Consolas" panose="020B0609020204030204" pitchFamily="49" charset="0"/>
              </a:rPr>
              <a:t>(</a:t>
            </a:r>
            <a:r>
              <a:rPr lang="en-US" sz="2000" b="1" dirty="0" err="1" smtClean="0">
                <a:solidFill>
                  <a:schemeClr val="accent2">
                    <a:lumMod val="75000"/>
                  </a:schemeClr>
                </a:solidFill>
                <a:latin typeface="Consolas" panose="020B0609020204030204" pitchFamily="49" charset="0"/>
                <a:cs typeface="Consolas" panose="020B0609020204030204" pitchFamily="49" charset="0"/>
              </a:rPr>
              <a:t>int</a:t>
            </a:r>
            <a:r>
              <a:rPr lang="en-US" sz="2000" b="1" dirty="0" smtClean="0">
                <a:solidFill>
                  <a:schemeClr val="accent2">
                    <a:lumMod val="75000"/>
                  </a:schemeClr>
                </a:solidFill>
                <a:latin typeface="Consolas" panose="020B0609020204030204" pitchFamily="49" charset="0"/>
                <a:cs typeface="Consolas" panose="020B0609020204030204" pitchFamily="49" charset="0"/>
              </a:rPr>
              <a:t> </a:t>
            </a:r>
            <a:r>
              <a:rPr lang="en-US" sz="2000" b="1" dirty="0" err="1" smtClean="0">
                <a:solidFill>
                  <a:schemeClr val="accent2">
                    <a:lumMod val="75000"/>
                  </a:schemeClr>
                </a:solidFill>
                <a:latin typeface="Consolas" panose="020B0609020204030204" pitchFamily="49" charset="0"/>
                <a:cs typeface="Consolas" panose="020B0609020204030204" pitchFamily="49" charset="0"/>
              </a:rPr>
              <a:t>larger_x</a:t>
            </a:r>
            <a:r>
              <a:rPr lang="en-US" sz="2000" b="1" dirty="0" smtClean="0">
                <a:solidFill>
                  <a:schemeClr val="accent2">
                    <a:lumMod val="75000"/>
                  </a:schemeClr>
                </a:solidFill>
                <a:latin typeface="Consolas" panose="020B0609020204030204" pitchFamily="49" charset="0"/>
                <a:cs typeface="Consolas" panose="020B0609020204030204" pitchFamily="49" charset="0"/>
              </a:rPr>
              <a:t>)</a:t>
            </a:r>
            <a:endParaRPr lang="en-US" sz="2000" b="1" dirty="0">
              <a:solidFill>
                <a:schemeClr val="accent2">
                  <a:lumMod val="7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21379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Result</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493" y="2608497"/>
            <a:ext cx="6325483" cy="1924319"/>
          </a:xfrm>
          <a:prstGeom prst="rect">
            <a:avLst/>
          </a:prstGeom>
        </p:spPr>
      </p:pic>
      <p:sp>
        <p:nvSpPr>
          <p:cNvPr id="7" name="Right Arrow 6"/>
          <p:cNvSpPr/>
          <p:nvPr/>
        </p:nvSpPr>
        <p:spPr>
          <a:xfrm rot="14282027">
            <a:off x="3130969" y="4700194"/>
            <a:ext cx="808300" cy="251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6223" y="2630563"/>
            <a:ext cx="1123530" cy="1246470"/>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rot="10058825">
            <a:off x="6346876" y="3388601"/>
            <a:ext cx="1287399" cy="251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69753" y="2544239"/>
            <a:ext cx="3056642" cy="1323439"/>
          </a:xfrm>
          <a:prstGeom prst="rect">
            <a:avLst/>
          </a:prstGeom>
        </p:spPr>
        <p:txBody>
          <a:bodyPr wrap="square">
            <a:spAutoFit/>
          </a:bodyPr>
          <a:lstStyle/>
          <a:p>
            <a:r>
              <a:rPr lang="en-US" sz="4000" dirty="0" smtClean="0">
                <a:latin typeface="Calibri" panose="020F0502020204030204" pitchFamily="34" charset="0"/>
              </a:rPr>
              <a:t>Why is 0 in the cache?</a:t>
            </a:r>
            <a:endParaRPr lang="en-US" sz="4000" dirty="0">
              <a:latin typeface="Calibri" panose="020F0502020204030204" pitchFamily="34" charset="0"/>
            </a:endParaRPr>
          </a:p>
        </p:txBody>
      </p:sp>
      <p:sp>
        <p:nvSpPr>
          <p:cNvPr id="8" name="TextBox 7"/>
          <p:cNvSpPr txBox="1"/>
          <p:nvPr/>
        </p:nvSpPr>
        <p:spPr>
          <a:xfrm>
            <a:off x="3214679" y="5235011"/>
            <a:ext cx="1814920" cy="646331"/>
          </a:xfrm>
          <a:prstGeom prst="rect">
            <a:avLst/>
          </a:prstGeom>
          <a:noFill/>
        </p:spPr>
        <p:txBody>
          <a:bodyPr wrap="none" rtlCol="0">
            <a:spAutoFit/>
          </a:bodyPr>
          <a:lstStyle/>
          <a:p>
            <a:r>
              <a:rPr lang="en-US" sz="3600" dirty="0" smtClean="0">
                <a:solidFill>
                  <a:schemeClr val="accent2">
                    <a:lumMod val="75000"/>
                  </a:schemeClr>
                </a:solidFill>
                <a:latin typeface="Kozuka Gothic Pro B" panose="020B0800000000000000" pitchFamily="34" charset="-128"/>
                <a:ea typeface="Kozuka Gothic Pro B" panose="020B0800000000000000" pitchFamily="34" charset="-128"/>
              </a:rPr>
              <a:t>Success</a:t>
            </a:r>
            <a:endParaRPr lang="en-US" sz="3600" dirty="0">
              <a:solidFill>
                <a:schemeClr val="accent2">
                  <a:lumMod val="75000"/>
                </a:schemeClr>
              </a:solidFill>
              <a:latin typeface="Kozuka Gothic Pro B" panose="020B0800000000000000" pitchFamily="34" charset="-128"/>
              <a:ea typeface="Kozuka Gothic Pro B" panose="020B0800000000000000" pitchFamily="34" charset="-128"/>
            </a:endParaRPr>
          </a:p>
        </p:txBody>
      </p:sp>
    </p:spTree>
    <p:extLst>
      <p:ext uri="{BB962C8B-B14F-4D97-AF65-F5344CB8AC3E}">
        <p14:creationId xmlns:p14="http://schemas.microsoft.com/office/powerpoint/2010/main" val="2121080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Spectre</a:t>
            </a:r>
            <a:r>
              <a:rPr lang="en-US" dirty="0"/>
              <a:t> Variant and Mitigation</a:t>
            </a:r>
          </a:p>
        </p:txBody>
      </p:sp>
      <p:sp>
        <p:nvSpPr>
          <p:cNvPr id="3" name="Text Placeholder 2"/>
          <p:cNvSpPr>
            <a:spLocks noGrp="1"/>
          </p:cNvSpPr>
          <p:nvPr>
            <p:ph type="body" idx="1"/>
          </p:nvPr>
        </p:nvSpPr>
        <p:spPr/>
        <p:txBody>
          <a:bodyPr/>
          <a:lstStyle/>
          <a:p>
            <a:r>
              <a:rPr lang="en-US" dirty="0" smtClean="0"/>
              <a:t>Since it was discovered in 2017, several </a:t>
            </a:r>
            <a:r>
              <a:rPr lang="en-US" dirty="0" err="1" smtClean="0"/>
              <a:t>Spectre</a:t>
            </a:r>
            <a:r>
              <a:rPr lang="en-US" dirty="0" smtClean="0"/>
              <a:t> variants have been found</a:t>
            </a:r>
          </a:p>
          <a:p>
            <a:r>
              <a:rPr lang="en-US" dirty="0" smtClean="0"/>
              <a:t>Affecting Intel, ARM, and ARM</a:t>
            </a:r>
          </a:p>
          <a:p>
            <a:r>
              <a:rPr lang="en-US" dirty="0" smtClean="0"/>
              <a:t>The problem is in hardware</a:t>
            </a:r>
          </a:p>
          <a:p>
            <a:r>
              <a:rPr lang="en-US" dirty="0" smtClean="0"/>
              <a:t>Unlike Meltdown, there is no easy software workaround</a:t>
            </a:r>
            <a:endParaRPr lang="en-US" dirty="0"/>
          </a:p>
        </p:txBody>
      </p:sp>
    </p:spTree>
    <p:extLst>
      <p:ext uri="{BB962C8B-B14F-4D97-AF65-F5344CB8AC3E}">
        <p14:creationId xmlns:p14="http://schemas.microsoft.com/office/powerpoint/2010/main" val="183983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Interview Question</a:t>
            </a:r>
            <a:endParaRPr lang="en-US" dirty="0"/>
          </a:p>
        </p:txBody>
      </p:sp>
      <p:graphicFrame>
        <p:nvGraphicFramePr>
          <p:cNvPr id="4" name="Table 3"/>
          <p:cNvGraphicFramePr>
            <a:graphicFrameLocks noGrp="1"/>
          </p:cNvGraphicFramePr>
          <p:nvPr/>
        </p:nvGraphicFramePr>
        <p:xfrm>
          <a:off x="2730093" y="3843814"/>
          <a:ext cx="6731813" cy="314960"/>
        </p:xfrm>
        <a:graphic>
          <a:graphicData uri="http://schemas.openxmlformats.org/drawingml/2006/table">
            <a:tbl>
              <a:tblPr/>
              <a:tblGrid>
                <a:gridCol w="2250338"/>
                <a:gridCol w="2187245"/>
                <a:gridCol w="2294230"/>
              </a:tblGrid>
              <a:tr h="0">
                <a:tc>
                  <a:txBody>
                    <a:bodyPr/>
                    <a:lstStyle/>
                    <a:p>
                      <a:pPr marL="0" marR="0" fontAlgn="t">
                        <a:spcBef>
                          <a:spcPts val="0"/>
                        </a:spcBef>
                        <a:spcAft>
                          <a:spcPts val="0"/>
                        </a:spcAft>
                      </a:pPr>
                      <a:endParaRPr lang="en-US" dirty="0">
                        <a:effectLst/>
                      </a:endParaRPr>
                    </a:p>
                  </a:txBody>
                  <a:tcPr marL="50800" marR="50800" marT="50800" marB="50800">
                    <a:lnL>
                      <a:noFill/>
                    </a:lnL>
                    <a:lnR>
                      <a:noFill/>
                    </a:lnR>
                    <a:lnT>
                      <a:noFill/>
                    </a:lnT>
                    <a:lnB>
                      <a:noFill/>
                    </a:lnB>
                  </a:tcPr>
                </a:tc>
                <a:tc>
                  <a:txBody>
                    <a:bodyPr/>
                    <a:lstStyle/>
                    <a:p>
                      <a:pPr marL="0" marR="0" fontAlgn="t">
                        <a:spcBef>
                          <a:spcPts val="0"/>
                        </a:spcBef>
                        <a:spcAft>
                          <a:spcPts val="0"/>
                        </a:spcAft>
                      </a:pPr>
                      <a:endParaRPr lang="en-US">
                        <a:effectLst/>
                      </a:endParaRPr>
                    </a:p>
                  </a:txBody>
                  <a:tcPr marL="50800" marR="50800" marT="50800" marB="50800">
                    <a:lnL>
                      <a:noFill/>
                    </a:lnL>
                    <a:lnR>
                      <a:noFill/>
                    </a:lnR>
                    <a:lnT>
                      <a:noFill/>
                    </a:lnT>
                    <a:lnB>
                      <a:noFill/>
                    </a:lnB>
                  </a:tcPr>
                </a:tc>
                <a:tc>
                  <a:txBody>
                    <a:bodyPr/>
                    <a:lstStyle/>
                    <a:p>
                      <a:pPr marL="0" marR="0" fontAlgn="t">
                        <a:spcBef>
                          <a:spcPts val="0"/>
                        </a:spcBef>
                        <a:spcAft>
                          <a:spcPts val="0"/>
                        </a:spcAft>
                      </a:pPr>
                      <a:endParaRPr lang="en-US" dirty="0">
                        <a:effectLst/>
                      </a:endParaRPr>
                    </a:p>
                  </a:txBody>
                  <a:tcPr marL="50800" marR="50800" marT="50800" marB="50800">
                    <a:lnL>
                      <a:noFill/>
                    </a:lnL>
                    <a:lnR>
                      <a:noFill/>
                    </a:lnR>
                    <a:lnT>
                      <a:noFill/>
                    </a:lnT>
                    <a:lnB>
                      <a:noFill/>
                    </a:lnB>
                  </a:tcPr>
                </a:tc>
              </a:tr>
            </a:tbl>
          </a:graphicData>
        </a:graphic>
      </p:graphicFrame>
      <p:pic>
        <p:nvPicPr>
          <p:cNvPr id="1025" name="Picture 1" descr="Machine generated alternative text:&#10;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2293" y="1944500"/>
            <a:ext cx="1758752" cy="24302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generated alternative tex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007" y="1877310"/>
            <a:ext cx="1745231" cy="24302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achine generated alternative text:&#10;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44501"/>
            <a:ext cx="1758752" cy="2430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9040850" y="2011823"/>
            <a:ext cx="1413774" cy="2295762"/>
          </a:xfrm>
          <a:prstGeom prst="rect">
            <a:avLst/>
          </a:prstGeom>
        </p:spPr>
      </p:pic>
      <mc:AlternateContent xmlns:mc="http://schemas.openxmlformats.org/markup-compatibility/2006">
        <mc:Choice xmlns:p14="http://schemas.microsoft.com/office/powerpoint/2010/main" Requires="p14">
          <p:contentPart p14:bwMode="auto" r:id="rId5">
            <p14:nvContentPartPr>
              <p14:cNvPr id="6" name="Ink 5"/>
              <p14:cNvContentPartPr/>
              <p14:nvPr/>
            </p14:nvContentPartPr>
            <p14:xfrm>
              <a:off x="6633882" y="1559858"/>
              <a:ext cx="4719918" cy="4733365"/>
            </p14:xfrm>
          </p:contentPart>
        </mc:Choice>
        <mc:Fallback>
          <p:pic>
            <p:nvPicPr>
              <p:cNvPr id="6" name="Ink 5"/>
              <p:cNvPicPr/>
              <p:nvPr/>
            </p:nvPicPr>
            <p:blipFill>
              <a:blip r:embed="rId6"/>
              <a:stretch>
                <a:fillRect/>
              </a:stretch>
            </p:blipFill>
            <p:spPr>
              <a:xfrm>
                <a:off x="6615882" y="1541858"/>
                <a:ext cx="4755918" cy="4769366"/>
              </a:xfrm>
              <a:prstGeom prst="rect">
                <a:avLst/>
              </a:prstGeom>
            </p:spPr>
          </p:pic>
        </mc:Fallback>
      </mc:AlternateContent>
    </p:spTree>
    <p:extLst>
      <p:ext uri="{BB962C8B-B14F-4D97-AF65-F5344CB8AC3E}">
        <p14:creationId xmlns:p14="http://schemas.microsoft.com/office/powerpoint/2010/main" val="905395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Summary</a:t>
            </a:r>
            <a:endParaRPr dirty="0"/>
          </a:p>
        </p:txBody>
      </p:sp>
      <p:sp>
        <p:nvSpPr>
          <p:cNvPr id="349" name="Google Shape;349;p47"/>
          <p:cNvSpPr txBox="1">
            <a:spLocks noGrp="1"/>
          </p:cNvSpPr>
          <p:nvPr>
            <p:ph type="body" idx="1"/>
          </p:nvPr>
        </p:nvSpPr>
        <p:spPr>
          <a:xfrm>
            <a:off x="838200" y="1597025"/>
            <a:ext cx="10515600" cy="4351200"/>
          </a:xfrm>
          <a:prstGeom prst="rect">
            <a:avLst/>
          </a:prstGeom>
          <a:noFill/>
          <a:ln>
            <a:noFill/>
          </a:ln>
        </p:spPr>
        <p:txBody>
          <a:bodyPr spcFirstLastPara="1" wrap="square" lIns="91425" tIns="45700" rIns="91425" bIns="45700" anchor="t" anchorCtr="0">
            <a:noAutofit/>
          </a:bodyPr>
          <a:lstStyle/>
          <a:p>
            <a:pPr marL="457200" lvl="0" indent="-406400" algn="l" rtl="0">
              <a:lnSpc>
                <a:spcPct val="115000"/>
              </a:lnSpc>
              <a:spcBef>
                <a:spcPts val="1000"/>
              </a:spcBef>
              <a:spcAft>
                <a:spcPts val="0"/>
              </a:spcAft>
              <a:buSzPts val="2800"/>
              <a:buChar char="•"/>
            </a:pPr>
            <a:r>
              <a:rPr lang="en-US" dirty="0" smtClean="0"/>
              <a:t>Stealing secrets using side channels</a:t>
            </a:r>
            <a:endParaRPr dirty="0"/>
          </a:p>
          <a:p>
            <a:pPr marL="457200" lvl="0" indent="-406400" algn="l" rtl="0">
              <a:lnSpc>
                <a:spcPct val="115000"/>
              </a:lnSpc>
              <a:spcBef>
                <a:spcPts val="0"/>
              </a:spcBef>
              <a:spcAft>
                <a:spcPts val="0"/>
              </a:spcAft>
              <a:buSzPts val="2800"/>
              <a:buChar char="•"/>
            </a:pPr>
            <a:r>
              <a:rPr lang="en-US" dirty="0" smtClean="0"/>
              <a:t>Meltdown attack</a:t>
            </a:r>
          </a:p>
          <a:p>
            <a:pPr marL="457200" lvl="0" indent="-406400" algn="l" rtl="0">
              <a:lnSpc>
                <a:spcPct val="115000"/>
              </a:lnSpc>
              <a:spcBef>
                <a:spcPts val="0"/>
              </a:spcBef>
              <a:spcAft>
                <a:spcPts val="0"/>
              </a:spcAft>
              <a:buSzPts val="2800"/>
              <a:buChar char="•"/>
            </a:pPr>
            <a:r>
              <a:rPr lang="en-US" dirty="0" err="1" smtClean="0"/>
              <a:t>Spectre</a:t>
            </a:r>
            <a:r>
              <a:rPr lang="en-US" dirty="0" smtClean="0"/>
              <a:t> attack</a:t>
            </a:r>
          </a:p>
          <a:p>
            <a:pPr marL="457200" lvl="0" indent="-406400" algn="l" rtl="0">
              <a:lnSpc>
                <a:spcPct val="115000"/>
              </a:lnSpc>
              <a:spcBef>
                <a:spcPts val="0"/>
              </a:spcBef>
              <a:spcAft>
                <a:spcPts val="0"/>
              </a:spcAft>
              <a:buSzPts val="2800"/>
              <a:buChar char="•"/>
            </a:pPr>
            <a:r>
              <a:rPr lang="en-US" dirty="0" smtClean="0"/>
              <a:t>A form of race condition vulnerability</a:t>
            </a:r>
          </a:p>
          <a:p>
            <a:pPr marL="457200" lvl="0" indent="-406400" algn="l" rtl="0">
              <a:lnSpc>
                <a:spcPct val="115000"/>
              </a:lnSpc>
              <a:spcBef>
                <a:spcPts val="0"/>
              </a:spcBef>
              <a:spcAft>
                <a:spcPts val="0"/>
              </a:spcAft>
              <a:buSzPts val="2800"/>
              <a:buChar char="•"/>
            </a:pPr>
            <a:r>
              <a:rPr lang="en-US" dirty="0" smtClean="0"/>
              <a:t>Vulnerabilities are inside hardware</a:t>
            </a:r>
          </a:p>
          <a:p>
            <a:pPr lvl="1" indent="-406400">
              <a:lnSpc>
                <a:spcPct val="115000"/>
              </a:lnSpc>
              <a:spcBef>
                <a:spcPts val="0"/>
              </a:spcBef>
              <a:buSzPts val="2800"/>
            </a:pPr>
            <a:r>
              <a:rPr lang="en-US" dirty="0" smtClean="0"/>
              <a:t>AMD, Intel, and ARM are affected</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Stealing A Secret</a:t>
            </a:r>
            <a:endParaRPr lang="en-US" dirty="0"/>
          </a:p>
        </p:txBody>
      </p:sp>
      <p:graphicFrame>
        <p:nvGraphicFramePr>
          <p:cNvPr id="4" name="Table 3"/>
          <p:cNvGraphicFramePr>
            <a:graphicFrameLocks noGrp="1"/>
          </p:cNvGraphicFramePr>
          <p:nvPr/>
        </p:nvGraphicFramePr>
        <p:xfrm>
          <a:off x="2730093" y="3843814"/>
          <a:ext cx="6731813" cy="314960"/>
        </p:xfrm>
        <a:graphic>
          <a:graphicData uri="http://schemas.openxmlformats.org/drawingml/2006/table">
            <a:tbl>
              <a:tblPr/>
              <a:tblGrid>
                <a:gridCol w="2250338"/>
                <a:gridCol w="2187245"/>
                <a:gridCol w="2294230"/>
              </a:tblGrid>
              <a:tr h="0">
                <a:tc>
                  <a:txBody>
                    <a:bodyPr/>
                    <a:lstStyle/>
                    <a:p>
                      <a:pPr marL="0" marR="0" fontAlgn="t">
                        <a:spcBef>
                          <a:spcPts val="0"/>
                        </a:spcBef>
                        <a:spcAft>
                          <a:spcPts val="0"/>
                        </a:spcAft>
                      </a:pPr>
                      <a:endParaRPr lang="en-US" dirty="0">
                        <a:effectLst/>
                      </a:endParaRPr>
                    </a:p>
                  </a:txBody>
                  <a:tcPr marL="50800" marR="50800" marT="50800" marB="50800">
                    <a:lnL>
                      <a:noFill/>
                    </a:lnL>
                    <a:lnR>
                      <a:noFill/>
                    </a:lnR>
                    <a:lnT>
                      <a:noFill/>
                    </a:lnT>
                    <a:lnB>
                      <a:noFill/>
                    </a:lnB>
                  </a:tcPr>
                </a:tc>
                <a:tc>
                  <a:txBody>
                    <a:bodyPr/>
                    <a:lstStyle/>
                    <a:p>
                      <a:pPr marL="0" marR="0" fontAlgn="t">
                        <a:spcBef>
                          <a:spcPts val="0"/>
                        </a:spcBef>
                        <a:spcAft>
                          <a:spcPts val="0"/>
                        </a:spcAft>
                      </a:pPr>
                      <a:endParaRPr lang="en-US">
                        <a:effectLst/>
                      </a:endParaRPr>
                    </a:p>
                  </a:txBody>
                  <a:tcPr marL="50800" marR="50800" marT="50800" marB="50800">
                    <a:lnL>
                      <a:noFill/>
                    </a:lnL>
                    <a:lnR>
                      <a:noFill/>
                    </a:lnR>
                    <a:lnT>
                      <a:noFill/>
                    </a:lnT>
                    <a:lnB>
                      <a:noFill/>
                    </a:lnB>
                  </a:tcPr>
                </a:tc>
                <a:tc>
                  <a:txBody>
                    <a:bodyPr/>
                    <a:lstStyle/>
                    <a:p>
                      <a:pPr marL="0" marR="0" fontAlgn="t">
                        <a:spcBef>
                          <a:spcPts val="0"/>
                        </a:spcBef>
                        <a:spcAft>
                          <a:spcPts val="0"/>
                        </a:spcAft>
                      </a:pPr>
                      <a:endParaRPr lang="en-US" dirty="0">
                        <a:effectLst/>
                      </a:endParaRPr>
                    </a:p>
                  </a:txBody>
                  <a:tcPr marL="50800" marR="50800" marT="50800" marB="50800">
                    <a:lnL>
                      <a:noFill/>
                    </a:lnL>
                    <a:lnR>
                      <a:noFill/>
                    </a:lnR>
                    <a:lnT>
                      <a:noFill/>
                    </a:lnT>
                    <a:lnB>
                      <a:noFill/>
                    </a:lnB>
                  </a:tcPr>
                </a:tc>
              </a:tr>
            </a:tbl>
          </a:graphicData>
        </a:graphic>
      </p:graphicFrame>
      <p:pic>
        <p:nvPicPr>
          <p:cNvPr id="1027" name="Picture 3" descr="Machine generated alternative text:&#10;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987" y="1944500"/>
            <a:ext cx="1012676" cy="139933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6562165" y="1690687"/>
              <a:ext cx="4791635" cy="4733365"/>
            </p14:xfrm>
          </p:contentPart>
        </mc:Choice>
        <mc:Fallback>
          <p:pic>
            <p:nvPicPr>
              <p:cNvPr id="6" name="Ink 5"/>
              <p:cNvPicPr/>
              <p:nvPr/>
            </p:nvPicPr>
            <p:blipFill>
              <a:blip r:embed="rId4"/>
              <a:stretch>
                <a:fillRect/>
              </a:stretch>
            </p:blipFill>
            <p:spPr>
              <a:xfrm>
                <a:off x="6544165" y="1672688"/>
                <a:ext cx="4827635" cy="4769363"/>
              </a:xfrm>
              <a:prstGeom prst="rect">
                <a:avLst/>
              </a:prstGeom>
            </p:spPr>
          </p:pic>
        </mc:Fallback>
      </mc:AlternateContent>
      <p:pic>
        <p:nvPicPr>
          <p:cNvPr id="2052" name="Picture 4"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3862" y="4522738"/>
            <a:ext cx="1496605" cy="17136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791658" y="2073087"/>
            <a:ext cx="1622560" cy="523220"/>
          </a:xfrm>
          <a:prstGeom prst="rect">
            <a:avLst/>
          </a:prstGeom>
          <a:noFill/>
        </p:spPr>
        <p:txBody>
          <a:bodyPr wrap="none" rtlCol="0">
            <a:spAutoFit/>
          </a:bodyPr>
          <a:lstStyle/>
          <a:p>
            <a:r>
              <a:rPr lang="en-US" sz="2800" dirty="0" smtClean="0"/>
              <a:t>Secret: </a:t>
            </a:r>
            <a:r>
              <a:rPr lang="en-US" sz="2800" dirty="0" smtClean="0">
                <a:solidFill>
                  <a:srgbClr val="FF0000"/>
                </a:solidFill>
              </a:rPr>
              <a:t>7</a:t>
            </a:r>
            <a:endParaRPr lang="en-US" sz="2800" dirty="0">
              <a:solidFill>
                <a:srgbClr val="FF0000"/>
              </a:solidFill>
            </a:endParaRPr>
          </a:p>
        </p:txBody>
      </p:sp>
      <p:pic>
        <p:nvPicPr>
          <p:cNvPr id="12" name="Picture 3" descr="Machine generated alternative text:&#10;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9197" y="1975524"/>
            <a:ext cx="1012676" cy="139933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achine generated alternative text:&#10;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032" y="1944499"/>
            <a:ext cx="1012676" cy="139933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Machine generated alternative text:&#10;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534" y="1944498"/>
            <a:ext cx="1012676" cy="13993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Machine generated alternative text:&#10;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637" y="1975524"/>
            <a:ext cx="1012676" cy="139933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Machine generated alternative text:&#10;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560" y="3566617"/>
            <a:ext cx="1012676" cy="139933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Machine generated alternative text:&#10;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770" y="3597641"/>
            <a:ext cx="1012676" cy="139933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Machine generated alternative text:&#10;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605" y="3566616"/>
            <a:ext cx="1012676" cy="139933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Machine generated alternative text:&#10;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107" y="3566615"/>
            <a:ext cx="1012676" cy="139933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Machine generated alternative text:&#10;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210" y="3597641"/>
            <a:ext cx="1012676" cy="1399333"/>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8723725" y="1994242"/>
            <a:ext cx="2470686" cy="1633064"/>
            <a:chOff x="8222123" y="2527298"/>
            <a:chExt cx="2470686" cy="1633064"/>
          </a:xfrm>
        </p:grpSpPr>
        <p:grpSp>
          <p:nvGrpSpPr>
            <p:cNvPr id="9" name="Group 8"/>
            <p:cNvGrpSpPr/>
            <p:nvPr/>
          </p:nvGrpSpPr>
          <p:grpSpPr>
            <a:xfrm>
              <a:off x="8222124" y="2527298"/>
              <a:ext cx="2470685" cy="816533"/>
              <a:chOff x="8222124" y="2527298"/>
              <a:chExt cx="2470685" cy="816533"/>
            </a:xfrm>
          </p:grpSpPr>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26" name="Picture 25"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27" name="Picture 2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28" name="Picture 2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29" name="Picture 28"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39" name="Group 38"/>
            <p:cNvGrpSpPr/>
            <p:nvPr/>
          </p:nvGrpSpPr>
          <p:grpSpPr>
            <a:xfrm>
              <a:off x="8222123" y="3343829"/>
              <a:ext cx="2470685" cy="816533"/>
              <a:chOff x="8222124" y="2527298"/>
              <a:chExt cx="2470685" cy="816533"/>
            </a:xfrm>
          </p:grpSpPr>
          <p:pic>
            <p:nvPicPr>
              <p:cNvPr id="40" name="Picture 39"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41" name="Picture 40"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42" name="Picture 41"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43" name="Picture 42"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44" name="Picture 43"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11" name="TextBox 10"/>
          <p:cNvSpPr txBox="1"/>
          <p:nvPr/>
        </p:nvSpPr>
        <p:spPr>
          <a:xfrm>
            <a:off x="7147898" y="4522737"/>
            <a:ext cx="1364476" cy="923330"/>
          </a:xfrm>
          <a:prstGeom prst="rect">
            <a:avLst/>
          </a:prstGeom>
          <a:noFill/>
        </p:spPr>
        <p:txBody>
          <a:bodyPr wrap="none" rtlCol="0">
            <a:spAutoFit/>
          </a:bodyPr>
          <a:lstStyle/>
          <a:p>
            <a:r>
              <a:rPr lang="en-US" sz="1800" dirty="0" smtClean="0"/>
              <a:t>Guard with </a:t>
            </a:r>
          </a:p>
          <a:p>
            <a:r>
              <a:rPr lang="en-US" sz="1800" dirty="0" smtClean="0"/>
              <a:t>Memory </a:t>
            </a:r>
          </a:p>
          <a:p>
            <a:r>
              <a:rPr lang="en-US" sz="1800" dirty="0" smtClean="0"/>
              <a:t>Eraser</a:t>
            </a:r>
            <a:endParaRPr lang="en-US" sz="1800" dirty="0"/>
          </a:p>
        </p:txBody>
      </p:sp>
      <p:sp>
        <p:nvSpPr>
          <p:cNvPr id="21" name="TextBox 20"/>
          <p:cNvSpPr txBox="1"/>
          <p:nvPr/>
        </p:nvSpPr>
        <p:spPr>
          <a:xfrm>
            <a:off x="8723725" y="5731555"/>
            <a:ext cx="2478564" cy="461665"/>
          </a:xfrm>
          <a:prstGeom prst="rect">
            <a:avLst/>
          </a:prstGeom>
          <a:noFill/>
        </p:spPr>
        <p:txBody>
          <a:bodyPr wrap="none" rtlCol="0">
            <a:spAutoFit/>
          </a:bodyPr>
          <a:lstStyle/>
          <a:p>
            <a:r>
              <a:rPr lang="en-US" sz="2400" dirty="0" smtClean="0"/>
              <a:t>Restricted Room</a:t>
            </a:r>
            <a:endParaRPr lang="en-US" sz="2400" dirty="0"/>
          </a:p>
        </p:txBody>
      </p:sp>
    </p:spTree>
    <p:extLst>
      <p:ext uri="{BB962C8B-B14F-4D97-AF65-F5344CB8AC3E}">
        <p14:creationId xmlns:p14="http://schemas.microsoft.com/office/powerpoint/2010/main" val="2149390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Cache</a:t>
            </a:r>
            <a:endParaRPr lang="en-US" dirty="0"/>
          </a:p>
        </p:txBody>
      </p:sp>
      <p:pic>
        <p:nvPicPr>
          <p:cNvPr id="3" name="Picture 2"/>
          <p:cNvPicPr>
            <a:picLocks noChangeAspect="1"/>
          </p:cNvPicPr>
          <p:nvPr/>
        </p:nvPicPr>
        <p:blipFill>
          <a:blip r:embed="rId2"/>
          <a:stretch>
            <a:fillRect/>
          </a:stretch>
        </p:blipFill>
        <p:spPr>
          <a:xfrm>
            <a:off x="956545" y="2170359"/>
            <a:ext cx="10278909" cy="3162741"/>
          </a:xfrm>
          <a:prstGeom prst="rect">
            <a:avLst/>
          </a:prstGeom>
        </p:spPr>
      </p:pic>
    </p:spTree>
    <p:extLst>
      <p:ext uri="{BB962C8B-B14F-4D97-AF65-F5344CB8AC3E}">
        <p14:creationId xmlns:p14="http://schemas.microsoft.com/office/powerpoint/2010/main" val="3634939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Lights to CPU Cache</a:t>
            </a:r>
            <a:endParaRPr lang="en-US" dirty="0"/>
          </a:p>
        </p:txBody>
      </p:sp>
      <p:sp>
        <p:nvSpPr>
          <p:cNvPr id="3" name="Text Placeholder 2"/>
          <p:cNvSpPr>
            <a:spLocks noGrp="1"/>
          </p:cNvSpPr>
          <p:nvPr>
            <p:ph type="body" idx="1"/>
          </p:nvPr>
        </p:nvSpPr>
        <p:spPr>
          <a:xfrm>
            <a:off x="838200" y="2520390"/>
            <a:ext cx="10515600" cy="2293657"/>
          </a:xfrm>
        </p:spPr>
        <p:txBody>
          <a:bodyPr/>
          <a:lstStyle/>
          <a:p>
            <a:pPr marL="50800" indent="0">
              <a:buNone/>
            </a:pPr>
            <a:r>
              <a:rPr lang="en-US" sz="4000" b="1" dirty="0" smtClean="0"/>
              <a:t>             Question</a:t>
            </a:r>
          </a:p>
          <a:p>
            <a:pPr marL="50800" indent="0">
              <a:buNone/>
            </a:pPr>
            <a:endParaRPr lang="en-US" dirty="0"/>
          </a:p>
          <a:p>
            <a:pPr marL="50800" indent="0">
              <a:buNone/>
            </a:pPr>
            <a:r>
              <a:rPr lang="en-US" dirty="0" smtClean="0"/>
              <a:t>You </a:t>
            </a:r>
            <a:r>
              <a:rPr lang="en-US" dirty="0"/>
              <a:t>just learned a secret number 7, and you want to keep it. However, your memory will be erased and whatever you do will be rolled back (except the CPU cache). How do you recall the secret after your memory about this secret number is erased</a:t>
            </a:r>
            <a:r>
              <a:rPr lang="en-US" dirty="0" smtClean="0"/>
              <a:t>?</a:t>
            </a:r>
            <a:endParaRPr lang="en-US" dirty="0"/>
          </a:p>
        </p:txBody>
      </p:sp>
      <p:pic>
        <p:nvPicPr>
          <p:cNvPr id="3076"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1" y="2040918"/>
            <a:ext cx="1376424" cy="1527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202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CPU Cache to Remember Secret</a:t>
            </a:r>
            <a:endParaRPr lang="en-US" dirty="0"/>
          </a:p>
        </p:txBody>
      </p:sp>
      <p:pic>
        <p:nvPicPr>
          <p:cNvPr id="4" name="Picture 3"/>
          <p:cNvPicPr>
            <a:picLocks noChangeAspect="1"/>
          </p:cNvPicPr>
          <p:nvPr/>
        </p:nvPicPr>
        <p:blipFill>
          <a:blip r:embed="rId2"/>
          <a:stretch>
            <a:fillRect/>
          </a:stretch>
        </p:blipFill>
        <p:spPr>
          <a:xfrm>
            <a:off x="1097340" y="1993899"/>
            <a:ext cx="10400930" cy="4114801"/>
          </a:xfrm>
          <a:prstGeom prst="rect">
            <a:avLst/>
          </a:prstGeom>
        </p:spPr>
      </p:pic>
    </p:spTree>
    <p:extLst>
      <p:ext uri="{BB962C8B-B14F-4D97-AF65-F5344CB8AC3E}">
        <p14:creationId xmlns:p14="http://schemas.microsoft.com/office/powerpoint/2010/main" val="2556362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FLUSH+RELOAD Technique</a:t>
            </a:r>
            <a:endParaRPr lang="en-US" dirty="0"/>
          </a:p>
        </p:txBody>
      </p:sp>
      <p:sp>
        <p:nvSpPr>
          <p:cNvPr id="4" name="Rectangle 3"/>
          <p:cNvSpPr/>
          <p:nvPr/>
        </p:nvSpPr>
        <p:spPr>
          <a:xfrm>
            <a:off x="1206033" y="3074894"/>
            <a:ext cx="2644588"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FLUSH:</a:t>
            </a:r>
          </a:p>
          <a:p>
            <a:pPr algn="ctr"/>
            <a:r>
              <a:rPr lang="en-US" sz="2400" dirty="0" smtClean="0"/>
              <a:t>Flush the </a:t>
            </a:r>
          </a:p>
          <a:p>
            <a:pPr algn="ctr"/>
            <a:r>
              <a:rPr lang="en-US" sz="2400" dirty="0" smtClean="0"/>
              <a:t>CPU Cache</a:t>
            </a:r>
            <a:endParaRPr lang="en-US" sz="2400" dirty="0"/>
          </a:p>
        </p:txBody>
      </p:sp>
      <p:sp>
        <p:nvSpPr>
          <p:cNvPr id="5" name="Rectangle 4"/>
          <p:cNvSpPr/>
          <p:nvPr/>
        </p:nvSpPr>
        <p:spPr>
          <a:xfrm>
            <a:off x="8149479" y="3074894"/>
            <a:ext cx="2644588"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RELOAD:</a:t>
            </a:r>
          </a:p>
          <a:p>
            <a:pPr algn="ctr"/>
            <a:r>
              <a:rPr lang="en-US" sz="2400" dirty="0" smtClean="0"/>
              <a:t>Check which one is in the cache</a:t>
            </a:r>
            <a:endParaRPr lang="en-US" sz="2400" dirty="0"/>
          </a:p>
        </p:txBody>
      </p:sp>
      <p:sp>
        <p:nvSpPr>
          <p:cNvPr id="6" name="Rectangle 5"/>
          <p:cNvSpPr/>
          <p:nvPr/>
        </p:nvSpPr>
        <p:spPr>
          <a:xfrm>
            <a:off x="4652684" y="3074894"/>
            <a:ext cx="2644588"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Access memory location at </a:t>
            </a:r>
            <a:r>
              <a:rPr lang="en-US" sz="2400" dirty="0" smtClean="0">
                <a:solidFill>
                  <a:srgbClr val="FF0000"/>
                </a:solidFill>
              </a:rPr>
              <a:t>S</a:t>
            </a:r>
            <a:endParaRPr lang="en-US" sz="2400" dirty="0">
              <a:solidFill>
                <a:srgbClr val="FF0000"/>
              </a:solidFill>
            </a:endParaRPr>
          </a:p>
        </p:txBody>
      </p:sp>
      <p:sp>
        <p:nvSpPr>
          <p:cNvPr id="7" name="TextBox 6"/>
          <p:cNvSpPr txBox="1"/>
          <p:nvPr/>
        </p:nvSpPr>
        <p:spPr>
          <a:xfrm>
            <a:off x="5131402" y="2059626"/>
            <a:ext cx="1561646" cy="523220"/>
          </a:xfrm>
          <a:prstGeom prst="rect">
            <a:avLst/>
          </a:prstGeom>
          <a:noFill/>
        </p:spPr>
        <p:txBody>
          <a:bodyPr wrap="none" rtlCol="0">
            <a:spAutoFit/>
          </a:bodyPr>
          <a:lstStyle/>
          <a:p>
            <a:r>
              <a:rPr lang="en-US" sz="2800" dirty="0" smtClean="0">
                <a:solidFill>
                  <a:schemeClr val="tx1"/>
                </a:solidFill>
              </a:rPr>
              <a:t>Secret</a:t>
            </a:r>
            <a:r>
              <a:rPr lang="en-US" sz="2800" b="1" dirty="0" smtClean="0">
                <a:solidFill>
                  <a:srgbClr val="FF0000"/>
                </a:solidFill>
              </a:rPr>
              <a:t> S</a:t>
            </a:r>
            <a:endParaRPr lang="en-US" sz="2800" b="1" dirty="0">
              <a:solidFill>
                <a:srgbClr val="FF0000"/>
              </a:solidFill>
            </a:endParaRPr>
          </a:p>
        </p:txBody>
      </p:sp>
      <p:sp>
        <p:nvSpPr>
          <p:cNvPr id="9" name="Down Arrow 8"/>
          <p:cNvSpPr/>
          <p:nvPr/>
        </p:nvSpPr>
        <p:spPr>
          <a:xfrm>
            <a:off x="6378389" y="2558348"/>
            <a:ext cx="183775" cy="393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981450" y="3629025"/>
            <a:ext cx="590550"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7428100" y="3629025"/>
            <a:ext cx="590550"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2183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FLUSH+RELOAD: The FLUSH Step</a:t>
            </a:r>
            <a:endParaRPr lang="en-US" dirty="0"/>
          </a:p>
        </p:txBody>
      </p:sp>
      <p:sp>
        <p:nvSpPr>
          <p:cNvPr id="3" name="TextBox 2"/>
          <p:cNvSpPr txBox="1"/>
          <p:nvPr/>
        </p:nvSpPr>
        <p:spPr>
          <a:xfrm>
            <a:off x="1068075" y="1891261"/>
            <a:ext cx="3163045" cy="461665"/>
          </a:xfrm>
          <a:prstGeom prst="rect">
            <a:avLst/>
          </a:prstGeom>
          <a:noFill/>
        </p:spPr>
        <p:txBody>
          <a:bodyPr wrap="none" rtlCol="0">
            <a:spAutoFit/>
          </a:bodyPr>
          <a:lstStyle/>
          <a:p>
            <a:r>
              <a:rPr lang="en-US" sz="2400" dirty="0" smtClean="0"/>
              <a:t>Flush the CPU Cache</a:t>
            </a:r>
            <a:endParaRPr lang="en-US" sz="2400" dirty="0"/>
          </a:p>
        </p:txBody>
      </p:sp>
      <p:pic>
        <p:nvPicPr>
          <p:cNvPr id="4" name="Picture 3"/>
          <p:cNvPicPr>
            <a:picLocks noChangeAspect="1"/>
          </p:cNvPicPr>
          <p:nvPr/>
        </p:nvPicPr>
        <p:blipFill>
          <a:blip r:embed="rId2"/>
          <a:stretch>
            <a:fillRect/>
          </a:stretch>
        </p:blipFill>
        <p:spPr>
          <a:xfrm>
            <a:off x="1068075" y="2491944"/>
            <a:ext cx="9840698" cy="3505689"/>
          </a:xfrm>
          <a:prstGeom prst="rect">
            <a:avLst/>
          </a:prstGeom>
        </p:spPr>
      </p:pic>
    </p:spTree>
    <p:extLst>
      <p:ext uri="{BB962C8B-B14F-4D97-AF65-F5344CB8AC3E}">
        <p14:creationId xmlns:p14="http://schemas.microsoft.com/office/powerpoint/2010/main" val="225447993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433</Words>
  <Application>Microsoft Office PowerPoint</Application>
  <PresentationFormat>Widescreen</PresentationFormat>
  <Paragraphs>90</Paragraphs>
  <Slides>30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Kozuka Gothic Pro B</vt:lpstr>
      <vt:lpstr>Arial</vt:lpstr>
      <vt:lpstr>Calibri</vt:lpstr>
      <vt:lpstr>Consolas</vt:lpstr>
      <vt:lpstr>Office Theme</vt:lpstr>
      <vt:lpstr>Meltdown &amp; Spectre Attacks</vt:lpstr>
      <vt:lpstr>Overview</vt:lpstr>
      <vt:lpstr>Microsoft Interview Question</vt:lpstr>
      <vt:lpstr>Stealing A Secret</vt:lpstr>
      <vt:lpstr>CPU Cache</vt:lpstr>
      <vt:lpstr>From Lights to CPU Cache</vt:lpstr>
      <vt:lpstr>Using CPU Cache to Remember Secret</vt:lpstr>
      <vt:lpstr>The FLUSH+RELOAD Technique</vt:lpstr>
      <vt:lpstr>FLUSH+RELOAD: The FLUSH Step</vt:lpstr>
      <vt:lpstr>FLUSH+RELOAD: The RELOAD Step</vt:lpstr>
      <vt:lpstr>The Meltdown Attack</vt:lpstr>
      <vt:lpstr>The Security Room and Guard</vt:lpstr>
      <vt:lpstr>Staying Alive: Exception Handling in C</vt:lpstr>
      <vt:lpstr>Out-Of-Order Execution</vt:lpstr>
      <vt:lpstr>Out-of-Order Execution</vt:lpstr>
      <vt:lpstr>Out-of-Order Execution Experiment</vt:lpstr>
      <vt:lpstr>Meltdown Attack: A Naïve Approach</vt:lpstr>
      <vt:lpstr>Improvement: Get Secret Cached</vt:lpstr>
      <vt:lpstr>Improve the Attack Using Assembly Code</vt:lpstr>
      <vt:lpstr>Improve the Attack Using Statistic Approach</vt:lpstr>
      <vt:lpstr>Countermeasures</vt:lpstr>
      <vt:lpstr>The Spectre Attack</vt:lpstr>
      <vt:lpstr>Will It Be Executed?</vt:lpstr>
      <vt:lpstr>Out-Of-Order Execution</vt:lpstr>
      <vt:lpstr>Let’s Find a Proof</vt:lpstr>
      <vt:lpstr>Target of the Attack</vt:lpstr>
      <vt:lpstr>The Spectre Attack</vt:lpstr>
      <vt:lpstr>Attack Result</vt:lpstr>
      <vt:lpstr>Spectre Variant and Mitigation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One-Way Hash Functions</dc:title>
  <cp:lastModifiedBy>kevin.w.du@gmail.com</cp:lastModifiedBy>
  <cp:revision>22</cp:revision>
  <dcterms:modified xsi:type="dcterms:W3CDTF">2019-07-11T16:46:28Z</dcterms:modified>
</cp:coreProperties>
</file>