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65" r:id="rId3"/>
    <p:sldId id="266" r:id="rId4"/>
    <p:sldId id="268" r:id="rId5"/>
    <p:sldId id="272" r:id="rId6"/>
    <p:sldId id="271" r:id="rId7"/>
    <p:sldId id="269" r:id="rId8"/>
    <p:sldId id="270" r:id="rId9"/>
    <p:sldId id="273" r:id="rId10"/>
    <p:sldId id="274" r:id="rId11"/>
    <p:sldId id="275" r:id="rId12"/>
    <p:sldId id="277" r:id="rId13"/>
    <p:sldId id="278" r:id="rId14"/>
    <p:sldId id="279" r:id="rId15"/>
    <p:sldId id="280" r:id="rId16"/>
    <p:sldId id="276" r:id="rId17"/>
    <p:sldId id="281" r:id="rId18"/>
    <p:sldId id="282" r:id="rId19"/>
    <p:sldId id="285" r:id="rId20"/>
    <p:sldId id="283" r:id="rId21"/>
    <p:sldId id="286" r:id="rId22"/>
    <p:sldId id="287" r:id="rId23"/>
    <p:sldId id="293" r:id="rId24"/>
    <p:sldId id="288" r:id="rId25"/>
    <p:sldId id="289" r:id="rId26"/>
    <p:sldId id="290" r:id="rId27"/>
    <p:sldId id="291" r:id="rId28"/>
    <p:sldId id="292" r:id="rId29"/>
    <p:sldId id="29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775" autoAdjust="0"/>
  </p:normalViewPr>
  <p:slideViewPr>
    <p:cSldViewPr>
      <p:cViewPr varScale="1">
        <p:scale>
          <a:sx n="77" d="100"/>
          <a:sy n="77" d="100"/>
        </p:scale>
        <p:origin x="187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810E91-F366-4DC1-B7B7-7C1E8DAC99BF}" type="datetimeFigureOut">
              <a:rPr lang="en-US" smtClean="0"/>
              <a:t>6/7/2022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1CCEEA-212A-445A-B5B9-3AEB50B92E92}" type="slidenum">
              <a:rPr lang="en-US" smtClean="0"/>
              <a:t>‹#›</a:t>
            </a:fld>
            <a:endParaRPr lang="en-US" dirty="0"/>
          </a:p>
        </p:txBody>
      </p:sp>
    </p:spTree>
    <p:extLst>
      <p:ext uri="{BB962C8B-B14F-4D97-AF65-F5344CB8AC3E}">
        <p14:creationId xmlns:p14="http://schemas.microsoft.com/office/powerpoint/2010/main" val="3739387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1CCEEA-212A-445A-B5B9-3AEB50B92E92}" type="slidenum">
              <a:rPr lang="en-US" smtClean="0"/>
              <a:t>2</a:t>
            </a:fld>
            <a:endParaRPr lang="en-US"/>
          </a:p>
        </p:txBody>
      </p:sp>
    </p:spTree>
    <p:extLst>
      <p:ext uri="{BB962C8B-B14F-4D97-AF65-F5344CB8AC3E}">
        <p14:creationId xmlns:p14="http://schemas.microsoft.com/office/powerpoint/2010/main" val="1922486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printout, we immediately see two obvious problems. First, the program relies on so many library functions: there are call instructions in the main function, and there are many functions in the disassembled code (most are omitted in the printout above). Most of these functions are dynamic linked function, i.e., their actual code are not even included in the program. If we do want to include them, we can compile the program using static binding, and the size of the program will become 700K bytes, instead of 15K bytes. Second, from the machine code, we will see many zeros. This is a problem because string copying using </a:t>
            </a:r>
            <a:r>
              <a:rPr lang="en-US" dirty="0" err="1"/>
              <a:t>strcpy</a:t>
            </a:r>
            <a:r>
              <a:rPr lang="en-US" dirty="0"/>
              <a:t>() will stop when a zero is found in the source string.</a:t>
            </a:r>
          </a:p>
        </p:txBody>
      </p:sp>
      <p:sp>
        <p:nvSpPr>
          <p:cNvPr id="4" name="Slide Number Placeholder 3"/>
          <p:cNvSpPr>
            <a:spLocks noGrp="1"/>
          </p:cNvSpPr>
          <p:nvPr>
            <p:ph type="sldNum" sz="quarter" idx="5"/>
          </p:nvPr>
        </p:nvSpPr>
        <p:spPr/>
        <p:txBody>
          <a:bodyPr/>
          <a:lstStyle/>
          <a:p>
            <a:fld id="{3E1CCEEA-212A-445A-B5B9-3AEB50B92E92}" type="slidenum">
              <a:rPr lang="en-US" smtClean="0"/>
              <a:t>7</a:t>
            </a:fld>
            <a:endParaRPr lang="en-US" dirty="0"/>
          </a:p>
        </p:txBody>
      </p:sp>
    </p:spTree>
    <p:extLst>
      <p:ext uri="{BB962C8B-B14F-4D97-AF65-F5344CB8AC3E}">
        <p14:creationId xmlns:p14="http://schemas.microsoft.com/office/powerpoint/2010/main" val="2002781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 the double // in “/bin//</a:t>
            </a:r>
            <a:r>
              <a:rPr lang="en-US" dirty="0" err="1"/>
              <a:t>sh</a:t>
            </a:r>
            <a:r>
              <a:rPr lang="en-US" dirty="0"/>
              <a:t>”.</a:t>
            </a:r>
          </a:p>
          <a:p>
            <a:endParaRPr lang="en-US" dirty="0"/>
          </a:p>
        </p:txBody>
      </p:sp>
      <p:sp>
        <p:nvSpPr>
          <p:cNvPr id="4" name="Slide Number Placeholder 3"/>
          <p:cNvSpPr>
            <a:spLocks noGrp="1"/>
          </p:cNvSpPr>
          <p:nvPr>
            <p:ph type="sldNum" sz="quarter" idx="5"/>
          </p:nvPr>
        </p:nvSpPr>
        <p:spPr/>
        <p:txBody>
          <a:bodyPr/>
          <a:lstStyle/>
          <a:p>
            <a:fld id="{3E1CCEEA-212A-445A-B5B9-3AEB50B92E92}" type="slidenum">
              <a:rPr lang="en-US" smtClean="0"/>
              <a:t>9</a:t>
            </a:fld>
            <a:endParaRPr lang="en-US" dirty="0"/>
          </a:p>
        </p:txBody>
      </p:sp>
    </p:spTree>
    <p:extLst>
      <p:ext uri="{BB962C8B-B14F-4D97-AF65-F5344CB8AC3E}">
        <p14:creationId xmlns:p14="http://schemas.microsoft.com/office/powerpoint/2010/main" val="204499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1CCEEA-212A-445A-B5B9-3AEB50B92E92}" type="slidenum">
              <a:rPr lang="en-US" smtClean="0"/>
              <a:t>10</a:t>
            </a:fld>
            <a:endParaRPr lang="en-US" dirty="0"/>
          </a:p>
        </p:txBody>
      </p:sp>
    </p:spTree>
    <p:extLst>
      <p:ext uri="{BB962C8B-B14F-4D97-AF65-F5344CB8AC3E}">
        <p14:creationId xmlns:p14="http://schemas.microsoft.com/office/powerpoint/2010/main" val="991932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explain the byte order in order to understand why shifting left and right will replace the *** with zeros. Due to the little endian byte order, the three stars are actually in the three most significant bytes, so shifting left will move it out.</a:t>
            </a:r>
          </a:p>
        </p:txBody>
      </p:sp>
      <p:sp>
        <p:nvSpPr>
          <p:cNvPr id="4" name="Slide Number Placeholder 3"/>
          <p:cNvSpPr>
            <a:spLocks noGrp="1"/>
          </p:cNvSpPr>
          <p:nvPr>
            <p:ph type="sldNum" sz="quarter" idx="5"/>
          </p:nvPr>
        </p:nvSpPr>
        <p:spPr/>
        <p:txBody>
          <a:bodyPr/>
          <a:lstStyle/>
          <a:p>
            <a:fld id="{3E1CCEEA-212A-445A-B5B9-3AEB50B92E92}" type="slidenum">
              <a:rPr lang="en-US" smtClean="0"/>
              <a:t>18</a:t>
            </a:fld>
            <a:endParaRPr lang="en-US" dirty="0"/>
          </a:p>
        </p:txBody>
      </p:sp>
    </p:spTree>
    <p:extLst>
      <p:ext uri="{BB962C8B-B14F-4D97-AF65-F5344CB8AC3E}">
        <p14:creationId xmlns:p14="http://schemas.microsoft.com/office/powerpoint/2010/main" val="2570644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easily modify the command string as long as we don’t change its length.</a:t>
            </a:r>
          </a:p>
          <a:p>
            <a:r>
              <a:rPr lang="en-US" dirty="0"/>
              <a:t>There is no need to recompile the source code.</a:t>
            </a:r>
          </a:p>
          <a:p>
            <a:r>
              <a:rPr lang="en-US" dirty="0"/>
              <a:t>Very useful for many labs, such as the buffer-overflow attack lab</a:t>
            </a:r>
          </a:p>
        </p:txBody>
      </p:sp>
      <p:sp>
        <p:nvSpPr>
          <p:cNvPr id="4" name="Slide Number Placeholder 3"/>
          <p:cNvSpPr>
            <a:spLocks noGrp="1"/>
          </p:cNvSpPr>
          <p:nvPr>
            <p:ph type="sldNum" sz="quarter" idx="5"/>
          </p:nvPr>
        </p:nvSpPr>
        <p:spPr/>
        <p:txBody>
          <a:bodyPr/>
          <a:lstStyle/>
          <a:p>
            <a:fld id="{3E1CCEEA-212A-445A-B5B9-3AEB50B92E92}" type="slidenum">
              <a:rPr lang="en-US" smtClean="0"/>
              <a:t>28</a:t>
            </a:fld>
            <a:endParaRPr lang="en-US" dirty="0"/>
          </a:p>
        </p:txBody>
      </p:sp>
    </p:spTree>
    <p:extLst>
      <p:ext uri="{BB962C8B-B14F-4D97-AF65-F5344CB8AC3E}">
        <p14:creationId xmlns:p14="http://schemas.microsoft.com/office/powerpoint/2010/main" val="159557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40F1021-B266-43B3-BDEC-DFA811CAEF20}" type="datetimeFigureOut">
              <a:rPr lang="en-US" smtClean="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1099632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0F1021-B266-43B3-BDEC-DFA811CAEF20}" type="datetimeFigureOut">
              <a:rPr lang="en-US" smtClean="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1969114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0F1021-B266-43B3-BDEC-DFA811CAEF20}" type="datetimeFigureOut">
              <a:rPr lang="en-US" smtClean="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1599603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0F1021-B266-43B3-BDEC-DFA811CAEF20}" type="datetimeFigureOut">
              <a:rPr lang="en-US" smtClean="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357470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0F1021-B266-43B3-BDEC-DFA811CAEF20}" type="datetimeFigureOut">
              <a:rPr lang="en-US" smtClean="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3748322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0F1021-B266-43B3-BDEC-DFA811CAEF20}" type="datetimeFigureOut">
              <a:rPr lang="en-US" smtClean="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1257329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0F1021-B266-43B3-BDEC-DFA811CAEF20}" type="datetimeFigureOut">
              <a:rPr lang="en-US" smtClean="0"/>
              <a:t>6/7/2022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333089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Date Placeholder 2"/>
          <p:cNvSpPr>
            <a:spLocks noGrp="1"/>
          </p:cNvSpPr>
          <p:nvPr>
            <p:ph type="dt" sz="half" idx="10"/>
          </p:nvPr>
        </p:nvSpPr>
        <p:spPr/>
        <p:txBody>
          <a:bodyPr/>
          <a:lstStyle/>
          <a:p>
            <a:fld id="{940F1021-B266-43B3-BDEC-DFA811CAEF20}" type="datetimeFigureOut">
              <a:rPr lang="en-US" smtClean="0"/>
              <a:t>6/7/2022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3059584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0F1021-B266-43B3-BDEC-DFA811CAEF20}" type="datetimeFigureOut">
              <a:rPr lang="en-US" smtClean="0"/>
              <a:t>6/7/2022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4126743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0F1021-B266-43B3-BDEC-DFA811CAEF20}" type="datetimeFigureOut">
              <a:rPr lang="en-US" smtClean="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2511639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0F1021-B266-43B3-BDEC-DFA811CAEF20}" type="datetimeFigureOut">
              <a:rPr lang="en-US" smtClean="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3021185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0F1021-B266-43B3-BDEC-DFA811CAEF20}" type="datetimeFigureOut">
              <a:rPr lang="en-US" smtClean="0"/>
              <a:t>6/7/2022</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903F50-6C8B-4DF5-9707-78408FB2F531}" type="slidenum">
              <a:rPr lang="en-US" smtClean="0"/>
              <a:t>‹#›</a:t>
            </a:fld>
            <a:endParaRPr lang="en-US" dirty="0"/>
          </a:p>
        </p:txBody>
      </p:sp>
    </p:spTree>
    <p:extLst>
      <p:ext uri="{BB962C8B-B14F-4D97-AF65-F5344CB8AC3E}">
        <p14:creationId xmlns:p14="http://schemas.microsoft.com/office/powerpoint/2010/main" val="4085947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tmp"/><Relationship Id="rId4" Type="http://schemas.openxmlformats.org/officeDocument/2006/relationships/image" Target="../media/image9.tm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2.xml"/><Relationship Id="rId4" Type="http://schemas.openxmlformats.org/officeDocument/2006/relationships/image" Target="../media/image20.tmp"/></Relationships>
</file>

<file path=ppt/slides/_rels/slide22.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9.tmp"/></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 Id="rId4" Type="http://schemas.openxmlformats.org/officeDocument/2006/relationships/image" Target="../media/image3.tm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2743200"/>
            <a:ext cx="8915400" cy="1470025"/>
          </a:xfrm>
        </p:spPr>
        <p:txBody>
          <a:bodyPr>
            <a:noAutofit/>
          </a:bodyPr>
          <a:lstStyle/>
          <a:p>
            <a:r>
              <a:rPr lang="en-US" sz="5400" dirty="0"/>
              <a:t>Shellcode</a:t>
            </a:r>
          </a:p>
        </p:txBody>
      </p:sp>
    </p:spTree>
    <p:extLst>
      <p:ext uri="{BB962C8B-B14F-4D97-AF65-F5344CB8AC3E}">
        <p14:creationId xmlns:p14="http://schemas.microsoft.com/office/powerpoint/2010/main" val="528817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467AF-1DE2-BA7C-DE73-5A49D5E3FEFD}"/>
              </a:ext>
            </a:extLst>
          </p:cNvPr>
          <p:cNvSpPr>
            <a:spLocks noGrp="1"/>
          </p:cNvSpPr>
          <p:nvPr>
            <p:ph type="title"/>
          </p:nvPr>
        </p:nvSpPr>
        <p:spPr/>
        <p:txBody>
          <a:bodyPr/>
          <a:lstStyle/>
          <a:p>
            <a:r>
              <a:rPr lang="en-US" dirty="0"/>
              <a:t>Setting </a:t>
            </a:r>
            <a:r>
              <a:rPr lang="en-US" dirty="0" err="1"/>
              <a:t>ecx</a:t>
            </a:r>
            <a:endParaRPr lang="en-US" dirty="0"/>
          </a:p>
        </p:txBody>
      </p:sp>
      <p:pic>
        <p:nvPicPr>
          <p:cNvPr id="5" name="Content Placeholder 4" descr="Diagram&#10;&#10;Description automatically generated">
            <a:extLst>
              <a:ext uri="{FF2B5EF4-FFF2-40B4-BE49-F238E27FC236}">
                <a16:creationId xmlns:a16="http://schemas.microsoft.com/office/drawing/2014/main" id="{3BD6F0A9-3DD5-0BB5-6D4F-94F7EE9C7D9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4400" y="2743200"/>
            <a:ext cx="3173487" cy="3410543"/>
          </a:xfrm>
        </p:spPr>
      </p:pic>
      <p:pic>
        <p:nvPicPr>
          <p:cNvPr id="7" name="Picture 6" descr="Text&#10;&#10;Description automatically generated with medium confidence">
            <a:extLst>
              <a:ext uri="{FF2B5EF4-FFF2-40B4-BE49-F238E27FC236}">
                <a16:creationId xmlns:a16="http://schemas.microsoft.com/office/drawing/2014/main" id="{645730E1-72E1-BB96-57D6-EA9BDDF520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028" y="1600200"/>
            <a:ext cx="5363323" cy="666843"/>
          </a:xfrm>
          <a:prstGeom prst="rect">
            <a:avLst/>
          </a:prstGeom>
        </p:spPr>
      </p:pic>
      <p:pic>
        <p:nvPicPr>
          <p:cNvPr id="11" name="Picture 10" descr="A picture containing text, watch, gauge&#10;&#10;Description automatically generated">
            <a:extLst>
              <a:ext uri="{FF2B5EF4-FFF2-40B4-BE49-F238E27FC236}">
                <a16:creationId xmlns:a16="http://schemas.microsoft.com/office/drawing/2014/main" id="{2F52312C-1D3E-B19F-D8D5-FCFA4DFBEA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3000" y="4109878"/>
            <a:ext cx="4477375" cy="962159"/>
          </a:xfrm>
          <a:prstGeom prst="rect">
            <a:avLst/>
          </a:prstGeom>
        </p:spPr>
      </p:pic>
    </p:spTree>
    <p:extLst>
      <p:ext uri="{BB962C8B-B14F-4D97-AF65-F5344CB8AC3E}">
        <p14:creationId xmlns:p14="http://schemas.microsoft.com/office/powerpoint/2010/main" val="1040203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772C5-392C-C422-56D6-D86CCFE1E10D}"/>
              </a:ext>
            </a:extLst>
          </p:cNvPr>
          <p:cNvSpPr>
            <a:spLocks noGrp="1"/>
          </p:cNvSpPr>
          <p:nvPr>
            <p:ph type="title"/>
          </p:nvPr>
        </p:nvSpPr>
        <p:spPr/>
        <p:txBody>
          <a:bodyPr/>
          <a:lstStyle/>
          <a:p>
            <a:r>
              <a:rPr lang="en-US" dirty="0"/>
              <a:t>Setting </a:t>
            </a:r>
            <a:r>
              <a:rPr lang="en-US" dirty="0" err="1"/>
              <a:t>edx</a:t>
            </a:r>
            <a:endParaRPr lang="en-US" dirty="0"/>
          </a:p>
        </p:txBody>
      </p:sp>
      <p:sp>
        <p:nvSpPr>
          <p:cNvPr id="3" name="Content Placeholder 2">
            <a:extLst>
              <a:ext uri="{FF2B5EF4-FFF2-40B4-BE49-F238E27FC236}">
                <a16:creationId xmlns:a16="http://schemas.microsoft.com/office/drawing/2014/main" id="{1C1C979C-5486-8415-85A2-FB9680DBE3E7}"/>
              </a:ext>
            </a:extLst>
          </p:cNvPr>
          <p:cNvSpPr>
            <a:spLocks noGrp="1"/>
          </p:cNvSpPr>
          <p:nvPr>
            <p:ph idx="1"/>
          </p:nvPr>
        </p:nvSpPr>
        <p:spPr/>
        <p:txBody>
          <a:bodyPr/>
          <a:lstStyle/>
          <a:p>
            <a:r>
              <a:rPr lang="en-US" dirty="0"/>
              <a:t>Setting </a:t>
            </a:r>
            <a:r>
              <a:rPr lang="en-US" dirty="0" err="1"/>
              <a:t>edx</a:t>
            </a:r>
            <a:r>
              <a:rPr lang="en-US" dirty="0"/>
              <a:t> = 0</a:t>
            </a:r>
          </a:p>
          <a:p>
            <a:pPr marL="0" indent="0">
              <a:buNone/>
            </a:pPr>
            <a:endParaRPr lang="en-US" dirty="0"/>
          </a:p>
          <a:p>
            <a:pPr marL="0" indent="0">
              <a:buNone/>
            </a:pPr>
            <a:r>
              <a:rPr lang="en-US" dirty="0"/>
              <a:t>    </a:t>
            </a:r>
            <a:r>
              <a:rPr lang="en-US" sz="2800" dirty="0" err="1">
                <a:latin typeface="Consolas" panose="020B0609020204030204" pitchFamily="49" charset="0"/>
              </a:rPr>
              <a:t>xor</a:t>
            </a:r>
            <a:r>
              <a:rPr lang="en-US" sz="2800" dirty="0">
                <a:latin typeface="Consolas" panose="020B0609020204030204" pitchFamily="49" charset="0"/>
              </a:rPr>
              <a:t> </a:t>
            </a:r>
            <a:r>
              <a:rPr lang="en-US" sz="2800" dirty="0" err="1">
                <a:latin typeface="Consolas" panose="020B0609020204030204" pitchFamily="49" charset="0"/>
              </a:rPr>
              <a:t>edx</a:t>
            </a:r>
            <a:r>
              <a:rPr lang="en-US" sz="2800" dirty="0">
                <a:latin typeface="Consolas" panose="020B0609020204030204" pitchFamily="49" charset="0"/>
              </a:rPr>
              <a:t>,  </a:t>
            </a:r>
            <a:r>
              <a:rPr lang="en-US" sz="2800" dirty="0" err="1">
                <a:latin typeface="Consolas" panose="020B0609020204030204" pitchFamily="49" charset="0"/>
              </a:rPr>
              <a:t>edx</a:t>
            </a:r>
            <a:endParaRPr lang="en-US" dirty="0">
              <a:latin typeface="Consolas" panose="020B0609020204030204" pitchFamily="49" charset="0"/>
            </a:endParaRPr>
          </a:p>
        </p:txBody>
      </p:sp>
    </p:spTree>
    <p:extLst>
      <p:ext uri="{BB962C8B-B14F-4D97-AF65-F5344CB8AC3E}">
        <p14:creationId xmlns:p14="http://schemas.microsoft.com/office/powerpoint/2010/main" val="1280486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0A87F-6C48-7211-45E7-B7FFE5437B93}"/>
              </a:ext>
            </a:extLst>
          </p:cNvPr>
          <p:cNvSpPr>
            <a:spLocks noGrp="1"/>
          </p:cNvSpPr>
          <p:nvPr>
            <p:ph type="title"/>
          </p:nvPr>
        </p:nvSpPr>
        <p:spPr/>
        <p:txBody>
          <a:bodyPr/>
          <a:lstStyle/>
          <a:p>
            <a:r>
              <a:rPr lang="en-US" dirty="0"/>
              <a:t>Invoking </a:t>
            </a:r>
            <a:r>
              <a:rPr lang="en-US" dirty="0" err="1"/>
              <a:t>execve</a:t>
            </a:r>
            <a:r>
              <a:rPr lang="en-US" dirty="0"/>
              <a:t>()</a:t>
            </a:r>
          </a:p>
        </p:txBody>
      </p:sp>
      <p:sp>
        <p:nvSpPr>
          <p:cNvPr id="3" name="Content Placeholder 2">
            <a:extLst>
              <a:ext uri="{FF2B5EF4-FFF2-40B4-BE49-F238E27FC236}">
                <a16:creationId xmlns:a16="http://schemas.microsoft.com/office/drawing/2014/main" id="{A91DF6FD-AAA9-D0B0-07D4-2D301EBA2A4C}"/>
              </a:ext>
            </a:extLst>
          </p:cNvPr>
          <p:cNvSpPr>
            <a:spLocks noGrp="1"/>
          </p:cNvSpPr>
          <p:nvPr>
            <p:ph idx="1"/>
          </p:nvPr>
        </p:nvSpPr>
        <p:spPr/>
        <p:txBody>
          <a:bodyPr/>
          <a:lstStyle/>
          <a:p>
            <a:r>
              <a:rPr lang="en-US" dirty="0"/>
              <a:t>Let </a:t>
            </a:r>
            <a:r>
              <a:rPr lang="en-US" dirty="0" err="1"/>
              <a:t>eax</a:t>
            </a:r>
            <a:r>
              <a:rPr lang="en-US" dirty="0"/>
              <a:t> = 0x0000000b</a:t>
            </a:r>
          </a:p>
          <a:p>
            <a:endParaRPr lang="en-US" dirty="0"/>
          </a:p>
        </p:txBody>
      </p:sp>
      <p:pic>
        <p:nvPicPr>
          <p:cNvPr id="5" name="Picture 4" descr="A picture containing scatter chart&#10;&#10;Description automatically generated">
            <a:extLst>
              <a:ext uri="{FF2B5EF4-FFF2-40B4-BE49-F238E27FC236}">
                <a16:creationId xmlns:a16="http://schemas.microsoft.com/office/drawing/2014/main" id="{1C0B80FF-38AF-8109-FF81-A6AB85CC87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842173"/>
            <a:ext cx="6106377" cy="990738"/>
          </a:xfrm>
          <a:prstGeom prst="rect">
            <a:avLst/>
          </a:prstGeom>
        </p:spPr>
      </p:pic>
    </p:spTree>
    <p:extLst>
      <p:ext uri="{BB962C8B-B14F-4D97-AF65-F5344CB8AC3E}">
        <p14:creationId xmlns:p14="http://schemas.microsoft.com/office/powerpoint/2010/main" val="765677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75CF1-4EA3-223E-3A8B-D23D8253972C}"/>
              </a:ext>
            </a:extLst>
          </p:cNvPr>
          <p:cNvSpPr>
            <a:spLocks noGrp="1"/>
          </p:cNvSpPr>
          <p:nvPr>
            <p:ph type="title"/>
          </p:nvPr>
        </p:nvSpPr>
        <p:spPr/>
        <p:txBody>
          <a:bodyPr/>
          <a:lstStyle/>
          <a:p>
            <a:r>
              <a:rPr lang="en-US" dirty="0"/>
              <a:t>Putting Everything Together</a:t>
            </a:r>
          </a:p>
        </p:txBody>
      </p:sp>
      <p:pic>
        <p:nvPicPr>
          <p:cNvPr id="5" name="Content Placeholder 4" descr="Text, table&#10;&#10;Description automatically generated with medium confidence">
            <a:extLst>
              <a:ext uri="{FF2B5EF4-FFF2-40B4-BE49-F238E27FC236}">
                <a16:creationId xmlns:a16="http://schemas.microsoft.com/office/drawing/2014/main" id="{6F37135D-0382-650B-504D-F44243399D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524000"/>
            <a:ext cx="6210706" cy="4525963"/>
          </a:xfrm>
        </p:spPr>
      </p:pic>
    </p:spTree>
    <p:extLst>
      <p:ext uri="{BB962C8B-B14F-4D97-AF65-F5344CB8AC3E}">
        <p14:creationId xmlns:p14="http://schemas.microsoft.com/office/powerpoint/2010/main" val="2625776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28EA9-27B3-E1B6-B903-5FAA4CA7A9FF}"/>
              </a:ext>
            </a:extLst>
          </p:cNvPr>
          <p:cNvSpPr>
            <a:spLocks noGrp="1"/>
          </p:cNvSpPr>
          <p:nvPr>
            <p:ph type="title"/>
          </p:nvPr>
        </p:nvSpPr>
        <p:spPr/>
        <p:txBody>
          <a:bodyPr/>
          <a:lstStyle/>
          <a:p>
            <a:r>
              <a:rPr lang="en-US" dirty="0"/>
              <a:t>Compilation and Testing</a:t>
            </a:r>
          </a:p>
        </p:txBody>
      </p:sp>
      <p:pic>
        <p:nvPicPr>
          <p:cNvPr id="5" name="Content Placeholder 4" descr="Graphical user interface, text&#10;&#10;Description automatically generated">
            <a:extLst>
              <a:ext uri="{FF2B5EF4-FFF2-40B4-BE49-F238E27FC236}">
                <a16:creationId xmlns:a16="http://schemas.microsoft.com/office/drawing/2014/main" id="{7E97B36C-4482-5566-E518-B46ADCAE8E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86000"/>
            <a:ext cx="9164329" cy="2438740"/>
          </a:xfrm>
        </p:spPr>
      </p:pic>
    </p:spTree>
    <p:extLst>
      <p:ext uri="{BB962C8B-B14F-4D97-AF65-F5344CB8AC3E}">
        <p14:creationId xmlns:p14="http://schemas.microsoft.com/office/powerpoint/2010/main" val="403421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7541F-AF0C-24B0-B724-5CB7A2614BC6}"/>
              </a:ext>
            </a:extLst>
          </p:cNvPr>
          <p:cNvSpPr>
            <a:spLocks noGrp="1"/>
          </p:cNvSpPr>
          <p:nvPr>
            <p:ph type="title"/>
          </p:nvPr>
        </p:nvSpPr>
        <p:spPr/>
        <p:txBody>
          <a:bodyPr/>
          <a:lstStyle/>
          <a:p>
            <a:r>
              <a:rPr lang="en-US" dirty="0"/>
              <a:t>Getting Rid of Zeros from Shellcode</a:t>
            </a:r>
          </a:p>
        </p:txBody>
      </p:sp>
      <p:sp>
        <p:nvSpPr>
          <p:cNvPr id="3" name="Text Placeholder 2">
            <a:extLst>
              <a:ext uri="{FF2B5EF4-FFF2-40B4-BE49-F238E27FC236}">
                <a16:creationId xmlns:a16="http://schemas.microsoft.com/office/drawing/2014/main" id="{2435AB08-EED7-44E0-8016-538778FD4CB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80247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26E4-37AF-BFE5-4A71-DBD951C4F191}"/>
              </a:ext>
            </a:extLst>
          </p:cNvPr>
          <p:cNvSpPr>
            <a:spLocks noGrp="1"/>
          </p:cNvSpPr>
          <p:nvPr>
            <p:ph type="title"/>
          </p:nvPr>
        </p:nvSpPr>
        <p:spPr/>
        <p:txBody>
          <a:bodyPr/>
          <a:lstStyle/>
          <a:p>
            <a:r>
              <a:rPr lang="en-US" dirty="0"/>
              <a:t>How to Avoid Zeros</a:t>
            </a:r>
          </a:p>
        </p:txBody>
      </p:sp>
      <p:sp>
        <p:nvSpPr>
          <p:cNvPr id="3" name="Content Placeholder 2">
            <a:extLst>
              <a:ext uri="{FF2B5EF4-FFF2-40B4-BE49-F238E27FC236}">
                <a16:creationId xmlns:a16="http://schemas.microsoft.com/office/drawing/2014/main" id="{235B3205-79F8-0396-EEE4-75D974E5B911}"/>
              </a:ext>
            </a:extLst>
          </p:cNvPr>
          <p:cNvSpPr>
            <a:spLocks noGrp="1"/>
          </p:cNvSpPr>
          <p:nvPr>
            <p:ph idx="1"/>
          </p:nvPr>
        </p:nvSpPr>
        <p:spPr/>
        <p:txBody>
          <a:bodyPr/>
          <a:lstStyle/>
          <a:p>
            <a:r>
              <a:rPr lang="en-US" dirty="0"/>
              <a:t>Using </a:t>
            </a:r>
            <a:r>
              <a:rPr lang="en-US" dirty="0" err="1"/>
              <a:t>xor</a:t>
            </a:r>
            <a:endParaRPr lang="en-US" dirty="0"/>
          </a:p>
          <a:p>
            <a:pPr lvl="1"/>
            <a:r>
              <a:rPr lang="en-US" dirty="0"/>
              <a:t>“</a:t>
            </a:r>
            <a:r>
              <a:rPr lang="en-US" dirty="0">
                <a:solidFill>
                  <a:srgbClr val="002060"/>
                </a:solidFill>
              </a:rPr>
              <a:t>mov </a:t>
            </a:r>
            <a:r>
              <a:rPr lang="en-US" dirty="0" err="1">
                <a:solidFill>
                  <a:srgbClr val="002060"/>
                </a:solidFill>
              </a:rPr>
              <a:t>eax</a:t>
            </a:r>
            <a:r>
              <a:rPr lang="en-US" dirty="0">
                <a:solidFill>
                  <a:srgbClr val="002060"/>
                </a:solidFill>
              </a:rPr>
              <a:t>, </a:t>
            </a:r>
            <a:r>
              <a:rPr lang="en-US" dirty="0">
                <a:solidFill>
                  <a:srgbClr val="FF0000"/>
                </a:solidFill>
              </a:rPr>
              <a:t>0</a:t>
            </a:r>
            <a:r>
              <a:rPr lang="en-US" dirty="0"/>
              <a:t>”: not good, it has a zero in the machine code</a:t>
            </a:r>
          </a:p>
          <a:p>
            <a:pPr lvl="1"/>
            <a:r>
              <a:rPr lang="en-US" dirty="0"/>
              <a:t>“</a:t>
            </a:r>
            <a:r>
              <a:rPr lang="en-US" dirty="0" err="1">
                <a:solidFill>
                  <a:srgbClr val="002060"/>
                </a:solidFill>
              </a:rPr>
              <a:t>xor</a:t>
            </a:r>
            <a:r>
              <a:rPr lang="en-US" dirty="0">
                <a:solidFill>
                  <a:srgbClr val="002060"/>
                </a:solidFill>
              </a:rPr>
              <a:t> </a:t>
            </a:r>
            <a:r>
              <a:rPr lang="en-US" dirty="0" err="1">
                <a:solidFill>
                  <a:srgbClr val="002060"/>
                </a:solidFill>
              </a:rPr>
              <a:t>eax</a:t>
            </a:r>
            <a:r>
              <a:rPr lang="en-US" dirty="0">
                <a:solidFill>
                  <a:srgbClr val="002060"/>
                </a:solidFill>
              </a:rPr>
              <a:t>, </a:t>
            </a:r>
            <a:r>
              <a:rPr lang="en-US" dirty="0" err="1">
                <a:solidFill>
                  <a:srgbClr val="002060"/>
                </a:solidFill>
              </a:rPr>
              <a:t>eax</a:t>
            </a:r>
            <a:r>
              <a:rPr lang="en-US" dirty="0"/>
              <a:t>”: no zero in the machine code</a:t>
            </a:r>
          </a:p>
          <a:p>
            <a:r>
              <a:rPr lang="en-US" dirty="0"/>
              <a:t>Using instruction with one-byte operand</a:t>
            </a:r>
          </a:p>
          <a:p>
            <a:pPr lvl="1"/>
            <a:r>
              <a:rPr lang="en-US" dirty="0"/>
              <a:t>How to save 0x00000099 to </a:t>
            </a:r>
            <a:r>
              <a:rPr lang="en-US" dirty="0" err="1"/>
              <a:t>eax</a:t>
            </a:r>
            <a:r>
              <a:rPr lang="en-US" dirty="0"/>
              <a:t>?</a:t>
            </a:r>
          </a:p>
          <a:p>
            <a:pPr lvl="1"/>
            <a:r>
              <a:rPr lang="en-US" dirty="0"/>
              <a:t>“</a:t>
            </a:r>
            <a:r>
              <a:rPr lang="en-US" dirty="0">
                <a:solidFill>
                  <a:srgbClr val="002060"/>
                </a:solidFill>
              </a:rPr>
              <a:t>mov </a:t>
            </a:r>
            <a:r>
              <a:rPr lang="en-US" dirty="0" err="1">
                <a:solidFill>
                  <a:srgbClr val="002060"/>
                </a:solidFill>
              </a:rPr>
              <a:t>eax</a:t>
            </a:r>
            <a:r>
              <a:rPr lang="en-US" dirty="0">
                <a:solidFill>
                  <a:srgbClr val="002060"/>
                </a:solidFill>
              </a:rPr>
              <a:t>, 0x99</a:t>
            </a:r>
            <a:r>
              <a:rPr lang="en-US" dirty="0"/>
              <a:t>”: not good, 0x99 is actually 0x00000099</a:t>
            </a:r>
          </a:p>
          <a:p>
            <a:pPr lvl="1"/>
            <a:r>
              <a:rPr lang="en-US" dirty="0"/>
              <a:t>“</a:t>
            </a:r>
            <a:r>
              <a:rPr lang="en-US" dirty="0" err="1">
                <a:solidFill>
                  <a:srgbClr val="002060"/>
                </a:solidFill>
              </a:rPr>
              <a:t>xor</a:t>
            </a:r>
            <a:r>
              <a:rPr lang="en-US" dirty="0">
                <a:solidFill>
                  <a:srgbClr val="002060"/>
                </a:solidFill>
              </a:rPr>
              <a:t> </a:t>
            </a:r>
            <a:r>
              <a:rPr lang="en-US" dirty="0" err="1">
                <a:solidFill>
                  <a:srgbClr val="002060"/>
                </a:solidFill>
              </a:rPr>
              <a:t>eax</a:t>
            </a:r>
            <a:r>
              <a:rPr lang="en-US" dirty="0">
                <a:solidFill>
                  <a:srgbClr val="002060"/>
                </a:solidFill>
              </a:rPr>
              <a:t>, </a:t>
            </a:r>
            <a:r>
              <a:rPr lang="en-US" dirty="0" err="1">
                <a:solidFill>
                  <a:srgbClr val="002060"/>
                </a:solidFill>
              </a:rPr>
              <a:t>eax</a:t>
            </a:r>
            <a:r>
              <a:rPr lang="en-US" dirty="0">
                <a:solidFill>
                  <a:srgbClr val="002060"/>
                </a:solidFill>
              </a:rPr>
              <a:t>; mov al, 0x99</a:t>
            </a:r>
            <a:r>
              <a:rPr lang="en-US" dirty="0"/>
              <a:t>”: al represent the last byte of </a:t>
            </a:r>
            <a:r>
              <a:rPr lang="en-US" dirty="0" err="1"/>
              <a:t>eax</a:t>
            </a:r>
            <a:endParaRPr lang="en-US" dirty="0"/>
          </a:p>
        </p:txBody>
      </p:sp>
    </p:spTree>
    <p:extLst>
      <p:ext uri="{BB962C8B-B14F-4D97-AF65-F5344CB8AC3E}">
        <p14:creationId xmlns:p14="http://schemas.microsoft.com/office/powerpoint/2010/main" val="875224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E9DDE-47C2-9E2D-0BD3-93EED02F22CF}"/>
              </a:ext>
            </a:extLst>
          </p:cNvPr>
          <p:cNvSpPr>
            <a:spLocks noGrp="1"/>
          </p:cNvSpPr>
          <p:nvPr>
            <p:ph type="title"/>
          </p:nvPr>
        </p:nvSpPr>
        <p:spPr/>
        <p:txBody>
          <a:bodyPr/>
          <a:lstStyle/>
          <a:p>
            <a:r>
              <a:rPr lang="en-US" dirty="0"/>
              <a:t>Using Shift Operator</a:t>
            </a:r>
          </a:p>
        </p:txBody>
      </p:sp>
      <p:sp>
        <p:nvSpPr>
          <p:cNvPr id="3" name="Content Placeholder 2">
            <a:extLst>
              <a:ext uri="{FF2B5EF4-FFF2-40B4-BE49-F238E27FC236}">
                <a16:creationId xmlns:a16="http://schemas.microsoft.com/office/drawing/2014/main" id="{8FE242BD-1F9E-3F9B-05BC-C64888F7AE80}"/>
              </a:ext>
            </a:extLst>
          </p:cNvPr>
          <p:cNvSpPr>
            <a:spLocks noGrp="1"/>
          </p:cNvSpPr>
          <p:nvPr>
            <p:ph idx="1"/>
          </p:nvPr>
        </p:nvSpPr>
        <p:spPr/>
        <p:txBody>
          <a:bodyPr/>
          <a:lstStyle/>
          <a:p>
            <a:r>
              <a:rPr lang="en-US" dirty="0"/>
              <a:t>How to assign 0x0011223344 to </a:t>
            </a:r>
            <a:r>
              <a:rPr lang="en-US" dirty="0" err="1"/>
              <a:t>ebx</a:t>
            </a:r>
            <a:r>
              <a:rPr lang="en-US" dirty="0"/>
              <a:t>?</a:t>
            </a:r>
          </a:p>
          <a:p>
            <a:endParaRPr lang="en-US" dirty="0"/>
          </a:p>
        </p:txBody>
      </p:sp>
      <p:pic>
        <p:nvPicPr>
          <p:cNvPr id="5" name="Picture 4" descr="A picture containing calendar&#10;&#10;Description automatically generated">
            <a:extLst>
              <a:ext uri="{FF2B5EF4-FFF2-40B4-BE49-F238E27FC236}">
                <a16:creationId xmlns:a16="http://schemas.microsoft.com/office/drawing/2014/main" id="{73738FE6-C2D7-9744-4DE3-A7669B7DC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590800"/>
            <a:ext cx="3353268" cy="1000265"/>
          </a:xfrm>
          <a:prstGeom prst="rect">
            <a:avLst/>
          </a:prstGeom>
        </p:spPr>
      </p:pic>
    </p:spTree>
    <p:extLst>
      <p:ext uri="{BB962C8B-B14F-4D97-AF65-F5344CB8AC3E}">
        <p14:creationId xmlns:p14="http://schemas.microsoft.com/office/powerpoint/2010/main" val="2601835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90D1E-B04C-905D-CCA9-DB9C932364EB}"/>
              </a:ext>
            </a:extLst>
          </p:cNvPr>
          <p:cNvSpPr>
            <a:spLocks noGrp="1"/>
          </p:cNvSpPr>
          <p:nvPr>
            <p:ph type="title"/>
          </p:nvPr>
        </p:nvSpPr>
        <p:spPr/>
        <p:txBody>
          <a:bodyPr/>
          <a:lstStyle/>
          <a:p>
            <a:r>
              <a:rPr lang="en-US" dirty="0"/>
              <a:t>Pushing the “/bin/bash” String Into Stack</a:t>
            </a:r>
          </a:p>
        </p:txBody>
      </p:sp>
      <p:sp>
        <p:nvSpPr>
          <p:cNvPr id="3" name="Content Placeholder 2">
            <a:extLst>
              <a:ext uri="{FF2B5EF4-FFF2-40B4-BE49-F238E27FC236}">
                <a16:creationId xmlns:a16="http://schemas.microsoft.com/office/drawing/2014/main" id="{9C8633A2-7581-B9FA-5D86-AF7AC90A6E75}"/>
              </a:ext>
            </a:extLst>
          </p:cNvPr>
          <p:cNvSpPr>
            <a:spLocks noGrp="1"/>
          </p:cNvSpPr>
          <p:nvPr>
            <p:ph idx="1"/>
          </p:nvPr>
        </p:nvSpPr>
        <p:spPr/>
        <p:txBody>
          <a:bodyPr/>
          <a:lstStyle/>
          <a:p>
            <a:r>
              <a:rPr lang="en-US" dirty="0"/>
              <a:t>Without using the // technique</a:t>
            </a:r>
          </a:p>
          <a:p>
            <a:endParaRPr lang="en-US" dirty="0"/>
          </a:p>
        </p:txBody>
      </p:sp>
      <p:pic>
        <p:nvPicPr>
          <p:cNvPr id="5" name="Picture 4" descr="Text&#10;&#10;Description automatically generated">
            <a:extLst>
              <a:ext uri="{FF2B5EF4-FFF2-40B4-BE49-F238E27FC236}">
                <a16:creationId xmlns:a16="http://schemas.microsoft.com/office/drawing/2014/main" id="{D536C698-84A2-6D5C-E8DA-FCEDFC5E1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514600"/>
            <a:ext cx="7602011" cy="2353003"/>
          </a:xfrm>
          <a:prstGeom prst="rect">
            <a:avLst/>
          </a:prstGeom>
        </p:spPr>
      </p:pic>
    </p:spTree>
    <p:extLst>
      <p:ext uri="{BB962C8B-B14F-4D97-AF65-F5344CB8AC3E}">
        <p14:creationId xmlns:p14="http://schemas.microsoft.com/office/powerpoint/2010/main" val="351491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46E03-DA8A-F2F5-10D1-9A1DDCBE7252}"/>
              </a:ext>
            </a:extLst>
          </p:cNvPr>
          <p:cNvSpPr>
            <a:spLocks noGrp="1"/>
          </p:cNvSpPr>
          <p:nvPr>
            <p:ph type="title"/>
          </p:nvPr>
        </p:nvSpPr>
        <p:spPr/>
        <p:txBody>
          <a:bodyPr/>
          <a:lstStyle/>
          <a:p>
            <a:r>
              <a:rPr lang="en-US" dirty="0"/>
              <a:t>Another Approach</a:t>
            </a:r>
          </a:p>
        </p:txBody>
      </p:sp>
      <p:sp>
        <p:nvSpPr>
          <p:cNvPr id="3" name="Text Placeholder 2">
            <a:extLst>
              <a:ext uri="{FF2B5EF4-FFF2-40B4-BE49-F238E27FC236}">
                <a16:creationId xmlns:a16="http://schemas.microsoft.com/office/drawing/2014/main" id="{4E54AE03-4ADF-EE70-E61B-83B9CAF7C90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7383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754" y="304800"/>
            <a:ext cx="9549245" cy="914400"/>
          </a:xfrm>
        </p:spPr>
        <p:txBody>
          <a:bodyPr>
            <a:noAutofit/>
          </a:bodyPr>
          <a:lstStyle/>
          <a:p>
            <a:pPr algn="l"/>
            <a:r>
              <a:rPr lang="en-US" dirty="0"/>
              <a:t>Outline</a:t>
            </a:r>
          </a:p>
        </p:txBody>
      </p:sp>
      <p:sp>
        <p:nvSpPr>
          <p:cNvPr id="3" name="Content Placeholder 2"/>
          <p:cNvSpPr>
            <a:spLocks noGrp="1"/>
          </p:cNvSpPr>
          <p:nvPr>
            <p:ph idx="1"/>
          </p:nvPr>
        </p:nvSpPr>
        <p:spPr>
          <a:xfrm>
            <a:off x="685800" y="1524000"/>
            <a:ext cx="10972800" cy="4038600"/>
          </a:xfrm>
        </p:spPr>
        <p:txBody>
          <a:bodyPr>
            <a:normAutofit/>
          </a:bodyPr>
          <a:lstStyle/>
          <a:p>
            <a:r>
              <a:rPr lang="en-US" dirty="0"/>
              <a:t>Challenges in writing shellcode</a:t>
            </a:r>
          </a:p>
          <a:p>
            <a:r>
              <a:rPr lang="en-US" dirty="0"/>
              <a:t>Two approaches</a:t>
            </a:r>
          </a:p>
          <a:p>
            <a:r>
              <a:rPr lang="en-US" dirty="0"/>
              <a:t>32-bit and 64-bit Shellcode</a:t>
            </a:r>
          </a:p>
          <a:p>
            <a:pPr marL="0" indent="0">
              <a:buNone/>
            </a:pPr>
            <a:endParaRPr lang="en-US" dirty="0"/>
          </a:p>
          <a:p>
            <a:pPr marL="0" lvl="1" indent="0">
              <a:buNone/>
            </a:pPr>
            <a:endParaRPr lang="en-US" sz="2000" dirty="0"/>
          </a:p>
        </p:txBody>
      </p:sp>
    </p:spTree>
    <p:extLst>
      <p:ext uri="{BB962C8B-B14F-4D97-AF65-F5344CB8AC3E}">
        <p14:creationId xmlns:p14="http://schemas.microsoft.com/office/powerpoint/2010/main" val="850159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58A7E-7D13-0F12-6647-255232CBAED2}"/>
              </a:ext>
            </a:extLst>
          </p:cNvPr>
          <p:cNvSpPr>
            <a:spLocks noGrp="1"/>
          </p:cNvSpPr>
          <p:nvPr>
            <p:ph type="title"/>
          </p:nvPr>
        </p:nvSpPr>
        <p:spPr/>
        <p:txBody>
          <a:bodyPr/>
          <a:lstStyle/>
          <a:p>
            <a:r>
              <a:rPr lang="en-US" dirty="0"/>
              <a:t>Getting the Addresses of String and ARGV[]</a:t>
            </a:r>
          </a:p>
        </p:txBody>
      </p:sp>
      <p:pic>
        <p:nvPicPr>
          <p:cNvPr id="11" name="Picture 10" descr="Text, letter&#10;&#10;Description automatically generated">
            <a:extLst>
              <a:ext uri="{FF2B5EF4-FFF2-40B4-BE49-F238E27FC236}">
                <a16:creationId xmlns:a16="http://schemas.microsoft.com/office/drawing/2014/main" id="{D8FC5CC4-E57E-F295-2D4D-476C6AD29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6579" y="4483465"/>
            <a:ext cx="3238952" cy="1695687"/>
          </a:xfrm>
          <a:prstGeom prst="rect">
            <a:avLst/>
          </a:prstGeom>
        </p:spPr>
      </p:pic>
      <p:sp>
        <p:nvSpPr>
          <p:cNvPr id="12" name="TextBox 11">
            <a:extLst>
              <a:ext uri="{FF2B5EF4-FFF2-40B4-BE49-F238E27FC236}">
                <a16:creationId xmlns:a16="http://schemas.microsoft.com/office/drawing/2014/main" id="{3F5220F3-9B96-F691-61C8-5D82B71ACF69}"/>
              </a:ext>
            </a:extLst>
          </p:cNvPr>
          <p:cNvSpPr txBox="1"/>
          <p:nvPr/>
        </p:nvSpPr>
        <p:spPr>
          <a:xfrm>
            <a:off x="1079057" y="4731143"/>
            <a:ext cx="2359563" cy="1200329"/>
          </a:xfrm>
          <a:prstGeom prst="rect">
            <a:avLst/>
          </a:prstGeom>
          <a:noFill/>
        </p:spPr>
        <p:txBody>
          <a:bodyPr wrap="square" rtlCol="0">
            <a:spAutoFit/>
          </a:bodyPr>
          <a:lstStyle/>
          <a:p>
            <a:r>
              <a:rPr lang="en-US" sz="2400" dirty="0"/>
              <a:t>This address is pushed into stack by “call”</a:t>
            </a:r>
          </a:p>
        </p:txBody>
      </p:sp>
      <p:sp>
        <p:nvSpPr>
          <p:cNvPr id="14" name="Arrow: Right 13">
            <a:extLst>
              <a:ext uri="{FF2B5EF4-FFF2-40B4-BE49-F238E27FC236}">
                <a16:creationId xmlns:a16="http://schemas.microsoft.com/office/drawing/2014/main" id="{06B5CC55-072A-45E6-37CA-4811727DC264}"/>
              </a:ext>
            </a:extLst>
          </p:cNvPr>
          <p:cNvSpPr/>
          <p:nvPr/>
        </p:nvSpPr>
        <p:spPr>
          <a:xfrm>
            <a:off x="3667940" y="5181600"/>
            <a:ext cx="914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F0E309A-DA32-0036-C93C-64F830350B9B}"/>
              </a:ext>
            </a:extLst>
          </p:cNvPr>
          <p:cNvSpPr txBox="1"/>
          <p:nvPr/>
        </p:nvSpPr>
        <p:spPr>
          <a:xfrm>
            <a:off x="7903922" y="2584030"/>
            <a:ext cx="2819400" cy="830997"/>
          </a:xfrm>
          <a:prstGeom prst="rect">
            <a:avLst/>
          </a:prstGeom>
          <a:noFill/>
        </p:spPr>
        <p:txBody>
          <a:bodyPr wrap="square" rtlCol="0">
            <a:spAutoFit/>
          </a:bodyPr>
          <a:lstStyle/>
          <a:p>
            <a:r>
              <a:rPr lang="en-US" sz="2400" dirty="0"/>
              <a:t>Pop out the address stored by “call”</a:t>
            </a:r>
          </a:p>
        </p:txBody>
      </p:sp>
      <p:pic>
        <p:nvPicPr>
          <p:cNvPr id="19" name="Content Placeholder 18" descr="Text, letter&#10;&#10;Description automatically generated">
            <a:extLst>
              <a:ext uri="{FF2B5EF4-FFF2-40B4-BE49-F238E27FC236}">
                <a16:creationId xmlns:a16="http://schemas.microsoft.com/office/drawing/2014/main" id="{2DF821DB-52AF-310B-67D4-BF630F54CBF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25140" y="1576711"/>
            <a:ext cx="3219514" cy="1638529"/>
          </a:xfrm>
        </p:spPr>
      </p:pic>
      <p:sp>
        <p:nvSpPr>
          <p:cNvPr id="20" name="Arrow: Right 19">
            <a:extLst>
              <a:ext uri="{FF2B5EF4-FFF2-40B4-BE49-F238E27FC236}">
                <a16:creationId xmlns:a16="http://schemas.microsoft.com/office/drawing/2014/main" id="{64216256-5FBF-075D-2BDD-E7D12A2C546F}"/>
              </a:ext>
            </a:extLst>
          </p:cNvPr>
          <p:cNvSpPr/>
          <p:nvPr/>
        </p:nvSpPr>
        <p:spPr>
          <a:xfrm rot="10800000">
            <a:off x="6709888" y="2957663"/>
            <a:ext cx="914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369476E-CBD3-78DC-5372-8DCF474C06A9}"/>
              </a:ext>
            </a:extLst>
          </p:cNvPr>
          <p:cNvSpPr txBox="1"/>
          <p:nvPr/>
        </p:nvSpPr>
        <p:spPr>
          <a:xfrm>
            <a:off x="4602132" y="3642761"/>
            <a:ext cx="2107756" cy="400110"/>
          </a:xfrm>
          <a:prstGeom prst="rect">
            <a:avLst/>
          </a:prstGeom>
          <a:noFill/>
        </p:spPr>
        <p:txBody>
          <a:bodyPr wrap="none" rtlCol="0">
            <a:spAutoFit/>
          </a:bodyPr>
          <a:lstStyle/>
          <a:p>
            <a:r>
              <a:rPr lang="en-US" sz="2000" dirty="0"/>
              <a:t>…. code omitted …</a:t>
            </a:r>
          </a:p>
        </p:txBody>
      </p:sp>
    </p:spTree>
    <p:extLst>
      <p:ext uri="{BB962C8B-B14F-4D97-AF65-F5344CB8AC3E}">
        <p14:creationId xmlns:p14="http://schemas.microsoft.com/office/powerpoint/2010/main" val="2009212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7CF95-F4AF-B706-C3AA-AB99E6347323}"/>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D461C8B3-9B78-170A-583A-B68CDDA0974B}"/>
              </a:ext>
            </a:extLst>
          </p:cNvPr>
          <p:cNvSpPr>
            <a:spLocks noGrp="1"/>
          </p:cNvSpPr>
          <p:nvPr>
            <p:ph idx="1"/>
          </p:nvPr>
        </p:nvSpPr>
        <p:spPr>
          <a:xfrm>
            <a:off x="3962400" y="1600201"/>
            <a:ext cx="7620000" cy="4525963"/>
          </a:xfrm>
        </p:spPr>
        <p:txBody>
          <a:bodyPr/>
          <a:lstStyle/>
          <a:p>
            <a:r>
              <a:rPr lang="en-US" dirty="0"/>
              <a:t>Putting a zero at the end of the shell string</a:t>
            </a:r>
          </a:p>
          <a:p>
            <a:endParaRPr lang="en-US" dirty="0"/>
          </a:p>
          <a:p>
            <a:endParaRPr lang="en-US" dirty="0"/>
          </a:p>
          <a:p>
            <a:r>
              <a:rPr lang="en-US" dirty="0"/>
              <a:t>Constructing the argument array</a:t>
            </a:r>
          </a:p>
          <a:p>
            <a:endParaRPr lang="en-US" dirty="0"/>
          </a:p>
          <a:p>
            <a:endParaRPr lang="en-US" dirty="0"/>
          </a:p>
        </p:txBody>
      </p:sp>
      <p:pic>
        <p:nvPicPr>
          <p:cNvPr id="5" name="Picture 4" descr="A picture containing schematic&#10;&#10;Description automatically generated">
            <a:extLst>
              <a:ext uri="{FF2B5EF4-FFF2-40B4-BE49-F238E27FC236}">
                <a16:creationId xmlns:a16="http://schemas.microsoft.com/office/drawing/2014/main" id="{47BFC3E8-7DA4-8EBB-405D-9B2BF917C4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2362200"/>
            <a:ext cx="2876951" cy="695422"/>
          </a:xfrm>
          <a:prstGeom prst="rect">
            <a:avLst/>
          </a:prstGeom>
        </p:spPr>
      </p:pic>
      <p:pic>
        <p:nvPicPr>
          <p:cNvPr id="7" name="Picture 6" descr="Chart, scatter chart&#10;&#10;Description automatically generated">
            <a:extLst>
              <a:ext uri="{FF2B5EF4-FFF2-40B4-BE49-F238E27FC236}">
                <a16:creationId xmlns:a16="http://schemas.microsoft.com/office/drawing/2014/main" id="{A530AE3C-20C2-6E6B-CED9-4D3A91E60D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3671" y="4343400"/>
            <a:ext cx="7049484" cy="1047896"/>
          </a:xfrm>
          <a:prstGeom prst="rect">
            <a:avLst/>
          </a:prstGeom>
        </p:spPr>
      </p:pic>
      <p:pic>
        <p:nvPicPr>
          <p:cNvPr id="8" name="Picture 7" descr="Text, letter&#10;&#10;Description automatically generated">
            <a:extLst>
              <a:ext uri="{FF2B5EF4-FFF2-40B4-BE49-F238E27FC236}">
                <a16:creationId xmlns:a16="http://schemas.microsoft.com/office/drawing/2014/main" id="{E5E0239B-C234-BF1D-92E6-C50C33490E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3162135"/>
            <a:ext cx="3086531" cy="1705213"/>
          </a:xfrm>
          <a:prstGeom prst="rect">
            <a:avLst/>
          </a:prstGeom>
        </p:spPr>
      </p:pic>
    </p:spTree>
    <p:extLst>
      <p:ext uri="{BB962C8B-B14F-4D97-AF65-F5344CB8AC3E}">
        <p14:creationId xmlns:p14="http://schemas.microsoft.com/office/powerpoint/2010/main" val="3131952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CD6DD-A921-1612-33F3-C78D1EA7E9A6}"/>
              </a:ext>
            </a:extLst>
          </p:cNvPr>
          <p:cNvSpPr>
            <a:spLocks noGrp="1"/>
          </p:cNvSpPr>
          <p:nvPr>
            <p:ph type="title"/>
          </p:nvPr>
        </p:nvSpPr>
        <p:spPr/>
        <p:txBody>
          <a:bodyPr/>
          <a:lstStyle/>
          <a:p>
            <a:r>
              <a:rPr lang="en-US" dirty="0"/>
              <a:t>Compilation and Testing </a:t>
            </a:r>
          </a:p>
        </p:txBody>
      </p:sp>
      <p:sp>
        <p:nvSpPr>
          <p:cNvPr id="3" name="Content Placeholder 2">
            <a:extLst>
              <a:ext uri="{FF2B5EF4-FFF2-40B4-BE49-F238E27FC236}">
                <a16:creationId xmlns:a16="http://schemas.microsoft.com/office/drawing/2014/main" id="{053BA3D1-403D-BC6B-83E6-0514972D98E0}"/>
              </a:ext>
            </a:extLst>
          </p:cNvPr>
          <p:cNvSpPr>
            <a:spLocks noGrp="1"/>
          </p:cNvSpPr>
          <p:nvPr>
            <p:ph idx="1"/>
          </p:nvPr>
        </p:nvSpPr>
        <p:spPr/>
        <p:txBody>
          <a:bodyPr/>
          <a:lstStyle/>
          <a:p>
            <a:r>
              <a:rPr lang="en-US" dirty="0"/>
              <a:t>Error (code region cannot be modified)</a:t>
            </a:r>
          </a:p>
          <a:p>
            <a:endParaRPr lang="en-US" dirty="0"/>
          </a:p>
          <a:p>
            <a:endParaRPr lang="en-US" dirty="0"/>
          </a:p>
          <a:p>
            <a:endParaRPr lang="en-US" dirty="0"/>
          </a:p>
          <a:p>
            <a:r>
              <a:rPr lang="en-US" dirty="0"/>
              <a:t>Make code region writable</a:t>
            </a:r>
          </a:p>
          <a:p>
            <a:endParaRPr lang="en-US" dirty="0"/>
          </a:p>
        </p:txBody>
      </p:sp>
      <p:pic>
        <p:nvPicPr>
          <p:cNvPr id="5" name="Picture 4" descr="Graphical user interface, text, application&#10;&#10;Description automatically generated">
            <a:extLst>
              <a:ext uri="{FF2B5EF4-FFF2-40B4-BE49-F238E27FC236}">
                <a16:creationId xmlns:a16="http://schemas.microsoft.com/office/drawing/2014/main" id="{08ED82E5-EA1C-A095-4E9A-1057975BE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286000"/>
            <a:ext cx="8459381" cy="1409897"/>
          </a:xfrm>
          <a:prstGeom prst="rect">
            <a:avLst/>
          </a:prstGeom>
        </p:spPr>
      </p:pic>
      <p:pic>
        <p:nvPicPr>
          <p:cNvPr id="7" name="Picture 6" descr="Graphical user interface&#10;&#10;Description automatically generated with medium confidence">
            <a:extLst>
              <a:ext uri="{FF2B5EF4-FFF2-40B4-BE49-F238E27FC236}">
                <a16:creationId xmlns:a16="http://schemas.microsoft.com/office/drawing/2014/main" id="{C1122A93-6F8A-0321-EF89-1F86FF0986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205" y="4766065"/>
            <a:ext cx="9802593" cy="1352739"/>
          </a:xfrm>
          <a:prstGeom prst="rect">
            <a:avLst/>
          </a:prstGeom>
        </p:spPr>
      </p:pic>
      <p:cxnSp>
        <p:nvCxnSpPr>
          <p:cNvPr id="9" name="Straight Connector 8">
            <a:extLst>
              <a:ext uri="{FF2B5EF4-FFF2-40B4-BE49-F238E27FC236}">
                <a16:creationId xmlns:a16="http://schemas.microsoft.com/office/drawing/2014/main" id="{0AE3A397-09A9-3A60-6AD8-CDD170506523}"/>
              </a:ext>
            </a:extLst>
          </p:cNvPr>
          <p:cNvCxnSpPr/>
          <p:nvPr/>
        </p:nvCxnSpPr>
        <p:spPr>
          <a:xfrm>
            <a:off x="1765126" y="5404856"/>
            <a:ext cx="14478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409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F9C7A-DD41-95D3-2253-9D83D1C468C8}"/>
              </a:ext>
            </a:extLst>
          </p:cNvPr>
          <p:cNvSpPr>
            <a:spLocks noGrp="1"/>
          </p:cNvSpPr>
          <p:nvPr>
            <p:ph type="title"/>
          </p:nvPr>
        </p:nvSpPr>
        <p:spPr/>
        <p:txBody>
          <a:bodyPr/>
          <a:lstStyle/>
          <a:p>
            <a:r>
              <a:rPr lang="en-US" dirty="0"/>
              <a:t>64-bit shellcode</a:t>
            </a:r>
          </a:p>
        </p:txBody>
      </p:sp>
      <p:sp>
        <p:nvSpPr>
          <p:cNvPr id="3" name="Text Placeholder 2">
            <a:extLst>
              <a:ext uri="{FF2B5EF4-FFF2-40B4-BE49-F238E27FC236}">
                <a16:creationId xmlns:a16="http://schemas.microsoft.com/office/drawing/2014/main" id="{0F9AFC97-B1DE-87FB-F679-0394341F7C1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1960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6750B-A6D2-28ED-024A-82C2F861FDF6}"/>
              </a:ext>
            </a:extLst>
          </p:cNvPr>
          <p:cNvSpPr>
            <a:spLocks noGrp="1"/>
          </p:cNvSpPr>
          <p:nvPr>
            <p:ph type="title"/>
          </p:nvPr>
        </p:nvSpPr>
        <p:spPr/>
        <p:txBody>
          <a:bodyPr/>
          <a:lstStyle/>
          <a:p>
            <a:r>
              <a:rPr lang="en-US" dirty="0"/>
              <a:t>64-Bit Shellcode (elf64)</a:t>
            </a:r>
          </a:p>
        </p:txBody>
      </p:sp>
      <p:pic>
        <p:nvPicPr>
          <p:cNvPr id="5" name="Content Placeholder 4" descr="Graphical user interface, text, application&#10;&#10;Description automatically generated">
            <a:extLst>
              <a:ext uri="{FF2B5EF4-FFF2-40B4-BE49-F238E27FC236}">
                <a16:creationId xmlns:a16="http://schemas.microsoft.com/office/drawing/2014/main" id="{B68ECD3E-5332-F45D-1FB5-AEB3F663B4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676400"/>
            <a:ext cx="8214121" cy="4525963"/>
          </a:xfrm>
        </p:spPr>
      </p:pic>
    </p:spTree>
    <p:extLst>
      <p:ext uri="{BB962C8B-B14F-4D97-AF65-F5344CB8AC3E}">
        <p14:creationId xmlns:p14="http://schemas.microsoft.com/office/powerpoint/2010/main" val="3165875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D89FE-80C7-61DF-40EF-B6243B48A8B8}"/>
              </a:ext>
            </a:extLst>
          </p:cNvPr>
          <p:cNvSpPr>
            <a:spLocks noGrp="1"/>
          </p:cNvSpPr>
          <p:nvPr>
            <p:ph type="title"/>
          </p:nvPr>
        </p:nvSpPr>
        <p:spPr/>
        <p:txBody>
          <a:bodyPr/>
          <a:lstStyle/>
          <a:p>
            <a:r>
              <a:rPr lang="en-US" dirty="0"/>
              <a:t>A Generic Shellcode (64-bit) </a:t>
            </a:r>
          </a:p>
        </p:txBody>
      </p:sp>
      <p:sp>
        <p:nvSpPr>
          <p:cNvPr id="3" name="Content Placeholder 2">
            <a:extLst>
              <a:ext uri="{FF2B5EF4-FFF2-40B4-BE49-F238E27FC236}">
                <a16:creationId xmlns:a16="http://schemas.microsoft.com/office/drawing/2014/main" id="{E59F33B4-06E9-8668-04E0-866D4B24B0F5}"/>
              </a:ext>
            </a:extLst>
          </p:cNvPr>
          <p:cNvSpPr>
            <a:spLocks noGrp="1"/>
          </p:cNvSpPr>
          <p:nvPr>
            <p:ph idx="1"/>
          </p:nvPr>
        </p:nvSpPr>
        <p:spPr>
          <a:xfrm>
            <a:off x="609600" y="1600201"/>
            <a:ext cx="10972800" cy="1646235"/>
          </a:xfrm>
        </p:spPr>
        <p:txBody>
          <a:bodyPr>
            <a:normAutofit lnSpcReduction="10000"/>
          </a:bodyPr>
          <a:lstStyle/>
          <a:p>
            <a:r>
              <a:rPr lang="en-US" dirty="0"/>
              <a:t>Goal: execute arbitrary commands</a:t>
            </a:r>
          </a:p>
          <a:p>
            <a:pPr marL="0" indent="0">
              <a:buNone/>
            </a:pPr>
            <a:endParaRPr lang="en-US" dirty="0"/>
          </a:p>
          <a:p>
            <a:r>
              <a:rPr lang="en-US" dirty="0"/>
              <a:t>Data region</a:t>
            </a:r>
          </a:p>
          <a:p>
            <a:pPr marL="0" indent="0">
              <a:buNone/>
            </a:pPr>
            <a:endParaRPr lang="en-US" dirty="0"/>
          </a:p>
          <a:p>
            <a:endParaRPr lang="en-US" dirty="0"/>
          </a:p>
        </p:txBody>
      </p:sp>
      <p:pic>
        <p:nvPicPr>
          <p:cNvPr id="5" name="Picture 4">
            <a:extLst>
              <a:ext uri="{FF2B5EF4-FFF2-40B4-BE49-F238E27FC236}">
                <a16:creationId xmlns:a16="http://schemas.microsoft.com/office/drawing/2014/main" id="{A2066EA4-A266-3D69-B0D3-40CFF2FB5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245867"/>
            <a:ext cx="4344006" cy="371527"/>
          </a:xfrm>
          <a:prstGeom prst="rect">
            <a:avLst/>
          </a:prstGeom>
        </p:spPr>
      </p:pic>
      <p:pic>
        <p:nvPicPr>
          <p:cNvPr id="7" name="Picture 6" descr="Text, letter&#10;&#10;Description automatically generated">
            <a:extLst>
              <a:ext uri="{FF2B5EF4-FFF2-40B4-BE49-F238E27FC236}">
                <a16:creationId xmlns:a16="http://schemas.microsoft.com/office/drawing/2014/main" id="{C3A70768-955C-3812-83D8-B469263592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3429000"/>
            <a:ext cx="10439400" cy="2870155"/>
          </a:xfrm>
          <a:prstGeom prst="rect">
            <a:avLst/>
          </a:prstGeom>
        </p:spPr>
      </p:pic>
      <p:sp>
        <p:nvSpPr>
          <p:cNvPr id="8" name="TextBox 7">
            <a:extLst>
              <a:ext uri="{FF2B5EF4-FFF2-40B4-BE49-F238E27FC236}">
                <a16:creationId xmlns:a16="http://schemas.microsoft.com/office/drawing/2014/main" id="{A33BCA40-3538-4367-CA81-7E28CA0E5B20}"/>
              </a:ext>
            </a:extLst>
          </p:cNvPr>
          <p:cNvSpPr txBox="1"/>
          <p:nvPr/>
        </p:nvSpPr>
        <p:spPr>
          <a:xfrm>
            <a:off x="7892925" y="2871267"/>
            <a:ext cx="2369944" cy="461665"/>
          </a:xfrm>
          <a:prstGeom prst="rect">
            <a:avLst/>
          </a:prstGeom>
          <a:noFill/>
        </p:spPr>
        <p:txBody>
          <a:bodyPr wrap="none" rtlCol="0">
            <a:spAutoFit/>
          </a:bodyPr>
          <a:lstStyle/>
          <a:p>
            <a:r>
              <a:rPr lang="en-US" sz="2400" dirty="0">
                <a:solidFill>
                  <a:srgbClr val="002060"/>
                </a:solidFill>
              </a:rPr>
              <a:t>List of commands</a:t>
            </a:r>
          </a:p>
        </p:txBody>
      </p:sp>
      <p:sp>
        <p:nvSpPr>
          <p:cNvPr id="9" name="Arrow: Right 8">
            <a:extLst>
              <a:ext uri="{FF2B5EF4-FFF2-40B4-BE49-F238E27FC236}">
                <a16:creationId xmlns:a16="http://schemas.microsoft.com/office/drawing/2014/main" id="{7D2228A6-DF7D-5A5B-64A9-6E0FB152CE5D}"/>
              </a:ext>
            </a:extLst>
          </p:cNvPr>
          <p:cNvSpPr/>
          <p:nvPr/>
        </p:nvSpPr>
        <p:spPr>
          <a:xfrm rot="7550345">
            <a:off x="7175362" y="3854769"/>
            <a:ext cx="1634425" cy="2612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6496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9ECA6-ADFD-9760-930F-E0AACA37A04C}"/>
              </a:ext>
            </a:extLst>
          </p:cNvPr>
          <p:cNvSpPr>
            <a:spLocks noGrp="1"/>
          </p:cNvSpPr>
          <p:nvPr>
            <p:ph type="title"/>
          </p:nvPr>
        </p:nvSpPr>
        <p:spPr/>
        <p:txBody>
          <a:bodyPr/>
          <a:lstStyle/>
          <a:p>
            <a:r>
              <a:rPr lang="en-US" dirty="0"/>
              <a:t>Data Preparation (1)</a:t>
            </a:r>
          </a:p>
        </p:txBody>
      </p:sp>
      <p:pic>
        <p:nvPicPr>
          <p:cNvPr id="5" name="Picture 4" descr="Text&#10;&#10;Description automatically generated with medium confidence">
            <a:extLst>
              <a:ext uri="{FF2B5EF4-FFF2-40B4-BE49-F238E27FC236}">
                <a16:creationId xmlns:a16="http://schemas.microsoft.com/office/drawing/2014/main" id="{25BC65B5-6BF5-70D6-B658-499ED4158B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133600"/>
            <a:ext cx="10326541" cy="2896004"/>
          </a:xfrm>
          <a:prstGeom prst="rect">
            <a:avLst/>
          </a:prstGeom>
        </p:spPr>
      </p:pic>
    </p:spTree>
    <p:extLst>
      <p:ext uri="{BB962C8B-B14F-4D97-AF65-F5344CB8AC3E}">
        <p14:creationId xmlns:p14="http://schemas.microsoft.com/office/powerpoint/2010/main" val="1525457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BB1C6-1D03-560B-68E8-FCAE86D81EE6}"/>
              </a:ext>
            </a:extLst>
          </p:cNvPr>
          <p:cNvSpPr>
            <a:spLocks noGrp="1"/>
          </p:cNvSpPr>
          <p:nvPr>
            <p:ph type="title"/>
          </p:nvPr>
        </p:nvSpPr>
        <p:spPr/>
        <p:txBody>
          <a:bodyPr/>
          <a:lstStyle/>
          <a:p>
            <a:r>
              <a:rPr lang="en-US" dirty="0"/>
              <a:t>Data Preparation (2)</a:t>
            </a:r>
          </a:p>
        </p:txBody>
      </p:sp>
      <p:pic>
        <p:nvPicPr>
          <p:cNvPr id="5" name="Picture 4" descr="Text&#10;&#10;Description automatically generated with medium confidence">
            <a:extLst>
              <a:ext uri="{FF2B5EF4-FFF2-40B4-BE49-F238E27FC236}">
                <a16:creationId xmlns:a16="http://schemas.microsoft.com/office/drawing/2014/main" id="{F70195F7-6E16-E0D2-A332-7F94335A2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524001"/>
            <a:ext cx="8149294" cy="4343400"/>
          </a:xfrm>
          <a:prstGeom prst="rect">
            <a:avLst/>
          </a:prstGeom>
        </p:spPr>
      </p:pic>
    </p:spTree>
    <p:extLst>
      <p:ext uri="{BB962C8B-B14F-4D97-AF65-F5344CB8AC3E}">
        <p14:creationId xmlns:p14="http://schemas.microsoft.com/office/powerpoint/2010/main" val="35852752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1FFE6-0A2E-7DBD-E4FD-D81799D2E820}"/>
              </a:ext>
            </a:extLst>
          </p:cNvPr>
          <p:cNvSpPr>
            <a:spLocks noGrp="1"/>
          </p:cNvSpPr>
          <p:nvPr>
            <p:ph type="title"/>
          </p:nvPr>
        </p:nvSpPr>
        <p:spPr/>
        <p:txBody>
          <a:bodyPr/>
          <a:lstStyle/>
          <a:p>
            <a:r>
              <a:rPr lang="en-US" dirty="0"/>
              <a:t>Machine Code</a:t>
            </a:r>
          </a:p>
        </p:txBody>
      </p:sp>
      <p:pic>
        <p:nvPicPr>
          <p:cNvPr id="11" name="Content Placeholder 10">
            <a:extLst>
              <a:ext uri="{FF2B5EF4-FFF2-40B4-BE49-F238E27FC236}">
                <a16:creationId xmlns:a16="http://schemas.microsoft.com/office/drawing/2014/main" id="{D248FFAF-28B6-011F-E60F-51D7E8BE7B8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3856" y="1607136"/>
            <a:ext cx="10972800" cy="601126"/>
          </a:xfrm>
        </p:spPr>
      </p:pic>
      <p:pic>
        <p:nvPicPr>
          <p:cNvPr id="13" name="Picture 12" descr="Text&#10;&#10;Description automatically generated with medium confidence">
            <a:extLst>
              <a:ext uri="{FF2B5EF4-FFF2-40B4-BE49-F238E27FC236}">
                <a16:creationId xmlns:a16="http://schemas.microsoft.com/office/drawing/2014/main" id="{18AE692C-4253-BAC4-5A79-463143A3D3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2209800"/>
            <a:ext cx="10972801" cy="4039164"/>
          </a:xfrm>
          <a:prstGeom prst="rect">
            <a:avLst/>
          </a:prstGeom>
        </p:spPr>
      </p:pic>
    </p:spTree>
    <p:extLst>
      <p:ext uri="{BB962C8B-B14F-4D97-AF65-F5344CB8AC3E}">
        <p14:creationId xmlns:p14="http://schemas.microsoft.com/office/powerpoint/2010/main" val="3868712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6A07D-3AB7-EE09-AB3A-F409718ECCD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28C86D0-7C1B-D2E8-26B2-194C96734611}"/>
              </a:ext>
            </a:extLst>
          </p:cNvPr>
          <p:cNvSpPr>
            <a:spLocks noGrp="1"/>
          </p:cNvSpPr>
          <p:nvPr>
            <p:ph idx="1"/>
          </p:nvPr>
        </p:nvSpPr>
        <p:spPr/>
        <p:txBody>
          <a:bodyPr/>
          <a:lstStyle/>
          <a:p>
            <a:r>
              <a:rPr lang="en-US" dirty="0"/>
              <a:t>Challenges in writing shellcode</a:t>
            </a:r>
          </a:p>
          <a:p>
            <a:r>
              <a:rPr lang="en-US" dirty="0"/>
              <a:t>Two approaches</a:t>
            </a:r>
          </a:p>
          <a:p>
            <a:r>
              <a:rPr lang="en-US" dirty="0"/>
              <a:t>32-bit and 64-bit Shellcode</a:t>
            </a:r>
          </a:p>
          <a:p>
            <a:r>
              <a:rPr lang="en-US" dirty="0"/>
              <a:t>A generic shellcode</a:t>
            </a:r>
          </a:p>
        </p:txBody>
      </p:sp>
    </p:spTree>
    <p:extLst>
      <p:ext uri="{BB962C8B-B14F-4D97-AF65-F5344CB8AC3E}">
        <p14:creationId xmlns:p14="http://schemas.microsoft.com/office/powerpoint/2010/main" val="3620345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6CFF1-70DC-9D03-D7D6-96B33282D47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4E81F8B-A7C3-8C4D-3BBF-D55A48DFC0BE}"/>
              </a:ext>
            </a:extLst>
          </p:cNvPr>
          <p:cNvSpPr>
            <a:spLocks noGrp="1"/>
          </p:cNvSpPr>
          <p:nvPr>
            <p:ph idx="1"/>
          </p:nvPr>
        </p:nvSpPr>
        <p:spPr/>
        <p:txBody>
          <a:bodyPr/>
          <a:lstStyle/>
          <a:p>
            <a:r>
              <a:rPr lang="en-US" dirty="0"/>
              <a:t>In code injection attack: need to inject binary code </a:t>
            </a:r>
          </a:p>
          <a:p>
            <a:r>
              <a:rPr lang="en-US" dirty="0"/>
              <a:t>Shellcode is a common choice</a:t>
            </a:r>
          </a:p>
          <a:p>
            <a:r>
              <a:rPr lang="en-US" dirty="0"/>
              <a:t>Its goal: get a shell</a:t>
            </a:r>
          </a:p>
          <a:p>
            <a:pPr lvl="1"/>
            <a:r>
              <a:rPr lang="en-US" dirty="0"/>
              <a:t>After that, we can run arbitrary commands</a:t>
            </a:r>
          </a:p>
          <a:p>
            <a:r>
              <a:rPr lang="en-US" dirty="0"/>
              <a:t>Written using assembly code</a:t>
            </a:r>
          </a:p>
        </p:txBody>
      </p:sp>
    </p:spTree>
    <p:extLst>
      <p:ext uri="{BB962C8B-B14F-4D97-AF65-F5344CB8AC3E}">
        <p14:creationId xmlns:p14="http://schemas.microsoft.com/office/powerpoint/2010/main" val="2665736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739D1-4AA3-172A-726A-68858A6439BF}"/>
              </a:ext>
            </a:extLst>
          </p:cNvPr>
          <p:cNvSpPr>
            <a:spLocks noGrp="1"/>
          </p:cNvSpPr>
          <p:nvPr>
            <p:ph type="title"/>
          </p:nvPr>
        </p:nvSpPr>
        <p:spPr/>
        <p:txBody>
          <a:bodyPr/>
          <a:lstStyle/>
          <a:p>
            <a:r>
              <a:rPr lang="en-US" dirty="0"/>
              <a:t>Writing a Simple Assembly Program</a:t>
            </a:r>
          </a:p>
        </p:txBody>
      </p:sp>
      <p:sp>
        <p:nvSpPr>
          <p:cNvPr id="3" name="Content Placeholder 2">
            <a:extLst>
              <a:ext uri="{FF2B5EF4-FFF2-40B4-BE49-F238E27FC236}">
                <a16:creationId xmlns:a16="http://schemas.microsoft.com/office/drawing/2014/main" id="{AC9DBB59-49F0-C9C3-DA3E-D715207CBFDC}"/>
              </a:ext>
            </a:extLst>
          </p:cNvPr>
          <p:cNvSpPr>
            <a:spLocks noGrp="1"/>
          </p:cNvSpPr>
          <p:nvPr>
            <p:ph idx="1"/>
          </p:nvPr>
        </p:nvSpPr>
        <p:spPr/>
        <p:txBody>
          <a:bodyPr/>
          <a:lstStyle/>
          <a:p>
            <a:r>
              <a:rPr lang="en-US" dirty="0"/>
              <a:t>Invoke exit()</a:t>
            </a:r>
          </a:p>
          <a:p>
            <a:endParaRPr lang="en-US" dirty="0"/>
          </a:p>
          <a:p>
            <a:pPr marL="0" indent="0">
              <a:buNone/>
            </a:pPr>
            <a:endParaRPr lang="en-US" dirty="0"/>
          </a:p>
          <a:p>
            <a:r>
              <a:rPr lang="en-US" dirty="0"/>
              <a:t>Compilation (32-bit)</a:t>
            </a:r>
          </a:p>
          <a:p>
            <a:endParaRPr lang="en-US" dirty="0"/>
          </a:p>
          <a:p>
            <a:r>
              <a:rPr lang="en-US" dirty="0"/>
              <a:t>Linking to generate final binary</a:t>
            </a:r>
          </a:p>
          <a:p>
            <a:pPr marL="0" indent="0">
              <a:buNone/>
            </a:pPr>
            <a:endParaRPr lang="en-US" dirty="0"/>
          </a:p>
        </p:txBody>
      </p:sp>
      <p:pic>
        <p:nvPicPr>
          <p:cNvPr id="5" name="Picture 4" descr="Text, letter&#10;&#10;Description automatically generated">
            <a:extLst>
              <a:ext uri="{FF2B5EF4-FFF2-40B4-BE49-F238E27FC236}">
                <a16:creationId xmlns:a16="http://schemas.microsoft.com/office/drawing/2014/main" id="{A84566B0-A768-1ACD-9C05-9009EB9799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1600201"/>
            <a:ext cx="2804159" cy="1828799"/>
          </a:xfrm>
          <a:prstGeom prst="rect">
            <a:avLst/>
          </a:prstGeom>
        </p:spPr>
      </p:pic>
      <p:pic>
        <p:nvPicPr>
          <p:cNvPr id="7" name="Picture 6">
            <a:extLst>
              <a:ext uri="{FF2B5EF4-FFF2-40B4-BE49-F238E27FC236}">
                <a16:creationId xmlns:a16="http://schemas.microsoft.com/office/drawing/2014/main" id="{70C23C35-A3BE-BE2F-AD99-8E111AC1A0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4114800"/>
            <a:ext cx="6182588" cy="371527"/>
          </a:xfrm>
          <a:prstGeom prst="rect">
            <a:avLst/>
          </a:prstGeom>
        </p:spPr>
      </p:pic>
      <p:pic>
        <p:nvPicPr>
          <p:cNvPr id="9" name="Picture 8">
            <a:extLst>
              <a:ext uri="{FF2B5EF4-FFF2-40B4-BE49-F238E27FC236}">
                <a16:creationId xmlns:a16="http://schemas.microsoft.com/office/drawing/2014/main" id="{E17E7881-5283-19BD-4BD0-A74EE83BB2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865" y="5343184"/>
            <a:ext cx="5982535" cy="362001"/>
          </a:xfrm>
          <a:prstGeom prst="rect">
            <a:avLst/>
          </a:prstGeom>
        </p:spPr>
      </p:pic>
    </p:spTree>
    <p:extLst>
      <p:ext uri="{BB962C8B-B14F-4D97-AF65-F5344CB8AC3E}">
        <p14:creationId xmlns:p14="http://schemas.microsoft.com/office/powerpoint/2010/main" val="3864231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F4512-D1B2-36AB-2695-9E171850FFE1}"/>
              </a:ext>
            </a:extLst>
          </p:cNvPr>
          <p:cNvSpPr>
            <a:spLocks noGrp="1"/>
          </p:cNvSpPr>
          <p:nvPr>
            <p:ph type="title"/>
          </p:nvPr>
        </p:nvSpPr>
        <p:spPr/>
        <p:txBody>
          <a:bodyPr/>
          <a:lstStyle/>
          <a:p>
            <a:r>
              <a:rPr lang="en-US" dirty="0"/>
              <a:t>The basic idea</a:t>
            </a:r>
          </a:p>
        </p:txBody>
      </p:sp>
      <p:sp>
        <p:nvSpPr>
          <p:cNvPr id="3" name="Text Placeholder 2">
            <a:extLst>
              <a:ext uri="{FF2B5EF4-FFF2-40B4-BE49-F238E27FC236}">
                <a16:creationId xmlns:a16="http://schemas.microsoft.com/office/drawing/2014/main" id="{5E84587B-91AB-BABE-D87D-12A082BC638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07609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F22A8-C203-04A4-5566-08CB4978060C}"/>
              </a:ext>
            </a:extLst>
          </p:cNvPr>
          <p:cNvSpPr>
            <a:spLocks noGrp="1"/>
          </p:cNvSpPr>
          <p:nvPr>
            <p:ph type="title"/>
          </p:nvPr>
        </p:nvSpPr>
        <p:spPr/>
        <p:txBody>
          <a:bodyPr/>
          <a:lstStyle/>
          <a:p>
            <a:r>
              <a:rPr lang="en-US" dirty="0"/>
              <a:t>Writing Shellcode Using C</a:t>
            </a:r>
          </a:p>
        </p:txBody>
      </p:sp>
      <p:pic>
        <p:nvPicPr>
          <p:cNvPr id="5" name="Content Placeholder 4" descr="Text, letter&#10;&#10;Description automatically generated">
            <a:extLst>
              <a:ext uri="{FF2B5EF4-FFF2-40B4-BE49-F238E27FC236}">
                <a16:creationId xmlns:a16="http://schemas.microsoft.com/office/drawing/2014/main" id="{C2A391D2-BEDF-A324-15B4-2DF9862E6F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05000"/>
            <a:ext cx="5620534" cy="2667372"/>
          </a:xfrm>
        </p:spPr>
      </p:pic>
    </p:spTree>
    <p:extLst>
      <p:ext uri="{BB962C8B-B14F-4D97-AF65-F5344CB8AC3E}">
        <p14:creationId xmlns:p14="http://schemas.microsoft.com/office/powerpoint/2010/main" val="728784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67C21-6BDD-328D-C840-E9E53BEB8131}"/>
              </a:ext>
            </a:extLst>
          </p:cNvPr>
          <p:cNvSpPr>
            <a:spLocks noGrp="1"/>
          </p:cNvSpPr>
          <p:nvPr>
            <p:ph type="title"/>
          </p:nvPr>
        </p:nvSpPr>
        <p:spPr/>
        <p:txBody>
          <a:bodyPr/>
          <a:lstStyle/>
          <a:p>
            <a:r>
              <a:rPr lang="en-US" dirty="0"/>
              <a:t>Getting the Binary Code</a:t>
            </a:r>
          </a:p>
        </p:txBody>
      </p:sp>
      <p:pic>
        <p:nvPicPr>
          <p:cNvPr id="5" name="Content Placeholder 4" descr="Graphical user interface, text&#10;&#10;Description automatically generated">
            <a:extLst>
              <a:ext uri="{FF2B5EF4-FFF2-40B4-BE49-F238E27FC236}">
                <a16:creationId xmlns:a16="http://schemas.microsoft.com/office/drawing/2014/main" id="{41C3D0CD-5CB0-278E-6112-F44D4A12A7B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5800" y="1676400"/>
            <a:ext cx="9579914" cy="4419600"/>
          </a:xfrm>
        </p:spPr>
      </p:pic>
    </p:spTree>
    <p:extLst>
      <p:ext uri="{BB962C8B-B14F-4D97-AF65-F5344CB8AC3E}">
        <p14:creationId xmlns:p14="http://schemas.microsoft.com/office/powerpoint/2010/main" val="1299417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42A4-0273-AEA3-779A-DAF326CA048C}"/>
              </a:ext>
            </a:extLst>
          </p:cNvPr>
          <p:cNvSpPr>
            <a:spLocks noGrp="1"/>
          </p:cNvSpPr>
          <p:nvPr>
            <p:ph type="title"/>
          </p:nvPr>
        </p:nvSpPr>
        <p:spPr/>
        <p:txBody>
          <a:bodyPr/>
          <a:lstStyle/>
          <a:p>
            <a:r>
              <a:rPr lang="en-US" dirty="0"/>
              <a:t>Writing Shellcode Using Assembly</a:t>
            </a:r>
          </a:p>
        </p:txBody>
      </p:sp>
      <p:sp>
        <p:nvSpPr>
          <p:cNvPr id="3" name="Content Placeholder 2">
            <a:extLst>
              <a:ext uri="{FF2B5EF4-FFF2-40B4-BE49-F238E27FC236}">
                <a16:creationId xmlns:a16="http://schemas.microsoft.com/office/drawing/2014/main" id="{D0E5DEC0-D4D1-EABE-C38C-148DBDA1FDB8}"/>
              </a:ext>
            </a:extLst>
          </p:cNvPr>
          <p:cNvSpPr>
            <a:spLocks noGrp="1"/>
          </p:cNvSpPr>
          <p:nvPr>
            <p:ph idx="1"/>
          </p:nvPr>
        </p:nvSpPr>
        <p:spPr/>
        <p:txBody>
          <a:bodyPr/>
          <a:lstStyle/>
          <a:p>
            <a:r>
              <a:rPr lang="en-US" dirty="0"/>
              <a:t>Invoking </a:t>
            </a:r>
            <a:r>
              <a:rPr lang="en-US" dirty="0" err="1">
                <a:solidFill>
                  <a:srgbClr val="0070C0"/>
                </a:solidFill>
              </a:rPr>
              <a:t>execve</a:t>
            </a:r>
            <a:r>
              <a:rPr lang="en-US" dirty="0">
                <a:solidFill>
                  <a:srgbClr val="0070C0"/>
                </a:solidFill>
              </a:rPr>
              <a:t>(“/bin/</a:t>
            </a:r>
            <a:r>
              <a:rPr lang="en-US" dirty="0" err="1">
                <a:solidFill>
                  <a:srgbClr val="0070C0"/>
                </a:solidFill>
              </a:rPr>
              <a:t>sh</a:t>
            </a:r>
            <a:r>
              <a:rPr lang="en-US" dirty="0">
                <a:solidFill>
                  <a:srgbClr val="0070C0"/>
                </a:solidFill>
              </a:rPr>
              <a:t>”, </a:t>
            </a:r>
            <a:r>
              <a:rPr lang="en-US" dirty="0" err="1">
                <a:solidFill>
                  <a:srgbClr val="0070C0"/>
                </a:solidFill>
              </a:rPr>
              <a:t>argv</a:t>
            </a:r>
            <a:r>
              <a:rPr lang="en-US" dirty="0">
                <a:solidFill>
                  <a:srgbClr val="0070C0"/>
                </a:solidFill>
              </a:rPr>
              <a:t>, 0)</a:t>
            </a:r>
          </a:p>
          <a:p>
            <a:pPr lvl="1"/>
            <a:r>
              <a:rPr lang="en-US" b="1" dirty="0" err="1"/>
              <a:t>eax</a:t>
            </a:r>
            <a:r>
              <a:rPr lang="en-US" dirty="0"/>
              <a:t> = 0x0b: </a:t>
            </a:r>
            <a:r>
              <a:rPr lang="en-US" dirty="0" err="1"/>
              <a:t>execve</a:t>
            </a:r>
            <a:r>
              <a:rPr lang="en-US" dirty="0"/>
              <a:t>() system call number</a:t>
            </a:r>
          </a:p>
          <a:p>
            <a:pPr lvl="1"/>
            <a:r>
              <a:rPr lang="en-US" b="1" dirty="0" err="1"/>
              <a:t>ebx</a:t>
            </a:r>
            <a:r>
              <a:rPr lang="en-US" dirty="0"/>
              <a:t> = address of the command string “/bin/</a:t>
            </a:r>
            <a:r>
              <a:rPr lang="en-US" dirty="0" err="1"/>
              <a:t>sh</a:t>
            </a:r>
            <a:r>
              <a:rPr lang="en-US" dirty="0"/>
              <a:t>”</a:t>
            </a:r>
          </a:p>
          <a:p>
            <a:pPr lvl="1"/>
            <a:r>
              <a:rPr lang="en-US" b="1" dirty="0" err="1"/>
              <a:t>ecx</a:t>
            </a:r>
            <a:r>
              <a:rPr lang="en-US" dirty="0"/>
              <a:t> = address of the argument array </a:t>
            </a:r>
            <a:r>
              <a:rPr lang="en-US" dirty="0" err="1"/>
              <a:t>argv</a:t>
            </a:r>
            <a:endParaRPr lang="en-US" dirty="0"/>
          </a:p>
          <a:p>
            <a:pPr lvl="1"/>
            <a:r>
              <a:rPr lang="en-US" b="1" dirty="0" err="1"/>
              <a:t>edx</a:t>
            </a:r>
            <a:r>
              <a:rPr lang="en-US" dirty="0"/>
              <a:t> = address of environment variables (set to 0)</a:t>
            </a:r>
          </a:p>
          <a:p>
            <a:r>
              <a:rPr lang="en-US" dirty="0"/>
              <a:t>Cannot have zero in the code, why?</a:t>
            </a:r>
          </a:p>
        </p:txBody>
      </p:sp>
    </p:spTree>
    <p:extLst>
      <p:ext uri="{BB962C8B-B14F-4D97-AF65-F5344CB8AC3E}">
        <p14:creationId xmlns:p14="http://schemas.microsoft.com/office/powerpoint/2010/main" val="2354158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4F56E-EF0D-2B38-DF87-34CFEB3F428D}"/>
              </a:ext>
            </a:extLst>
          </p:cNvPr>
          <p:cNvSpPr>
            <a:spLocks noGrp="1"/>
          </p:cNvSpPr>
          <p:nvPr>
            <p:ph type="title"/>
          </p:nvPr>
        </p:nvSpPr>
        <p:spPr/>
        <p:txBody>
          <a:bodyPr/>
          <a:lstStyle/>
          <a:p>
            <a:r>
              <a:rPr lang="en-US" dirty="0"/>
              <a:t>Setting </a:t>
            </a:r>
            <a:r>
              <a:rPr lang="en-US" dirty="0" err="1"/>
              <a:t>ebx</a:t>
            </a:r>
            <a:endParaRPr lang="en-US" dirty="0"/>
          </a:p>
        </p:txBody>
      </p:sp>
      <p:pic>
        <p:nvPicPr>
          <p:cNvPr id="9" name="Picture 8" descr="Text&#10;&#10;Description automatically generated">
            <a:extLst>
              <a:ext uri="{FF2B5EF4-FFF2-40B4-BE49-F238E27FC236}">
                <a16:creationId xmlns:a16="http://schemas.microsoft.com/office/drawing/2014/main" id="{9EA5ACB0-0563-9208-D92F-4F5BAF83F4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3024311"/>
            <a:ext cx="3057952" cy="1762371"/>
          </a:xfrm>
          <a:prstGeom prst="rect">
            <a:avLst/>
          </a:prstGeom>
        </p:spPr>
      </p:pic>
      <p:pic>
        <p:nvPicPr>
          <p:cNvPr id="11" name="Picture 10" descr="Diagram&#10;&#10;Description automatically generated">
            <a:extLst>
              <a:ext uri="{FF2B5EF4-FFF2-40B4-BE49-F238E27FC236}">
                <a16:creationId xmlns:a16="http://schemas.microsoft.com/office/drawing/2014/main" id="{5F06FDF7-DF6A-265E-EDAD-3EABD60063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2133600"/>
            <a:ext cx="4715533" cy="3543795"/>
          </a:xfrm>
          <a:prstGeom prst="rect">
            <a:avLst/>
          </a:prstGeom>
        </p:spPr>
      </p:pic>
    </p:spTree>
    <p:extLst>
      <p:ext uri="{BB962C8B-B14F-4D97-AF65-F5344CB8AC3E}">
        <p14:creationId xmlns:p14="http://schemas.microsoft.com/office/powerpoint/2010/main" val="2992235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544</TotalTime>
  <Words>633</Words>
  <Application>Microsoft Office PowerPoint</Application>
  <PresentationFormat>Widescreen</PresentationFormat>
  <Paragraphs>94</Paragraphs>
  <Slides>29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Consolas</vt:lpstr>
      <vt:lpstr>Office Theme</vt:lpstr>
      <vt:lpstr>Shellcode</vt:lpstr>
      <vt:lpstr>Outline</vt:lpstr>
      <vt:lpstr>Introduction</vt:lpstr>
      <vt:lpstr>Writing a Simple Assembly Program</vt:lpstr>
      <vt:lpstr>The basic idea</vt:lpstr>
      <vt:lpstr>Writing Shellcode Using C</vt:lpstr>
      <vt:lpstr>Getting the Binary Code</vt:lpstr>
      <vt:lpstr>Writing Shellcode Using Assembly</vt:lpstr>
      <vt:lpstr>Setting ebx</vt:lpstr>
      <vt:lpstr>Setting ecx</vt:lpstr>
      <vt:lpstr>Setting edx</vt:lpstr>
      <vt:lpstr>Invoking execve()</vt:lpstr>
      <vt:lpstr>Putting Everything Together</vt:lpstr>
      <vt:lpstr>Compilation and Testing</vt:lpstr>
      <vt:lpstr>Getting Rid of Zeros from Shellcode</vt:lpstr>
      <vt:lpstr>How to Avoid Zeros</vt:lpstr>
      <vt:lpstr>Using Shift Operator</vt:lpstr>
      <vt:lpstr>Pushing the “/bin/bash” String Into Stack</vt:lpstr>
      <vt:lpstr>Another Approach</vt:lpstr>
      <vt:lpstr>Getting the Addresses of String and ARGV[]</vt:lpstr>
      <vt:lpstr>Data Preparation</vt:lpstr>
      <vt:lpstr>Compilation and Testing </vt:lpstr>
      <vt:lpstr>64-bit shellcode</vt:lpstr>
      <vt:lpstr>64-Bit Shellcode (elf64)</vt:lpstr>
      <vt:lpstr>A Generic Shellcode (64-bit) </vt:lpstr>
      <vt:lpstr>Data Preparation (1)</vt:lpstr>
      <vt:lpstr>Data Preparation (2)</vt:lpstr>
      <vt:lpstr>Machine Code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Heartbleed Bug and Attack</dc:title>
  <dc:creator>3shna</dc:creator>
  <cp:lastModifiedBy>Wenliang Du</cp:lastModifiedBy>
  <cp:revision>49</cp:revision>
  <dcterms:created xsi:type="dcterms:W3CDTF">2017-11-22T15:54:43Z</dcterms:created>
  <dcterms:modified xsi:type="dcterms:W3CDTF">2022-06-07T18:59:32Z</dcterms:modified>
</cp:coreProperties>
</file>