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9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56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2" r:id="rId25"/>
    <p:sldId id="3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83859" autoAdjust="0"/>
  </p:normalViewPr>
  <p:slideViewPr>
    <p:cSldViewPr snapToGrid="0">
      <p:cViewPr>
        <p:scale>
          <a:sx n="50" d="100"/>
          <a:sy n="50" d="100"/>
        </p:scale>
        <p:origin x="191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9D-B05D-4886-AC51-201CAE13C1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F06F-1185-4038-BF21-B45636E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Declare function – to print shell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Unset- to remove the shell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5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section we explore how an attacker can set the environment for a privileged bash process on the local machine, to exploit the shellshock vulnerability and run commands with the target process’s privilege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the above program calls </a:t>
            </a:r>
            <a:r>
              <a:rPr lang="en-US" dirty="0" err="1"/>
              <a:t>setuid</a:t>
            </a:r>
            <a:r>
              <a:rPr lang="en-US" dirty="0"/>
              <a:t>(</a:t>
            </a:r>
            <a:r>
              <a:rPr lang="en-US" dirty="0" err="1"/>
              <a:t>getuid</a:t>
            </a:r>
            <a:r>
              <a:rPr lang="en-US" dirty="0"/>
              <a:t>()) to run the real user ID into the effective user ID. This is not a common practice, but it does happen.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also be noted that in our current Ubuntu virtual machine, /bin/</a:t>
            </a:r>
            <a:r>
              <a:rPr lang="en-US" dirty="0" err="1"/>
              <a:t>sh</a:t>
            </a:r>
            <a:r>
              <a:rPr lang="en-US" dirty="0"/>
              <a:t> is a symbolic link to /bin/dash.  To demonstrate the attack we need to change the symbolic link to /bin/bash by using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ln –sf /bin/bash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Definition of attack: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attack basically </a:t>
            </a:r>
            <a:r>
              <a:rPr lang="en-US" dirty="0" err="1"/>
              <a:t>defiones</a:t>
            </a:r>
            <a:r>
              <a:rPr lang="en-US" dirty="0"/>
              <a:t> a shell variable foo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export this shell variable, so when we run the Set-UID program (</a:t>
            </a:r>
            <a:r>
              <a:rPr lang="en-US" dirty="0" err="1"/>
              <a:t>vul</a:t>
            </a:r>
            <a:r>
              <a:rPr lang="en-US" dirty="0"/>
              <a:t>), the shell variable becomes an environment variable of the child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system() invokes bash, it det4ects that the environment variable is a function declaration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Due to the bug in the parsing logic, it ends up executing the command “/bin/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get the root shell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add a line “strings /proc/$$/environ” in the last line to print out all the environment variables of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$$ is replaced by bash with the ID of the current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User Agent?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purpose of this field is to provide some information about the client to he server, to help the server customize its contents for individual client of browser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we see here is because we use curl, if we were to use Firefox, the User-Agent field would be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Changing the browser to achieve our goal would be too complicated, So we use the command line tool curl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2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Whatever the CGI program prints will go to the Apache server, which in turn sends the data back to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needs to know the type of the content: text, multimedia, or other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run a command to zip the entire folder on the web server and send it back to us in order to steal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Export command is used with a special flag to export the shell function for child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means that when the parent shell process forks a child process and runs a shell command in the child process, the function definition will be passed down to the child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3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commonly used program by attackers is </a:t>
            </a:r>
            <a:r>
              <a:rPr lang="en-US" dirty="0" err="1"/>
              <a:t>netcat</a:t>
            </a:r>
            <a:r>
              <a:rPr lang="en-US" dirty="0"/>
              <a:t>, which if running with the “-l” option, becomes a TCP server that listens for a connection on the specified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program basically prints out whatever is sent by the client, and sends to the client whatever is typed by the user running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1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summary, the command starts a bash shell on the server machine whose input comes from a TCP connection and the output goes back to the same TCP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Foo starts with a pair of parenthesis, followed by a sequence of commands between two curly brackets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current process, there is nothing special about the parenthesis and the curly brackets.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why when we use declare –f foo, nothing shows up. This Is because foo is not considered a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export this variable and run a child bash, foo becomes a shell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space between () { in the declaration of foo is important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a shell variable is marked by export command, it will be passed down as an environment variable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the program executed in the child process is a bash shell program, it will convert the environment variable into shell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define a shell variable foo and attach an addition command after the losing bracket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child process is created, the child shell will parse the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the parsing, due the bug, bash will execute the command after the curly bracket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94-2EAE-41D5-A39F-8D30FFAC87F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789" y="2140526"/>
            <a:ext cx="9144000" cy="2322961"/>
          </a:xfrm>
        </p:spPr>
        <p:txBody>
          <a:bodyPr>
            <a:normAutofit/>
          </a:bodyPr>
          <a:lstStyle/>
          <a:p>
            <a:r>
              <a:rPr lang="en-US" dirty="0"/>
              <a:t>SHELLSHOCK ATTACK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2345954"/>
            <a:ext cx="10948555" cy="347006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3000" dirty="0" smtClean="0"/>
              <a:t>For </a:t>
            </a:r>
            <a:r>
              <a:rPr lang="en-US" sz="3000" dirty="0"/>
              <a:t>Line A, bash identifies it as a function because of the leading “() {“ and converts it to Line B</a:t>
            </a:r>
          </a:p>
          <a:p>
            <a:pPr>
              <a:spcAft>
                <a:spcPts val="600"/>
              </a:spcAft>
            </a:pPr>
            <a:r>
              <a:rPr lang="en-US" sz="3000" dirty="0"/>
              <a:t>We see that the string now becomes two commands. </a:t>
            </a:r>
          </a:p>
          <a:p>
            <a:pPr>
              <a:spcAft>
                <a:spcPts val="600"/>
              </a:spcAft>
            </a:pPr>
            <a:r>
              <a:rPr lang="en-US" sz="3000" dirty="0"/>
              <a:t>Now,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parse_and_execute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000" dirty="0">
                <a:cs typeface="Courier New" panose="02070309020205020404" pitchFamily="49" charset="0"/>
              </a:rPr>
              <a:t> </a:t>
            </a:r>
            <a:r>
              <a:rPr lang="en-US" sz="3000" dirty="0"/>
              <a:t>will execute both </a:t>
            </a:r>
            <a:r>
              <a:rPr lang="en-US" sz="3000" dirty="0" smtClean="0"/>
              <a:t>commands</a:t>
            </a:r>
          </a:p>
          <a:p>
            <a:pPr>
              <a:spcAft>
                <a:spcPts val="600"/>
              </a:spcAft>
            </a:pPr>
            <a:r>
              <a:rPr lang="en-US" sz="3000" b="1" dirty="0" smtClean="0"/>
              <a:t>Consequences</a:t>
            </a:r>
            <a:r>
              <a:rPr lang="en-US" sz="3000" b="1" dirty="0"/>
              <a:t>:</a:t>
            </a:r>
          </a:p>
          <a:p>
            <a:pPr lvl="1"/>
            <a:r>
              <a:rPr lang="en-US" dirty="0"/>
              <a:t>Attackers can get process to run their commands</a:t>
            </a:r>
          </a:p>
          <a:p>
            <a:pPr lvl="1"/>
            <a:r>
              <a:rPr lang="en-US" dirty="0"/>
              <a:t>If the target process is a server process or runs with a privilege, security breaches can occur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3D0F75-AB41-4700-9285-4A4DE391D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4" t="54419" r="39334" b="40620"/>
          <a:stretch/>
        </p:blipFill>
        <p:spPr>
          <a:xfrm>
            <a:off x="1413429" y="1508187"/>
            <a:ext cx="7920048" cy="5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Exploiting the Shellshock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17" y="4607169"/>
            <a:ext cx="10492154" cy="1465385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Two conditions </a:t>
            </a:r>
            <a:r>
              <a:rPr lang="en-US" dirty="0" smtClean="0"/>
              <a:t>are needed to exploit the vulnerability: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target </a:t>
            </a:r>
            <a:r>
              <a:rPr lang="en-US" dirty="0"/>
              <a:t>process should run bash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target </a:t>
            </a:r>
            <a:r>
              <a:rPr lang="en-US" dirty="0"/>
              <a:t>process should get </a:t>
            </a:r>
            <a:r>
              <a:rPr lang="en-US" dirty="0" smtClean="0"/>
              <a:t>untrusted user inputs via environment variables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" y="1414563"/>
            <a:ext cx="10746498" cy="27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1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Attack on Set-UID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3"/>
            <a:ext cx="10948555" cy="550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following example, a Set-UID root program will start a bash process, when it execute the program /bin/ls via the system() function. The environment set by the attacker will lead to unauthorized commands being executed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Setting up the vulnerable program</a:t>
            </a:r>
            <a:endParaRPr lang="en-US" sz="2000" b="1" dirty="0"/>
          </a:p>
          <a:p>
            <a:r>
              <a:rPr lang="en-US" sz="2000" dirty="0"/>
              <a:t>Program uses the system() function to run the /bin/ls command</a:t>
            </a:r>
          </a:p>
          <a:p>
            <a:r>
              <a:rPr lang="en-US" sz="2000" dirty="0"/>
              <a:t>This program is a Set-UID root program</a:t>
            </a:r>
          </a:p>
          <a:p>
            <a:r>
              <a:rPr lang="en-US" sz="2000" dirty="0"/>
              <a:t>The system function actually uses fork() to create a child process, then uses </a:t>
            </a:r>
            <a:r>
              <a:rPr lang="en-US" sz="2000" dirty="0" err="1"/>
              <a:t>execl</a:t>
            </a:r>
            <a:r>
              <a:rPr lang="en-US" sz="2000" dirty="0"/>
              <a:t>() to execute the /bin/</a:t>
            </a:r>
            <a:r>
              <a:rPr lang="en-US" sz="2000" dirty="0" err="1"/>
              <a:t>sh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6685C1-8ECD-492D-8548-8C9AF940E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5" t="20776" r="30846" b="69767"/>
          <a:stretch/>
        </p:blipFill>
        <p:spPr>
          <a:xfrm>
            <a:off x="727360" y="4763800"/>
            <a:ext cx="9357687" cy="1062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0C6B82-4022-44FC-A50C-8E796FDC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3" t="83492" r="17959" b="12248"/>
          <a:stretch/>
        </p:blipFill>
        <p:spPr>
          <a:xfrm>
            <a:off x="727361" y="5826642"/>
            <a:ext cx="9357686" cy="4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Attack on Set-UID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431" y="3954070"/>
            <a:ext cx="2801816" cy="205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program </a:t>
            </a:r>
            <a:r>
              <a:rPr lang="en-US" sz="2000" dirty="0"/>
              <a:t>is going to invoke the vulnerable bash program. Based on the shellshock vulnerability, we can </a:t>
            </a:r>
            <a:r>
              <a:rPr lang="en-US" sz="2000" dirty="0" smtClean="0"/>
              <a:t>simply </a:t>
            </a:r>
            <a:r>
              <a:rPr lang="en-US" sz="2000" dirty="0"/>
              <a:t>construct a function </a:t>
            </a:r>
            <a:r>
              <a:rPr lang="en-US" sz="2000" dirty="0" smtClean="0"/>
              <a:t>declaration.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99029" y="1245949"/>
            <a:ext cx="8468624" cy="5025897"/>
            <a:chOff x="405245" y="1480410"/>
            <a:chExt cx="8468624" cy="502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42FBD86A-3FC2-46C8-98E2-9E0734906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715" t="21705" r="17959" b="27287"/>
            <a:stretch/>
          </p:blipFill>
          <p:spPr>
            <a:xfrm>
              <a:off x="405245" y="1480410"/>
              <a:ext cx="8249193" cy="502589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 rot="9246101">
              <a:off x="7009102" y="5287681"/>
              <a:ext cx="1864767" cy="377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29841" y="6053357"/>
              <a:ext cx="115585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92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07" y="434831"/>
            <a:ext cx="10948555" cy="827532"/>
          </a:xfrm>
        </p:spPr>
        <p:txBody>
          <a:bodyPr/>
          <a:lstStyle/>
          <a:p>
            <a:r>
              <a:rPr lang="en-US" dirty="0"/>
              <a:t>Shellshock Attack on CGI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649226"/>
            <a:ext cx="10948555" cy="450539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Common gateway interface (CGI) is utilized by web servers to run executable programs that dynamically generate web pages.</a:t>
            </a:r>
          </a:p>
          <a:p>
            <a:pPr>
              <a:spcAft>
                <a:spcPts val="1200"/>
              </a:spcAft>
            </a:pPr>
            <a:r>
              <a:rPr lang="en-US" dirty="0"/>
              <a:t>Many CGI programs use shell scripts, if bash is used, they may be subject to the Shellshock </a:t>
            </a:r>
            <a:r>
              <a:rPr lang="en-US" dirty="0" smtClean="0"/>
              <a:t>attack.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80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Shellshock Attack on CGI </a:t>
            </a:r>
            <a:r>
              <a:rPr lang="en-US" dirty="0" smtClean="0"/>
              <a:t>Programs: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set up two VM’s for this experiment and write a very simple CGI program (</a:t>
            </a:r>
            <a:r>
              <a:rPr lang="en-US" sz="2600" dirty="0" err="1"/>
              <a:t>test.cgi</a:t>
            </a:r>
            <a:r>
              <a:rPr lang="en-US" sz="2600" dirty="0"/>
              <a:t>). One for attacker(10.0.2.6) and one for the victim (10.0.2.5). It is written using bash shell </a:t>
            </a:r>
            <a:r>
              <a:rPr lang="en-US" sz="2600" dirty="0" smtClean="0"/>
              <a:t>script.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We need to place </a:t>
            </a:r>
            <a:r>
              <a:rPr lang="en-US" sz="2600" dirty="0" smtClean="0"/>
              <a:t>this CGI </a:t>
            </a:r>
            <a:r>
              <a:rPr lang="en-US" sz="2600" dirty="0"/>
              <a:t>program in the victims server’s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cgi</a:t>
            </a:r>
            <a:r>
              <a:rPr lang="en-US" sz="2600" dirty="0"/>
              <a:t>-bin directory and </a:t>
            </a:r>
            <a:r>
              <a:rPr lang="en-US" sz="2600" dirty="0" smtClean="0"/>
              <a:t>make </a:t>
            </a:r>
            <a:r>
              <a:rPr lang="en-US" sz="2600" dirty="0"/>
              <a:t>it </a:t>
            </a:r>
            <a:r>
              <a:rPr lang="en-US" sz="2600" dirty="0" smtClean="0"/>
              <a:t>executable. We can use curl to interact with it.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97E027-08B3-4B63-BA89-4BAC1B416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6" t="51318" r="18056" b="34419"/>
          <a:stretch/>
        </p:blipFill>
        <p:spPr>
          <a:xfrm>
            <a:off x="1219123" y="3045502"/>
            <a:ext cx="7913048" cy="1350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F1DA4C-DE49-44E0-9ACC-F9C071DC2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8" t="31318" r="17765" b="61240"/>
          <a:stretch/>
        </p:blipFill>
        <p:spPr>
          <a:xfrm>
            <a:off x="1101893" y="5371089"/>
            <a:ext cx="9180823" cy="8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85116"/>
            <a:ext cx="10948555" cy="827532"/>
          </a:xfrm>
        </p:spPr>
        <p:txBody>
          <a:bodyPr/>
          <a:lstStyle/>
          <a:p>
            <a:r>
              <a:rPr lang="en-US" dirty="0"/>
              <a:t>How Web Server Invokes CGI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4702188"/>
            <a:ext cx="10948555" cy="19583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a user sends a CGI URL to the Apache web server, Apache will examine the request</a:t>
            </a:r>
          </a:p>
          <a:p>
            <a:r>
              <a:rPr lang="en-US" sz="2200" dirty="0"/>
              <a:t>If it is a CGI request, Apache will use fork() to start a new process and then use </a:t>
            </a:r>
            <a:r>
              <a:rPr lang="en-US" sz="2200" dirty="0" smtClean="0"/>
              <a:t>the </a:t>
            </a:r>
            <a:r>
              <a:rPr lang="en-US" sz="2200" dirty="0"/>
              <a:t>exec() functions to execute the CGI program</a:t>
            </a:r>
          </a:p>
          <a:p>
            <a:r>
              <a:rPr lang="en-US" sz="2200" dirty="0"/>
              <a:t>Because our CGI program starts with “#! /bin/bash”, exec() actually executes /bin/bash, which then runs the shell script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5" y="1254667"/>
            <a:ext cx="9421754" cy="32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367966"/>
            <a:ext cx="10948555" cy="82753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Use Data Get Into </a:t>
            </a:r>
            <a:r>
              <a:rPr lang="en-US" dirty="0"/>
              <a:t>CGI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477107"/>
            <a:ext cx="10948555" cy="4890389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Apache creates a child process, it provides all the environment variables for the bash programs. </a:t>
            </a:r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98E07D-3AEB-4CD0-93AE-D7274AD15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5" t="31937" r="30846" b="15660"/>
          <a:stretch/>
        </p:blipFill>
        <p:spPr>
          <a:xfrm>
            <a:off x="690951" y="2449279"/>
            <a:ext cx="6706311" cy="42054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0FB06F1-5BEF-40CF-B4BC-50131D8015BA}"/>
              </a:ext>
            </a:extLst>
          </p:cNvPr>
          <p:cNvCxnSpPr>
            <a:cxnSpLocks/>
          </p:cNvCxnSpPr>
          <p:nvPr/>
        </p:nvCxnSpPr>
        <p:spPr>
          <a:xfrm flipH="1">
            <a:off x="4828842" y="3751385"/>
            <a:ext cx="2791158" cy="24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033504-BB6A-4C75-AD09-32988470776F}"/>
              </a:ext>
            </a:extLst>
          </p:cNvPr>
          <p:cNvSpPr txBox="1"/>
          <p:nvPr/>
        </p:nvSpPr>
        <p:spPr>
          <a:xfrm>
            <a:off x="7620000" y="3292891"/>
            <a:ext cx="276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curl to get the http request and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C2F3D0-0D40-433E-9678-506E6EADC4CB}"/>
              </a:ext>
            </a:extLst>
          </p:cNvPr>
          <p:cNvSpPr txBox="1"/>
          <p:nvPr/>
        </p:nvSpPr>
        <p:spPr>
          <a:xfrm>
            <a:off x="7917711" y="4735056"/>
            <a:ext cx="3184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Pay attention to these two: they are the same: </a:t>
            </a:r>
            <a:r>
              <a:rPr lang="en-US" sz="2000" dirty="0" smtClean="0">
                <a:solidFill>
                  <a:srgbClr val="FF0000"/>
                </a:solidFill>
              </a:rPr>
              <a:t>data from the client side gets into the CGI program’s environment variable!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855D5B-245D-4ECA-9632-DCA3393056BA}"/>
              </a:ext>
            </a:extLst>
          </p:cNvPr>
          <p:cNvCxnSpPr>
            <a:cxnSpLocks/>
          </p:cNvCxnSpPr>
          <p:nvPr/>
        </p:nvCxnSpPr>
        <p:spPr>
          <a:xfrm flipH="1" flipV="1">
            <a:off x="5926414" y="4692531"/>
            <a:ext cx="1898356" cy="353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B51F1D9-70FD-4316-83B5-2CD827C3F8E8}"/>
              </a:ext>
            </a:extLst>
          </p:cNvPr>
          <p:cNvCxnSpPr>
            <a:cxnSpLocks/>
          </p:cNvCxnSpPr>
          <p:nvPr/>
        </p:nvCxnSpPr>
        <p:spPr>
          <a:xfrm flipH="1">
            <a:off x="6019741" y="5125367"/>
            <a:ext cx="1863274" cy="51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9422"/>
            <a:ext cx="10948555" cy="827532"/>
          </a:xfrm>
        </p:spPr>
        <p:txBody>
          <a:bodyPr/>
          <a:lstStyle/>
          <a:p>
            <a:r>
              <a:rPr lang="en-US" dirty="0"/>
              <a:t>How Use Data Get Into CGI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254368"/>
            <a:ext cx="10948555" cy="5406205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the “-A” option of the command line tool “curl” to change the user-agent field to whatever we want.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146D28-FACB-4CCD-B466-B4565B81E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8" t="40465" r="30943" b="28217"/>
          <a:stretch/>
        </p:blipFill>
        <p:spPr>
          <a:xfrm>
            <a:off x="664750" y="2445429"/>
            <a:ext cx="8889558" cy="33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0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3" y="341913"/>
            <a:ext cx="10948555" cy="827532"/>
          </a:xfrm>
        </p:spPr>
        <p:txBody>
          <a:bodyPr>
            <a:normAutofit/>
          </a:bodyPr>
          <a:lstStyle/>
          <a:p>
            <a:r>
              <a:rPr lang="en-US" dirty="0" smtClean="0"/>
              <a:t>Launching </a:t>
            </a:r>
            <a:r>
              <a:rPr lang="en-US" dirty="0"/>
              <a:t>the Shellshock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3903785"/>
            <a:ext cx="10948555" cy="2168770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command gets executed. </a:t>
            </a:r>
          </a:p>
          <a:p>
            <a:r>
              <a:rPr lang="en-US" dirty="0" smtClean="0"/>
              <a:t>By </a:t>
            </a:r>
            <a:r>
              <a:rPr lang="en-US" dirty="0"/>
              <a:t>default web servers run with the www-data user ID in Ubuntu. Using this privilege , we cannot take over the server, but there a few damaging things we can </a:t>
            </a:r>
            <a:r>
              <a:rPr lang="en-US" dirty="0" smtClean="0"/>
              <a:t>do.</a:t>
            </a: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FDF6A7-4876-49CC-A73F-0D6F3FDC8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6" t="29923" r="18056" b="52713"/>
          <a:stretch/>
        </p:blipFill>
        <p:spPr>
          <a:xfrm>
            <a:off x="1537587" y="1799436"/>
            <a:ext cx="8223695" cy="1708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031" y="1799436"/>
            <a:ext cx="3692769" cy="4748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Background: Shell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5070764"/>
          </a:xfrm>
        </p:spPr>
        <p:txBody>
          <a:bodyPr/>
          <a:lstStyle/>
          <a:p>
            <a:r>
              <a:rPr lang="en-US" sz="2400" dirty="0"/>
              <a:t>Shell program is a command-line interpreter in operating systems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dirty="0"/>
              <a:t>an interface between the user and operating system</a:t>
            </a:r>
          </a:p>
          <a:p>
            <a:pPr lvl="1"/>
            <a:r>
              <a:rPr lang="en-US" sz="2000" dirty="0"/>
              <a:t>Different types of shell : </a:t>
            </a:r>
            <a:r>
              <a:rPr lang="en-US" sz="2000" dirty="0" err="1"/>
              <a:t>sh</a:t>
            </a:r>
            <a:r>
              <a:rPr lang="en-US" sz="2000" dirty="0"/>
              <a:t>, bash, </a:t>
            </a:r>
            <a:r>
              <a:rPr lang="en-US" sz="2000" dirty="0" err="1"/>
              <a:t>csh</a:t>
            </a:r>
            <a:r>
              <a:rPr lang="en-US" sz="2000" dirty="0"/>
              <a:t>, </a:t>
            </a:r>
            <a:r>
              <a:rPr lang="en-US" sz="2000" dirty="0" err="1"/>
              <a:t>zsh</a:t>
            </a:r>
            <a:r>
              <a:rPr lang="en-US" sz="2000" dirty="0"/>
              <a:t>, windows </a:t>
            </a:r>
            <a:r>
              <a:rPr lang="en-US" sz="2000" dirty="0" err="1"/>
              <a:t>powershell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400" dirty="0"/>
          </a:p>
          <a:p>
            <a:r>
              <a:rPr lang="en-US" sz="2400" dirty="0"/>
              <a:t>Bash shell is one of the most popular shell programs in the Linux OS</a:t>
            </a:r>
          </a:p>
          <a:p>
            <a:r>
              <a:rPr lang="en-US" sz="2400" dirty="0"/>
              <a:t>The shellshock vulnerability </a:t>
            </a:r>
            <a:r>
              <a:rPr lang="en-US" sz="2400" dirty="0" smtClean="0"/>
              <a:t>are related to shell functions.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7EDA4B-A506-4BA7-963F-8AE24DBD8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9" t="28837" r="18056" b="47132"/>
          <a:stretch/>
        </p:blipFill>
        <p:spPr>
          <a:xfrm>
            <a:off x="719021" y="3386143"/>
            <a:ext cx="9758628" cy="28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70709"/>
            <a:ext cx="10948555" cy="827532"/>
          </a:xfrm>
        </p:spPr>
        <p:txBody>
          <a:bodyPr/>
          <a:lstStyle/>
          <a:p>
            <a:r>
              <a:rPr lang="en-US" dirty="0" smtClean="0"/>
              <a:t>Shellshock Attack: Steal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324708"/>
            <a:ext cx="10948555" cy="53358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a web application connects to its back-end databases, it needs to provide login </a:t>
            </a:r>
            <a:r>
              <a:rPr lang="en-US" sz="2200" dirty="0" smtClean="0"/>
              <a:t>passwords. These </a:t>
            </a:r>
            <a:r>
              <a:rPr lang="en-US" sz="2200" dirty="0"/>
              <a:t>passwords are usually </a:t>
            </a:r>
            <a:r>
              <a:rPr lang="en-US" sz="2200" dirty="0" smtClean="0"/>
              <a:t>hard-coded </a:t>
            </a:r>
            <a:r>
              <a:rPr lang="en-US" sz="2200" dirty="0"/>
              <a:t>in the program or stored in a configuration file. The web server in our ubuntu VM hosts several web applications, most of which use database.</a:t>
            </a:r>
          </a:p>
          <a:p>
            <a:r>
              <a:rPr lang="en-US" sz="2200" dirty="0"/>
              <a:t>For example, we can get passwords from the following two files: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var</a:t>
            </a:r>
            <a:r>
              <a:rPr lang="en-US" sz="2000" dirty="0"/>
              <a:t>/www/SQL/</a:t>
            </a:r>
            <a:r>
              <a:rPr lang="en-US" sz="2000" dirty="0" err="1"/>
              <a:t>collabtive</a:t>
            </a:r>
            <a:r>
              <a:rPr lang="en-US" sz="2000" dirty="0"/>
              <a:t>/config/standard/</a:t>
            </a:r>
            <a:r>
              <a:rPr lang="en-US" sz="2000" dirty="0" err="1"/>
              <a:t>config.php</a:t>
            </a:r>
            <a:endParaRPr lang="en-US" sz="2000" dirty="0"/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var</a:t>
            </a:r>
            <a:r>
              <a:rPr lang="en-US" sz="2000" dirty="0"/>
              <a:t>/www/</a:t>
            </a:r>
            <a:r>
              <a:rPr lang="en-US" sz="2000" dirty="0" err="1"/>
              <a:t>SeedElgg</a:t>
            </a:r>
            <a:r>
              <a:rPr lang="en-US" sz="2000" dirty="0"/>
              <a:t>/engine/</a:t>
            </a:r>
            <a:r>
              <a:rPr lang="en-US" sz="2000" dirty="0" err="1"/>
              <a:t>settings.php</a:t>
            </a:r>
            <a:endParaRPr lang="en-US" sz="2000" dirty="0"/>
          </a:p>
          <a:p>
            <a:r>
              <a:rPr lang="en-US" sz="2200" dirty="0" smtClean="0"/>
              <a:t>Let’s steal them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4CC592-6DF5-4B4A-BE51-2B702AAE3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20" t="31628" r="18055" b="46202"/>
          <a:stretch/>
        </p:blipFill>
        <p:spPr>
          <a:xfrm>
            <a:off x="727364" y="4290283"/>
            <a:ext cx="9002790" cy="2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352770"/>
            <a:ext cx="10948555" cy="827532"/>
          </a:xfrm>
        </p:spPr>
        <p:txBody>
          <a:bodyPr>
            <a:normAutofit/>
          </a:bodyPr>
          <a:lstStyle/>
          <a:p>
            <a:r>
              <a:rPr lang="en-US" dirty="0"/>
              <a:t>Shellshock </a:t>
            </a:r>
            <a:r>
              <a:rPr lang="en-US" dirty="0" smtClean="0"/>
              <a:t>Attack: Create Reverse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578887"/>
            <a:ext cx="10948555" cy="462262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Attackers </a:t>
            </a:r>
            <a:r>
              <a:rPr lang="en-US" sz="2400" dirty="0"/>
              <a:t>like to run the shell program by exploiting the shellshock vulnerability, as this gives them access to run whichever commands they like</a:t>
            </a:r>
          </a:p>
          <a:p>
            <a:r>
              <a:rPr lang="en-US" sz="2400" dirty="0"/>
              <a:t>Instead of running /bin/ls, we can run /bin/bash. However, the /bin/bash command is interactive.</a:t>
            </a:r>
          </a:p>
          <a:p>
            <a:r>
              <a:rPr lang="en-US" sz="2400" dirty="0"/>
              <a:t>If we simply put /bin/bash in our exploit, the bash will </a:t>
            </a:r>
            <a:r>
              <a:rPr lang="en-US" sz="2400" dirty="0" smtClean="0"/>
              <a:t>be </a:t>
            </a:r>
            <a:r>
              <a:rPr lang="en-US" sz="2400" dirty="0"/>
              <a:t>executed at the server side, </a:t>
            </a:r>
            <a:r>
              <a:rPr lang="en-US" sz="2400" dirty="0" smtClean="0"/>
              <a:t>but </a:t>
            </a:r>
            <a:r>
              <a:rPr lang="en-US" sz="2400" dirty="0" smtClean="0"/>
              <a:t>we </a:t>
            </a:r>
            <a:r>
              <a:rPr lang="en-US" sz="2400" dirty="0"/>
              <a:t>cannot control it. Hence, we need to do something called reverse shell.</a:t>
            </a:r>
          </a:p>
          <a:p>
            <a:r>
              <a:rPr lang="en-US" sz="2400" dirty="0"/>
              <a:t>The key idea of a reverse shell is to redirect the standard input, output and error devices to a network </a:t>
            </a:r>
            <a:r>
              <a:rPr lang="en-US" sz="2400" dirty="0" smtClean="0"/>
              <a:t>connection.</a:t>
            </a:r>
            <a:endParaRPr lang="en-US" sz="2400" dirty="0"/>
          </a:p>
          <a:p>
            <a:r>
              <a:rPr lang="en-US" sz="2400" dirty="0"/>
              <a:t>This way the shell gets input from the connection and outputs to the connection. Attackers can now run whatever commands they like and get the output on their machine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Reverse shell is a very common hacking technique used by many attacks.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91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0560"/>
            <a:ext cx="10948555" cy="827532"/>
          </a:xfrm>
        </p:spPr>
        <p:txBody>
          <a:bodyPr/>
          <a:lstStyle/>
          <a:p>
            <a:r>
              <a:rPr lang="en-US" b="1" dirty="0" smtClean="0"/>
              <a:t>Create a Reverse </a:t>
            </a:r>
            <a:r>
              <a:rPr lang="en-US" b="1" dirty="0"/>
              <a:t>Shell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3972350"/>
            <a:ext cx="10948555" cy="2688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start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netcat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listener on the Attacker machine (10.0.2.6)</a:t>
            </a:r>
          </a:p>
          <a:p>
            <a:r>
              <a:rPr lang="en-US" sz="2400" dirty="0"/>
              <a:t>We run the exploit on the server machine which contains the reverse shell command ( to be discussed in next slide) </a:t>
            </a:r>
          </a:p>
          <a:p>
            <a:r>
              <a:rPr lang="en-US" sz="2400" dirty="0"/>
              <a:t>Once the command is executed, we see a connection from the server (10.0.2.5)</a:t>
            </a:r>
          </a:p>
          <a:p>
            <a:r>
              <a:rPr lang="en-US" sz="2400" dirty="0"/>
              <a:t>We do an “</a:t>
            </a:r>
            <a:r>
              <a:rPr lang="en-US" sz="2400" dirty="0" err="1"/>
              <a:t>ifconfig</a:t>
            </a:r>
            <a:r>
              <a:rPr lang="en-US" sz="2400" dirty="0"/>
              <a:t>” to check this connection</a:t>
            </a:r>
          </a:p>
          <a:p>
            <a:r>
              <a:rPr lang="en-US" sz="2400" dirty="0"/>
              <a:t>We can now run any command we like on the server machine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2730D2-41BF-4ABC-961D-F73F9A536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6" t="56482" r="16354" b="17593"/>
          <a:stretch/>
        </p:blipFill>
        <p:spPr>
          <a:xfrm>
            <a:off x="714662" y="1284127"/>
            <a:ext cx="9323681" cy="24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81849"/>
            <a:ext cx="10948555" cy="827532"/>
          </a:xfrm>
        </p:spPr>
        <p:txBody>
          <a:bodyPr/>
          <a:lstStyle/>
          <a:p>
            <a:r>
              <a:rPr lang="en-US" dirty="0"/>
              <a:t>Creating Reverse Shell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05245" y="1370228"/>
            <a:ext cx="11373759" cy="5052815"/>
            <a:chOff x="405245" y="1141628"/>
            <a:chExt cx="11373759" cy="5052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287C361-D1CE-43D5-8CFD-41508E708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896" t="60370" r="17791" b="36852"/>
            <a:stretch/>
          </p:blipFill>
          <p:spPr>
            <a:xfrm>
              <a:off x="405245" y="1141628"/>
              <a:ext cx="11373759" cy="3397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50985" y="2062972"/>
              <a:ext cx="2754924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The option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 </a:t>
              </a:r>
              <a:r>
                <a:rPr lang="en-US" sz="2000" dirty="0"/>
                <a:t>stands for interactive, meaning that the shell should be </a:t>
              </a:r>
              <a:r>
                <a:rPr lang="en-US" sz="2000" dirty="0" smtClean="0"/>
                <a:t>interactive.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1115" y="2020152"/>
              <a:ext cx="2813538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This causes the output device (</a:t>
              </a:r>
              <a:r>
                <a:rPr lang="en-US" sz="2000" dirty="0" err="1"/>
                <a:t>stdout</a:t>
              </a:r>
              <a:r>
                <a:rPr lang="en-US" sz="2000" dirty="0"/>
                <a:t>) of the shell to be redirected to the TCP connection to 10.0.2.6’s port </a:t>
              </a:r>
              <a:r>
                <a:rPr lang="en-US" sz="2000" dirty="0" smtClean="0"/>
                <a:t>9090.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7880" y="3947674"/>
              <a:ext cx="5970270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File descriptor 0 represents the standard input device (</a:t>
              </a:r>
              <a:r>
                <a:rPr lang="en-US" sz="2000" dirty="0" err="1"/>
                <a:t>stdin</a:t>
              </a:r>
              <a:r>
                <a:rPr lang="en-US" sz="2000" dirty="0"/>
                <a:t>) and 1 represents the standard output device (</a:t>
              </a:r>
              <a:r>
                <a:rPr lang="en-US" sz="2000" dirty="0" err="1"/>
                <a:t>stdout</a:t>
              </a:r>
              <a:r>
                <a:rPr lang="en-US" sz="2000" dirty="0"/>
                <a:t>). This command tell the system to use the </a:t>
              </a:r>
              <a:r>
                <a:rPr lang="en-US" sz="2000" dirty="0" err="1"/>
                <a:t>stdout</a:t>
              </a:r>
              <a:r>
                <a:rPr lang="en-US" sz="2000" dirty="0"/>
                <a:t> device as the </a:t>
              </a:r>
              <a:r>
                <a:rPr lang="en-US" sz="2000" dirty="0" err="1"/>
                <a:t>stdin</a:t>
              </a:r>
              <a:r>
                <a:rPr lang="en-US" sz="2000" dirty="0"/>
                <a:t> device. Since the </a:t>
              </a:r>
              <a:r>
                <a:rPr lang="en-US" sz="2000" dirty="0" err="1"/>
                <a:t>stdout</a:t>
              </a:r>
              <a:r>
                <a:rPr lang="en-US" sz="2000" dirty="0"/>
                <a:t> is already </a:t>
              </a:r>
              <a:r>
                <a:rPr lang="en-US" sz="2000" dirty="0" smtClean="0"/>
                <a:t>redirected to the TCP connection, </a:t>
              </a:r>
              <a:r>
                <a:rPr lang="en-US" sz="2000" dirty="0"/>
                <a:t>this option basically indicates that the shell program will get its input from the same TCP </a:t>
              </a:r>
              <a:r>
                <a:rPr lang="en-US" sz="2000" dirty="0" smtClean="0"/>
                <a:t>connection.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39797" y="3975406"/>
              <a:ext cx="3294184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File descriptor 2 represents the standard error (</a:t>
              </a:r>
              <a:r>
                <a:rPr lang="en-US" sz="2000" dirty="0" err="1"/>
                <a:t>stderr</a:t>
              </a:r>
              <a:r>
                <a:rPr lang="en-US" sz="2000" dirty="0"/>
                <a:t>). This cases the error output to be redirected to </a:t>
              </a:r>
              <a:r>
                <a:rPr lang="en-US" sz="2000" dirty="0" err="1"/>
                <a:t>stdout</a:t>
              </a:r>
              <a:r>
                <a:rPr lang="en-US" sz="2000" dirty="0"/>
                <a:t>, which is the TCP </a:t>
              </a:r>
              <a:r>
                <a:rPr lang="en-US" sz="2000" dirty="0" smtClean="0"/>
                <a:t>connection.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751385" y="1609344"/>
              <a:ext cx="2052007" cy="201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 rot="19462446">
              <a:off x="3339346" y="1815106"/>
              <a:ext cx="606034" cy="21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958840" y="1609345"/>
              <a:ext cx="4198620" cy="201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Arrow 17"/>
            <p:cNvSpPr/>
            <p:nvPr/>
          </p:nvSpPr>
          <p:spPr>
            <a:xfrm rot="19462446">
              <a:off x="7142071" y="1815106"/>
              <a:ext cx="606034" cy="21292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0312908" y="1609344"/>
              <a:ext cx="611124" cy="916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079480" y="1609076"/>
              <a:ext cx="699524" cy="26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 rot="19462446">
              <a:off x="7498994" y="2608045"/>
              <a:ext cx="3381284" cy="212924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7582531">
              <a:off x="9847165" y="2684544"/>
              <a:ext cx="2329733" cy="19160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4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3" y="392430"/>
            <a:ext cx="10948555" cy="827532"/>
          </a:xfrm>
        </p:spPr>
        <p:txBody>
          <a:bodyPr/>
          <a:lstStyle/>
          <a:p>
            <a:r>
              <a:rPr lang="en-US" dirty="0"/>
              <a:t>Shellshock Attack on </a:t>
            </a:r>
            <a:r>
              <a:rPr lang="en-US" dirty="0" smtClean="0"/>
              <a:t>CGI: Get Reverse Shell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47FF63-6851-4587-BDB8-6420BAE90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0" t="41667" r="16354" b="50000"/>
          <a:stretch/>
        </p:blipFill>
        <p:spPr>
          <a:xfrm>
            <a:off x="405243" y="1776365"/>
            <a:ext cx="11154833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4F8190-6C26-4C83-9945-AB06CA188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6" t="54630" r="16562" b="25741"/>
          <a:stretch/>
        </p:blipFill>
        <p:spPr>
          <a:xfrm>
            <a:off x="957691" y="4112991"/>
            <a:ext cx="9843657" cy="198370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013960" y="2910388"/>
            <a:ext cx="609600" cy="1021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68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 in Bash</a:t>
            </a:r>
          </a:p>
          <a:p>
            <a:r>
              <a:rPr lang="en-US" dirty="0" smtClean="0"/>
              <a:t>Implementation mistake in the parsing logic</a:t>
            </a:r>
          </a:p>
          <a:p>
            <a:r>
              <a:rPr lang="en-US" dirty="0" smtClean="0"/>
              <a:t>Shellshock vulnerability</a:t>
            </a:r>
          </a:p>
          <a:p>
            <a:r>
              <a:rPr lang="en-US" dirty="0" smtClean="0"/>
              <a:t>How to exploit the vulnerability</a:t>
            </a:r>
          </a:p>
          <a:p>
            <a:r>
              <a:rPr lang="en-US" dirty="0" smtClean="0"/>
              <a:t>How to create a reverse shell using the Shellshock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 smtClean="0"/>
              <a:t>Passing Shell Function to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95363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Approach 1: Define </a:t>
            </a:r>
            <a:r>
              <a:rPr lang="en-US" sz="2600" dirty="0"/>
              <a:t>a function in the parent shell, export it, and then the child process will have it. Here is an example: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9291AF-EBED-4A3E-920B-F2B9D6799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0" t="28372" r="17862" b="30542"/>
          <a:stretch/>
        </p:blipFill>
        <p:spPr>
          <a:xfrm>
            <a:off x="1555353" y="2261592"/>
            <a:ext cx="8374094" cy="41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Passing Shell Function to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5070764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Approach 2: Define an environment variable. It will become a function definition in the child bash process.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19298" y="2091631"/>
            <a:ext cx="7005374" cy="4111247"/>
            <a:chOff x="1204191" y="2610824"/>
            <a:chExt cx="7005374" cy="41112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6B1D8632-A280-483E-87A9-662CA15CD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812" t="26061" r="31315" b="62170"/>
            <a:stretch/>
          </p:blipFill>
          <p:spPr>
            <a:xfrm>
              <a:off x="1204191" y="2610824"/>
              <a:ext cx="7005374" cy="13255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B39E768-24A2-4EEE-9EBA-6B608E688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925" t="60155" r="44203" b="15113"/>
            <a:stretch/>
          </p:blipFill>
          <p:spPr>
            <a:xfrm>
              <a:off x="1204191" y="3936387"/>
              <a:ext cx="7005374" cy="278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Shell Function to Child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350086"/>
            <a:ext cx="10948555" cy="5070764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 smtClean="0"/>
              <a:t>approaches</a:t>
            </a:r>
            <a:r>
              <a:rPr lang="en-US" dirty="0" smtClean="0"/>
              <a:t> are </a:t>
            </a:r>
            <a:r>
              <a:rPr lang="en-US" dirty="0"/>
              <a:t>similar. They both use </a:t>
            </a:r>
            <a:r>
              <a:rPr lang="en-US" dirty="0" smtClean="0"/>
              <a:t>environment </a:t>
            </a:r>
            <a:r>
              <a:rPr lang="en-US" dirty="0"/>
              <a:t>variables.</a:t>
            </a:r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In the first method, When the parent shell creates a new process, it passes each exported function definition as an environment </a:t>
            </a:r>
            <a:r>
              <a:rPr lang="en-US" dirty="0" smtClean="0"/>
              <a:t>variable.</a:t>
            </a:r>
            <a:endParaRPr lang="en-US" dirty="0"/>
          </a:p>
          <a:p>
            <a:pPr lvl="1"/>
            <a:r>
              <a:rPr lang="en-US" dirty="0"/>
              <a:t>If the child process runs bash, the bash program will turn the environment variable back to a function definition, just like what is defined in the second method.</a:t>
            </a:r>
          </a:p>
          <a:p>
            <a:r>
              <a:rPr lang="en-US" dirty="0"/>
              <a:t>The second method does not require the parent process to be a shell </a:t>
            </a:r>
            <a:r>
              <a:rPr lang="en-US" dirty="0" smtClean="0"/>
              <a:t>process.</a:t>
            </a:r>
            <a:endParaRPr lang="en-US" dirty="0"/>
          </a:p>
          <a:p>
            <a:r>
              <a:rPr lang="en-US" dirty="0"/>
              <a:t>Any process that needs to pass a function definition to the </a:t>
            </a:r>
            <a:r>
              <a:rPr lang="en-US" dirty="0" smtClean="0"/>
              <a:t>child bash process </a:t>
            </a:r>
            <a:r>
              <a:rPr lang="en-US" dirty="0"/>
              <a:t>can simply use environment </a:t>
            </a:r>
            <a:r>
              <a:rPr lang="en-US" dirty="0" smtClean="0"/>
              <a:t>variables.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624483"/>
            <a:ext cx="10948555" cy="5070764"/>
          </a:xfrm>
        </p:spPr>
        <p:txBody>
          <a:bodyPr/>
          <a:lstStyle/>
          <a:p>
            <a:r>
              <a:rPr lang="en-US" dirty="0"/>
              <a:t>Vulnerability </a:t>
            </a:r>
            <a:r>
              <a:rPr lang="en-US" dirty="0" smtClean="0"/>
              <a:t>named </a:t>
            </a:r>
            <a:r>
              <a:rPr lang="en-US" dirty="0"/>
              <a:t>Shellshock or </a:t>
            </a:r>
            <a:r>
              <a:rPr lang="en-US" dirty="0" err="1"/>
              <a:t>bashdoor</a:t>
            </a:r>
            <a:r>
              <a:rPr lang="en-US" dirty="0"/>
              <a:t> was publicly release on September 24, </a:t>
            </a:r>
            <a:r>
              <a:rPr lang="en-US" dirty="0"/>
              <a:t>2014. This vulnerability was assigned </a:t>
            </a:r>
            <a:r>
              <a:rPr lang="en-US" dirty="0" smtClean="0"/>
              <a:t>CVE-2014-6271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vulnerability exploited a mistake mad by bash when it converts environment variables to function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bug found has existed in the GNU bash source code since August 5, 1989</a:t>
            </a:r>
          </a:p>
          <a:p>
            <a:r>
              <a:rPr lang="en-US" dirty="0"/>
              <a:t>After the identification of this bug, several other bugs were found in the widely used bash shell</a:t>
            </a:r>
          </a:p>
          <a:p>
            <a:r>
              <a:rPr lang="en-US" dirty="0"/>
              <a:t>Shellshock refers to the family of the security bugs found in </a:t>
            </a:r>
            <a:r>
              <a:rPr lang="en-US" dirty="0" smtClean="0"/>
              <a:t>bash</a:t>
            </a: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5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5070764"/>
          </a:xfrm>
        </p:spPr>
        <p:txBody>
          <a:bodyPr/>
          <a:lstStyle/>
          <a:p>
            <a:r>
              <a:rPr lang="en-US" sz="2400" dirty="0" smtClean="0"/>
              <a:t>Parent </a:t>
            </a:r>
            <a:r>
              <a:rPr lang="en-US" sz="2400" dirty="0"/>
              <a:t>process can pass a function definition to a child shell process via an environment variable</a:t>
            </a:r>
          </a:p>
          <a:p>
            <a:r>
              <a:rPr lang="en-US" sz="2400" dirty="0"/>
              <a:t>Due to a bug in the parsing logic, bash executes some of the command contained in the </a:t>
            </a:r>
            <a:r>
              <a:rPr lang="en-US" sz="2400" dirty="0" smtClean="0"/>
              <a:t>variable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4908" y="2896334"/>
            <a:ext cx="10369228" cy="3412052"/>
            <a:chOff x="591850" y="3176317"/>
            <a:chExt cx="10369228" cy="3412052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50" y="3251627"/>
              <a:ext cx="7775974" cy="33367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97907EB-9393-420E-B12A-9214676105BE}"/>
                </a:ext>
              </a:extLst>
            </p:cNvPr>
            <p:cNvSpPr txBox="1"/>
            <p:nvPr/>
          </p:nvSpPr>
          <p:spPr>
            <a:xfrm>
              <a:off x="9113648" y="3176317"/>
              <a:ext cx="184743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Extra command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8513591" y="3291999"/>
              <a:ext cx="414669" cy="168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11815" y="3576427"/>
              <a:ext cx="157089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252971"/>
            <a:ext cx="10948555" cy="50707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shellshock bug starts in the </a:t>
            </a:r>
            <a:r>
              <a:rPr lang="en-US" dirty="0" err="1"/>
              <a:t>variables.c</a:t>
            </a:r>
            <a:r>
              <a:rPr lang="en-US" dirty="0"/>
              <a:t> file in the bash source code</a:t>
            </a:r>
          </a:p>
          <a:p>
            <a:r>
              <a:rPr lang="en-US" dirty="0"/>
              <a:t>The code snippet relevant to the </a:t>
            </a:r>
            <a:r>
              <a:rPr lang="en-US" dirty="0" smtClean="0"/>
              <a:t>mistake: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C5E918-A737-4B87-95D5-0C05480CE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9" t="28372" r="31041" b="30232"/>
          <a:stretch/>
        </p:blipFill>
        <p:spPr>
          <a:xfrm>
            <a:off x="721921" y="2350340"/>
            <a:ext cx="8006317" cy="39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90730"/>
            <a:ext cx="10948555" cy="50707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In </a:t>
            </a:r>
            <a:r>
              <a:rPr lang="en-US" dirty="0"/>
              <a:t>this code, at Line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r>
              <a:rPr lang="en-US" dirty="0" smtClean="0"/>
              <a:t>, </a:t>
            </a:r>
            <a:r>
              <a:rPr lang="en-US" dirty="0"/>
              <a:t>bash checks if there is an exported function by checking whether the value of an environment variable starts with “</a:t>
            </a:r>
            <a:r>
              <a:rPr lang="en-US" b="1" dirty="0"/>
              <a:t>() {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or not. Once found, bash replaces the “</a:t>
            </a:r>
            <a:r>
              <a:rPr lang="en-US" b="1" dirty="0"/>
              <a:t>=</a:t>
            </a:r>
            <a:r>
              <a:rPr lang="en-US" dirty="0"/>
              <a:t>“ with a space.</a:t>
            </a:r>
          </a:p>
          <a:p>
            <a:pPr>
              <a:spcAft>
                <a:spcPts val="600"/>
              </a:spcAft>
            </a:pPr>
            <a:r>
              <a:rPr lang="en-US" dirty="0"/>
              <a:t>Bash then calls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parse_and_execute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( </a:t>
            </a:r>
            <a:r>
              <a:rPr lang="en-US" dirty="0" smtClean="0"/>
              <a:t>Line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r>
              <a:rPr lang="en-US" dirty="0" smtClean="0"/>
              <a:t>) </a:t>
            </a:r>
            <a:r>
              <a:rPr lang="en-US" dirty="0"/>
              <a:t>to parse the function definition. Unfortunately, this function can parse other shell commands, not just function definition</a:t>
            </a:r>
          </a:p>
          <a:p>
            <a:pPr>
              <a:spcAft>
                <a:spcPts val="600"/>
              </a:spcAft>
            </a:pPr>
            <a:r>
              <a:rPr lang="en-US" dirty="0"/>
              <a:t>If the string is a function definition, the function will only parse it and not execute it</a:t>
            </a:r>
          </a:p>
          <a:p>
            <a:pPr>
              <a:spcAft>
                <a:spcPts val="600"/>
              </a:spcAft>
            </a:pPr>
            <a:r>
              <a:rPr lang="en-US" dirty="0"/>
              <a:t>If the string contains a shell command, the function will execute it</a:t>
            </a:r>
            <a:r>
              <a:rPr lang="en-US" dirty="0" smtClean="0"/>
              <a:t>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66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3155</TotalTime>
  <Words>2260</Words>
  <Application>Microsoft Office PowerPoint</Application>
  <PresentationFormat>Widescreen</PresentationFormat>
  <Paragraphs>333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Office Theme</vt:lpstr>
      <vt:lpstr>SHELLSHOCK ATTACK </vt:lpstr>
      <vt:lpstr>Background: Shell Functions</vt:lpstr>
      <vt:lpstr>Passing Shell Function to Child Process</vt:lpstr>
      <vt:lpstr>Passing Shell Function to Child Process</vt:lpstr>
      <vt:lpstr>Passing Shell Function to Child Process</vt:lpstr>
      <vt:lpstr>Shellshock Vulnerability</vt:lpstr>
      <vt:lpstr>Shellshock Vulnerability</vt:lpstr>
      <vt:lpstr>Mistake in the Bash Source Code</vt:lpstr>
      <vt:lpstr>Mistake in the Bash Source Code</vt:lpstr>
      <vt:lpstr>Mistake in the Bash Source Code</vt:lpstr>
      <vt:lpstr>Exploiting the Shellshock Vulnerability</vt:lpstr>
      <vt:lpstr>Shellshock Attack on Set-UID Programs</vt:lpstr>
      <vt:lpstr>Shellshock Attack on Set-UID Programs</vt:lpstr>
      <vt:lpstr>Shellshock Attack on CGI Programs</vt:lpstr>
      <vt:lpstr>Shellshock Attack on CGI Programs: Setup</vt:lpstr>
      <vt:lpstr>How Web Server Invokes CGI Programs</vt:lpstr>
      <vt:lpstr>How Use Data Get Into CGI Programs</vt:lpstr>
      <vt:lpstr>How Use Data Get Into CGI Programs</vt:lpstr>
      <vt:lpstr>Launching the Shellshock Attack</vt:lpstr>
      <vt:lpstr>Shellshock Attack: Steal Passwords</vt:lpstr>
      <vt:lpstr>Shellshock Attack: Create Reverse Shell</vt:lpstr>
      <vt:lpstr>Create a Reverse Shell </vt:lpstr>
      <vt:lpstr>Creating Reverse Shell </vt:lpstr>
      <vt:lpstr>Shellshock Attack on CGI: Get Reverse Shell</vt:lpstr>
      <vt:lpstr>Summary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265</cp:revision>
  <dcterms:created xsi:type="dcterms:W3CDTF">2017-10-29T00:53:57Z</dcterms:created>
  <dcterms:modified xsi:type="dcterms:W3CDTF">2017-12-26T19:36:05Z</dcterms:modified>
</cp:coreProperties>
</file>