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8"/>
  </p:notesMasterIdLst>
  <p:sldIdLst>
    <p:sldId id="256" r:id="rId3"/>
    <p:sldId id="257" r:id="rId4"/>
    <p:sldId id="258" r:id="rId5"/>
    <p:sldId id="259" r:id="rId6"/>
    <p:sldId id="267" r:id="rId7"/>
    <p:sldId id="260" r:id="rId8"/>
    <p:sldId id="261" r:id="rId9"/>
    <p:sldId id="262" r:id="rId10"/>
    <p:sldId id="263" r:id="rId11"/>
    <p:sldId id="264" r:id="rId12"/>
    <p:sldId id="265" r:id="rId13"/>
    <p:sldId id="268" r:id="rId14"/>
    <p:sldId id="269" r:id="rId15"/>
    <p:sldId id="266" r:id="rId16"/>
    <p:sldId id="270" r:id="rId17"/>
  </p:sldIdLst>
  <p:sldSz cx="12192000" cy="6858000"/>
  <p:notesSz cx="6858000" cy="9144000"/>
  <p:embeddedFontLs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bold r:id="rId24"/>
      <p:italic r:id="rId25"/>
      <p:boldItalic r:id="rId26"/>
    </p:embeddedFont>
    <p:embeddedFont>
      <p:font typeface="Roboto Medium"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8A9918-9216-4F93-96A3-CD092C17C336}">
  <a:tblStyle styleId="{328A9918-9216-4F93-96A3-CD092C17C3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05" autoAdjust="0"/>
    <p:restoredTop sz="88456" autoAdjust="0"/>
  </p:normalViewPr>
  <p:slideViewPr>
    <p:cSldViewPr snapToGrid="0">
      <p:cViewPr varScale="1">
        <p:scale>
          <a:sx n="66" d="100"/>
          <a:sy n="66" d="100"/>
        </p:scale>
        <p:origin x="475" y="4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our extensive exploration of the ShanghaiT1DM and ShanghaiT2DM datasets, we have deeply delved into the realm of data visualization and correlation to propel diabetes research forward. Through the utilization of diverse visualization methods like scatter plots, heat maps, and box plots, we have unearthed profound insights into the intricate interrelationships among various diabetes-related variables.</a:t>
            </a:r>
          </a:p>
          <a:p>
            <a:pPr algn="l"/>
            <a:endPar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These correlations play a pivotal role in enhancing diabetes care and underscore the substantial advantages of utilizing advanced data analysis tools in healthcare research. Our meticulous scrutiny of patterns has reaffirmed the critical role of data-driven decision-making in the medical sciences, emphasizing the indispensable nature of advanced data visualization and correlation in deriving significant insights into diabetes management.</a:t>
            </a:r>
          </a:p>
          <a:p>
            <a:pPr algn="l"/>
            <a:endPar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Looking ahead, it is imperative to harness these insights to craft innovative strategies for diabetes prevention and management. The integration of machine learning algorithms and artificial intelligence into our analytical frameworks holds the potential to revolutionize personalized healthcare delivery, enabling tailored interventions based on individual patient profiles. This transition towards a data-driven healthcare approach not only promises to elevate patient outcomes but also to establish a more sustainable and effective healthcare system.</a:t>
            </a:r>
          </a:p>
          <a:p>
            <a:pPr marL="0" lvl="0" indent="0" algn="l" rtl="0">
              <a:spcBef>
                <a:spcPts val="0"/>
              </a:spcBef>
              <a:spcAft>
                <a:spcPts val="0"/>
              </a:spcAft>
              <a:buNone/>
            </a:pPr>
            <a:endParaRPr dirty="0"/>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Managing Data Quality and Privacy in Diabetes Research</a:t>
            </a: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diabetes research, we encounter significant challenges related to ensuring accurate and consistent data in the datasets like ShanghaiT1DM and ShanghaiT2DM. Here are the key considerations for managing data quality and privacy:</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Data Quality</a:t>
            </a:r>
          </a:p>
          <a:p>
            <a:pPr algn="l">
              <a:buFont typeface="Arial" panose="020B0604020202020204" pitchFamily="34" charset="0"/>
              <a:buChar char="•"/>
            </a:pPr>
            <a:r>
              <a:rPr lang="en-US" sz="1400" b="1"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Challenges:</a:t>
            </a: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 Ensuring accuracy and consistency of the information.</a:t>
            </a:r>
          </a:p>
          <a:p>
            <a:pPr algn="l">
              <a:buFont typeface="Arial" panose="020B0604020202020204" pitchFamily="34" charset="0"/>
              <a:buChar char="•"/>
            </a:pPr>
            <a:r>
              <a:rPr lang="en-US" sz="1400" b="1"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Approach:</a:t>
            </a: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 Rigorous data preprocessing techniques are essential to address issues such as missing data points and inconsistencies. This involves data cleaning to remove inaccuracies, normalization to standardize data ranges, and feature selection to identify the most relevant variables for analysis.</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Data Privacy</a:t>
            </a:r>
          </a:p>
          <a:p>
            <a:pPr algn="l">
              <a:buFont typeface="Arial" panose="020B0604020202020204" pitchFamily="34" charset="0"/>
              <a:buChar char="•"/>
            </a:pPr>
            <a:r>
              <a:rPr lang="en-US" sz="1400" b="1"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Importance:</a:t>
            </a: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 Protecting the privacy of patient data is crucial in diabetes research.</a:t>
            </a:r>
          </a:p>
          <a:p>
            <a:pPr algn="l">
              <a:buFont typeface="Arial" panose="020B0604020202020204" pitchFamily="34" charset="0"/>
              <a:buChar char="•"/>
            </a:pPr>
            <a:r>
              <a:rPr lang="en-US" sz="1400" b="1"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Protocols:</a:t>
            </a: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Adhering to strict protocols and ethical guidelines to safeguard sensitive information, including patient identities and medical histories, is essential to maintain data privacy.</a:t>
            </a: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By addressing these considerations, we aim to ensure the integrity of the data and the protection of patient privacy in our diabetes research endeavors.</a:t>
            </a:r>
          </a:p>
          <a:p>
            <a:pPr marL="0" lvl="0" indent="0" algn="l" rtl="0">
              <a:spcBef>
                <a:spcPts val="0"/>
              </a:spcBef>
              <a:spcAft>
                <a:spcPts val="0"/>
              </a:spcAft>
              <a:buNone/>
            </a:pPr>
            <a:endParaRPr dirty="0"/>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Understanding Limitations in Diabetes Datasets</a:t>
            </a: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As we delve into the ShanghaiT1DM and ShanghaiT2DM diabetes datasets, we have uncovered critical insights into their limitations. Here are the key aspects we've discovered:</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Dataset Scope and Representativeness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limited size and scope of the datasets may not effectively capture the diverse nature of real-world diabetes cases.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This constraint poses challenges for demonstrating the effectiveness of data analytics in addressing the complexities of diabetes.</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Need for Comprehensive and Diverse Data Sources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absence of a control dataset underscores the necessity for larger and more diverse datasets to enhance the reliability and applicability of research findings in real-world scenarios.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Comprehensive and varied data sources are essential to ensure scientifically valid and ethically sound research outcomes.</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Economic and Healthcare Access Considerations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lack of a cost dataset hampers efforts to comprehend the economic aspects of diabetes management and identify healthcare access disparities among diabetic patients.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A comprehensive analysis is crucial to inform decision-making in diabetes management and address disparities in healthcare access.</a:t>
            </a: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By acknowledging these limitations, we aim to emphasize the importance of robust, diverse, and comprehensive datasets to ensure effective analysis and informed decision-making in diabetes management.</a:t>
            </a:r>
          </a:p>
          <a:p>
            <a:pPr marL="0" lvl="0" indent="0" algn="l" rtl="0">
              <a:spcBef>
                <a:spcPts val="0"/>
              </a:spcBef>
              <a:spcAft>
                <a:spcPts val="0"/>
              </a:spcAft>
              <a:buNone/>
            </a:pPr>
            <a:endParaRPr dirty="0"/>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02424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978851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4114434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We analyzed the ShanghaiT1DM and ShanghaiT2DM datasets to uncover correlations and insights into health factors among individuals with diabetes. We aimed to address key questions about health factors, diabetes-related complications, and gender-specific risks to provide visual insights for improved diabetes management and overall health outcomes. By using data visualization techniques, we enhanced our understanding and equipped professionals with the skills necessary for handling complex data analyses in diabetes management, contributing to better healthcare practices and outcomes.</a:t>
            </a:r>
            <a:endParaRPr sz="1400" dirty="0">
              <a:latin typeface="Roboto" panose="02000000000000000000" pitchFamily="2" charset="0"/>
              <a:ea typeface="Roboto" panose="02000000000000000000" pitchFamily="2" charset="0"/>
              <a:cs typeface="Roboto" panose="02000000000000000000" pitchFamily="2" charset="0"/>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Visual Analysis of Diabetes Datasets</a:t>
            </a: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our research, we aimed to visually analyze the ShanghaiT1DM and ShanghaiT2DM datasets to uncover correlations and insights into various health factors in individuals with diabetes. Through visualization and data correlation, we addressed the following key questions:</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Understanding Health Factors in Diabetes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We investigated how weight, blood sugar levels, age, cholesterol, and gender interrelate in individuals with diabetes.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Our goal was to use these correlations to inform strategies for maintaining overall health.</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Diabetes-Related Health Connections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We explored the specific connections between blood sugar levels and prevalent diabetes-related complications such as eye, nerve, and kidney problems.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Our aim was to use visualized connections to guide strategies for mitigating associated risks and promoting well-being.</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Gender, Heart Risks, and Blood Sugar</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We delved into the differences in heart risks based on blood sugar levels for men and women with diabetes.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Our objective was to use visualized correlations to develop tailored heart health management strategies for specific gender-related risks in the context of diabetes.</a:t>
            </a:r>
          </a:p>
          <a:p>
            <a:pPr marL="0" lvl="0" indent="0" algn="l" rtl="0">
              <a:spcBef>
                <a:spcPts val="0"/>
              </a:spcBef>
              <a:spcAft>
                <a:spcPts val="0"/>
              </a:spcAft>
              <a:buNone/>
            </a:pPr>
            <a:endParaRPr dirty="0"/>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Overview of Patient Data Analysis</a:t>
            </a: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our study, the summary sheets contain detailed information about the patients' clinical characteristics, laboratory measurements, and medications. Each row in the Excel tables within the "Shanghai_T1DM" and "Shanghai_T2DM" folders represents a patient.</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Clinical Characteristics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summary sheets cover patient ID, gender, age, height, weight, BMI, smoking and drinking history, type and duration of diabetes, diabetic complications, comorbidities, and the occurrence of hypoglycemia.</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Laboratory Measurements</a:t>
            </a:r>
          </a:p>
          <a:p>
            <a:pPr algn="l">
              <a:buFont typeface="Arial" panose="020B0604020202020204" pitchFamily="34" charset="0"/>
              <a:buChar char="•"/>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summary sheets list fasting and 2-hour postprandial plasma glucose/C-peptide/insulin, HbA1c, glycated albumin, cholesterol levels, creatinine, estimated glomerular filtration rate, uric acid, and blood urea nitrogen. They also include records of hypoglycemic agents and medications for other diseases before the CGM reading.</a:t>
            </a:r>
          </a:p>
          <a:p>
            <a:pPr marL="0" lvl="0" indent="0" algn="l" rtl="0">
              <a:spcBef>
                <a:spcPts val="0"/>
              </a:spcBef>
              <a:spcAft>
                <a:spcPts val="0"/>
              </a:spcAft>
              <a:buNone/>
            </a:pPr>
            <a:endParaRPr dirty="0"/>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47025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Do men and women face different risks for heart problems if they have diabetes, and what should we know about it?</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Understanding Gender Discrepancies in Diabetes-Related Heart Risks</a:t>
            </a: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our analysis, we found discernible differences in the risk of heart problems between men and women with diabetes. Specifically, males were at higher risk of macrovascular complications at certain HbA1c levels, while females showed distinct risk profiles and outcomes. These findings emphasize the need for tailored approaches to diabetes management, considering the unique risk profiles evident between males and females.</a:t>
            </a:r>
          </a:p>
          <a:p>
            <a:pPr algn="l"/>
            <a:r>
              <a:rPr lang="en-US" sz="1400" b="1" i="0" dirty="0">
                <a:effectLst/>
                <a:highlight>
                  <a:srgbClr val="FFFFFF"/>
                </a:highlight>
                <a:latin typeface="Roboto" panose="02000000000000000000" pitchFamily="2" charset="0"/>
                <a:ea typeface="Roboto" panose="02000000000000000000" pitchFamily="2" charset="0"/>
                <a:cs typeface="Roboto" panose="02000000000000000000" pitchFamily="2" charset="0"/>
              </a:rPr>
              <a:t>Implications for Staying Healthy</a:t>
            </a: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data highlights the importance of early detection in mitigating the likelihood of complications. Our analysis indicates that early diagnosis may help reduce the risk of microvascular disease. Additionally, the data shows that late diagnosis in patients within the 50-70s age range led to more macrovascular complications. Conversely, individuals diagnosed later in life did not demonstrate an increase in macrovascular complications.</a:t>
            </a:r>
          </a:p>
          <a:p>
            <a:pPr algn="l"/>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These insights underscore the need for personalized and timely interventions in diabetes management, especially concerning the distinct risks faced by men and women in relation to heart problems.</a:t>
            </a:r>
          </a:p>
          <a:p>
            <a:pPr algn="l"/>
            <a:endPar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r>
              <a:rPr lang="en-US" sz="1400" b="1"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What does 100 mmol/mol mean?</a:t>
            </a:r>
          </a:p>
          <a:p>
            <a:pPr marL="0" lvl="0" indent="0" algn="l" rtl="0">
              <a:spcBef>
                <a:spcPts val="0"/>
              </a:spcBef>
              <a:spcAft>
                <a:spcPts val="0"/>
              </a:spcAft>
              <a:buNone/>
            </a:pPr>
            <a:r>
              <a:rPr lang="en-US" sz="1400" b="0" i="0" dirty="0">
                <a:solidFill>
                  <a:srgbClr val="61646B"/>
                </a:solidFill>
                <a:effectLst/>
                <a:highlight>
                  <a:srgbClr val="FFFFFF"/>
                </a:highlight>
                <a:latin typeface="Roboto" panose="02000000000000000000" pitchFamily="2" charset="0"/>
                <a:ea typeface="Roboto" panose="02000000000000000000" pitchFamily="2" charset="0"/>
                <a:cs typeface="Roboto" panose="02000000000000000000" pitchFamily="2" charset="0"/>
              </a:rPr>
              <a:t>"100 mmol/mol" is a measure of how much sugar has been sticking to the blood cells over the past few months. In a diabetic study, it shows that there has been a lot of sugar in the blood during that time, which can cause health problems. It's important for people with diabetes to keep this number lower to stay healthy.</a:t>
            </a:r>
            <a:endParaRPr sz="1400" dirty="0">
              <a:latin typeface="Roboto" panose="02000000000000000000" pitchFamily="2" charset="0"/>
              <a:ea typeface="Roboto" panose="02000000000000000000" pitchFamily="2" charset="0"/>
              <a:cs typeface="Roboto" panose="02000000000000000000" pitchFamily="2" charset="0"/>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{328A9918-9216-4F93-96A3-CD092C17C336}</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6.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6.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LaShawnSykes/Group-3_Project1/blob/Aaron-Cranor/PNGs/lineplothba1c.png" TargetMode="External"/><Relationship Id="rId2" Type="http://schemas.openxmlformats.org/officeDocument/2006/relationships/notesSlide" Target="../notesSlides/notesSlide7.xml"/><Relationship Id="rId1" Type="http://schemas.openxmlformats.org/officeDocument/2006/relationships/slideLayout" Target="../slideLayouts/slideLayout76.xml"/><Relationship Id="rId4" Type="http://schemas.openxmlformats.org/officeDocument/2006/relationships/hyperlink" Target="https://github.com/LaShawnSykes/Group-3_Project1/blob/Aaron-Cranor/PNGs/scatteragecholesterol.p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aShawnSykes/Group-3_Project1/blob/Aaron-Cranor/PNGs/bmidmc.png" TargetMode="External"/><Relationship Id="rId2" Type="http://schemas.openxmlformats.org/officeDocument/2006/relationships/notesSlide" Target="../notesSlides/notesSlide8.xml"/><Relationship Id="rId1" Type="http://schemas.openxmlformats.org/officeDocument/2006/relationships/slideLayout" Target="../slideLayouts/slideLayout76.xml"/><Relationship Id="rId5" Type="http://schemas.openxmlformats.org/officeDocument/2006/relationships/hyperlink" Target="https://github.com/LaShawnSykes/Group-3_Project1/blob/Aaron-Cranor/PNGs/hypoglycemia.png" TargetMode="External"/><Relationship Id="rId4" Type="http://schemas.openxmlformats.org/officeDocument/2006/relationships/hyperlink" Target="https://github.com/LaShawnSykes/Group-3_Project1/blob/Aaron-Cranor/PNGs/boxplotfastingplasma.png"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6.xml"/><Relationship Id="rId1" Type="http://schemas.openxmlformats.org/officeDocument/2006/relationships/themeOverride" Target="../theme/themeOverride2.xml"/><Relationship Id="rId5" Type="http://schemas.openxmlformats.org/officeDocument/2006/relationships/hyperlink" Target="https://github.com/LaShawnSykes/Group-3_Project1/blob/Lewis-Hill/graph.png" TargetMode="External"/><Relationship Id="rId4" Type="http://schemas.openxmlformats.org/officeDocument/2006/relationships/hyperlink" Target="https://github.com/LaShawnSykes/Group-3_Project1/blob/Aaron-Cranor/PNGs/stackedbarchar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95332" y="2142333"/>
            <a:ext cx="4021424" cy="79864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1, Group 3</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646277" y="2634724"/>
            <a:ext cx="6283800" cy="2479885"/>
          </a:xfrm>
          <a:prstGeom prst="rect">
            <a:avLst/>
          </a:prstGeom>
        </p:spPr>
        <p:txBody>
          <a:bodyPr spcFirstLastPara="1" wrap="square" lIns="487675" tIns="121900" rIns="121900" bIns="121900" anchor="t" anchorCtr="0">
            <a:noAutofit/>
          </a:bodyPr>
          <a:lstStyle/>
          <a:p>
            <a:pPr lvl="0">
              <a:buSzPts val="1300"/>
            </a:pPr>
            <a:r>
              <a:rPr lang="en-US" sz="5300" b="0" dirty="0">
                <a:solidFill>
                  <a:schemeClr val="lt1"/>
                </a:solidFill>
                <a:latin typeface="Roboto Medium"/>
                <a:ea typeface="Roboto Medium"/>
                <a:cs typeface="Roboto Medium"/>
                <a:sym typeface="Roboto Medium"/>
              </a:rPr>
              <a:t>Visual Analysis of Health Factors in Diabetes</a:t>
            </a:r>
            <a:endParaRPr sz="53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350431" y="117734"/>
            <a:ext cx="3558623" cy="6740266"/>
          </a:xfrm>
          <a:prstGeom prst="rect">
            <a:avLst/>
          </a:prstGeom>
          <a:solidFill>
            <a:schemeClr val="bg2">
              <a:lumMod val="75000"/>
              <a:lumOff val="25000"/>
            </a:schemeClr>
          </a:solidFill>
          <a:ln>
            <a:noFill/>
          </a:ln>
        </p:spPr>
        <p:txBody>
          <a:bodyPr spcFirstLastPara="1" wrap="square" lIns="121900" tIns="121900" rIns="121900" bIns="121900" anchor="t" anchorCtr="0">
            <a:spAutoFit/>
          </a:bodyPr>
          <a:lstStyle/>
          <a:p>
            <a:pPr lvl="0">
              <a:lnSpc>
                <a:spcPct val="115000"/>
              </a:lnSpc>
              <a:spcAft>
                <a:spcPts val="2100"/>
              </a:spcAft>
            </a:pPr>
            <a:r>
              <a:rPr lang="en-US" sz="1800" dirty="0">
                <a:solidFill>
                  <a:schemeClr val="lt1"/>
                </a:solidFill>
                <a:latin typeface="Roboto Medium"/>
                <a:ea typeface="Roboto Medium"/>
                <a:cs typeface="Roboto Medium"/>
                <a:sym typeface="Roboto Medium"/>
              </a:rPr>
              <a:t>Team Members:</a:t>
            </a:r>
          </a:p>
          <a:p>
            <a:pPr lvl="0">
              <a:lnSpc>
                <a:spcPct val="115000"/>
              </a:lnSpc>
              <a:spcAft>
                <a:spcPts val="2100"/>
              </a:spcAft>
            </a:pPr>
            <a:r>
              <a:rPr lang="en-US" sz="1800" dirty="0">
                <a:solidFill>
                  <a:schemeClr val="lt1"/>
                </a:solidFill>
                <a:latin typeface="Roboto Medium"/>
                <a:ea typeface="Roboto Medium"/>
                <a:cs typeface="Roboto Medium"/>
                <a:sym typeface="Roboto Medium"/>
              </a:rPr>
              <a:t>Project Manager &amp; Data Engineer &amp; Documentation Lead &amp; README.md Lead: </a:t>
            </a:r>
          </a:p>
          <a:p>
            <a:pPr lvl="0">
              <a:lnSpc>
                <a:spcPct val="115000"/>
              </a:lnSpc>
              <a:spcAft>
                <a:spcPts val="2100"/>
              </a:spcAft>
            </a:pPr>
            <a:r>
              <a:rPr lang="en-US" sz="1600" b="1" dirty="0">
                <a:solidFill>
                  <a:srgbClr val="FCB912"/>
                </a:solidFill>
                <a:latin typeface="Roboto"/>
                <a:ea typeface="Roboto"/>
                <a:cs typeface="Roboto"/>
                <a:sym typeface="Roboto Medium"/>
              </a:rPr>
              <a:t>La Shawn Sykes</a:t>
            </a:r>
          </a:p>
          <a:p>
            <a:pPr lvl="0">
              <a:lnSpc>
                <a:spcPct val="115000"/>
              </a:lnSpc>
              <a:spcAft>
                <a:spcPts val="2100"/>
              </a:spcAft>
            </a:pPr>
            <a:endParaRPr lang="en-US" sz="1800" dirty="0">
              <a:solidFill>
                <a:schemeClr val="lt1"/>
              </a:solidFill>
              <a:latin typeface="Roboto Medium"/>
              <a:ea typeface="Roboto Medium"/>
              <a:cs typeface="Roboto Medium"/>
              <a:sym typeface="Roboto Medium"/>
            </a:endParaRPr>
          </a:p>
          <a:p>
            <a:pPr lvl="0">
              <a:lnSpc>
                <a:spcPct val="115000"/>
              </a:lnSpc>
              <a:spcAft>
                <a:spcPts val="2100"/>
              </a:spcAft>
            </a:pPr>
            <a:r>
              <a:rPr lang="en-US" sz="1800" dirty="0">
                <a:solidFill>
                  <a:schemeClr val="lt1"/>
                </a:solidFill>
                <a:latin typeface="Roboto Medium"/>
                <a:ea typeface="Roboto Medium"/>
                <a:cs typeface="Roboto Medium"/>
                <a:sym typeface="Roboto Medium"/>
              </a:rPr>
              <a:t>Visualization Specialist &amp; Data Analyst: </a:t>
            </a:r>
          </a:p>
          <a:p>
            <a:pPr>
              <a:lnSpc>
                <a:spcPct val="115000"/>
              </a:lnSpc>
              <a:spcAft>
                <a:spcPts val="2100"/>
              </a:spcAft>
            </a:pPr>
            <a:r>
              <a:rPr lang="en-US" sz="1600" b="1" dirty="0">
                <a:solidFill>
                  <a:srgbClr val="FCB912"/>
                </a:solidFill>
                <a:latin typeface="Roboto"/>
                <a:ea typeface="Roboto"/>
                <a:cs typeface="Roboto"/>
                <a:sym typeface="Roboto Medium"/>
              </a:rPr>
              <a:t>Aaron Cranor</a:t>
            </a:r>
          </a:p>
          <a:p>
            <a:pPr lvl="0">
              <a:lnSpc>
                <a:spcPct val="115000"/>
              </a:lnSpc>
              <a:spcAft>
                <a:spcPts val="2100"/>
              </a:spcAft>
            </a:pPr>
            <a:endParaRPr lang="en-US" sz="1800" dirty="0">
              <a:solidFill>
                <a:schemeClr val="lt1"/>
              </a:solidFill>
              <a:latin typeface="Roboto Medium"/>
              <a:ea typeface="Roboto Medium"/>
              <a:cs typeface="Roboto Medium"/>
              <a:sym typeface="Roboto Medium"/>
            </a:endParaRPr>
          </a:p>
          <a:p>
            <a:pPr lvl="0">
              <a:lnSpc>
                <a:spcPct val="115000"/>
              </a:lnSpc>
              <a:spcAft>
                <a:spcPts val="2100"/>
              </a:spcAft>
            </a:pPr>
            <a:r>
              <a:rPr lang="en-US" sz="1800" dirty="0">
                <a:solidFill>
                  <a:schemeClr val="lt1"/>
                </a:solidFill>
                <a:latin typeface="Roboto Medium"/>
                <a:ea typeface="Roboto Medium"/>
                <a:cs typeface="Roboto Medium"/>
                <a:sym typeface="Roboto Medium"/>
              </a:rPr>
              <a:t>README.md Support &amp; Team Member:</a:t>
            </a:r>
          </a:p>
          <a:p>
            <a:pPr lvl="0">
              <a:lnSpc>
                <a:spcPct val="115000"/>
              </a:lnSpc>
              <a:spcAft>
                <a:spcPts val="2100"/>
              </a:spcAft>
            </a:pPr>
            <a:r>
              <a:rPr lang="en-US" sz="1800" dirty="0">
                <a:solidFill>
                  <a:schemeClr val="lt1"/>
                </a:solidFill>
                <a:latin typeface="Roboto Medium"/>
                <a:ea typeface="Roboto Medium"/>
                <a:cs typeface="Roboto Medium"/>
                <a:sym typeface="Roboto Medium"/>
              </a:rPr>
              <a:t> </a:t>
            </a:r>
            <a:r>
              <a:rPr lang="en-US" sz="1600" b="1" dirty="0">
                <a:solidFill>
                  <a:srgbClr val="FCB912"/>
                </a:solidFill>
                <a:latin typeface="Roboto"/>
                <a:ea typeface="Roboto"/>
                <a:cs typeface="Roboto"/>
                <a:sym typeface="Roboto Medium"/>
              </a:rPr>
              <a:t>Lewis Hill</a:t>
            </a:r>
            <a:endParaRPr sz="1600" b="1" dirty="0">
              <a:solidFill>
                <a:srgbClr val="FCB912"/>
              </a:solidFill>
              <a:latin typeface="Roboto"/>
              <a:ea typeface="Roboto"/>
              <a:cs typeface="Roboto"/>
              <a:sym typeface="Roboto Medium"/>
            </a:endParaRPr>
          </a:p>
        </p:txBody>
      </p:sp>
      <p:cxnSp>
        <p:nvCxnSpPr>
          <p:cNvPr id="910" name="Google Shape;910;p79"/>
          <p:cNvCxnSpPr/>
          <p:nvPr/>
        </p:nvCxnSpPr>
        <p:spPr>
          <a:xfrm>
            <a:off x="5797000" y="2634733"/>
            <a:ext cx="1291500" cy="0"/>
          </a:xfrm>
          <a:prstGeom prst="straightConnector1">
            <a:avLst/>
          </a:prstGeom>
          <a:noFill/>
          <a:ln w="19050" cap="flat" cmpd="sng">
            <a:solidFill>
              <a:schemeClr val="lt1"/>
            </a:solidFill>
            <a:prstDash val="solid"/>
            <a:round/>
            <a:headEnd type="none" w="med" len="med"/>
            <a:tailEnd type="none" w="med" len="med"/>
          </a:ln>
        </p:spPr>
      </p:cxnSp>
      <p:cxnSp>
        <p:nvCxnSpPr>
          <p:cNvPr id="911" name="Google Shape;911;p79"/>
          <p:cNvCxnSpPr>
            <a:cxnSpLocks/>
          </p:cNvCxnSpPr>
          <p:nvPr/>
        </p:nvCxnSpPr>
        <p:spPr>
          <a:xfrm>
            <a:off x="5810933" y="2634600"/>
            <a:ext cx="6381067" cy="124"/>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par>
                                <p:cTn id="14" presetID="10" presetClass="entr" presetSubtype="0" fill="hold" nodeType="withEffect">
                                  <p:stCondLst>
                                    <p:cond delay="0"/>
                                  </p:stCondLst>
                                  <p:childTnLst>
                                    <p:set>
                                      <p:cBhvr>
                                        <p:cTn id="15" dur="1" fill="hold">
                                          <p:stCondLst>
                                            <p:cond delay="0"/>
                                          </p:stCondLst>
                                        </p:cTn>
                                        <p:tgtEl>
                                          <p:spTgt spid="910"/>
                                        </p:tgtEl>
                                        <p:attrNameLst>
                                          <p:attrName>style.visibility</p:attrName>
                                        </p:attrNameLst>
                                      </p:cBhvr>
                                      <p:to>
                                        <p:strVal val="visible"/>
                                      </p:to>
                                    </p:set>
                                    <p:animEffect transition="in" filter="fade">
                                      <p:cBhvr>
                                        <p:cTn id="16" dur="1000"/>
                                        <p:tgtEl>
                                          <p:spTgt spid="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lang="en-US" dirty="0"/>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Summary</a:t>
            </a:r>
            <a:endParaRPr sz="3000" dirty="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2622226"/>
          </a:xfrm>
          <a:prstGeom prst="rect">
            <a:avLst/>
          </a:prstGeom>
          <a:noFill/>
          <a:ln>
            <a:noFill/>
          </a:ln>
        </p:spPr>
        <p:txBody>
          <a:bodyPr spcFirstLastPara="1" wrap="square" lIns="91425" tIns="91425" rIns="91425" bIns="91425" anchor="t" anchorCtr="0">
            <a:spAutoFit/>
          </a:bodyPr>
          <a:lstStyle/>
          <a:p>
            <a:pPr marL="114300" lvl="0" algn="l" rtl="0">
              <a:lnSpc>
                <a:spcPct val="90000"/>
              </a:lnSpc>
              <a:spcBef>
                <a:spcPts val="0"/>
              </a:spcBef>
              <a:spcAft>
                <a:spcPts val="0"/>
              </a:spcAft>
              <a:buClr>
                <a:srgbClr val="082D49"/>
              </a:buClr>
              <a:buSzPts val="1800"/>
            </a:pPr>
            <a:r>
              <a:rPr lang="en-US" sz="1600" dirty="0">
                <a:solidFill>
                  <a:srgbClr val="082D49"/>
                </a:solidFill>
                <a:latin typeface="Roboto"/>
                <a:ea typeface="Roboto"/>
                <a:cs typeface="Roboto"/>
                <a:sym typeface="Roboto"/>
              </a:rPr>
              <a:t>	In delving into the ShanghaiT1DM and ShanghaiT2DM datasets, we have undertaken an extensive exploration to discern the capacity of data visualization and correlation for elevating diabetes research. The employment of diverse visualization methods, including scatter plots, heat maps, and box plots, has yielded deep insights into the complex interrelations among various diabetes-related variables. </a:t>
            </a:r>
          </a:p>
          <a:p>
            <a:pPr marL="114300" lvl="0" algn="l" rtl="0">
              <a:lnSpc>
                <a:spcPct val="90000"/>
              </a:lnSpc>
              <a:spcBef>
                <a:spcPts val="0"/>
              </a:spcBef>
              <a:spcAft>
                <a:spcPts val="0"/>
              </a:spcAft>
              <a:buClr>
                <a:srgbClr val="082D49"/>
              </a:buClr>
              <a:buSzPts val="1800"/>
            </a:pPr>
            <a:endParaRPr lang="en-US" sz="1600" dirty="0">
              <a:solidFill>
                <a:srgbClr val="082D49"/>
              </a:solidFill>
              <a:latin typeface="Roboto"/>
              <a:ea typeface="Roboto"/>
              <a:cs typeface="Roboto"/>
              <a:sym typeface="Roboto"/>
            </a:endParaRPr>
          </a:p>
          <a:p>
            <a:pPr marL="114300" lvl="0" algn="l" rtl="0">
              <a:lnSpc>
                <a:spcPct val="90000"/>
              </a:lnSpc>
              <a:spcBef>
                <a:spcPts val="0"/>
              </a:spcBef>
              <a:spcAft>
                <a:spcPts val="0"/>
              </a:spcAft>
              <a:buClr>
                <a:srgbClr val="082D49"/>
              </a:buClr>
              <a:buSzPts val="1800"/>
            </a:pPr>
            <a:r>
              <a:rPr lang="en-US" sz="1600" dirty="0">
                <a:solidFill>
                  <a:srgbClr val="082D49"/>
                </a:solidFill>
                <a:latin typeface="Roboto"/>
                <a:ea typeface="Roboto"/>
                <a:cs typeface="Roboto"/>
                <a:sym typeface="Roboto"/>
              </a:rPr>
              <a:t>	These correlations, crucial for the progression of diabetes care, highlight the profound advantages of utilizing sophisticated data analysis tools in healthcare research. This meticulous examination of patterns has reaffirmed the critical role of data-driven decision-making in the medical sciences, emphasizing that advanced data visualization and correlation are essential for deriving significant insights into diabetes management.</a:t>
            </a:r>
            <a:endParaRPr sz="1600" dirty="0">
              <a:solidFill>
                <a:srgbClr val="082D49"/>
              </a:solidFill>
              <a:latin typeface="Roboto"/>
              <a:ea typeface="Roboto"/>
              <a:cs typeface="Roboto"/>
              <a:sym typeface="Roboto"/>
            </a:endParaRPr>
          </a:p>
        </p:txBody>
      </p:sp>
      <p:sp>
        <p:nvSpPr>
          <p:cNvPr id="992" name="Google Shape;992;p87"/>
          <p:cNvSpPr txBox="1"/>
          <p:nvPr/>
        </p:nvSpPr>
        <p:spPr>
          <a:xfrm>
            <a:off x="3339700" y="3880426"/>
            <a:ext cx="8518800" cy="1735830"/>
          </a:xfrm>
          <a:prstGeom prst="rect">
            <a:avLst/>
          </a:prstGeom>
          <a:noFill/>
          <a:ln>
            <a:noFill/>
          </a:ln>
        </p:spPr>
        <p:txBody>
          <a:bodyPr spcFirstLastPara="1" wrap="square" lIns="91425" tIns="91425" rIns="91425" bIns="91425" anchor="t" anchorCtr="0">
            <a:spAutoFit/>
          </a:bodyPr>
          <a:lstStyle/>
          <a:p>
            <a:pPr marL="114300" lvl="0" algn="l" rtl="0">
              <a:lnSpc>
                <a:spcPct val="90000"/>
              </a:lnSpc>
              <a:spcBef>
                <a:spcPts val="0"/>
              </a:spcBef>
              <a:spcAft>
                <a:spcPts val="0"/>
              </a:spcAft>
              <a:buClr>
                <a:srgbClr val="082D49"/>
              </a:buClr>
              <a:buSzPts val="1800"/>
            </a:pPr>
            <a:r>
              <a:rPr lang="en-US" sz="1600" dirty="0">
                <a:solidFill>
                  <a:srgbClr val="082D49"/>
                </a:solidFill>
                <a:latin typeface="Roboto"/>
                <a:ea typeface="Roboto"/>
                <a:cs typeface="Roboto"/>
                <a:sym typeface="Roboto"/>
              </a:rPr>
              <a:t>	Looking ahead, it is crucial to harness these insights for devising innovative strategies for diabetes prevention and management. The integration of machine learning algorithms and artificial intelligence within our analytical frameworks promises to transform personalized healthcare delivery, enabling the customization of interventions to individual patient profiles. This move towards a data-driven healthcare approach not only promises to improve patient outcomes but also to create a more sustainable and efficient healthcare system.</a:t>
            </a:r>
            <a:endParaRPr sz="1600" dirty="0">
              <a:solidFill>
                <a:srgbClr val="082D49"/>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1000" name="Google Shape;1000;p88"/>
          <p:cNvSpPr txBox="1"/>
          <p:nvPr/>
        </p:nvSpPr>
        <p:spPr>
          <a:xfrm>
            <a:off x="581640" y="1520011"/>
            <a:ext cx="2503204" cy="621000"/>
          </a:xfrm>
          <a:prstGeom prst="rect">
            <a:avLst/>
          </a:prstGeom>
          <a:noFill/>
          <a:ln>
            <a:noFill/>
          </a:ln>
        </p:spPr>
        <p:txBody>
          <a:bodyPr spcFirstLastPara="1" wrap="square" lIns="91425" tIns="91425" rIns="91425" bIns="91425" anchor="ctr" anchorCtr="0">
            <a:noAutofit/>
          </a:bodyPr>
          <a:lstStyle/>
          <a:p>
            <a:r>
              <a:rPr lang="en-US" sz="3000" dirty="0">
                <a:solidFill>
                  <a:srgbClr val="FFFFFF"/>
                </a:solidFill>
                <a:latin typeface="Roboto Light"/>
                <a:ea typeface="Roboto Light"/>
                <a:cs typeface="Roboto Light"/>
                <a:sym typeface="Roboto Light"/>
              </a:rPr>
              <a:t>Challenges and Factors</a:t>
            </a:r>
            <a:endParaRPr sz="3000" dirty="0">
              <a:solidFill>
                <a:srgbClr val="FFFFFF"/>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02" name="Google Shape;1002;p88"/>
          <p:cNvSpPr txBox="1"/>
          <p:nvPr/>
        </p:nvSpPr>
        <p:spPr>
          <a:xfrm>
            <a:off x="3339700" y="1141400"/>
            <a:ext cx="8518800" cy="342552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dirty="0">
                <a:solidFill>
                  <a:srgbClr val="082D49"/>
                </a:solidFill>
                <a:latin typeface="Roboto"/>
                <a:ea typeface="Roboto"/>
                <a:cs typeface="Roboto"/>
                <a:sym typeface="Roboto"/>
              </a:rPr>
              <a:t>In a dataset, challenges and considerations for data quality involve making sure the information is accurate and consistent.</a:t>
            </a:r>
          </a:p>
          <a:p>
            <a:pPr marL="0" lvl="0" indent="0" algn="l" rtl="0">
              <a:lnSpc>
                <a:spcPct val="90000"/>
              </a:lnSpc>
              <a:spcBef>
                <a:spcPts val="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r>
              <a:rPr lang="en-US" sz="1800" b="1" dirty="0">
                <a:solidFill>
                  <a:srgbClr val="082D49"/>
                </a:solidFill>
                <a:latin typeface="Roboto"/>
                <a:ea typeface="Roboto"/>
                <a:cs typeface="Roboto"/>
                <a:sym typeface="Roboto"/>
              </a:rPr>
              <a:t>Data Quality</a:t>
            </a:r>
            <a:r>
              <a:rPr lang="en-US" sz="1800" dirty="0">
                <a:solidFill>
                  <a:srgbClr val="082D49"/>
                </a:solidFill>
                <a:latin typeface="Roboto"/>
                <a:ea typeface="Roboto"/>
                <a:cs typeface="Roboto"/>
                <a:sym typeface="Roboto"/>
              </a:rPr>
              <a:t>: Managing data quality is a fundamental challenge in diabetes research. Issues such as missing data points and inconsistencies must be addressed through rigorous data preprocessing techniques. This includes data cleaning to remove inaccuracies, normalization to standardize data ranges, and feature selection to identify the most relevant variables for analysis.</a:t>
            </a:r>
          </a:p>
          <a:p>
            <a:pPr marL="0" lvl="0" indent="0" algn="l" rtl="0">
              <a:lnSpc>
                <a:spcPct val="90000"/>
              </a:lnSpc>
              <a:spcBef>
                <a:spcPts val="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r>
              <a:rPr lang="en-US" sz="1800" b="1" dirty="0">
                <a:solidFill>
                  <a:srgbClr val="082D49"/>
                </a:solidFill>
                <a:latin typeface="Roboto"/>
                <a:ea typeface="Roboto"/>
                <a:cs typeface="Roboto"/>
                <a:sym typeface="Roboto"/>
              </a:rPr>
              <a:t>Data Privacy: </a:t>
            </a:r>
            <a:r>
              <a:rPr lang="en-US" sz="1800" dirty="0">
                <a:solidFill>
                  <a:srgbClr val="082D49"/>
                </a:solidFill>
                <a:latin typeface="Roboto"/>
                <a:ea typeface="Roboto"/>
                <a:cs typeface="Roboto"/>
                <a:sym typeface="Roboto"/>
              </a:rPr>
              <a:t>Ensuring the privacy of patient data in diabetes datasets like ShanghaiT1DM and ShanghaiT2DM is crucial. Strict protocols and ethical guidelines must be adhered to protect sensitive information, which can include everything from patient identities to their medical histories.</a:t>
            </a:r>
            <a:endParaRPr sz="1800" dirty="0">
              <a:solidFill>
                <a:srgbClr val="082D49"/>
              </a:solidFill>
              <a:latin typeface="Roboto"/>
              <a:ea typeface="Roboto"/>
              <a:cs typeface="Roboto"/>
              <a:sym typeface="Roboto"/>
            </a:endParaRPr>
          </a:p>
        </p:txBody>
      </p:sp>
    </p:spTree>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7"/>
        <p:cNvGrpSpPr/>
        <p:nvPr/>
      </p:nvGrpSpPr>
      <p:grpSpPr>
        <a:xfrm>
          <a:off x="0" y="0"/>
          <a:ext cx="0" cy="0"/>
          <a:chOff x="0" y="0"/>
          <a:chExt cx="0" cy="0"/>
        </a:xfrm>
      </p:grpSpPr>
      <p:sp>
        <p:nvSpPr>
          <p:cNvPr id="998" name="Google Shape;998;p88"/>
          <p:cNvSpPr/>
          <p:nvPr/>
        </p:nvSpPr>
        <p:spPr>
          <a:xfrm>
            <a:off x="3339700" y="10536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just" rtl="0">
              <a:spcBef>
                <a:spcPts val="0"/>
              </a:spcBef>
              <a:spcAft>
                <a:spcPts val="0"/>
              </a:spcAft>
              <a:buNone/>
            </a:pPr>
            <a:r>
              <a:rPr lang="en-US" sz="1600" dirty="0"/>
              <a:t>	Limitations of existing datasets can significantly impact their usefulness for analysis and decision-making. One common limitation is the lack of completeness or accuracy in the data, which can arise due to errors in data collection, missing information, or outdated records.</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	The exploration of the ShanghaiT1DM and ShanghaiT2DM diabetes datasets has revealed critical aspects regarding dataset size and representativeness. The limited dataset scope may not effectively represent the complex and varied nature of real-world diabetes cases, posing challenges for demonstrating machine learning algorithms.</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	The absence of a control dataset highlights the need for larger, more diverse datasets to improve the robustness and applicability of research findings in practical settings. This limitation emphasizes the necessity for comprehensive and varied data sources to ensure scientifically valid and ethically sound research findings.</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	Moreover, the lack of a cost dataset can hinder efforts to understand the economic aspects of managing diabetes and identify disparities in healthcare access among diabetic patients, making it essential for comprehensive analysis and informed decision-making in diabetes management.</a:t>
            </a:r>
            <a:endParaRPr sz="1600" dirty="0"/>
          </a:p>
        </p:txBody>
      </p:sp>
      <p:sp>
        <p:nvSpPr>
          <p:cNvPr id="999" name="Google Shape;999;p88"/>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1000" name="Google Shape;1000;p88"/>
          <p:cNvSpPr txBox="1"/>
          <p:nvPr/>
        </p:nvSpPr>
        <p:spPr>
          <a:xfrm>
            <a:off x="581640" y="1520011"/>
            <a:ext cx="2503204" cy="621000"/>
          </a:xfrm>
          <a:prstGeom prst="rect">
            <a:avLst/>
          </a:prstGeom>
          <a:noFill/>
          <a:ln>
            <a:noFill/>
          </a:ln>
        </p:spPr>
        <p:txBody>
          <a:bodyPr spcFirstLastPara="1" wrap="square" lIns="91425" tIns="91425" rIns="91425" bIns="91425" anchor="ctr" anchorCtr="0">
            <a:noAutofit/>
          </a:bodyPr>
          <a:lstStyle/>
          <a:p>
            <a:r>
              <a:rPr lang="en-US" sz="3000" dirty="0">
                <a:solidFill>
                  <a:srgbClr val="FFFFFF"/>
                </a:solidFill>
                <a:latin typeface="Roboto Light"/>
                <a:ea typeface="Roboto Light"/>
                <a:cs typeface="Roboto Light"/>
                <a:sym typeface="Roboto Light"/>
              </a:rPr>
              <a:t>Challenges and Factors</a:t>
            </a:r>
            <a:endParaRPr sz="3000" dirty="0">
              <a:solidFill>
                <a:srgbClr val="FFFFFF"/>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Tree>
    <p:extLst>
      <p:ext uri="{BB962C8B-B14F-4D97-AF65-F5344CB8AC3E}">
        <p14:creationId xmlns:p14="http://schemas.microsoft.com/office/powerpoint/2010/main" val="120132820"/>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buFont typeface="Arial"/>
              <a:buNone/>
            </a:pPr>
            <a:r>
              <a:rPr lang="en-US" sz="3000" dirty="0">
                <a:solidFill>
                  <a:srgbClr val="FFFFFF"/>
                </a:solidFill>
                <a:latin typeface="Roboto Light"/>
                <a:ea typeface="Roboto Light"/>
                <a:cs typeface="Roboto Light"/>
                <a:sym typeface="Roboto Light"/>
              </a:rPr>
              <a:t>Future Considerations</a:t>
            </a:r>
            <a:endParaRPr sz="3000" dirty="0">
              <a:solidFill>
                <a:srgbClr val="FFFFFF"/>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339700" y="1141400"/>
            <a:ext cx="8518800" cy="5954420"/>
          </a:xfrm>
          <a:prstGeom prst="rect">
            <a:avLst/>
          </a:prstGeom>
          <a:noFill/>
          <a:ln>
            <a:noFill/>
          </a:ln>
        </p:spPr>
        <p:txBody>
          <a:bodyPr spcFirstLastPara="1" wrap="square" lIns="91425" tIns="91425" rIns="91425" bIns="91425" anchor="t" anchorCtr="0">
            <a:spAutoFit/>
          </a:bodyPr>
          <a:lstStyle/>
          <a:p>
            <a:pPr algn="just">
              <a:lnSpc>
                <a:spcPct val="90000"/>
              </a:lnSpc>
              <a:spcBef>
                <a:spcPts val="1000"/>
              </a:spcBef>
            </a:pPr>
            <a:r>
              <a:rPr lang="en-US" sz="1800" b="1" dirty="0">
                <a:solidFill>
                  <a:srgbClr val="082D49"/>
                </a:solidFill>
                <a:latin typeface="Roboto"/>
                <a:ea typeface="Roboto"/>
                <a:cs typeface="Roboto"/>
                <a:sym typeface="Roboto"/>
              </a:rPr>
              <a:t>Overview</a:t>
            </a:r>
            <a:endParaRPr lang="en-US" sz="1800" dirty="0">
              <a:solidFill>
                <a:srgbClr val="082D49"/>
              </a:solidFill>
              <a:latin typeface="Roboto"/>
              <a:ea typeface="Roboto"/>
              <a:cs typeface="Roboto"/>
              <a:sym typeface="Roboto"/>
            </a:endParaRP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Drawing from the insights gained from the analysis of diabetes datasets, this document outlines future research recommendations that address areas not extensively covered in this study. These recommendations are supported by references to underscore their relevance and necessity.</a:t>
            </a:r>
          </a:p>
          <a:p>
            <a:pPr marL="0" lvl="0" indent="0" algn="just" rtl="0">
              <a:lnSpc>
                <a:spcPct val="90000"/>
              </a:lnSpc>
              <a:spcBef>
                <a:spcPts val="1000"/>
              </a:spcBef>
              <a:spcAft>
                <a:spcPts val="0"/>
              </a:spcAft>
              <a:buNone/>
            </a:pPr>
            <a:r>
              <a:rPr lang="en-US" sz="1800" b="1" dirty="0">
                <a:solidFill>
                  <a:srgbClr val="082D49"/>
                </a:solidFill>
                <a:latin typeface="Roboto"/>
                <a:ea typeface="Roboto"/>
                <a:cs typeface="Roboto"/>
                <a:sym typeface="Roboto"/>
              </a:rPr>
              <a:t>Lifestyle Interventions</a:t>
            </a:r>
            <a:endParaRPr lang="en-US" sz="1800" dirty="0">
              <a:solidFill>
                <a:srgbClr val="082D49"/>
              </a:solidFill>
              <a:latin typeface="Roboto"/>
              <a:ea typeface="Roboto"/>
              <a:cs typeface="Roboto"/>
              <a:sym typeface="Roboto"/>
            </a:endParaRP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Further research into the efficacy of specific dietary modifications and exercise regimens on both Type 1 and Type 2 diabetes management.</a:t>
            </a: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To identify and refine lifestyle-based interventions that can effectively complement medical treatments for diabetes, offering a holistic approach to disease management.</a:t>
            </a:r>
          </a:p>
          <a:p>
            <a:pPr marL="0" lvl="0" indent="0" algn="just" rtl="0">
              <a:lnSpc>
                <a:spcPct val="90000"/>
              </a:lnSpc>
              <a:spcBef>
                <a:spcPts val="1000"/>
              </a:spcBef>
              <a:spcAft>
                <a:spcPts val="0"/>
              </a:spcAft>
              <a:buNone/>
            </a:pPr>
            <a:r>
              <a:rPr lang="en-US" sz="1800" b="1" dirty="0">
                <a:solidFill>
                  <a:srgbClr val="082D49"/>
                </a:solidFill>
                <a:latin typeface="Roboto"/>
                <a:ea typeface="Roboto"/>
                <a:cs typeface="Roboto"/>
                <a:sym typeface="Roboto"/>
              </a:rPr>
              <a:t>Psychosocial Factors</a:t>
            </a:r>
            <a:endParaRPr lang="en-US" sz="1800" dirty="0">
              <a:solidFill>
                <a:srgbClr val="082D49"/>
              </a:solidFill>
              <a:latin typeface="Roboto"/>
              <a:ea typeface="Roboto"/>
              <a:cs typeface="Roboto"/>
              <a:sym typeface="Roboto"/>
            </a:endParaRP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Quantitative analysis of the impact of psychosocial factors (e.g., stress, social support, mental health) on diabetes management outcomes.</a:t>
            </a: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To understand how these factors affect diabetes control and patient well-being, inform care models that address both medical and psychosocial needs.</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sz="1800" dirty="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extLst>
      <p:ext uri="{BB962C8B-B14F-4D97-AF65-F5344CB8AC3E}">
        <p14:creationId xmlns:p14="http://schemas.microsoft.com/office/powerpoint/2010/main" val="392740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buFont typeface="Arial"/>
              <a:buNone/>
            </a:pPr>
            <a:r>
              <a:rPr lang="en-US" sz="3000" dirty="0">
                <a:solidFill>
                  <a:srgbClr val="FFFFFF"/>
                </a:solidFill>
                <a:latin typeface="Roboto Light"/>
                <a:ea typeface="Roboto Light"/>
                <a:cs typeface="Roboto Light"/>
                <a:sym typeface="Roboto Light"/>
              </a:rPr>
              <a:t>Future Considerations</a:t>
            </a:r>
            <a:endParaRPr sz="3000" dirty="0">
              <a:solidFill>
                <a:srgbClr val="FFFFFF"/>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501736" y="1153020"/>
            <a:ext cx="8356764" cy="8476136"/>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b="1" dirty="0">
                <a:solidFill>
                  <a:srgbClr val="082D49"/>
                </a:solidFill>
                <a:latin typeface="Roboto"/>
                <a:ea typeface="Roboto"/>
                <a:cs typeface="Roboto"/>
                <a:sym typeface="Roboto"/>
              </a:rPr>
              <a:t>Precision Medicine Approaches</a:t>
            </a: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Exploration of personalized diabetes management plans utilizing genomics and bioinformatics.</a:t>
            </a: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To optimize treatment efficacy and minimize adverse effects based on individual genetic profiles, biomarker variations, and lifestyle factors.</a:t>
            </a:r>
          </a:p>
          <a:p>
            <a:pPr marL="0" lvl="0" indent="0" algn="l" rtl="0">
              <a:lnSpc>
                <a:spcPct val="90000"/>
              </a:lnSpc>
              <a:spcBef>
                <a:spcPts val="1000"/>
              </a:spcBef>
              <a:spcAft>
                <a:spcPts val="0"/>
              </a:spcAft>
              <a:buNone/>
            </a:pPr>
            <a:r>
              <a:rPr lang="en-US" sz="1800" b="1" dirty="0">
                <a:solidFill>
                  <a:schemeClr val="tx1">
                    <a:lumMod val="50000"/>
                  </a:schemeClr>
                </a:solidFill>
                <a:latin typeface="Roboto"/>
                <a:ea typeface="Roboto"/>
                <a:cs typeface="Roboto"/>
                <a:sym typeface="Roboto"/>
              </a:rPr>
              <a:t>Telemedicine and Remote Monitoring</a:t>
            </a: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Evaluation of the effectiveness and patient satisfaction of telemedicine and remote monitoring technologies in diabetes care.</a:t>
            </a: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To identify best practices and improve patient-centered care models in the digital health technology sphere.</a:t>
            </a:r>
          </a:p>
          <a:p>
            <a:pPr marL="0" lvl="0" indent="0" algn="l" rtl="0">
              <a:lnSpc>
                <a:spcPct val="90000"/>
              </a:lnSpc>
              <a:spcBef>
                <a:spcPts val="1000"/>
              </a:spcBef>
              <a:spcAft>
                <a:spcPts val="0"/>
              </a:spcAft>
              <a:buNone/>
            </a:pPr>
            <a:r>
              <a:rPr lang="en-US" sz="1800" b="1" dirty="0">
                <a:solidFill>
                  <a:srgbClr val="082D49"/>
                </a:solidFill>
                <a:latin typeface="Roboto"/>
                <a:ea typeface="Roboto"/>
                <a:cs typeface="Roboto"/>
                <a:sym typeface="Roboto"/>
              </a:rPr>
              <a:t>Health Equity and Access</a:t>
            </a: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Research focused on mitigating barriers to diabetes care access, especially among underserved and minority populations.</a:t>
            </a: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To provide evidence-based recommendations that ensure advancements in diabetes care are universally accessible.</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buFont typeface="Arial"/>
              <a:buNone/>
            </a:pPr>
            <a:r>
              <a:rPr lang="en-US" sz="3000" dirty="0">
                <a:solidFill>
                  <a:srgbClr val="FFFFFF"/>
                </a:solidFill>
                <a:latin typeface="Roboto Light"/>
                <a:ea typeface="Roboto Light"/>
                <a:cs typeface="Roboto Light"/>
                <a:sym typeface="Roboto Light"/>
              </a:rPr>
              <a:t>Future Considerations</a:t>
            </a:r>
            <a:endParaRPr sz="3000" dirty="0">
              <a:solidFill>
                <a:srgbClr val="FFFFFF"/>
              </a:solidFill>
              <a:latin typeface="Roboto Light"/>
              <a:ea typeface="Roboto Light"/>
              <a:cs typeface="Roboto Light"/>
              <a:sym typeface="Roboto Light"/>
            </a:endParaRPr>
          </a:p>
        </p:txBody>
      </p:sp>
      <p:sp>
        <p:nvSpPr>
          <p:cNvPr id="1012" name="Google Shape;1012;p89"/>
          <p:cNvSpPr txBox="1"/>
          <p:nvPr/>
        </p:nvSpPr>
        <p:spPr>
          <a:xfrm>
            <a:off x="3339700" y="1141400"/>
            <a:ext cx="8518800" cy="7215278"/>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n-US" sz="1800" b="1" dirty="0">
                <a:solidFill>
                  <a:srgbClr val="082D49"/>
                </a:solidFill>
                <a:latin typeface="Roboto"/>
                <a:ea typeface="Roboto"/>
                <a:cs typeface="Roboto"/>
                <a:sym typeface="Roboto"/>
              </a:rPr>
              <a:t>Integration of Complementary Therapies</a:t>
            </a:r>
            <a:endParaRPr lang="en-US" sz="1800" dirty="0">
              <a:solidFill>
                <a:srgbClr val="082D49"/>
              </a:solidFill>
              <a:latin typeface="Roboto"/>
              <a:ea typeface="Roboto"/>
              <a:cs typeface="Roboto"/>
              <a:sym typeface="Roboto"/>
            </a:endParaRP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Assessment of the roles of complementary therapies (e.g., acupuncture, nutritional supplements, mindfulness practices) in standard diabetes treatment protocols.</a:t>
            </a: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To understand the benefits and risks of these therapies, informing guidelines for their safe integration into diabetes care.</a:t>
            </a:r>
          </a:p>
          <a:p>
            <a:pPr marL="0" lvl="0" indent="0" algn="just" rtl="0">
              <a:lnSpc>
                <a:spcPct val="90000"/>
              </a:lnSpc>
              <a:spcBef>
                <a:spcPts val="1000"/>
              </a:spcBef>
              <a:spcAft>
                <a:spcPts val="0"/>
              </a:spcAft>
              <a:buNone/>
            </a:pPr>
            <a:r>
              <a:rPr lang="en-US" sz="1800" b="1" dirty="0">
                <a:solidFill>
                  <a:srgbClr val="082D49"/>
                </a:solidFill>
                <a:latin typeface="Roboto"/>
                <a:ea typeface="Roboto"/>
                <a:cs typeface="Roboto"/>
                <a:sym typeface="Roboto"/>
              </a:rPr>
              <a:t>Longitudinal Studies</a:t>
            </a:r>
            <a:endParaRPr lang="en-US" sz="1800" dirty="0">
              <a:solidFill>
                <a:srgbClr val="082D49"/>
              </a:solidFill>
              <a:latin typeface="Roboto"/>
              <a:ea typeface="Roboto"/>
              <a:cs typeface="Roboto"/>
              <a:sym typeface="Roboto"/>
            </a:endParaRP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Conducting studies to track the progression of diabetes, management outcomes, and the long-term effects of interventions.</a:t>
            </a: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To gain insights into the natural history of diabetes and the efficacy of various management strategies over time.</a:t>
            </a:r>
          </a:p>
          <a:p>
            <a:pPr marL="0" lvl="0" indent="0" algn="just" rtl="0">
              <a:lnSpc>
                <a:spcPct val="90000"/>
              </a:lnSpc>
              <a:spcBef>
                <a:spcPts val="1000"/>
              </a:spcBef>
              <a:spcAft>
                <a:spcPts val="0"/>
              </a:spcAft>
              <a:buNone/>
            </a:pPr>
            <a:r>
              <a:rPr lang="en-US" sz="1800" b="1" dirty="0">
                <a:solidFill>
                  <a:srgbClr val="082D49"/>
                </a:solidFill>
                <a:latin typeface="Roboto"/>
                <a:ea typeface="Roboto"/>
                <a:cs typeface="Roboto"/>
                <a:sym typeface="Roboto"/>
              </a:rPr>
              <a:t>Recap</a:t>
            </a:r>
          </a:p>
          <a:p>
            <a:pPr marL="0" lvl="0" indent="0" algn="just" rtl="0">
              <a:lnSpc>
                <a:spcPct val="90000"/>
              </a:lnSpc>
              <a:spcBef>
                <a:spcPts val="1000"/>
              </a:spcBef>
              <a:spcAft>
                <a:spcPts val="0"/>
              </a:spcAft>
              <a:buNone/>
            </a:pPr>
            <a:r>
              <a:rPr lang="en-US" sz="1800" dirty="0">
                <a:solidFill>
                  <a:srgbClr val="082D49"/>
                </a:solidFill>
                <a:latin typeface="Roboto"/>
                <a:ea typeface="Roboto"/>
                <a:cs typeface="Roboto"/>
                <a:sym typeface="Roboto"/>
              </a:rPr>
              <a:t>By addressing these areas, future research can significantly enhance the understanding and management of diabetes, contributing to improved patient outcomes and care practices.</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extLst>
      <p:ext uri="{BB962C8B-B14F-4D97-AF65-F5344CB8AC3E}">
        <p14:creationId xmlns:p14="http://schemas.microsoft.com/office/powerpoint/2010/main" val="419824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543300" y="1212797"/>
            <a:ext cx="8226100" cy="5312694"/>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8" name="Google Shape;918;p80"/>
          <p:cNvSpPr/>
          <p:nvPr/>
        </p:nvSpPr>
        <p:spPr>
          <a:xfrm>
            <a:off x="426002" y="38551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Project Overview</a:t>
            </a:r>
            <a:endParaRPr sz="3000" dirty="0">
              <a:solidFill>
                <a:srgbClr val="FFFFFF"/>
              </a:solidFill>
              <a:latin typeface="Roboto Light"/>
              <a:ea typeface="Roboto Light"/>
              <a:cs typeface="Roboto Light"/>
              <a:sym typeface="Roboto Light"/>
            </a:endParaRPr>
          </a:p>
        </p:txBody>
      </p:sp>
      <p:sp>
        <p:nvSpPr>
          <p:cNvPr id="920" name="Google Shape;920;p80"/>
          <p:cNvSpPr txBox="1"/>
          <p:nvPr/>
        </p:nvSpPr>
        <p:spPr>
          <a:xfrm>
            <a:off x="3339700" y="407700"/>
            <a:ext cx="8518800" cy="5172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2400" b="1" dirty="0">
                <a:solidFill>
                  <a:srgbClr val="082D49"/>
                </a:solidFill>
                <a:latin typeface="Roboto"/>
                <a:ea typeface="Roboto"/>
                <a:cs typeface="Roboto"/>
                <a:sym typeface="Roboto"/>
              </a:rPr>
              <a:t>Project Purpose / Description</a:t>
            </a:r>
            <a:endParaRPr sz="2400" b="1" dirty="0">
              <a:solidFill>
                <a:srgbClr val="082D49"/>
              </a:solidFill>
              <a:latin typeface="Roboto"/>
              <a:ea typeface="Roboto"/>
              <a:cs typeface="Roboto"/>
              <a:sym typeface="Roboto"/>
            </a:endParaRPr>
          </a:p>
        </p:txBody>
      </p:sp>
      <p:sp>
        <p:nvSpPr>
          <p:cNvPr id="921" name="Google Shape;921;p80"/>
          <p:cNvSpPr txBox="1"/>
          <p:nvPr/>
        </p:nvSpPr>
        <p:spPr>
          <a:xfrm>
            <a:off x="3427246" y="1212797"/>
            <a:ext cx="8518800" cy="5724614"/>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0"/>
              </a:spcBef>
              <a:spcAft>
                <a:spcPts val="0"/>
              </a:spcAft>
              <a:buFont typeface="Arial" panose="020B0604020202020204" pitchFamily="34" charset="0"/>
              <a:buChar char="•"/>
            </a:pPr>
            <a:r>
              <a:rPr lang="en-US" sz="2000" dirty="0">
                <a:solidFill>
                  <a:srgbClr val="082D49"/>
                </a:solidFill>
                <a:latin typeface="Roboto"/>
                <a:ea typeface="Roboto"/>
                <a:cs typeface="Roboto"/>
                <a:sym typeface="Roboto"/>
              </a:rPr>
              <a:t>The study analyzes the ShanghaiT1DM and ShanghaiT2DM datasets to uncover correlations and insights into health factors among individuals with diabetes.</a:t>
            </a:r>
          </a:p>
          <a:p>
            <a:pPr lvl="0" algn="l" rtl="0">
              <a:lnSpc>
                <a:spcPct val="90000"/>
              </a:lnSpc>
              <a:spcBef>
                <a:spcPts val="0"/>
              </a:spcBef>
              <a:spcAft>
                <a:spcPts val="0"/>
              </a:spcAft>
            </a:pPr>
            <a:endParaRPr lang="en-US" sz="20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2000" dirty="0">
                <a:solidFill>
                  <a:schemeClr val="bg2">
                    <a:lumMod val="75000"/>
                    <a:lumOff val="25000"/>
                  </a:schemeClr>
                </a:solidFill>
                <a:latin typeface="Roboto"/>
                <a:ea typeface="Roboto"/>
                <a:cs typeface="Roboto"/>
                <a:sym typeface="Roboto"/>
              </a:rPr>
              <a:t>It aims to address key questions about health factors, diabetes-related complications, and gender-specific risks to provide visual insights for improved diabetes management and overall health outcomes.</a:t>
            </a:r>
          </a:p>
          <a:p>
            <a:pPr lvl="0" algn="l" rtl="0">
              <a:lnSpc>
                <a:spcPct val="90000"/>
              </a:lnSpc>
              <a:spcBef>
                <a:spcPts val="0"/>
              </a:spcBef>
              <a:spcAft>
                <a:spcPts val="0"/>
              </a:spcAft>
            </a:pPr>
            <a:endParaRPr lang="en-US" sz="2000" dirty="0">
              <a:solidFill>
                <a:schemeClr val="bg2">
                  <a:lumMod val="75000"/>
                  <a:lumOff val="25000"/>
                </a:schemeClr>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2000" dirty="0">
                <a:solidFill>
                  <a:srgbClr val="082D49"/>
                </a:solidFill>
                <a:latin typeface="Roboto"/>
                <a:ea typeface="Roboto"/>
                <a:cs typeface="Roboto"/>
                <a:sym typeface="Roboto"/>
              </a:rPr>
              <a:t>By using data visualization techniques, the study enhances understanding and equips professionals with the skills necessary for handling complex data analyses in diabetes management, contributing to better healthcare practices and outcomes.</a:t>
            </a:r>
          </a:p>
          <a:p>
            <a:pPr marL="285750" lvl="0" indent="-285750" algn="l" rtl="0">
              <a:lnSpc>
                <a:spcPct val="90000"/>
              </a:lnSpc>
              <a:spcBef>
                <a:spcPts val="0"/>
              </a:spcBef>
              <a:spcAft>
                <a:spcPts val="0"/>
              </a:spcAft>
              <a:buFont typeface="Arial" panose="020B0604020202020204" pitchFamily="34" charset="0"/>
              <a:buChar char="•"/>
            </a:pPr>
            <a:endParaRPr lang="en-US" sz="20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20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20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20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20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20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20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2000" dirty="0">
              <a:solidFill>
                <a:srgbClr val="082D4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6"/>
        <p:cNvGrpSpPr/>
        <p:nvPr/>
      </p:nvGrpSpPr>
      <p:grpSpPr>
        <a:xfrm>
          <a:off x="0" y="0"/>
          <a:ext cx="0" cy="0"/>
          <a:chOff x="0" y="0"/>
          <a:chExt cx="0" cy="0"/>
        </a:xfrm>
      </p:grpSpPr>
      <p:sp>
        <p:nvSpPr>
          <p:cNvPr id="927" name="Google Shape;927;p81"/>
          <p:cNvSpPr/>
          <p:nvPr/>
        </p:nvSpPr>
        <p:spPr>
          <a:xfrm>
            <a:off x="3422826" y="1139809"/>
            <a:ext cx="8283775" cy="5495691"/>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8" name="Google Shape;928;p81"/>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929" name="Google Shape;929;p81"/>
          <p:cNvSpPr txBox="1"/>
          <p:nvPr/>
        </p:nvSpPr>
        <p:spPr>
          <a:xfrm>
            <a:off x="3187802" y="445800"/>
            <a:ext cx="8518800" cy="5172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2400" b="1" dirty="0">
                <a:solidFill>
                  <a:srgbClr val="082D49"/>
                </a:solidFill>
                <a:latin typeface="Roboto"/>
                <a:ea typeface="Roboto"/>
                <a:cs typeface="Roboto"/>
                <a:sym typeface="Roboto"/>
              </a:rPr>
              <a:t>Goals/Questions to be Addressed</a:t>
            </a:r>
            <a:endParaRPr sz="2400" b="1" dirty="0">
              <a:solidFill>
                <a:srgbClr val="082D49"/>
              </a:solidFill>
              <a:latin typeface="Roboto"/>
              <a:ea typeface="Roboto"/>
              <a:cs typeface="Roboto"/>
              <a:sym typeface="Roboto"/>
            </a:endParaRPr>
          </a:p>
        </p:txBody>
      </p:sp>
      <p:sp>
        <p:nvSpPr>
          <p:cNvPr id="930" name="Google Shape;930;p81"/>
          <p:cNvSpPr txBox="1"/>
          <p:nvPr/>
        </p:nvSpPr>
        <p:spPr>
          <a:xfrm>
            <a:off x="3422827" y="1139809"/>
            <a:ext cx="8429700" cy="5564570"/>
          </a:xfrm>
          <a:prstGeom prst="rect">
            <a:avLst/>
          </a:prstGeom>
          <a:noFill/>
          <a:ln>
            <a:noFill/>
          </a:ln>
        </p:spPr>
        <p:txBody>
          <a:bodyPr spcFirstLastPara="1" wrap="square" lIns="91425" tIns="91425" rIns="91425" bIns="91425" anchor="t" anchorCtr="0">
            <a:spAutoFit/>
          </a:bodyPr>
          <a:lstStyle/>
          <a:p>
            <a:pPr marL="139700" lvl="0" algn="l" rtl="0">
              <a:lnSpc>
                <a:spcPct val="115000"/>
              </a:lnSpc>
              <a:spcBef>
                <a:spcPts val="0"/>
              </a:spcBef>
              <a:spcAft>
                <a:spcPts val="0"/>
              </a:spcAft>
              <a:buClr>
                <a:srgbClr val="005E77"/>
              </a:buClr>
              <a:buSzPts val="1400"/>
            </a:pPr>
            <a:r>
              <a:rPr lang="en-US" sz="1600" dirty="0">
                <a:solidFill>
                  <a:srgbClr val="082D49"/>
                </a:solidFill>
                <a:latin typeface="Roboto"/>
                <a:ea typeface="Roboto"/>
                <a:cs typeface="Roboto"/>
                <a:sym typeface="Roboto"/>
              </a:rPr>
              <a:t>This study aims to visually analyze the ShanghaiT1DM and ShanghaiT2DM datasets to uncover correlations and insights regarding various health factors in individuals with diabetes. Through visualization and data correlation, the research addresses the following key questions:</a:t>
            </a:r>
          </a:p>
          <a:p>
            <a:pPr marL="139700" lvl="0" algn="l" rtl="0">
              <a:lnSpc>
                <a:spcPct val="115000"/>
              </a:lnSpc>
              <a:spcBef>
                <a:spcPts val="0"/>
              </a:spcBef>
              <a:spcAft>
                <a:spcPts val="0"/>
              </a:spcAft>
              <a:buClr>
                <a:srgbClr val="005E77"/>
              </a:buClr>
              <a:buSzPts val="1400"/>
            </a:pPr>
            <a:r>
              <a:rPr lang="en-US" sz="1600" b="1" dirty="0">
                <a:solidFill>
                  <a:srgbClr val="082D49"/>
                </a:solidFill>
                <a:latin typeface="Roboto"/>
                <a:ea typeface="Roboto"/>
                <a:cs typeface="Roboto"/>
                <a:sym typeface="Roboto"/>
              </a:rPr>
              <a:t>Understanding Health Factors in Diabetes</a:t>
            </a:r>
          </a:p>
          <a:p>
            <a:pPr marL="139700" lvl="0" algn="l" rtl="0">
              <a:lnSpc>
                <a:spcPct val="115000"/>
              </a:lnSpc>
              <a:spcBef>
                <a:spcPts val="0"/>
              </a:spcBef>
              <a:spcAft>
                <a:spcPts val="0"/>
              </a:spcAft>
              <a:buClr>
                <a:srgbClr val="005E77"/>
              </a:buClr>
              <a:buSzPts val="1400"/>
            </a:pPr>
            <a:r>
              <a:rPr lang="en-US" sz="1600" dirty="0">
                <a:solidFill>
                  <a:srgbClr val="082D49"/>
                </a:solidFill>
                <a:latin typeface="Roboto"/>
                <a:ea typeface="Roboto"/>
                <a:cs typeface="Roboto"/>
                <a:sym typeface="Roboto"/>
              </a:rPr>
              <a:t>How do weight, blood sugar levels, age, cholesterol, and gender interrelate in individuals with diabetes, and how can these correlations inform strategies for maintaining overall health?</a:t>
            </a:r>
          </a:p>
          <a:p>
            <a:pPr marL="139700" lvl="0" algn="l" rtl="0">
              <a:lnSpc>
                <a:spcPct val="115000"/>
              </a:lnSpc>
              <a:spcBef>
                <a:spcPts val="0"/>
              </a:spcBef>
              <a:spcAft>
                <a:spcPts val="0"/>
              </a:spcAft>
              <a:buClr>
                <a:srgbClr val="005E77"/>
              </a:buClr>
              <a:buSzPts val="1400"/>
            </a:pPr>
            <a:endParaRPr lang="en-US" sz="1600" dirty="0">
              <a:solidFill>
                <a:srgbClr val="082D49"/>
              </a:solidFill>
              <a:latin typeface="Roboto"/>
              <a:ea typeface="Roboto"/>
              <a:cs typeface="Roboto"/>
              <a:sym typeface="Roboto"/>
            </a:endParaRPr>
          </a:p>
          <a:p>
            <a:pPr marL="139700" lvl="0" algn="l" rtl="0">
              <a:lnSpc>
                <a:spcPct val="115000"/>
              </a:lnSpc>
              <a:spcBef>
                <a:spcPts val="0"/>
              </a:spcBef>
              <a:spcAft>
                <a:spcPts val="0"/>
              </a:spcAft>
              <a:buClr>
                <a:srgbClr val="005E77"/>
              </a:buClr>
              <a:buSzPts val="1400"/>
            </a:pPr>
            <a:r>
              <a:rPr lang="en-US" sz="1600" b="1" dirty="0">
                <a:solidFill>
                  <a:srgbClr val="082D49"/>
                </a:solidFill>
                <a:latin typeface="Roboto"/>
                <a:ea typeface="Roboto"/>
                <a:cs typeface="Roboto"/>
                <a:sym typeface="Roboto"/>
              </a:rPr>
              <a:t>Diabetes-Related Health Connections </a:t>
            </a:r>
          </a:p>
          <a:p>
            <a:pPr marL="139700" lvl="0" algn="l" rtl="0">
              <a:lnSpc>
                <a:spcPct val="115000"/>
              </a:lnSpc>
              <a:spcBef>
                <a:spcPts val="0"/>
              </a:spcBef>
              <a:spcAft>
                <a:spcPts val="0"/>
              </a:spcAft>
              <a:buClr>
                <a:srgbClr val="005E77"/>
              </a:buClr>
              <a:buSzPts val="1400"/>
            </a:pPr>
            <a:r>
              <a:rPr lang="en-US" sz="1600" dirty="0">
                <a:solidFill>
                  <a:srgbClr val="082D49"/>
                </a:solidFill>
                <a:latin typeface="Roboto"/>
                <a:ea typeface="Roboto"/>
                <a:cs typeface="Roboto"/>
                <a:sym typeface="Roboto"/>
              </a:rPr>
              <a:t>What are the specific connections between blood sugar levels and prevalent diabetes-related complications such as eye, nerve, and kidney problems, and how can these visualized connections guide strategies for mitigating associated risks and promoting well-being?</a:t>
            </a:r>
          </a:p>
          <a:p>
            <a:pPr marL="139700" lvl="0" algn="l" rtl="0">
              <a:lnSpc>
                <a:spcPct val="115000"/>
              </a:lnSpc>
              <a:spcBef>
                <a:spcPts val="0"/>
              </a:spcBef>
              <a:spcAft>
                <a:spcPts val="0"/>
              </a:spcAft>
              <a:buClr>
                <a:srgbClr val="005E77"/>
              </a:buClr>
              <a:buSzPts val="1400"/>
            </a:pPr>
            <a:endParaRPr lang="en-US" sz="1600" b="1" dirty="0">
              <a:solidFill>
                <a:srgbClr val="082D49"/>
              </a:solidFill>
              <a:latin typeface="Roboto"/>
              <a:ea typeface="Roboto"/>
              <a:cs typeface="Roboto"/>
              <a:sym typeface="Roboto"/>
            </a:endParaRPr>
          </a:p>
          <a:p>
            <a:pPr marL="139700" lvl="0" algn="l" rtl="0">
              <a:lnSpc>
                <a:spcPct val="115000"/>
              </a:lnSpc>
              <a:spcBef>
                <a:spcPts val="0"/>
              </a:spcBef>
              <a:spcAft>
                <a:spcPts val="0"/>
              </a:spcAft>
              <a:buClr>
                <a:srgbClr val="005E77"/>
              </a:buClr>
              <a:buSzPts val="1400"/>
            </a:pPr>
            <a:r>
              <a:rPr lang="en-US" sz="1600" b="1" dirty="0">
                <a:solidFill>
                  <a:srgbClr val="082D49"/>
                </a:solidFill>
                <a:latin typeface="Roboto"/>
                <a:ea typeface="Roboto"/>
                <a:cs typeface="Roboto"/>
                <a:sym typeface="Roboto"/>
              </a:rPr>
              <a:t>Gender, Heart Risks, and Blood Sugar  </a:t>
            </a:r>
          </a:p>
          <a:p>
            <a:pPr marL="139700" lvl="0" algn="l" rtl="0">
              <a:lnSpc>
                <a:spcPct val="115000"/>
              </a:lnSpc>
              <a:spcBef>
                <a:spcPts val="0"/>
              </a:spcBef>
              <a:spcAft>
                <a:spcPts val="0"/>
              </a:spcAft>
              <a:buClr>
                <a:srgbClr val="005E77"/>
              </a:buClr>
              <a:buSzPts val="1400"/>
            </a:pPr>
            <a:r>
              <a:rPr lang="en-US" sz="1600" dirty="0">
                <a:solidFill>
                  <a:srgbClr val="082D49"/>
                </a:solidFill>
                <a:latin typeface="Roboto"/>
                <a:ea typeface="Roboto"/>
                <a:cs typeface="Roboto"/>
                <a:sym typeface="Roboto"/>
              </a:rPr>
              <a:t>Do men and women with diabetes face differing heart risks based on blood sugar levels, and how can visualized correlations aid in developing tailored heart health management strategies for specific gender-related risks in the context of diabetes?</a:t>
            </a:r>
          </a:p>
        </p:txBody>
      </p:sp>
      <p:sp>
        <p:nvSpPr>
          <p:cNvPr id="931" name="Google Shape;931;p81"/>
          <p:cNvSpPr txBox="1"/>
          <p:nvPr/>
        </p:nvSpPr>
        <p:spPr>
          <a:xfrm>
            <a:off x="581640" y="1520011"/>
            <a:ext cx="2408400" cy="621000"/>
          </a:xfrm>
          <a:prstGeom prst="rect">
            <a:avLst/>
          </a:prstGeom>
          <a:solidFill>
            <a:srgbClr val="082D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lvl1pPr>
          </a:lstStyle>
          <a:p>
            <a:r>
              <a:rPr lang="en-US" sz="3000" dirty="0">
                <a:solidFill>
                  <a:srgbClr val="FFFFFF"/>
                </a:solidFill>
                <a:latin typeface="Roboto Light"/>
                <a:ea typeface="Roboto Light"/>
                <a:cs typeface="Roboto Light"/>
                <a:sym typeface="Roboto Light"/>
              </a:rPr>
              <a:t>Project</a:t>
            </a:r>
            <a:r>
              <a:rPr lang="en-US" dirty="0">
                <a:solidFill>
                  <a:schemeClr val="bg1"/>
                </a:solidFill>
                <a:sym typeface="Roboto Light"/>
              </a:rPr>
              <a:t> </a:t>
            </a:r>
            <a:r>
              <a:rPr lang="en-US" sz="3000" dirty="0">
                <a:solidFill>
                  <a:srgbClr val="FFFFFF"/>
                </a:solidFill>
                <a:latin typeface="Roboto Light"/>
                <a:ea typeface="Roboto Light"/>
                <a:cs typeface="Roboto Light"/>
                <a:sym typeface="Roboto Light"/>
              </a:rPr>
              <a:t>Goals</a:t>
            </a:r>
            <a:endParaRPr sz="3000" dirty="0">
              <a:solidFill>
                <a:srgbClr val="FFFFFF"/>
              </a:solidFill>
              <a:latin typeface="Roboto Light"/>
              <a:ea typeface="Roboto Light"/>
              <a:cs typeface="Roboto Light"/>
              <a:sym typeface="Roboto Light"/>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325091" y="1020797"/>
            <a:ext cx="8444309" cy="5515753"/>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939" name="Google Shape;939;p82"/>
          <p:cNvSpPr txBox="1"/>
          <p:nvPr/>
        </p:nvSpPr>
        <p:spPr>
          <a:xfrm>
            <a:off x="3187801" y="503597"/>
            <a:ext cx="8338189" cy="517200"/>
          </a:xfrm>
          <a:prstGeom prst="rect">
            <a:avLst/>
          </a:prstGeom>
          <a:noFill/>
          <a:ln>
            <a:noFill/>
          </a:ln>
        </p:spPr>
        <p:txBody>
          <a:bodyPr spcFirstLastPara="1" wrap="square" lIns="91425" tIns="91425" rIns="91425" bIns="91425" anchor="t" anchorCtr="0">
            <a:spAutoFit/>
          </a:bodyPr>
          <a:lstStyle/>
          <a:p>
            <a:pPr algn="ctr">
              <a:lnSpc>
                <a:spcPct val="90000"/>
              </a:lnSpc>
              <a:buSzPts val="3400"/>
            </a:pPr>
            <a:r>
              <a:rPr lang="en-US" sz="2400" b="1" dirty="0">
                <a:solidFill>
                  <a:srgbClr val="082D49"/>
                </a:solidFill>
                <a:latin typeface="Roboto"/>
                <a:ea typeface="Roboto"/>
                <a:cs typeface="Roboto"/>
                <a:sym typeface="Roboto"/>
              </a:rPr>
              <a:t>Overview of Data Collection</a:t>
            </a:r>
            <a:endParaRPr sz="2400" b="1" dirty="0">
              <a:solidFill>
                <a:srgbClr val="082D49"/>
              </a:solidFill>
              <a:latin typeface="Roboto"/>
              <a:ea typeface="Roboto"/>
              <a:cs typeface="Roboto"/>
              <a:sym typeface="Roboto"/>
            </a:endParaRPr>
          </a:p>
        </p:txBody>
      </p:sp>
      <p:sp>
        <p:nvSpPr>
          <p:cNvPr id="940" name="Google Shape;940;p82"/>
          <p:cNvSpPr txBox="1"/>
          <p:nvPr/>
        </p:nvSpPr>
        <p:spPr>
          <a:xfrm>
            <a:off x="3247198" y="1020797"/>
            <a:ext cx="8518800" cy="5447615"/>
          </a:xfrm>
          <a:prstGeom prst="rect">
            <a:avLst/>
          </a:prstGeom>
          <a:noFill/>
          <a:ln>
            <a:noFill/>
          </a:ln>
        </p:spPr>
        <p:txBody>
          <a:bodyPr spcFirstLastPara="1" wrap="square" lIns="91425" tIns="91425" rIns="91425" bIns="91425" anchor="t" anchorCtr="0">
            <a:spAutoFit/>
          </a:bodyPr>
          <a:lstStyle/>
          <a:p>
            <a:pPr>
              <a:lnSpc>
                <a:spcPct val="115000"/>
              </a:lnSpc>
              <a:spcAft>
                <a:spcPts val="800"/>
              </a:spcAft>
              <a:buFont typeface="Arial"/>
              <a:buChar char="•"/>
            </a:pPr>
            <a:r>
              <a:rPr lang="en-US" sz="2000" dirty="0">
                <a:solidFill>
                  <a:srgbClr val="082D49"/>
                </a:solidFill>
                <a:latin typeface="Roboto"/>
                <a:ea typeface="Roboto"/>
                <a:cs typeface="Roboto"/>
              </a:rPr>
              <a:t>The summary sheets provide comprehensive details on the clinical characteristics, laboratory measurements, and medications of the patients in the study, with each row corresponding to an Excel table in the "Shanghai_T1DM" and "Shanghai_T2DM" folders.</a:t>
            </a:r>
          </a:p>
          <a:p>
            <a:pPr>
              <a:lnSpc>
                <a:spcPct val="115000"/>
              </a:lnSpc>
              <a:spcAft>
                <a:spcPts val="800"/>
              </a:spcAft>
              <a:buFont typeface="Arial"/>
              <a:buChar char="•"/>
            </a:pPr>
            <a:r>
              <a:rPr lang="en-US" sz="2000" dirty="0">
                <a:solidFill>
                  <a:srgbClr val="082D49"/>
                </a:solidFill>
                <a:latin typeface="Roboto"/>
                <a:ea typeface="Roboto"/>
                <a:cs typeface="Roboto"/>
              </a:rPr>
              <a:t>Clinical characteristics covered in the summary sheets include patient ID, gender, age, height, weight, BMI, smoking and drinking history, type and duration of diabetes, diabetic complications, comorbidities, and the occurrence of hypoglycemia.</a:t>
            </a:r>
          </a:p>
          <a:p>
            <a:pPr>
              <a:lnSpc>
                <a:spcPct val="115000"/>
              </a:lnSpc>
              <a:spcAft>
                <a:spcPts val="800"/>
              </a:spcAft>
              <a:buFont typeface="Arial"/>
              <a:buChar char="•"/>
            </a:pPr>
            <a:r>
              <a:rPr lang="en-US" sz="2000" dirty="0">
                <a:solidFill>
                  <a:srgbClr val="082D49"/>
                </a:solidFill>
                <a:latin typeface="Roboto"/>
                <a:ea typeface="Roboto"/>
                <a:cs typeface="Roboto"/>
              </a:rPr>
              <a:t>Laboratory measurements listed in the summary sheets encompass fasting and 2-hour postprandial plasma glucose/C-peptide/insulin, HbA1c, glycated albumin, cholesterol levels, creatinine, estimated glomerular filtration rate, uric acid, and blood urea nitrogen, along with records of hypoglycemic agents and medications for other diseases before the CGM reading.</a:t>
            </a:r>
          </a:p>
        </p:txBody>
      </p:sp>
      <p:sp>
        <p:nvSpPr>
          <p:cNvPr id="941" name="Google Shape;941;p82"/>
          <p:cNvSpPr txBox="1"/>
          <p:nvPr/>
        </p:nvSpPr>
        <p:spPr>
          <a:xfrm>
            <a:off x="426002" y="1308994"/>
            <a:ext cx="2761800" cy="13236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Data Collection</a:t>
            </a:r>
            <a:r>
              <a:rPr lang="en-US" sz="3000" dirty="0">
                <a:solidFill>
                  <a:srgbClr val="082D49"/>
                </a:solidFill>
                <a:latin typeface="Roboto Light"/>
                <a:ea typeface="Roboto Light"/>
                <a:cs typeface="Roboto Light"/>
                <a:sym typeface="Roboto Light"/>
              </a:rPr>
              <a:t> </a:t>
            </a:r>
          </a:p>
          <a:p>
            <a:pPr marL="0" lvl="0" indent="0" algn="l" rtl="0">
              <a:spcBef>
                <a:spcPts val="0"/>
              </a:spcBef>
              <a:spcAft>
                <a:spcPts val="0"/>
              </a:spcAft>
              <a:buNone/>
            </a:pPr>
            <a:endParaRPr lang="en-US" sz="3000" dirty="0">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402496" y="1002811"/>
            <a:ext cx="8553979" cy="563697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939" name="Google Shape;939;p82"/>
          <p:cNvSpPr txBox="1"/>
          <p:nvPr/>
        </p:nvSpPr>
        <p:spPr>
          <a:xfrm>
            <a:off x="3187802" y="465706"/>
            <a:ext cx="8321038" cy="517200"/>
          </a:xfrm>
          <a:prstGeom prst="rect">
            <a:avLst/>
          </a:prstGeom>
          <a:noFill/>
          <a:ln>
            <a:noFill/>
          </a:ln>
        </p:spPr>
        <p:txBody>
          <a:bodyPr spcFirstLastPara="1" wrap="square" lIns="91425" tIns="91425" rIns="91425" bIns="91425" anchor="t" anchorCtr="0">
            <a:spAutoFit/>
          </a:bodyPr>
          <a:lstStyle/>
          <a:p>
            <a:pPr marL="0" lvl="0" indent="0" algn="ctr">
              <a:lnSpc>
                <a:spcPct val="90000"/>
              </a:lnSpc>
              <a:buSzPts val="3400"/>
              <a:buFont typeface="Arial"/>
              <a:buNone/>
            </a:pPr>
            <a:r>
              <a:rPr lang="en-US" sz="2400" b="1" dirty="0">
                <a:solidFill>
                  <a:srgbClr val="082D49"/>
                </a:solidFill>
                <a:latin typeface="Roboto"/>
                <a:ea typeface="Roboto"/>
                <a:cs typeface="Roboto"/>
                <a:sym typeface="Roboto"/>
              </a:rPr>
              <a:t>Data Collection, Cleanup, and Exploration process</a:t>
            </a:r>
            <a:endParaRPr sz="2400" b="1" dirty="0">
              <a:solidFill>
                <a:srgbClr val="082D49"/>
              </a:solidFill>
              <a:latin typeface="Roboto"/>
              <a:ea typeface="Roboto"/>
              <a:cs typeface="Roboto"/>
              <a:sym typeface="Roboto"/>
            </a:endParaRPr>
          </a:p>
        </p:txBody>
      </p:sp>
      <p:sp>
        <p:nvSpPr>
          <p:cNvPr id="940" name="Google Shape;940;p82"/>
          <p:cNvSpPr txBox="1"/>
          <p:nvPr/>
        </p:nvSpPr>
        <p:spPr>
          <a:xfrm>
            <a:off x="3402496" y="1013232"/>
            <a:ext cx="8622195" cy="8572060"/>
          </a:xfrm>
          <a:prstGeom prst="rect">
            <a:avLst/>
          </a:prstGeom>
          <a:noFill/>
          <a:ln>
            <a:noFill/>
          </a:ln>
        </p:spPr>
        <p:txBody>
          <a:bodyPr spcFirstLastPara="1" wrap="square" lIns="91425" tIns="91425" rIns="91425" bIns="91425" anchor="t" anchorCtr="0">
            <a:spAutoFit/>
          </a:bodyPr>
          <a:lstStyle/>
          <a:p>
            <a:pPr>
              <a:lnSpc>
                <a:spcPct val="115000"/>
              </a:lnSpc>
              <a:spcAft>
                <a:spcPts val="800"/>
              </a:spcAft>
            </a:pPr>
            <a:r>
              <a:rPr lang="en-US" sz="1800" b="1" dirty="0">
                <a:solidFill>
                  <a:srgbClr val="082D49"/>
                </a:solidFill>
                <a:latin typeface="Roboto"/>
                <a:ea typeface="Roboto"/>
                <a:cs typeface="Roboto"/>
                <a:sym typeface="Roboto"/>
              </a:rPr>
              <a:t>Data Collection</a:t>
            </a:r>
            <a:endParaRPr lang="en-US" sz="1800" dirty="0">
              <a:solidFill>
                <a:srgbClr val="082D49"/>
              </a:solidFill>
              <a:latin typeface="Roboto"/>
              <a:ea typeface="Roboto"/>
              <a:cs typeface="Roboto"/>
              <a:sym typeface="Roboto"/>
            </a:endParaRPr>
          </a:p>
          <a:p>
            <a:pPr marL="171450" lvl="0" indent="-171450" algn="l" rtl="0">
              <a:lnSpc>
                <a:spcPct val="115000"/>
              </a:lnSpc>
              <a:spcBef>
                <a:spcPts val="0"/>
              </a:spcBef>
              <a:spcAft>
                <a:spcPts val="800"/>
              </a:spcAft>
              <a:buFont typeface="Courier New" panose="02070309020205020404" pitchFamily="49" charset="0"/>
              <a:buChar char="o"/>
            </a:pPr>
            <a:r>
              <a:rPr lang="en-US" sz="1600" b="1" dirty="0">
                <a:solidFill>
                  <a:srgbClr val="FCB912"/>
                </a:solidFill>
                <a:latin typeface="Roboto"/>
                <a:ea typeface="Roboto"/>
                <a:cs typeface="Roboto"/>
                <a:sym typeface="Roboto"/>
              </a:rPr>
              <a:t>Researching Topics: </a:t>
            </a:r>
            <a:r>
              <a:rPr lang="en-US" sz="1600" dirty="0">
                <a:solidFill>
                  <a:srgbClr val="082D49"/>
                </a:solidFill>
                <a:latin typeface="Roboto"/>
                <a:ea typeface="Roboto"/>
                <a:cs typeface="Roboto"/>
                <a:sym typeface="Roboto"/>
              </a:rPr>
              <a:t>Identified potential sources for data collection, including databases, sensors, APIs, or user-generated content.</a:t>
            </a:r>
          </a:p>
          <a:p>
            <a:pPr marL="171450" lvl="0" indent="-171450" algn="l" rtl="0">
              <a:lnSpc>
                <a:spcPct val="115000"/>
              </a:lnSpc>
              <a:spcBef>
                <a:spcPts val="0"/>
              </a:spcBef>
              <a:spcAft>
                <a:spcPts val="800"/>
              </a:spcAft>
              <a:buFont typeface="Courier New" panose="02070309020205020404" pitchFamily="49" charset="0"/>
              <a:buChar char="o"/>
            </a:pPr>
            <a:r>
              <a:rPr lang="en-US" sz="1600" b="1" dirty="0">
                <a:solidFill>
                  <a:srgbClr val="FCB912"/>
                </a:solidFill>
                <a:latin typeface="Roboto"/>
                <a:ea typeface="Roboto"/>
                <a:cs typeface="Roboto"/>
                <a:sym typeface="Roboto"/>
              </a:rPr>
              <a:t>Dataset Selection: </a:t>
            </a:r>
            <a:r>
              <a:rPr lang="en-US" sz="1600" dirty="0">
                <a:solidFill>
                  <a:srgbClr val="082D49"/>
                </a:solidFill>
                <a:latin typeface="Roboto"/>
                <a:ea typeface="Roboto"/>
                <a:cs typeface="Roboto"/>
                <a:sym typeface="Roboto"/>
              </a:rPr>
              <a:t>Choose a dataset aligned with our goals for diabetes education.</a:t>
            </a:r>
          </a:p>
          <a:p>
            <a:pPr marL="171450" lvl="0" indent="-171450" algn="l" rtl="0">
              <a:lnSpc>
                <a:spcPct val="115000"/>
              </a:lnSpc>
              <a:spcBef>
                <a:spcPts val="0"/>
              </a:spcBef>
              <a:spcAft>
                <a:spcPts val="800"/>
              </a:spcAft>
              <a:buFont typeface="Courier New" panose="02070309020205020404" pitchFamily="49" charset="0"/>
              <a:buChar char="o"/>
            </a:pPr>
            <a:r>
              <a:rPr lang="en-US" sz="1600" b="1" dirty="0">
                <a:solidFill>
                  <a:srgbClr val="FCB912"/>
                </a:solidFill>
                <a:latin typeface="Roboto"/>
                <a:ea typeface="Roboto"/>
                <a:cs typeface="Roboto"/>
                <a:sym typeface="Roboto"/>
              </a:rPr>
              <a:t>Data Storage: </a:t>
            </a:r>
            <a:r>
              <a:rPr lang="en-US" sz="1600" dirty="0">
                <a:solidFill>
                  <a:srgbClr val="082D49"/>
                </a:solidFill>
                <a:latin typeface="Roboto"/>
                <a:ea typeface="Roboto"/>
                <a:cs typeface="Roboto"/>
                <a:sym typeface="Roboto"/>
              </a:rPr>
              <a:t>Organize collected data in secure, accessible folders for team use.</a:t>
            </a:r>
          </a:p>
          <a:p>
            <a:pPr marL="0" lvl="0" indent="0" algn="l" rtl="0">
              <a:lnSpc>
                <a:spcPct val="115000"/>
              </a:lnSpc>
              <a:spcBef>
                <a:spcPts val="0"/>
              </a:spcBef>
              <a:spcAft>
                <a:spcPts val="800"/>
              </a:spcAft>
              <a:buNone/>
            </a:pPr>
            <a:r>
              <a:rPr lang="en-US" sz="1800" b="1" dirty="0">
                <a:solidFill>
                  <a:srgbClr val="082D49"/>
                </a:solidFill>
                <a:latin typeface="Roboto"/>
                <a:ea typeface="Roboto"/>
                <a:cs typeface="Roboto"/>
                <a:sym typeface="Roboto"/>
              </a:rPr>
              <a:t>Data Cleanup</a:t>
            </a:r>
          </a:p>
          <a:p>
            <a:pPr marL="171450" lvl="0" indent="-171450" algn="l" rtl="0">
              <a:lnSpc>
                <a:spcPct val="115000"/>
              </a:lnSpc>
              <a:spcBef>
                <a:spcPts val="0"/>
              </a:spcBef>
              <a:spcAft>
                <a:spcPts val="800"/>
              </a:spcAft>
              <a:buFont typeface="Courier New" panose="02070309020205020404" pitchFamily="49" charset="0"/>
              <a:buChar char="o"/>
            </a:pPr>
            <a:r>
              <a:rPr lang="en-US" sz="1600" b="1" dirty="0">
                <a:solidFill>
                  <a:srgbClr val="FCB912"/>
                </a:solidFill>
                <a:latin typeface="Roboto"/>
                <a:ea typeface="Roboto"/>
                <a:cs typeface="Roboto"/>
                <a:sym typeface="Roboto"/>
              </a:rPr>
              <a:t>Data Review: </a:t>
            </a:r>
            <a:r>
              <a:rPr lang="en-US" sz="1600" dirty="0">
                <a:solidFill>
                  <a:srgbClr val="082D49"/>
                </a:solidFill>
                <a:latin typeface="Roboto"/>
                <a:ea typeface="Roboto"/>
                <a:cs typeface="Roboto"/>
                <a:sym typeface="Roboto"/>
              </a:rPr>
              <a:t>Check data for accuracy, completeness, anomalies, and inconsistencies.</a:t>
            </a:r>
          </a:p>
          <a:p>
            <a:pPr marL="171450" lvl="0" indent="-171450" algn="l" rtl="0">
              <a:lnSpc>
                <a:spcPct val="115000"/>
              </a:lnSpc>
              <a:spcBef>
                <a:spcPts val="0"/>
              </a:spcBef>
              <a:spcAft>
                <a:spcPts val="800"/>
              </a:spcAft>
              <a:buFont typeface="Courier New" panose="02070309020205020404" pitchFamily="49" charset="0"/>
              <a:buChar char="o"/>
            </a:pPr>
            <a:r>
              <a:rPr lang="en-US" sz="1600" b="1" dirty="0">
                <a:solidFill>
                  <a:srgbClr val="FCB912"/>
                </a:solidFill>
                <a:latin typeface="Roboto"/>
                <a:ea typeface="Roboto"/>
                <a:cs typeface="Roboto"/>
                <a:sym typeface="Roboto"/>
              </a:rPr>
              <a:t>Cleaning Process: </a:t>
            </a:r>
            <a:r>
              <a:rPr lang="en-US" sz="1600" dirty="0">
                <a:solidFill>
                  <a:srgbClr val="082D49"/>
                </a:solidFill>
                <a:latin typeface="Roboto"/>
                <a:ea typeface="Roboto"/>
                <a:cs typeface="Roboto"/>
                <a:sym typeface="Roboto"/>
              </a:rPr>
              <a:t>Address issues through data cleaning techniques.</a:t>
            </a:r>
          </a:p>
          <a:p>
            <a:pPr marL="171450" lvl="0" indent="-171450" algn="l" rtl="0">
              <a:lnSpc>
                <a:spcPct val="115000"/>
              </a:lnSpc>
              <a:spcBef>
                <a:spcPts val="0"/>
              </a:spcBef>
              <a:spcAft>
                <a:spcPts val="800"/>
              </a:spcAft>
              <a:buFont typeface="Courier New" panose="02070309020205020404" pitchFamily="49" charset="0"/>
              <a:buChar char="o"/>
            </a:pPr>
            <a:r>
              <a:rPr lang="en-US" sz="1600" b="1" dirty="0">
                <a:solidFill>
                  <a:srgbClr val="FCB912"/>
                </a:solidFill>
                <a:latin typeface="Roboto"/>
                <a:ea typeface="Roboto"/>
                <a:cs typeface="Roboto"/>
                <a:sym typeface="Roboto"/>
              </a:rPr>
              <a:t>Data Validation: </a:t>
            </a:r>
            <a:r>
              <a:rPr lang="en-US" sz="1600" dirty="0">
                <a:solidFill>
                  <a:srgbClr val="082D49"/>
                </a:solidFill>
                <a:latin typeface="Roboto"/>
                <a:ea typeface="Roboto"/>
                <a:cs typeface="Roboto"/>
                <a:sym typeface="Roboto"/>
              </a:rPr>
              <a:t>Ensure cleaned data reliability through validation for all team members.</a:t>
            </a:r>
          </a:p>
          <a:p>
            <a:pPr marL="0" lvl="0" indent="0" algn="l" rtl="0">
              <a:lnSpc>
                <a:spcPct val="115000"/>
              </a:lnSpc>
              <a:spcBef>
                <a:spcPts val="0"/>
              </a:spcBef>
              <a:spcAft>
                <a:spcPts val="800"/>
              </a:spcAft>
              <a:buNone/>
            </a:pPr>
            <a:r>
              <a:rPr lang="en-US" sz="1800" b="1" dirty="0">
                <a:solidFill>
                  <a:srgbClr val="082D49"/>
                </a:solidFill>
                <a:latin typeface="Roboto"/>
                <a:ea typeface="Roboto"/>
                <a:cs typeface="Roboto"/>
                <a:sym typeface="Roboto"/>
              </a:rPr>
              <a:t>Data Exploration</a:t>
            </a:r>
          </a:p>
          <a:p>
            <a:pPr marL="171450" lvl="0" indent="-171450" algn="l" rtl="0">
              <a:lnSpc>
                <a:spcPct val="115000"/>
              </a:lnSpc>
              <a:spcBef>
                <a:spcPts val="0"/>
              </a:spcBef>
              <a:spcAft>
                <a:spcPts val="800"/>
              </a:spcAft>
              <a:buFont typeface="Courier New" panose="02070309020205020404" pitchFamily="49" charset="0"/>
              <a:buChar char="o"/>
            </a:pPr>
            <a:r>
              <a:rPr lang="en-US" sz="1600" b="1" dirty="0">
                <a:solidFill>
                  <a:srgbClr val="FCB912"/>
                </a:solidFill>
                <a:latin typeface="Roboto"/>
                <a:ea typeface="Roboto"/>
                <a:cs typeface="Roboto"/>
                <a:sym typeface="Roboto"/>
              </a:rPr>
              <a:t>Statistical Analysis: </a:t>
            </a:r>
            <a:r>
              <a:rPr lang="en-US" sz="1600" dirty="0">
                <a:solidFill>
                  <a:srgbClr val="082D49"/>
                </a:solidFill>
                <a:latin typeface="Roboto"/>
                <a:ea typeface="Roboto"/>
                <a:cs typeface="Roboto"/>
                <a:sym typeface="Roboto"/>
              </a:rPr>
              <a:t>Calculate basic statistics to understand data distribution.</a:t>
            </a:r>
          </a:p>
          <a:p>
            <a:pPr marL="171450" lvl="0" indent="-171450" algn="l" rtl="0">
              <a:lnSpc>
                <a:spcPct val="115000"/>
              </a:lnSpc>
              <a:spcBef>
                <a:spcPts val="0"/>
              </a:spcBef>
              <a:spcAft>
                <a:spcPts val="800"/>
              </a:spcAft>
              <a:buFont typeface="Courier New" panose="02070309020205020404" pitchFamily="49" charset="0"/>
              <a:buChar char="o"/>
            </a:pPr>
            <a:r>
              <a:rPr lang="en-US" sz="1600" b="1" dirty="0">
                <a:solidFill>
                  <a:srgbClr val="FCB912"/>
                </a:solidFill>
                <a:latin typeface="Roboto"/>
                <a:ea typeface="Roboto"/>
                <a:cs typeface="Roboto"/>
                <a:sym typeface="Roboto"/>
              </a:rPr>
              <a:t>Visualization: </a:t>
            </a:r>
            <a:r>
              <a:rPr lang="en-US" sz="1600" dirty="0">
                <a:solidFill>
                  <a:srgbClr val="082D49"/>
                </a:solidFill>
                <a:latin typeface="Roboto"/>
                <a:ea typeface="Roboto"/>
                <a:cs typeface="Roboto"/>
                <a:sym typeface="Roboto"/>
              </a:rPr>
              <a:t>Create visual representations (histograms, box plots, scatter plots, heat maps) to reveal patterns, trends, and outliers.</a:t>
            </a:r>
          </a:p>
          <a:p>
            <a:pPr marL="171450" lvl="0" indent="-171450" algn="l" rtl="0">
              <a:lnSpc>
                <a:spcPct val="115000"/>
              </a:lnSpc>
              <a:spcBef>
                <a:spcPts val="0"/>
              </a:spcBef>
              <a:spcAft>
                <a:spcPts val="800"/>
              </a:spcAft>
              <a:buFont typeface="Courier New" panose="02070309020205020404" pitchFamily="49" charset="0"/>
              <a:buChar char="o"/>
            </a:pPr>
            <a:r>
              <a:rPr lang="en-US" sz="1600" b="1" dirty="0">
                <a:solidFill>
                  <a:srgbClr val="FCB912"/>
                </a:solidFill>
                <a:latin typeface="Roboto"/>
                <a:ea typeface="Roboto"/>
                <a:cs typeface="Roboto"/>
                <a:sym typeface="Roboto"/>
              </a:rPr>
              <a:t>Preliminary Analysis: </a:t>
            </a:r>
            <a:r>
              <a:rPr lang="en-US" sz="1600" dirty="0">
                <a:solidFill>
                  <a:srgbClr val="082D49"/>
                </a:solidFill>
                <a:latin typeface="Roboto"/>
                <a:ea typeface="Roboto"/>
                <a:cs typeface="Roboto"/>
                <a:sym typeface="Roboto"/>
              </a:rPr>
              <a:t>Conduct initial analysis to test assumptions and identify potential relationships in the data.</a:t>
            </a:r>
          </a:p>
          <a:p>
            <a:pPr marL="0" lvl="0" indent="0" algn="l" rtl="0">
              <a:lnSpc>
                <a:spcPct val="115000"/>
              </a:lnSpc>
              <a:spcBef>
                <a:spcPts val="0"/>
              </a:spcBef>
              <a:spcAft>
                <a:spcPts val="80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80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80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80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80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80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80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800"/>
              </a:spcAft>
              <a:buNone/>
            </a:pPr>
            <a:endParaRPr lang="en-US" dirty="0">
              <a:solidFill>
                <a:srgbClr val="082D49"/>
              </a:solidFill>
              <a:latin typeface="Roboto"/>
              <a:ea typeface="Roboto"/>
              <a:cs typeface="Roboto"/>
              <a:sym typeface="Roboto"/>
            </a:endParaRP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r>
              <a:rPr lang="en-US" sz="3000" dirty="0">
                <a:solidFill>
                  <a:srgbClr val="FFFFFF"/>
                </a:solidFill>
                <a:latin typeface="Roboto Light"/>
                <a:ea typeface="Roboto Light"/>
                <a:cs typeface="Roboto Light"/>
                <a:sym typeface="Roboto Light"/>
              </a:rPr>
              <a:t>Data Refinement</a:t>
            </a:r>
            <a:endParaRPr sz="3000" dirty="0">
              <a:solidFill>
                <a:srgbClr val="FFFFFF"/>
              </a:solidFill>
              <a:latin typeface="Roboto Light"/>
              <a:ea typeface="Roboto Light"/>
              <a:cs typeface="Roboto Light"/>
              <a:sym typeface="Roboto Light"/>
            </a:endParaRPr>
          </a:p>
        </p:txBody>
      </p:sp>
    </p:spTree>
    <p:extLst>
      <p:ext uri="{BB962C8B-B14F-4D97-AF65-F5344CB8AC3E}">
        <p14:creationId xmlns:p14="http://schemas.microsoft.com/office/powerpoint/2010/main" val="355050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247198" y="963000"/>
            <a:ext cx="8522202" cy="557355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8" name="Google Shape;948;p83"/>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949" name="Google Shape;949;p83"/>
          <p:cNvSpPr txBox="1"/>
          <p:nvPr/>
        </p:nvSpPr>
        <p:spPr>
          <a:xfrm>
            <a:off x="3247198" y="445800"/>
            <a:ext cx="8518800" cy="517200"/>
          </a:xfrm>
          <a:prstGeom prst="rect">
            <a:avLst/>
          </a:prstGeom>
          <a:noFill/>
          <a:ln>
            <a:noFill/>
          </a:ln>
        </p:spPr>
        <p:txBody>
          <a:bodyPr spcFirstLastPara="1" wrap="square" lIns="91425" tIns="91425" rIns="91425" bIns="91425" anchor="t" anchorCtr="0">
            <a:spAutoFit/>
          </a:bodyPr>
          <a:lstStyle/>
          <a:p>
            <a:pPr algn="ctr">
              <a:lnSpc>
                <a:spcPct val="90000"/>
              </a:lnSpc>
              <a:buSzPts val="3400"/>
            </a:pPr>
            <a:r>
              <a:rPr lang="en-US" sz="2400" b="1" dirty="0">
                <a:solidFill>
                  <a:srgbClr val="082D49"/>
                </a:solidFill>
                <a:latin typeface="Roboto"/>
                <a:ea typeface="Roboto"/>
                <a:cs typeface="Roboto"/>
                <a:sym typeface="Roboto"/>
              </a:rPr>
              <a:t>Approach Taken to Achieve Goals</a:t>
            </a:r>
            <a:endParaRPr sz="2400" b="1" dirty="0">
              <a:solidFill>
                <a:srgbClr val="082D49"/>
              </a:solidFill>
              <a:latin typeface="Roboto"/>
              <a:ea typeface="Roboto"/>
              <a:cs typeface="Roboto"/>
              <a:sym typeface="Roboto"/>
            </a:endParaRPr>
          </a:p>
        </p:txBody>
      </p:sp>
      <p:sp>
        <p:nvSpPr>
          <p:cNvPr id="950" name="Google Shape;950;p83"/>
          <p:cNvSpPr txBox="1"/>
          <p:nvPr/>
        </p:nvSpPr>
        <p:spPr>
          <a:xfrm>
            <a:off x="3247198" y="963000"/>
            <a:ext cx="8611302" cy="421240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US" sz="1800" dirty="0">
                <a:solidFill>
                  <a:srgbClr val="082D49"/>
                </a:solidFill>
                <a:latin typeface="Roboto"/>
                <a:ea typeface="Roboto"/>
                <a:cs typeface="Roboto"/>
                <a:sym typeface="Roboto"/>
              </a:rPr>
              <a:t>The approach involves a systematic process beginning with the gathering and integration of the ShanghaiT1DM and ShanghaiT2DM datasets, followed by thorough data cleaning and preprocessing to ensure accuracy and reliability. Subsequently, the data is explored and visualized using various techniques such as histograms, box plots, scatter plots, and heat maps to identify patterns and correlations.</a:t>
            </a:r>
          </a:p>
          <a:p>
            <a:pPr marL="0" lvl="0" indent="0" algn="l" rtl="0">
              <a:lnSpc>
                <a:spcPct val="115000"/>
              </a:lnSpc>
              <a:spcBef>
                <a:spcPts val="0"/>
              </a:spcBef>
              <a:spcAft>
                <a:spcPts val="800"/>
              </a:spcAft>
              <a:buNone/>
            </a:pPr>
            <a:r>
              <a:rPr lang="en-US" sz="1800" dirty="0">
                <a:solidFill>
                  <a:srgbClr val="082D49"/>
                </a:solidFill>
                <a:latin typeface="Roboto"/>
                <a:ea typeface="Roboto"/>
                <a:cs typeface="Roboto"/>
                <a:sym typeface="Roboto"/>
              </a:rPr>
              <a:t> An in-depth analysis is then performed to address key questions related to health factors, diabetes-related complications, and gender-specific risks, resulting in comprehensive visual insights that support improved diabetes management and healthcare outcomes. This approach equips professionals with the necessary skills for handling complex data analyses in diabetes management, contributing to better healthcare practices and outcomes.</a:t>
            </a:r>
            <a:endParaRPr sz="1800" dirty="0">
              <a:solidFill>
                <a:srgbClr val="082D49"/>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buFont typeface="Arial"/>
              <a:buNone/>
            </a:pPr>
            <a:r>
              <a:rPr lang="en-US" sz="3000" dirty="0">
                <a:solidFill>
                  <a:srgbClr val="FFFFFF"/>
                </a:solidFill>
                <a:latin typeface="Roboto Light"/>
                <a:ea typeface="Roboto Light"/>
                <a:cs typeface="Roboto Light"/>
                <a:sym typeface="Roboto Light"/>
              </a:rPr>
              <a:t>Project Approach</a:t>
            </a:r>
            <a:endParaRPr sz="3000" dirty="0">
              <a:solidFill>
                <a:srgbClr val="FFFFFF"/>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67402" y="2175900"/>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Study Area 1</a:t>
            </a:r>
          </a:p>
        </p:txBody>
      </p:sp>
      <p:sp>
        <p:nvSpPr>
          <p:cNvPr id="960" name="Google Shape;960;p84"/>
          <p:cNvSpPr txBox="1"/>
          <p:nvPr/>
        </p:nvSpPr>
        <p:spPr>
          <a:xfrm>
            <a:off x="426000" y="1607350"/>
            <a:ext cx="11298600" cy="517034"/>
          </a:xfrm>
          <a:prstGeom prst="rect">
            <a:avLst/>
          </a:prstGeom>
          <a:noFill/>
          <a:ln>
            <a:noFill/>
          </a:ln>
        </p:spPr>
        <p:txBody>
          <a:bodyPr spcFirstLastPara="1" wrap="square" lIns="91425" tIns="91425" rIns="91425" bIns="91425" anchor="t" anchorCtr="0">
            <a:spAutoFit/>
          </a:bodyPr>
          <a:lstStyle/>
          <a:p>
            <a:pPr marL="0" lvl="0" indent="0" algn="ctr">
              <a:lnSpc>
                <a:spcPct val="90000"/>
              </a:lnSpc>
              <a:buSzPts val="3400"/>
              <a:buFont typeface="Arial"/>
              <a:buNone/>
            </a:pPr>
            <a:r>
              <a:rPr lang="en-US" sz="2400" b="1" dirty="0">
                <a:solidFill>
                  <a:srgbClr val="082D49"/>
                </a:solidFill>
                <a:latin typeface="Roboto"/>
                <a:ea typeface="Roboto"/>
                <a:cs typeface="Roboto"/>
                <a:sym typeface="Roboto Light"/>
              </a:rPr>
              <a:t>Understanding Health Factors in Diabetes</a:t>
            </a:r>
            <a:endParaRPr sz="2400" b="1" dirty="0">
              <a:solidFill>
                <a:srgbClr val="082D49"/>
              </a:solidFill>
              <a:latin typeface="Roboto"/>
              <a:ea typeface="Roboto"/>
              <a:cs typeface="Roboto"/>
              <a:sym typeface="Roboto"/>
            </a:endParaRPr>
          </a:p>
        </p:txBody>
      </p:sp>
      <p:sp>
        <p:nvSpPr>
          <p:cNvPr id="961" name="Google Shape;961;p84"/>
          <p:cNvSpPr txBox="1"/>
          <p:nvPr/>
        </p:nvSpPr>
        <p:spPr>
          <a:xfrm>
            <a:off x="425999" y="2241950"/>
            <a:ext cx="11298599" cy="3730222"/>
          </a:xfrm>
          <a:prstGeom prst="rect">
            <a:avLst/>
          </a:prstGeom>
          <a:noFill/>
          <a:ln>
            <a:noFill/>
          </a:ln>
        </p:spPr>
        <p:txBody>
          <a:bodyPr spcFirstLastPara="1" wrap="square" lIns="91425" tIns="91425" rIns="91425" bIns="91425" anchor="t" anchorCtr="0">
            <a:spAutoFit/>
          </a:bodyPr>
          <a:lstStyle/>
          <a:p>
            <a:pPr lvl="0" algn="l" rtl="0">
              <a:lnSpc>
                <a:spcPct val="90000"/>
              </a:lnSpc>
              <a:spcBef>
                <a:spcPts val="0"/>
              </a:spcBef>
              <a:spcAft>
                <a:spcPts val="0"/>
              </a:spcAft>
            </a:pPr>
            <a:r>
              <a:rPr lang="en-US" sz="1600" b="1" dirty="0">
                <a:solidFill>
                  <a:srgbClr val="082D49"/>
                </a:solidFill>
                <a:latin typeface="Roboto"/>
                <a:ea typeface="Roboto"/>
                <a:cs typeface="Roboto"/>
                <a:sym typeface="Roboto"/>
              </a:rPr>
              <a:t>Do blood sugar levels change over time in people with diabetes, and how can we use this knowledge to manage our health better?</a:t>
            </a:r>
          </a:p>
          <a:p>
            <a:pPr lvl="0" algn="l" rtl="0">
              <a:lnSpc>
                <a:spcPct val="90000"/>
              </a:lnSpc>
              <a:spcBef>
                <a:spcPts val="0"/>
              </a:spcBef>
              <a:spcAft>
                <a:spcPts val="0"/>
              </a:spcAft>
            </a:pPr>
            <a:endParaRPr lang="en-US" sz="1600" b="1"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Courier New" panose="02070309020205020404" pitchFamily="49" charset="0"/>
              <a:buChar char="o"/>
            </a:pPr>
            <a:r>
              <a:rPr lang="en-US" sz="1600" b="1" dirty="0">
                <a:solidFill>
                  <a:srgbClr val="FCB912"/>
                </a:solidFill>
                <a:latin typeface="Roboto"/>
                <a:ea typeface="Roboto"/>
                <a:cs typeface="Roboto"/>
                <a:sym typeface="Roboto"/>
              </a:rPr>
              <a:t>Visualization: </a:t>
            </a:r>
            <a:r>
              <a:rPr lang="en-US" dirty="0">
                <a:solidFill>
                  <a:srgbClr val="082D49"/>
                </a:solidFill>
                <a:latin typeface="Roboto"/>
                <a:ea typeface="Roboto"/>
                <a:cs typeface="Roboto"/>
                <a:sym typeface="Roboto"/>
                <a:hlinkClick r:id="rId3"/>
              </a:rPr>
              <a:t>https://github.com/LaShawnSykes/Group-3_Project1/blob/Aaron-Cranor/PNGs/lineplothba1c.png</a:t>
            </a: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Courier New" panose="02070309020205020404" pitchFamily="49" charset="0"/>
              <a:buChar char="o"/>
            </a:pPr>
            <a:r>
              <a:rPr lang="en-US" sz="1600" b="1" dirty="0">
                <a:solidFill>
                  <a:srgbClr val="FCB912"/>
                </a:solidFill>
                <a:latin typeface="Roboto"/>
                <a:ea typeface="Roboto"/>
                <a:cs typeface="Roboto"/>
                <a:sym typeface="Roboto"/>
              </a:rPr>
              <a:t>Analysis: </a:t>
            </a:r>
            <a:r>
              <a:rPr lang="en-US" dirty="0">
                <a:solidFill>
                  <a:srgbClr val="082D49"/>
                </a:solidFill>
                <a:latin typeface="Roboto"/>
                <a:ea typeface="Roboto"/>
                <a:cs typeface="Roboto"/>
                <a:sym typeface="Roboto"/>
              </a:rPr>
              <a:t>HbA1c is the measure of average blood glucose levels over some time, commonly used to diagnose and monitor diabetes.  Within this study, an observable sine curve pattern emerges in the median HbA1c levels among individuals managing diabetes. Initially, there is a peak followed by a consistent decline over the initial five years, then followed by a gradual rise over the subsequent five-year period. This sine wave continues in regular intervals with diminishing returns. The shading represents the variability of the data around the confidence intervals and reliability of the estimated trend.</a:t>
            </a:r>
          </a:p>
          <a:p>
            <a:pPr lvl="0" algn="l" rtl="0">
              <a:lnSpc>
                <a:spcPct val="90000"/>
              </a:lnSpc>
              <a:spcBef>
                <a:spcPts val="0"/>
              </a:spcBef>
              <a:spcAft>
                <a:spcPts val="0"/>
              </a:spcAft>
            </a:pPr>
            <a:endParaRPr lang="en-US" sz="1600" dirty="0">
              <a:solidFill>
                <a:srgbClr val="082D49"/>
              </a:solidFill>
              <a:latin typeface="Roboto"/>
              <a:ea typeface="Roboto"/>
              <a:cs typeface="Roboto"/>
              <a:sym typeface="Roboto"/>
            </a:endParaRPr>
          </a:p>
          <a:p>
            <a:pPr lvl="0" algn="l" rtl="0">
              <a:lnSpc>
                <a:spcPct val="90000"/>
              </a:lnSpc>
              <a:spcBef>
                <a:spcPts val="0"/>
              </a:spcBef>
              <a:spcAft>
                <a:spcPts val="0"/>
              </a:spcAft>
            </a:pPr>
            <a:r>
              <a:rPr lang="en-US" sz="1600" b="1" dirty="0">
                <a:solidFill>
                  <a:srgbClr val="082D49"/>
                </a:solidFill>
                <a:latin typeface="Roboto"/>
                <a:ea typeface="Roboto"/>
                <a:cs typeface="Roboto"/>
                <a:sym typeface="Roboto"/>
              </a:rPr>
              <a:t>How do the findings about age and cholesterol in people with diabetes match up with what we hear from doctors?</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Courier New" panose="02070309020205020404" pitchFamily="49" charset="0"/>
              <a:buChar char="o"/>
            </a:pPr>
            <a:r>
              <a:rPr lang="en-US" sz="1600" b="1" dirty="0">
                <a:solidFill>
                  <a:srgbClr val="FCB912"/>
                </a:solidFill>
                <a:latin typeface="Roboto"/>
                <a:ea typeface="Roboto"/>
                <a:cs typeface="Roboto"/>
                <a:sym typeface="Roboto"/>
              </a:rPr>
              <a:t>Visualization: </a:t>
            </a:r>
            <a:r>
              <a:rPr lang="en-US" dirty="0">
                <a:solidFill>
                  <a:srgbClr val="082D49"/>
                </a:solidFill>
                <a:latin typeface="Roboto"/>
                <a:ea typeface="Roboto"/>
                <a:cs typeface="Roboto"/>
                <a:sym typeface="Roboto"/>
                <a:hlinkClick r:id="rId4"/>
              </a:rPr>
              <a:t>https://github.com/LaShawnSykes/Group-3_Project1/blob/Aaron-Cranor/PNGs/scatteragecholesterol.png</a:t>
            </a: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Courier New" panose="02070309020205020404" pitchFamily="49" charset="0"/>
              <a:buChar char="o"/>
            </a:pPr>
            <a:r>
              <a:rPr lang="en-US" sz="1600" b="1" dirty="0">
                <a:solidFill>
                  <a:srgbClr val="FCB912"/>
                </a:solidFill>
                <a:latin typeface="Roboto"/>
                <a:ea typeface="Roboto"/>
                <a:cs typeface="Roboto"/>
              </a:rPr>
              <a:t>Analysis: </a:t>
            </a:r>
            <a:r>
              <a:rPr lang="en-US" dirty="0">
                <a:solidFill>
                  <a:srgbClr val="082D49"/>
                </a:solidFill>
                <a:latin typeface="Roboto"/>
                <a:ea typeface="Roboto"/>
                <a:cs typeface="Roboto"/>
                <a:sym typeface="Roboto"/>
              </a:rPr>
              <a:t>Cholesterol constitutes a significant health factor impacting individuals with diabetes. The widely accepted median value is 200 mg/dL or 5.2 mmol/L. In this study, you can see a mean of approximately 4.8 mmol/L across all patients which aligns with the standards of the National Library of Medicine.</a:t>
            </a:r>
          </a:p>
          <a:p>
            <a:pPr marL="285750" lvl="0" indent="-285750" algn="l" rtl="0">
              <a:lnSpc>
                <a:spcPct val="90000"/>
              </a:lnSpc>
              <a:spcBef>
                <a:spcPts val="0"/>
              </a:spcBef>
              <a:spcAft>
                <a:spcPts val="0"/>
              </a:spcAft>
              <a:buFontTx/>
              <a:buChar char="-"/>
            </a:pPr>
            <a:endParaRPr dirty="0">
              <a:solidFill>
                <a:srgbClr val="082D4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8" name="Google Shape;968;p85"/>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Study Area 2</a:t>
            </a:r>
            <a:endParaRPr sz="3000" dirty="0">
              <a:solidFill>
                <a:srgbClr val="FFFFFF"/>
              </a:solidFill>
              <a:latin typeface="Roboto Light"/>
              <a:ea typeface="Roboto Light"/>
              <a:cs typeface="Roboto Light"/>
              <a:sym typeface="Roboto Light"/>
            </a:endParaRPr>
          </a:p>
        </p:txBody>
      </p:sp>
      <p:sp>
        <p:nvSpPr>
          <p:cNvPr id="970" name="Google Shape;970;p85"/>
          <p:cNvSpPr txBox="1"/>
          <p:nvPr/>
        </p:nvSpPr>
        <p:spPr>
          <a:xfrm>
            <a:off x="695370" y="1512295"/>
            <a:ext cx="11298600" cy="517034"/>
          </a:xfrm>
          <a:prstGeom prst="rect">
            <a:avLst/>
          </a:prstGeom>
          <a:noFill/>
          <a:ln>
            <a:noFill/>
          </a:ln>
        </p:spPr>
        <p:txBody>
          <a:bodyPr spcFirstLastPara="1" wrap="square" lIns="91425" tIns="91425" rIns="91425" bIns="91425" anchor="t" anchorCtr="0">
            <a:spAutoFit/>
          </a:bodyPr>
          <a:lstStyle/>
          <a:p>
            <a:pPr algn="ctr">
              <a:lnSpc>
                <a:spcPct val="90000"/>
              </a:lnSpc>
              <a:buSzPts val="3400"/>
            </a:pPr>
            <a:r>
              <a:rPr lang="en-US" sz="2400" b="1" dirty="0">
                <a:solidFill>
                  <a:srgbClr val="082D49"/>
                </a:solidFill>
                <a:latin typeface="Roboto"/>
                <a:ea typeface="Roboto"/>
                <a:cs typeface="Roboto"/>
              </a:rPr>
              <a:t>Related Health Connections</a:t>
            </a:r>
            <a:endParaRPr sz="2400" b="1" dirty="0">
              <a:solidFill>
                <a:srgbClr val="082D49"/>
              </a:solidFill>
              <a:latin typeface="Roboto"/>
              <a:ea typeface="Roboto"/>
              <a:cs typeface="Roboto"/>
              <a:sym typeface="Roboto"/>
            </a:endParaRPr>
          </a:p>
        </p:txBody>
      </p:sp>
      <p:sp>
        <p:nvSpPr>
          <p:cNvPr id="971" name="Google Shape;971;p85"/>
          <p:cNvSpPr txBox="1"/>
          <p:nvPr/>
        </p:nvSpPr>
        <p:spPr>
          <a:xfrm>
            <a:off x="380471" y="2193125"/>
            <a:ext cx="11431057" cy="4533518"/>
          </a:xfrm>
          <a:prstGeom prst="rect">
            <a:avLst/>
          </a:prstGeom>
          <a:noFill/>
          <a:ln>
            <a:noFill/>
          </a:ln>
        </p:spPr>
        <p:txBody>
          <a:bodyPr spcFirstLastPara="1" wrap="square" lIns="91425" tIns="91425" rIns="91425" bIns="91425" anchor="t" anchorCtr="0">
            <a:spAutoFit/>
          </a:bodyPr>
          <a:lstStyle/>
          <a:p>
            <a:pPr lvl="0" rtl="0">
              <a:lnSpc>
                <a:spcPct val="90000"/>
              </a:lnSpc>
              <a:spcBef>
                <a:spcPts val="0"/>
              </a:spcBef>
              <a:spcAft>
                <a:spcPts val="0"/>
              </a:spcAft>
            </a:pPr>
            <a:r>
              <a:rPr lang="en-US" sz="1600" b="1" dirty="0">
                <a:solidFill>
                  <a:srgbClr val="082D49"/>
                </a:solidFill>
                <a:latin typeface="Roboto"/>
                <a:ea typeface="Roboto"/>
                <a:cs typeface="Roboto"/>
                <a:sym typeface="Roboto"/>
              </a:rPr>
              <a:t>Can we find any clear connections between blood sugar levels and common diabetes-related issues like eye, nerve, or kidney problems?</a:t>
            </a:r>
          </a:p>
          <a:p>
            <a:pPr lvl="0" rtl="0">
              <a:lnSpc>
                <a:spcPct val="90000"/>
              </a:lnSpc>
              <a:spcBef>
                <a:spcPts val="0"/>
              </a:spcBef>
              <a:spcAft>
                <a:spcPts val="0"/>
              </a:spcAft>
            </a:pPr>
            <a:endParaRPr lang="en-US" b="1" dirty="0">
              <a:solidFill>
                <a:srgbClr val="082D49"/>
              </a:solidFill>
              <a:latin typeface="Roboto"/>
              <a:ea typeface="Roboto"/>
              <a:cs typeface="Roboto"/>
              <a:sym typeface="Roboto"/>
            </a:endParaRPr>
          </a:p>
          <a:p>
            <a:pPr marL="285750" lvl="5" indent="-285750">
              <a:lnSpc>
                <a:spcPct val="90000"/>
              </a:lnSpc>
              <a:buFont typeface="Courier New" panose="02070309020205020404" pitchFamily="49" charset="0"/>
              <a:buChar char="o"/>
            </a:pPr>
            <a:r>
              <a:rPr lang="en-US" sz="1600" b="1" dirty="0">
                <a:solidFill>
                  <a:srgbClr val="FCB912"/>
                </a:solidFill>
                <a:latin typeface="Roboto"/>
                <a:ea typeface="Roboto"/>
                <a:cs typeface="Roboto"/>
                <a:sym typeface="Roboto"/>
              </a:rPr>
              <a:t>Visualization: </a:t>
            </a:r>
            <a:r>
              <a:rPr lang="en-US" dirty="0">
                <a:solidFill>
                  <a:srgbClr val="082D49"/>
                </a:solidFill>
                <a:latin typeface="Roboto"/>
                <a:ea typeface="Roboto"/>
                <a:cs typeface="Roboto"/>
                <a:sym typeface="Roboto"/>
                <a:hlinkClick r:id="rId3"/>
              </a:rPr>
              <a:t>https://github.com/LaShawnSykes/Group-3_Project1/blob/Aaron-Cranor/PNGs/bmidmc.png</a:t>
            </a:r>
            <a:endParaRPr lang="en-US" dirty="0">
              <a:solidFill>
                <a:srgbClr val="082D49"/>
              </a:solidFill>
              <a:latin typeface="Roboto"/>
              <a:ea typeface="Roboto"/>
              <a:cs typeface="Roboto"/>
              <a:sym typeface="Roboto"/>
            </a:endParaRPr>
          </a:p>
          <a:p>
            <a:pPr marL="285750" lvl="5" indent="-285750">
              <a:lnSpc>
                <a:spcPct val="90000"/>
              </a:lnSpc>
              <a:buFont typeface="Courier New" panose="02070309020205020404" pitchFamily="49" charset="0"/>
              <a:buChar char="o"/>
            </a:pPr>
            <a:r>
              <a:rPr lang="en-US" sz="1600" b="1" dirty="0">
                <a:solidFill>
                  <a:srgbClr val="FCB912"/>
                </a:solidFill>
                <a:latin typeface="Roboto"/>
                <a:ea typeface="Roboto"/>
                <a:cs typeface="Roboto"/>
                <a:sym typeface="Roboto"/>
              </a:rPr>
              <a:t>Analysis</a:t>
            </a:r>
            <a:r>
              <a:rPr lang="en-US" dirty="0">
                <a:solidFill>
                  <a:srgbClr val="082D49"/>
                </a:solidFill>
                <a:latin typeface="Roboto"/>
                <a:ea typeface="Roboto"/>
                <a:cs typeface="Roboto"/>
                <a:sym typeface="Roboto"/>
              </a:rPr>
              <a:t>: There is an almost even distribution of macrovascular complications across the entirety of this testing. You could infer that BMI may not have much effect on whether a diabetic patient will have a greater or less chance of developing these complications.</a:t>
            </a:r>
          </a:p>
          <a:p>
            <a:pPr marL="285750" lvl="5" indent="-285750">
              <a:lnSpc>
                <a:spcPct val="90000"/>
              </a:lnSpc>
              <a:buFont typeface="Courier New" panose="02070309020205020404" pitchFamily="49" charset="0"/>
              <a:buChar char="o"/>
            </a:pPr>
            <a:endParaRPr lang="en-US" dirty="0">
              <a:solidFill>
                <a:srgbClr val="082D49"/>
              </a:solidFill>
              <a:latin typeface="Roboto"/>
              <a:ea typeface="Roboto"/>
              <a:cs typeface="Roboto"/>
              <a:sym typeface="Roboto"/>
            </a:endParaRPr>
          </a:p>
          <a:p>
            <a:pPr marL="285750" lvl="5" indent="-285750">
              <a:lnSpc>
                <a:spcPct val="90000"/>
              </a:lnSpc>
              <a:buFont typeface="Courier New" panose="02070309020205020404" pitchFamily="49" charset="0"/>
              <a:buChar char="o"/>
            </a:pPr>
            <a:r>
              <a:rPr lang="en-US" sz="1600" b="1" dirty="0">
                <a:solidFill>
                  <a:srgbClr val="FCB912"/>
                </a:solidFill>
                <a:latin typeface="Roboto"/>
                <a:ea typeface="Roboto"/>
                <a:cs typeface="Roboto"/>
                <a:sym typeface="Roboto"/>
              </a:rPr>
              <a:t>Visualization: </a:t>
            </a:r>
            <a:r>
              <a:rPr lang="en-US" dirty="0">
                <a:solidFill>
                  <a:srgbClr val="082D49"/>
                </a:solidFill>
                <a:latin typeface="Roboto"/>
                <a:ea typeface="Roboto"/>
                <a:cs typeface="Roboto"/>
                <a:sym typeface="Roboto"/>
                <a:hlinkClick r:id="rId4"/>
              </a:rPr>
              <a:t>https://github.com/LaShawnSykes/Group-3_Project1/blob/Aaron-Cranor/PNGs/boxplotfastingplasma.png</a:t>
            </a:r>
            <a:endParaRPr lang="en-US" dirty="0">
              <a:solidFill>
                <a:srgbClr val="082D49"/>
              </a:solidFill>
              <a:latin typeface="Roboto"/>
              <a:ea typeface="Roboto"/>
              <a:cs typeface="Roboto"/>
              <a:sym typeface="Roboto"/>
            </a:endParaRPr>
          </a:p>
          <a:p>
            <a:pPr marL="285750" lvl="5" indent="-285750">
              <a:lnSpc>
                <a:spcPct val="90000"/>
              </a:lnSpc>
              <a:buFont typeface="Courier New" panose="02070309020205020404" pitchFamily="49" charset="0"/>
              <a:buChar char="o"/>
            </a:pPr>
            <a:r>
              <a:rPr lang="en-US" sz="1600" b="1" dirty="0">
                <a:solidFill>
                  <a:srgbClr val="FCB912"/>
                </a:solidFill>
                <a:latin typeface="Roboto"/>
                <a:ea typeface="Roboto"/>
                <a:cs typeface="Roboto"/>
                <a:sym typeface="Roboto"/>
              </a:rPr>
              <a:t>Analysis: </a:t>
            </a:r>
            <a:r>
              <a:rPr lang="en-US" dirty="0">
                <a:solidFill>
                  <a:srgbClr val="082D49"/>
                </a:solidFill>
                <a:latin typeface="Roboto"/>
                <a:ea typeface="Roboto"/>
                <a:cs typeface="Roboto"/>
                <a:sym typeface="Roboto"/>
              </a:rPr>
              <a:t>Overall elevated FPG levels are linked to a higher risk of chronic microvascular complications. A whisker not appearing on top of Neuropathy, Retinopathy, and Nephropathy indicates the max value is closer to the mean and not far enough to be measured in a separate quartile. Even though it still contains a single outlier on the high end. The breakdown of patients had 89 patients with no complications present, 16 with just neuropathy, and 8 who had both neuropathy and retinopathy, and the remainder tapers off from there.</a:t>
            </a:r>
          </a:p>
          <a:p>
            <a:pPr marL="285750" lvl="5" indent="-285750">
              <a:lnSpc>
                <a:spcPct val="90000"/>
              </a:lnSpc>
              <a:buFont typeface="Courier New" panose="02070309020205020404" pitchFamily="49" charset="0"/>
              <a:buChar char="o"/>
            </a:pPr>
            <a:endParaRPr lang="en-US" sz="1600" dirty="0">
              <a:solidFill>
                <a:srgbClr val="082D49"/>
              </a:solidFill>
              <a:latin typeface="Roboto"/>
              <a:ea typeface="Roboto"/>
              <a:cs typeface="Roboto"/>
              <a:sym typeface="Roboto"/>
            </a:endParaRPr>
          </a:p>
          <a:p>
            <a:pPr lvl="5">
              <a:lnSpc>
                <a:spcPct val="90000"/>
              </a:lnSpc>
            </a:pPr>
            <a:r>
              <a:rPr lang="en-US" sz="1600" b="1" dirty="0">
                <a:solidFill>
                  <a:srgbClr val="082D49"/>
                </a:solidFill>
                <a:latin typeface="Roboto"/>
                <a:ea typeface="Roboto"/>
                <a:cs typeface="Roboto"/>
                <a:sym typeface="Roboto"/>
              </a:rPr>
              <a:t>How often do people with diabetes have low blood sugar, and what can we do to prevent it?</a:t>
            </a:r>
          </a:p>
          <a:p>
            <a:pPr marL="285750" lvl="5" indent="-285750">
              <a:lnSpc>
                <a:spcPct val="90000"/>
              </a:lnSpc>
              <a:buFont typeface="Courier New" panose="02070309020205020404" pitchFamily="49" charset="0"/>
              <a:buChar char="o"/>
            </a:pPr>
            <a:endParaRPr lang="en-US" dirty="0">
              <a:solidFill>
                <a:srgbClr val="082D49"/>
              </a:solidFill>
              <a:latin typeface="Roboto"/>
              <a:ea typeface="Roboto"/>
              <a:cs typeface="Roboto"/>
              <a:sym typeface="Roboto"/>
            </a:endParaRPr>
          </a:p>
          <a:p>
            <a:pPr marL="285750" lvl="5" indent="-285750">
              <a:lnSpc>
                <a:spcPct val="90000"/>
              </a:lnSpc>
              <a:buFont typeface="Courier New" panose="02070309020205020404" pitchFamily="49" charset="0"/>
              <a:buChar char="o"/>
            </a:pPr>
            <a:r>
              <a:rPr lang="en-US" sz="1600" b="1" dirty="0">
                <a:solidFill>
                  <a:srgbClr val="FCB912"/>
                </a:solidFill>
                <a:latin typeface="Roboto"/>
                <a:ea typeface="Roboto"/>
                <a:cs typeface="Roboto"/>
                <a:sym typeface="Roboto"/>
              </a:rPr>
              <a:t>Visualization: </a:t>
            </a:r>
            <a:r>
              <a:rPr lang="en-US" dirty="0">
                <a:solidFill>
                  <a:srgbClr val="082D49"/>
                </a:solidFill>
                <a:latin typeface="Roboto"/>
                <a:ea typeface="Roboto"/>
                <a:cs typeface="Roboto"/>
                <a:sym typeface="Roboto"/>
                <a:hlinkClick r:id="rId5"/>
              </a:rPr>
              <a:t>https://github.com/LaShawnSykes/Group-3_Project1/blob/Aaron-Cranor/PNGs/hypoglycemia.png</a:t>
            </a:r>
            <a:endParaRPr lang="en-US" dirty="0">
              <a:solidFill>
                <a:srgbClr val="082D49"/>
              </a:solidFill>
              <a:latin typeface="Roboto"/>
              <a:ea typeface="Roboto"/>
              <a:cs typeface="Roboto"/>
              <a:sym typeface="Roboto"/>
            </a:endParaRPr>
          </a:p>
          <a:p>
            <a:pPr marL="285750" lvl="5" indent="-285750">
              <a:lnSpc>
                <a:spcPct val="90000"/>
              </a:lnSpc>
              <a:buFont typeface="Courier New" panose="02070309020205020404" pitchFamily="49" charset="0"/>
              <a:buChar char="o"/>
            </a:pPr>
            <a:r>
              <a:rPr lang="en-US" sz="1600" b="1" dirty="0">
                <a:solidFill>
                  <a:srgbClr val="FCB912"/>
                </a:solidFill>
                <a:latin typeface="Roboto"/>
                <a:ea typeface="Roboto"/>
                <a:cs typeface="Roboto"/>
                <a:sym typeface="Roboto"/>
              </a:rPr>
              <a:t>Analysis: </a:t>
            </a:r>
            <a:r>
              <a:rPr lang="en-US" dirty="0">
                <a:solidFill>
                  <a:srgbClr val="082D49"/>
                </a:solidFill>
                <a:latin typeface="Roboto"/>
                <a:ea typeface="Roboto"/>
                <a:cs typeface="Roboto"/>
                <a:sym typeface="Roboto"/>
              </a:rPr>
              <a:t>The bar chart depicting hypoglycemia incidence reveals a relatively low occurrence rate, with only 11.0% of the sampled patients experiencing hypoglycemic episodes. Factors contributing to an elevated risk of hypoglycemia include low BMI, inadequate dietary habits, insufficient physical activity, and the presence of concurrent complications such as microvascular and macrovascular diseases. It is noteworthy that this sample set deviates from most expected trends, potentially influenced by dietary habits or local cultural variations.</a:t>
            </a:r>
          </a:p>
          <a:p>
            <a:pPr marL="285750" lvl="5" indent="-285750">
              <a:lnSpc>
                <a:spcPct val="90000"/>
              </a:lnSpc>
              <a:buFont typeface="Courier New" panose="02070309020205020404" pitchFamily="49" charset="0"/>
              <a:buChar char="o"/>
            </a:pPr>
            <a:endParaRPr dirty="0">
              <a:solidFill>
                <a:srgbClr val="082D4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6"/>
        <p:cNvGrpSpPr/>
        <p:nvPr/>
      </p:nvGrpSpPr>
      <p:grpSpPr>
        <a:xfrm>
          <a:off x="0" y="0"/>
          <a:ext cx="0" cy="0"/>
          <a:chOff x="0" y="0"/>
          <a:chExt cx="0" cy="0"/>
        </a:xfrm>
      </p:grpSpPr>
      <p:sp>
        <p:nvSpPr>
          <p:cNvPr id="977" name="Google Shape;977;p86"/>
          <p:cNvSpPr/>
          <p:nvPr/>
        </p:nvSpPr>
        <p:spPr>
          <a:xfrm>
            <a:off x="425998" y="2175900"/>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86"/>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Study Area 3</a:t>
            </a:r>
            <a:endParaRPr sz="3000" dirty="0">
              <a:solidFill>
                <a:srgbClr val="FFFFFF"/>
              </a:solidFill>
              <a:latin typeface="Roboto Light"/>
              <a:ea typeface="Roboto Light"/>
              <a:cs typeface="Roboto Light"/>
              <a:sym typeface="Roboto Light"/>
            </a:endParaRPr>
          </a:p>
        </p:txBody>
      </p:sp>
      <p:sp>
        <p:nvSpPr>
          <p:cNvPr id="980" name="Google Shape;980;p86"/>
          <p:cNvSpPr txBox="1"/>
          <p:nvPr/>
        </p:nvSpPr>
        <p:spPr>
          <a:xfrm>
            <a:off x="157059" y="1557254"/>
            <a:ext cx="11298600" cy="517034"/>
          </a:xfrm>
          <a:prstGeom prst="rect">
            <a:avLst/>
          </a:prstGeom>
          <a:noFill/>
          <a:ln>
            <a:noFill/>
          </a:ln>
        </p:spPr>
        <p:txBody>
          <a:bodyPr spcFirstLastPara="1" wrap="square" lIns="91425" tIns="91425" rIns="91425" bIns="91425" anchor="t" anchorCtr="0">
            <a:spAutoFit/>
          </a:bodyPr>
          <a:lstStyle/>
          <a:p>
            <a:pPr marL="0" lvl="0" indent="0" algn="ctr">
              <a:lnSpc>
                <a:spcPct val="90000"/>
              </a:lnSpc>
              <a:buSzPts val="3400"/>
              <a:buFont typeface="Arial"/>
              <a:buNone/>
            </a:pPr>
            <a:r>
              <a:rPr lang="en-US" sz="2400" b="1" dirty="0">
                <a:solidFill>
                  <a:srgbClr val="082D49"/>
                </a:solidFill>
                <a:latin typeface="Roboto"/>
                <a:ea typeface="Roboto"/>
                <a:cs typeface="Roboto"/>
              </a:rPr>
              <a:t>Gender, Heart Risks, and Blood Sugar</a:t>
            </a:r>
            <a:endParaRPr sz="2400" b="1" dirty="0">
              <a:solidFill>
                <a:srgbClr val="082D49"/>
              </a:solidFill>
              <a:latin typeface="Roboto"/>
              <a:ea typeface="Roboto"/>
              <a:cs typeface="Roboto"/>
              <a:sym typeface="Roboto"/>
            </a:endParaRPr>
          </a:p>
        </p:txBody>
      </p:sp>
      <p:sp>
        <p:nvSpPr>
          <p:cNvPr id="981" name="Google Shape;981;p86"/>
          <p:cNvSpPr txBox="1"/>
          <p:nvPr/>
        </p:nvSpPr>
        <p:spPr>
          <a:xfrm>
            <a:off x="426000" y="2241950"/>
            <a:ext cx="11298600" cy="3702522"/>
          </a:xfrm>
          <a:prstGeom prst="rect">
            <a:avLst/>
          </a:prstGeom>
          <a:noFill/>
          <a:ln>
            <a:noFill/>
          </a:ln>
        </p:spPr>
        <p:txBody>
          <a:bodyPr spcFirstLastPara="1" wrap="square" lIns="91425" tIns="91425" rIns="91425" bIns="91425" anchor="t" anchorCtr="0">
            <a:spAutoFit/>
          </a:bodyPr>
          <a:lstStyle/>
          <a:p>
            <a:pPr lvl="0" algn="l" rtl="0">
              <a:lnSpc>
                <a:spcPct val="90000"/>
              </a:lnSpc>
              <a:spcBef>
                <a:spcPts val="0"/>
              </a:spcBef>
              <a:spcAft>
                <a:spcPts val="0"/>
              </a:spcAft>
            </a:pPr>
            <a:r>
              <a:rPr lang="en-US" sz="1600" b="1" dirty="0">
                <a:solidFill>
                  <a:srgbClr val="082D49"/>
                </a:solidFill>
                <a:latin typeface="Roboto"/>
                <a:ea typeface="Roboto"/>
                <a:cs typeface="Roboto"/>
                <a:sym typeface="Roboto"/>
              </a:rPr>
              <a:t>Do men and women face different risks for heart problems if they have diabetes, and what should we know about it?</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Courier New" panose="02070309020205020404" pitchFamily="49" charset="0"/>
              <a:buChar char="o"/>
            </a:pPr>
            <a:r>
              <a:rPr lang="en-US" sz="1600" b="1" dirty="0">
                <a:solidFill>
                  <a:srgbClr val="FCB912"/>
                </a:solidFill>
                <a:latin typeface="Roboto"/>
                <a:ea typeface="Roboto"/>
                <a:cs typeface="Roboto"/>
                <a:sym typeface="Roboto"/>
              </a:rPr>
              <a:t>Visualization: </a:t>
            </a:r>
            <a:r>
              <a:rPr lang="en-US" dirty="0">
                <a:solidFill>
                  <a:srgbClr val="082D49"/>
                </a:solidFill>
                <a:latin typeface="Roboto"/>
                <a:ea typeface="Roboto"/>
                <a:cs typeface="Roboto"/>
                <a:sym typeface="Roboto"/>
                <a:hlinkClick r:id="rId4"/>
              </a:rPr>
              <a:t>https://github.com/LaShawnSykes/Group-3_Project1/blob/Aaron-Cranor/PNGs/stackedbarchart.png</a:t>
            </a: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Courier New" panose="02070309020205020404" pitchFamily="49" charset="0"/>
              <a:buChar char="o"/>
            </a:pPr>
            <a:r>
              <a:rPr lang="en-US" sz="1600" b="1" dirty="0">
                <a:solidFill>
                  <a:srgbClr val="FCB912"/>
                </a:solidFill>
                <a:latin typeface="Roboto"/>
                <a:ea typeface="Roboto"/>
                <a:cs typeface="Roboto"/>
                <a:sym typeface="Roboto"/>
              </a:rPr>
              <a:t>Analysis: </a:t>
            </a:r>
            <a:r>
              <a:rPr lang="en-US" dirty="0">
                <a:solidFill>
                  <a:srgbClr val="082D49"/>
                </a:solidFill>
                <a:latin typeface="Roboto"/>
                <a:ea typeface="Roboto"/>
                <a:cs typeface="Roboto"/>
                <a:sym typeface="Roboto"/>
              </a:rPr>
              <a:t>In this data set males were at higher risk of macrovascular complications when their HbA1c levels were at 61-70 and above 100 mmol/mol. The females were more at risk in the 51-60 range. Notably, males were more likely than females to develop macrovascular complications. These discernible gender discrepancies emphasize the necessity for tailored approaches to diabetes management, acknowledging the distinct risk profiles and outcomes evident between males and females</a:t>
            </a:r>
          </a:p>
          <a:p>
            <a:pPr marL="285750" lvl="0" indent="-285750" algn="l" rtl="0">
              <a:lnSpc>
                <a:spcPct val="90000"/>
              </a:lnSpc>
              <a:spcBef>
                <a:spcPts val="0"/>
              </a:spcBef>
              <a:spcAft>
                <a:spcPts val="0"/>
              </a:spcAft>
              <a:buFontTx/>
              <a:buChar char="-"/>
            </a:pPr>
            <a:endParaRPr lang="en-US" dirty="0">
              <a:solidFill>
                <a:srgbClr val="082D49"/>
              </a:solidFill>
              <a:latin typeface="Roboto"/>
              <a:ea typeface="Roboto"/>
              <a:cs typeface="Roboto"/>
              <a:sym typeface="Roboto"/>
            </a:endParaRPr>
          </a:p>
          <a:p>
            <a:pPr>
              <a:lnSpc>
                <a:spcPct val="90000"/>
              </a:lnSpc>
            </a:pPr>
            <a:r>
              <a:rPr lang="en-US" sz="1600" b="1" dirty="0">
                <a:solidFill>
                  <a:srgbClr val="082D49"/>
                </a:solidFill>
                <a:latin typeface="Roboto"/>
                <a:ea typeface="Roboto"/>
                <a:cs typeface="Roboto"/>
                <a:sym typeface="Roboto"/>
              </a:rPr>
              <a:t>How are heart problems linked to different blood sugar levels in people with diabetes, and what does this mean for staying healthy?</a:t>
            </a:r>
          </a:p>
          <a:p>
            <a:pPr>
              <a:lnSpc>
                <a:spcPct val="90000"/>
              </a:lnSpc>
            </a:pPr>
            <a:endParaRPr lang="en-US" sz="1600" b="1" dirty="0">
              <a:solidFill>
                <a:srgbClr val="082D49"/>
              </a:solidFill>
              <a:latin typeface="Roboto"/>
              <a:ea typeface="Roboto"/>
              <a:cs typeface="Roboto"/>
              <a:sym typeface="Roboto"/>
            </a:endParaRPr>
          </a:p>
          <a:p>
            <a:pPr marL="285750" indent="-285750">
              <a:lnSpc>
                <a:spcPct val="90000"/>
              </a:lnSpc>
              <a:buFont typeface="Courier New" panose="02070309020205020404" pitchFamily="49" charset="0"/>
              <a:buChar char="o"/>
            </a:pPr>
            <a:r>
              <a:rPr lang="en-US" sz="1600" b="1" dirty="0">
                <a:solidFill>
                  <a:srgbClr val="FCB912"/>
                </a:solidFill>
                <a:latin typeface="Roboto"/>
                <a:ea typeface="Roboto"/>
                <a:cs typeface="Roboto"/>
                <a:sym typeface="Roboto"/>
              </a:rPr>
              <a:t>Visualization:</a:t>
            </a:r>
            <a:r>
              <a:rPr lang="en-US" dirty="0">
                <a:solidFill>
                  <a:srgbClr val="082D49"/>
                </a:solidFill>
                <a:latin typeface="Roboto"/>
                <a:ea typeface="Roboto"/>
                <a:cs typeface="Roboto"/>
                <a:sym typeface="Roboto"/>
              </a:rPr>
              <a:t> </a:t>
            </a:r>
            <a:r>
              <a:rPr lang="en-US" dirty="0">
                <a:solidFill>
                  <a:srgbClr val="082D49"/>
                </a:solidFill>
                <a:latin typeface="Roboto"/>
                <a:ea typeface="Roboto"/>
                <a:cs typeface="Roboto"/>
                <a:sym typeface="Roboto"/>
                <a:hlinkClick r:id="rId5"/>
              </a:rPr>
              <a:t>https://github.com/LaShawnSykes/Group-3_Project1/blob/Lewis-Hill/graph.png</a:t>
            </a:r>
            <a:endParaRPr lang="en-US" dirty="0">
              <a:solidFill>
                <a:srgbClr val="082D49"/>
              </a:solidFill>
              <a:latin typeface="Roboto"/>
              <a:ea typeface="Roboto"/>
              <a:cs typeface="Roboto"/>
              <a:sym typeface="Roboto"/>
            </a:endParaRPr>
          </a:p>
          <a:p>
            <a:pPr marL="285750" indent="-285750">
              <a:lnSpc>
                <a:spcPct val="90000"/>
              </a:lnSpc>
              <a:buFont typeface="Courier New" panose="02070309020205020404" pitchFamily="49" charset="0"/>
              <a:buChar char="o"/>
            </a:pPr>
            <a:r>
              <a:rPr lang="en-US" sz="1600" b="1" dirty="0">
                <a:solidFill>
                  <a:srgbClr val="FCB912"/>
                </a:solidFill>
                <a:latin typeface="Roboto"/>
                <a:ea typeface="Roboto"/>
                <a:cs typeface="Roboto"/>
                <a:sym typeface="Roboto"/>
              </a:rPr>
              <a:t>Analysis:</a:t>
            </a:r>
            <a:r>
              <a:rPr lang="en-US" dirty="0">
                <a:solidFill>
                  <a:srgbClr val="082D49"/>
                </a:solidFill>
                <a:latin typeface="Roboto"/>
                <a:ea typeface="Roboto"/>
                <a:cs typeface="Roboto"/>
                <a:sym typeface="Roboto"/>
              </a:rPr>
              <a:t> The histogram indicates there is a peak amplitude between the age of diabetes diagnosis and the risk of microvascular disease. The data shows that early detection may mitigate the likelihood of complications. Most of the patients in the 50-70s range showed more macrovascular complications due to late diagnosis. Conversely, individuals diagnosed in their late 70s and on, demonstrate that a later in life-diagnosis does not equate to an increase in macrovascular complications.</a:t>
            </a:r>
          </a:p>
          <a:p>
            <a:pPr marL="285750" lvl="0" indent="-285750" algn="l" rtl="0">
              <a:lnSpc>
                <a:spcPct val="90000"/>
              </a:lnSpc>
              <a:spcBef>
                <a:spcPts val="0"/>
              </a:spcBef>
              <a:spcAft>
                <a:spcPts val="0"/>
              </a:spcAft>
              <a:buFontTx/>
              <a:buChar char="-"/>
            </a:pPr>
            <a:endParaRPr dirty="0">
              <a:solidFill>
                <a:srgbClr val="082D49"/>
              </a:solidFill>
              <a:latin typeface="Roboto"/>
              <a:ea typeface="Roboto"/>
              <a:cs typeface="Roboto"/>
              <a:sym typeface="Roboto"/>
            </a:endParaRPr>
          </a:p>
        </p:txBody>
      </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themeOverride>
</file>

<file path=ppt/theme/themeOverride2.xml><?xml version="1.0" encoding="utf-8"?>
<a:themeOverride xmlns:a="http://schemas.openxmlformats.org/drawingml/2006/main">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themeOverride>
</file>

<file path=ppt/theme/themeOverride3.xml><?xml version="1.0" encoding="utf-8"?>
<a:themeOverride xmlns:a="http://schemas.openxmlformats.org/drawingml/2006/main">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themeOverride>
</file>

<file path=ppt/theme/themeOverride4.xml><?xml version="1.0" encoding="utf-8"?>
<a:themeOverride xmlns:a="http://schemas.openxmlformats.org/drawingml/2006/main">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338</TotalTime>
  <Words>3787</Words>
  <Application>Microsoft Office PowerPoint</Application>
  <PresentationFormat>Widescreen</PresentationFormat>
  <Paragraphs>225</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Roboto</vt:lpstr>
      <vt:lpstr>Calibri</vt:lpstr>
      <vt:lpstr>Arial</vt:lpstr>
      <vt:lpstr>Roboto Light</vt:lpstr>
      <vt:lpstr>Roboto Medium</vt:lpstr>
      <vt:lpstr>Courier New</vt:lpstr>
      <vt:lpstr>Office Theme</vt:lpstr>
      <vt:lpstr>Trilogy Bootcamps Theme</vt:lpstr>
      <vt:lpstr>Visual Analysis of Health Factors in Diabetes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Analysis of Health Factors in Diabetes</dc:title>
  <dc:creator>L Sykes</dc:creator>
  <cp:lastModifiedBy>L Sykes</cp:lastModifiedBy>
  <cp:revision>41</cp:revision>
  <dcterms:modified xsi:type="dcterms:W3CDTF">2024-04-23T03:18:09Z</dcterms:modified>
</cp:coreProperties>
</file>