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2" r:id="rId7"/>
    <p:sldId id="263" r:id="rId8"/>
    <p:sldId id="264" r:id="rId9"/>
    <p:sldId id="268" r:id="rId10"/>
    <p:sldId id="271" r:id="rId11"/>
    <p:sldId id="270" r:id="rId12"/>
    <p:sldId id="272" r:id="rId13"/>
    <p:sldId id="265" r:id="rId14"/>
    <p:sldId id="266" r:id="rId15"/>
    <p:sldId id="26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95" autoAdjust="0"/>
  </p:normalViewPr>
  <p:slideViewPr>
    <p:cSldViewPr snapToGrid="0">
      <p:cViewPr varScale="1">
        <p:scale>
          <a:sx n="111" d="100"/>
          <a:sy n="111" d="100"/>
        </p:scale>
        <p:origin x="5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6/17/2019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6/17/2019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woutcomes.acf.hhs.gov/cwodatasite/pdf/maryland.html#footnote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woutcomes.acf.hhs.gov/cwodatasite/pdf/district%20of%20columbia.html#footnote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woutcomes.acf.hhs.gov/cwodatasite/pdf/virginia.html#footnote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census.gov/" TargetMode="External"/><Relationship Id="rId3" Type="http://schemas.openxmlformats.org/officeDocument/2006/relationships/hyperlink" Target="http://www.childwelfare.gov/" TargetMode="External"/><Relationship Id="rId7" Type="http://schemas.openxmlformats.org/officeDocument/2006/relationships/hyperlink" Target="http://www.healthdata.gov/" TargetMode="External"/><Relationship Id="rId2" Type="http://schemas.openxmlformats.org/officeDocument/2006/relationships/hyperlink" Target="http://www.acf.hhs.gov/" TargetMode="External"/><Relationship Id="rId1" Type="http://schemas.openxmlformats.org/officeDocument/2006/relationships/slideLayout" Target="../slideLayouts/slideLayout2.xml"/><Relationship Id="rId6" Type="http://schemas.openxmlformats.org/officeDocument/2006/relationships/hyperlink" Target="http://www.datacenter.kidscount.org/" TargetMode="External"/><Relationship Id="rId5" Type="http://schemas.openxmlformats.org/officeDocument/2006/relationships/hyperlink" Target="http://www.writtenreality.com/" TargetMode="External"/><Relationship Id="rId4" Type="http://schemas.openxmlformats.org/officeDocument/2006/relationships/hyperlink" Target="http://www.cwoutcomes.acf.hh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woutcomes.acf.hhs.gov/cwodatasite/pdf/Outcomes%20and%20Measure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woutcomes.acf.hhs.gov/cwodatasite/pdf/Data%20Sources%20and%20Elements.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woutcomes.acf.hhs.gov/cwodatasite/pdf/CWO%20Data%20Quality%20Definitions%20and%20Exclusion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Child Welfare Outcome Reporting</a:t>
            </a:r>
            <a:r>
              <a:rPr lang="en-US" b="1" dirty="0"/>
              <a:t/>
            </a:r>
            <a:br>
              <a:rPr lang="en-US" b="1" dirty="0"/>
            </a:br>
            <a:endParaRPr lang="en-US" dirty="0"/>
          </a:p>
        </p:txBody>
      </p:sp>
      <p:sp>
        <p:nvSpPr>
          <p:cNvPr id="3" name="Subtitle 2"/>
          <p:cNvSpPr>
            <a:spLocks noGrp="1"/>
          </p:cNvSpPr>
          <p:nvPr>
            <p:ph type="subTitle" idx="1"/>
          </p:nvPr>
        </p:nvSpPr>
        <p:spPr/>
        <p:txBody>
          <a:bodyPr/>
          <a:lstStyle/>
          <a:p>
            <a:pPr algn="ctr"/>
            <a:r>
              <a:rPr lang="en-US" b="1" i="1" dirty="0"/>
              <a:t>“Children in Foster Care”</a:t>
            </a:r>
            <a:endParaRPr lang="en-US" dirty="0"/>
          </a:p>
        </p:txBody>
      </p:sp>
    </p:spTree>
    <p:extLst>
      <p:ext uri="{BB962C8B-B14F-4D97-AF65-F5344CB8AC3E}">
        <p14:creationId xmlns:p14="http://schemas.microsoft.com/office/powerpoint/2010/main" val="377237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National Trend vs DMV Trend</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Maryland</a:t>
            </a:r>
          </a:p>
          <a:p>
            <a:r>
              <a:rPr lang="en-US" sz="3200" dirty="0" smtClean="0">
                <a:latin typeface="Times New Roman" panose="02020603050405020304" pitchFamily="18" charset="0"/>
                <a:cs typeface="Times New Roman" panose="02020603050405020304" pitchFamily="18" charset="0"/>
              </a:rPr>
              <a:t>District of Columbia</a:t>
            </a:r>
          </a:p>
          <a:p>
            <a:r>
              <a:rPr lang="en-US" sz="3200" dirty="0" smtClean="0">
                <a:latin typeface="Times New Roman" panose="02020603050405020304" pitchFamily="18" charset="0"/>
                <a:cs typeface="Times New Roman" panose="02020603050405020304" pitchFamily="18" charset="0"/>
              </a:rPr>
              <a:t>Virginia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91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a16="http://schemas.microsoft.com/office/drawing/2014/main" id="{91A96B2B-7BA1-4988-AA06-40B12F3E9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43" y="0"/>
            <a:ext cx="11866914" cy="6858000"/>
          </a:xfrm>
          <a:prstGeom prst="rect">
            <a:avLst/>
          </a:prstGeom>
        </p:spPr>
      </p:pic>
    </p:spTree>
    <p:extLst>
      <p:ext uri="{BB962C8B-B14F-4D97-AF65-F5344CB8AC3E}">
        <p14:creationId xmlns:p14="http://schemas.microsoft.com/office/powerpoint/2010/main" val="401727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Race &amp; Ethnicity View</a:t>
            </a:r>
            <a:endParaRPr lang="en-US" dirty="0"/>
          </a:p>
        </p:txBody>
      </p:sp>
      <p:sp>
        <p:nvSpPr>
          <p:cNvPr id="3" name="Content Placeholder 2"/>
          <p:cNvSpPr>
            <a:spLocks noGrp="1"/>
          </p:cNvSpPr>
          <p:nvPr>
            <p:ph idx="1"/>
          </p:nvPr>
        </p:nvSpPr>
        <p:spPr/>
        <p:txBody>
          <a:bodyPr/>
          <a:lstStyle/>
          <a:p>
            <a:pPr algn="ctr"/>
            <a:r>
              <a:rPr lang="en-US" sz="2400" dirty="0" smtClean="0">
                <a:latin typeface="Times New Roman" panose="02020603050405020304" pitchFamily="18" charset="0"/>
                <a:cs typeface="Times New Roman" panose="02020603050405020304" pitchFamily="18" charset="0"/>
              </a:rPr>
              <a:t>The importance of the relationship of the information</a:t>
            </a:r>
            <a:r>
              <a:rPr lang="en-US" dirty="0" smtClean="0"/>
              <a:t>.</a:t>
            </a:r>
            <a:endParaRPr lang="en-US" dirty="0"/>
          </a:p>
        </p:txBody>
      </p:sp>
    </p:spTree>
    <p:extLst>
      <p:ext uri="{BB962C8B-B14F-4D97-AF65-F5344CB8AC3E}">
        <p14:creationId xmlns:p14="http://schemas.microsoft.com/office/powerpoint/2010/main" val="65773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Maryland</a:t>
            </a:r>
            <a:br>
              <a:rPr lang="en-US" b="1" dirty="0"/>
            </a:br>
            <a:endParaRPr lang="en-US" dirty="0"/>
          </a:p>
        </p:txBody>
      </p:sp>
      <p:graphicFrame>
        <p:nvGraphicFramePr>
          <p:cNvPr id="4" name="Content Placeholder 3"/>
          <p:cNvGraphicFramePr>
            <a:graphicFrameLocks noGrp="1"/>
          </p:cNvGraphicFramePr>
          <p:nvPr>
            <p:ph idx="1"/>
          </p:nvPr>
        </p:nvGraphicFramePr>
        <p:xfrm>
          <a:off x="3141746" y="2542315"/>
          <a:ext cx="4789320" cy="3538670"/>
        </p:xfrm>
        <a:graphic>
          <a:graphicData uri="http://schemas.openxmlformats.org/drawingml/2006/table">
            <a:tbl>
              <a:tblPr/>
              <a:tblGrid>
                <a:gridCol w="798220">
                  <a:extLst>
                    <a:ext uri="{9D8B030D-6E8A-4147-A177-3AD203B41FA5}">
                      <a16:colId xmlns:a16="http://schemas.microsoft.com/office/drawing/2014/main" val="2360556698"/>
                    </a:ext>
                  </a:extLst>
                </a:gridCol>
                <a:gridCol w="798220">
                  <a:extLst>
                    <a:ext uri="{9D8B030D-6E8A-4147-A177-3AD203B41FA5}">
                      <a16:colId xmlns:a16="http://schemas.microsoft.com/office/drawing/2014/main" val="3548188251"/>
                    </a:ext>
                  </a:extLst>
                </a:gridCol>
                <a:gridCol w="798220">
                  <a:extLst>
                    <a:ext uri="{9D8B030D-6E8A-4147-A177-3AD203B41FA5}">
                      <a16:colId xmlns:a16="http://schemas.microsoft.com/office/drawing/2014/main" val="3569335817"/>
                    </a:ext>
                  </a:extLst>
                </a:gridCol>
                <a:gridCol w="798220">
                  <a:extLst>
                    <a:ext uri="{9D8B030D-6E8A-4147-A177-3AD203B41FA5}">
                      <a16:colId xmlns:a16="http://schemas.microsoft.com/office/drawing/2014/main" val="2004550555"/>
                    </a:ext>
                  </a:extLst>
                </a:gridCol>
                <a:gridCol w="798220">
                  <a:extLst>
                    <a:ext uri="{9D8B030D-6E8A-4147-A177-3AD203B41FA5}">
                      <a16:colId xmlns:a16="http://schemas.microsoft.com/office/drawing/2014/main" val="680376674"/>
                    </a:ext>
                  </a:extLst>
                </a:gridCol>
                <a:gridCol w="798220">
                  <a:extLst>
                    <a:ext uri="{9D8B030D-6E8A-4147-A177-3AD203B41FA5}">
                      <a16:colId xmlns:a16="http://schemas.microsoft.com/office/drawing/2014/main" val="3029455824"/>
                    </a:ext>
                  </a:extLst>
                </a:gridCol>
              </a:tblGrid>
              <a:tr h="240091">
                <a:tc gridSpan="6">
                  <a:txBody>
                    <a:bodyPr/>
                    <a:lstStyle/>
                    <a:p>
                      <a:r>
                        <a:rPr lang="en-US" sz="1200" dirty="0"/>
                        <a:t>General Child Population (Census Bureau) 3</a:t>
                      </a:r>
                    </a:p>
                  </a:txBody>
                  <a:tcPr marL="60023" marR="60023" marT="30011" marB="30011"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3049425"/>
                  </a:ext>
                </a:extLst>
              </a:tr>
              <a:tr h="225086">
                <a:tc>
                  <a:txBody>
                    <a:bodyPr/>
                    <a:lstStyle/>
                    <a:p>
                      <a:pPr algn="ctr" fontAlgn="t"/>
                      <a:r>
                        <a:rPr lang="en-US" sz="700" b="1" dirty="0">
                          <a:effectLst/>
                          <a:latin typeface="Arial" panose="020B0604020202020204" pitchFamily="34" charset="0"/>
                        </a:rPr>
                        <a:t> </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2013</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2014</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2015</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2016</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2017</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extLst>
                  <a:ext uri="{0D108BD9-81ED-4DB2-BD59-A6C34878D82A}">
                    <a16:rowId xmlns:a16="http://schemas.microsoft.com/office/drawing/2014/main" val="643868232"/>
                  </a:ext>
                </a:extLst>
              </a:tr>
              <a:tr h="325124">
                <a:tc>
                  <a:txBody>
                    <a:bodyPr/>
                    <a:lstStyle/>
                    <a:p>
                      <a:pPr algn="l" fontAlgn="t"/>
                      <a:r>
                        <a:rPr lang="en-US" sz="700" b="1" dirty="0">
                          <a:effectLst/>
                          <a:latin typeface="Arial" panose="020B0604020202020204" pitchFamily="34" charset="0"/>
                        </a:rPr>
                        <a:t>Total children under 18 years</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1,345,681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1,348,756</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1,348,094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1,348,377</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1,347,506</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extLst>
                  <a:ext uri="{0D108BD9-81ED-4DB2-BD59-A6C34878D82A}">
                    <a16:rowId xmlns:a16="http://schemas.microsoft.com/office/drawing/2014/main" val="3000813682"/>
                  </a:ext>
                </a:extLst>
              </a:tr>
              <a:tr h="225086">
                <a:tc gridSpan="6">
                  <a:txBody>
                    <a:bodyPr/>
                    <a:lstStyle/>
                    <a:p>
                      <a:pPr algn="l" fontAlgn="t"/>
                      <a:r>
                        <a:rPr lang="en-US" sz="700" b="1" dirty="0">
                          <a:effectLst/>
                          <a:latin typeface="Arial" panose="020B0604020202020204" pitchFamily="34" charset="0"/>
                        </a:rPr>
                        <a:t>Race/ethnicity (%) </a:t>
                      </a:r>
                      <a:r>
                        <a:rPr lang="en-US" sz="700" b="1" u="sng" baseline="30000" dirty="0">
                          <a:solidFill>
                            <a:srgbClr val="8E3510"/>
                          </a:solidFill>
                          <a:effectLst/>
                          <a:latin typeface="Arial" panose="020B0604020202020204" pitchFamily="34" charset="0"/>
                          <a:hlinkClick r:id="rId2"/>
                        </a:rPr>
                        <a:t>4</a:t>
                      </a:r>
                      <a:endParaRPr lang="en-US" sz="700" b="1" dirty="0">
                        <a:effectLst/>
                        <a:latin typeface="Arial" panose="020B0604020202020204" pitchFamily="34" charset="0"/>
                      </a:endParaRP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4787497"/>
                  </a:ext>
                </a:extLst>
              </a:tr>
              <a:tr h="325124">
                <a:tc>
                  <a:txBody>
                    <a:bodyPr/>
                    <a:lstStyle/>
                    <a:p>
                      <a:pPr algn="l" fontAlgn="t"/>
                      <a:r>
                        <a:rPr lang="en-US" sz="700" b="1" dirty="0">
                          <a:effectLst/>
                          <a:latin typeface="Arial" panose="020B0604020202020204" pitchFamily="34" charset="0"/>
                        </a:rPr>
                        <a:t>Alaska Native / American Indian</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64787668"/>
                  </a:ext>
                </a:extLst>
              </a:tr>
              <a:tr h="225086">
                <a:tc>
                  <a:txBody>
                    <a:bodyPr/>
                    <a:lstStyle/>
                    <a:p>
                      <a:pPr algn="l" fontAlgn="t"/>
                      <a:r>
                        <a:rPr lang="en-US" sz="700" b="1" dirty="0">
                          <a:effectLst/>
                          <a:latin typeface="Arial" panose="020B0604020202020204" pitchFamily="34" charset="0"/>
                        </a:rPr>
                        <a:t>Asian</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5.8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5.9</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6.0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6.2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6.3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35480049"/>
                  </a:ext>
                </a:extLst>
              </a:tr>
              <a:tr h="225086">
                <a:tc>
                  <a:txBody>
                    <a:bodyPr/>
                    <a:lstStyle/>
                    <a:p>
                      <a:pPr algn="l" fontAlgn="t"/>
                      <a:r>
                        <a:rPr lang="en-US" sz="700" b="1" dirty="0">
                          <a:effectLst/>
                          <a:latin typeface="Arial" panose="020B0604020202020204" pitchFamily="34" charset="0"/>
                        </a:rPr>
                        <a:t>Black</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31.5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31.3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31.2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31.1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30.9</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00718490"/>
                  </a:ext>
                </a:extLst>
              </a:tr>
              <a:tr h="425162">
                <a:tc>
                  <a:txBody>
                    <a:bodyPr/>
                    <a:lstStyle/>
                    <a:p>
                      <a:pPr algn="l" fontAlgn="t"/>
                      <a:r>
                        <a:rPr lang="en-US" sz="700" b="1" dirty="0">
                          <a:effectLst/>
                          <a:latin typeface="Arial" panose="020B0604020202020204" pitchFamily="34" charset="0"/>
                        </a:rPr>
                        <a:t>Native Hawaiian / Other Pacific Islander</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08954476"/>
                  </a:ext>
                </a:extLst>
              </a:tr>
              <a:tr h="325124">
                <a:tc>
                  <a:txBody>
                    <a:bodyPr/>
                    <a:lstStyle/>
                    <a:p>
                      <a:pPr algn="l" fontAlgn="t"/>
                      <a:r>
                        <a:rPr lang="en-US" sz="700" b="1" dirty="0">
                          <a:effectLst/>
                          <a:latin typeface="Arial" panose="020B0604020202020204" pitchFamily="34" charset="0"/>
                        </a:rPr>
                        <a:t>Hispanic (of any race)</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12.8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14.1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14.7</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15.3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93487803"/>
                  </a:ext>
                </a:extLst>
              </a:tr>
              <a:tr h="225086">
                <a:tc>
                  <a:txBody>
                    <a:bodyPr/>
                    <a:lstStyle/>
                    <a:p>
                      <a:pPr algn="l" fontAlgn="t"/>
                      <a:r>
                        <a:rPr lang="en-US" sz="700" b="1" dirty="0">
                          <a:effectLst/>
                          <a:latin typeface="Arial" panose="020B0604020202020204" pitchFamily="34" charset="0"/>
                        </a:rPr>
                        <a:t>White</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44.8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44.1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43.4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42.8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42.2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97855790"/>
                  </a:ext>
                </a:extLst>
              </a:tr>
              <a:tr h="325124">
                <a:tc>
                  <a:txBody>
                    <a:bodyPr/>
                    <a:lstStyle/>
                    <a:p>
                      <a:pPr algn="l" fontAlgn="t"/>
                      <a:r>
                        <a:rPr lang="en-US" sz="700" b="1" dirty="0">
                          <a:effectLst/>
                          <a:latin typeface="Arial" panose="020B0604020202020204" pitchFamily="34" charset="0"/>
                        </a:rPr>
                        <a:t>Two or more races</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4.8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4.9</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extLst>
                  <a:ext uri="{0D108BD9-81ED-4DB2-BD59-A6C34878D82A}">
                    <a16:rowId xmlns:a16="http://schemas.microsoft.com/office/drawing/2014/main" val="3412565219"/>
                  </a:ext>
                </a:extLst>
              </a:tr>
              <a:tr h="325124">
                <a:tc>
                  <a:txBody>
                    <a:bodyPr/>
                    <a:lstStyle/>
                    <a:p>
                      <a:pPr algn="l" fontAlgn="t"/>
                      <a:r>
                        <a:rPr lang="en-US" sz="700" b="1" dirty="0">
                          <a:effectLst/>
                          <a:latin typeface="Arial" panose="020B0604020202020204" pitchFamily="34" charset="0"/>
                        </a:rPr>
                        <a:t>Child population in poverty (%)</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13.6</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13.0</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13.2</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12.7</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12.0</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extLst>
                  <a:ext uri="{0D108BD9-81ED-4DB2-BD59-A6C34878D82A}">
                    <a16:rowId xmlns:a16="http://schemas.microsoft.com/office/drawing/2014/main" val="2792483973"/>
                  </a:ext>
                </a:extLst>
              </a:tr>
            </a:tbl>
          </a:graphicData>
        </a:graphic>
      </p:graphicFrame>
    </p:spTree>
    <p:extLst>
      <p:ext uri="{BB962C8B-B14F-4D97-AF65-F5344CB8AC3E}">
        <p14:creationId xmlns:p14="http://schemas.microsoft.com/office/powerpoint/2010/main" val="83863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District Of Columbia</a:t>
            </a:r>
            <a:br>
              <a:rPr lang="en-US" b="1" dirty="0"/>
            </a:br>
            <a:endParaRPr lang="en-US" dirty="0"/>
          </a:p>
        </p:txBody>
      </p:sp>
      <p:graphicFrame>
        <p:nvGraphicFramePr>
          <p:cNvPr id="4" name="Content Placeholder 3"/>
          <p:cNvGraphicFramePr>
            <a:graphicFrameLocks noGrp="1"/>
          </p:cNvGraphicFramePr>
          <p:nvPr>
            <p:ph idx="1"/>
          </p:nvPr>
        </p:nvGraphicFramePr>
        <p:xfrm>
          <a:off x="3141746" y="2542315"/>
          <a:ext cx="4789320" cy="3538670"/>
        </p:xfrm>
        <a:graphic>
          <a:graphicData uri="http://schemas.openxmlformats.org/drawingml/2006/table">
            <a:tbl>
              <a:tblPr/>
              <a:tblGrid>
                <a:gridCol w="798220">
                  <a:extLst>
                    <a:ext uri="{9D8B030D-6E8A-4147-A177-3AD203B41FA5}">
                      <a16:colId xmlns:a16="http://schemas.microsoft.com/office/drawing/2014/main" val="292641793"/>
                    </a:ext>
                  </a:extLst>
                </a:gridCol>
                <a:gridCol w="798220">
                  <a:extLst>
                    <a:ext uri="{9D8B030D-6E8A-4147-A177-3AD203B41FA5}">
                      <a16:colId xmlns:a16="http://schemas.microsoft.com/office/drawing/2014/main" val="4037242889"/>
                    </a:ext>
                  </a:extLst>
                </a:gridCol>
                <a:gridCol w="798220">
                  <a:extLst>
                    <a:ext uri="{9D8B030D-6E8A-4147-A177-3AD203B41FA5}">
                      <a16:colId xmlns:a16="http://schemas.microsoft.com/office/drawing/2014/main" val="1582430909"/>
                    </a:ext>
                  </a:extLst>
                </a:gridCol>
                <a:gridCol w="798220">
                  <a:extLst>
                    <a:ext uri="{9D8B030D-6E8A-4147-A177-3AD203B41FA5}">
                      <a16:colId xmlns:a16="http://schemas.microsoft.com/office/drawing/2014/main" val="1621730359"/>
                    </a:ext>
                  </a:extLst>
                </a:gridCol>
                <a:gridCol w="798220">
                  <a:extLst>
                    <a:ext uri="{9D8B030D-6E8A-4147-A177-3AD203B41FA5}">
                      <a16:colId xmlns:a16="http://schemas.microsoft.com/office/drawing/2014/main" val="3616362027"/>
                    </a:ext>
                  </a:extLst>
                </a:gridCol>
                <a:gridCol w="798220">
                  <a:extLst>
                    <a:ext uri="{9D8B030D-6E8A-4147-A177-3AD203B41FA5}">
                      <a16:colId xmlns:a16="http://schemas.microsoft.com/office/drawing/2014/main" val="3428161565"/>
                    </a:ext>
                  </a:extLst>
                </a:gridCol>
              </a:tblGrid>
              <a:tr h="240091">
                <a:tc gridSpan="6">
                  <a:txBody>
                    <a:bodyPr/>
                    <a:lstStyle/>
                    <a:p>
                      <a:r>
                        <a:rPr lang="en-US" sz="1200" dirty="0"/>
                        <a:t>General Child Population (Census Bureau) 3</a:t>
                      </a:r>
                    </a:p>
                  </a:txBody>
                  <a:tcPr marL="60023" marR="60023" marT="30011" marB="30011"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9678533"/>
                  </a:ext>
                </a:extLst>
              </a:tr>
              <a:tr h="225086">
                <a:tc>
                  <a:txBody>
                    <a:bodyPr/>
                    <a:lstStyle/>
                    <a:p>
                      <a:pPr algn="ctr" fontAlgn="t"/>
                      <a:r>
                        <a:rPr lang="en-US" sz="700" b="1" dirty="0">
                          <a:effectLst/>
                          <a:latin typeface="Arial" panose="020B0604020202020204" pitchFamily="34" charset="0"/>
                        </a:rPr>
                        <a:t> </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2013</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2014</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2015</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2016</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2017</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extLst>
                  <a:ext uri="{0D108BD9-81ED-4DB2-BD59-A6C34878D82A}">
                    <a16:rowId xmlns:a16="http://schemas.microsoft.com/office/drawing/2014/main" val="723638804"/>
                  </a:ext>
                </a:extLst>
              </a:tr>
              <a:tr h="325124">
                <a:tc>
                  <a:txBody>
                    <a:bodyPr/>
                    <a:lstStyle/>
                    <a:p>
                      <a:pPr algn="l" fontAlgn="t"/>
                      <a:r>
                        <a:rPr lang="en-US" sz="700" b="1" dirty="0">
                          <a:effectLst/>
                          <a:latin typeface="Arial" panose="020B0604020202020204" pitchFamily="34" charset="0"/>
                        </a:rPr>
                        <a:t>Total children under 18 years</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111,698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115,054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118,353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120,911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124,492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extLst>
                  <a:ext uri="{0D108BD9-81ED-4DB2-BD59-A6C34878D82A}">
                    <a16:rowId xmlns:a16="http://schemas.microsoft.com/office/drawing/2014/main" val="3199295126"/>
                  </a:ext>
                </a:extLst>
              </a:tr>
              <a:tr h="225086">
                <a:tc gridSpan="6">
                  <a:txBody>
                    <a:bodyPr/>
                    <a:lstStyle/>
                    <a:p>
                      <a:pPr algn="l" fontAlgn="t"/>
                      <a:r>
                        <a:rPr lang="en-US" sz="700" b="1" dirty="0">
                          <a:effectLst/>
                          <a:latin typeface="Arial" panose="020B0604020202020204" pitchFamily="34" charset="0"/>
                        </a:rPr>
                        <a:t>Race/ethnicity (%) </a:t>
                      </a:r>
                      <a:r>
                        <a:rPr lang="en-US" sz="700" b="1" u="sng" baseline="30000" dirty="0">
                          <a:solidFill>
                            <a:srgbClr val="8E3510"/>
                          </a:solidFill>
                          <a:effectLst/>
                          <a:latin typeface="Arial" panose="020B0604020202020204" pitchFamily="34" charset="0"/>
                          <a:hlinkClick r:id="rId2"/>
                        </a:rPr>
                        <a:t>4</a:t>
                      </a:r>
                      <a:endParaRPr lang="en-US" sz="700" b="1" dirty="0">
                        <a:effectLst/>
                        <a:latin typeface="Arial" panose="020B0604020202020204" pitchFamily="34" charset="0"/>
                      </a:endParaRP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92156980"/>
                  </a:ext>
                </a:extLst>
              </a:tr>
              <a:tr h="325124">
                <a:tc>
                  <a:txBody>
                    <a:bodyPr/>
                    <a:lstStyle/>
                    <a:p>
                      <a:pPr algn="l" fontAlgn="t"/>
                      <a:r>
                        <a:rPr lang="en-US" sz="700" b="1" dirty="0">
                          <a:effectLst/>
                          <a:latin typeface="Arial" panose="020B0604020202020204" pitchFamily="34" charset="0"/>
                        </a:rPr>
                        <a:t>Alaska Native / American Indian</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86681671"/>
                  </a:ext>
                </a:extLst>
              </a:tr>
              <a:tr h="225086">
                <a:tc>
                  <a:txBody>
                    <a:bodyPr/>
                    <a:lstStyle/>
                    <a:p>
                      <a:pPr algn="l" fontAlgn="t"/>
                      <a:r>
                        <a:rPr lang="en-US" sz="700" b="1" dirty="0">
                          <a:effectLst/>
                          <a:latin typeface="Arial" panose="020B0604020202020204" pitchFamily="34" charset="0"/>
                        </a:rPr>
                        <a:t>Asian</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2.0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2.0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2.0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2.1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2.3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74973532"/>
                  </a:ext>
                </a:extLst>
              </a:tr>
              <a:tr h="225086">
                <a:tc>
                  <a:txBody>
                    <a:bodyPr/>
                    <a:lstStyle/>
                    <a:p>
                      <a:pPr algn="l" fontAlgn="t"/>
                      <a:r>
                        <a:rPr lang="en-US" sz="700" b="1" dirty="0">
                          <a:effectLst/>
                          <a:latin typeface="Arial" panose="020B0604020202020204" pitchFamily="34" charset="0"/>
                        </a:rPr>
                        <a:t>Black</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60.1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58.8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57.7</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56.0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54.3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88709615"/>
                  </a:ext>
                </a:extLst>
              </a:tr>
              <a:tr h="425162">
                <a:tc>
                  <a:txBody>
                    <a:bodyPr/>
                    <a:lstStyle/>
                    <a:p>
                      <a:pPr algn="l" fontAlgn="t"/>
                      <a:r>
                        <a:rPr lang="en-US" sz="700" b="1" dirty="0">
                          <a:effectLst/>
                          <a:latin typeface="Arial" panose="020B0604020202020204" pitchFamily="34" charset="0"/>
                        </a:rPr>
                        <a:t>Native Hawaiian / Other Pacific Islander</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0681941"/>
                  </a:ext>
                </a:extLst>
              </a:tr>
              <a:tr h="325124">
                <a:tc>
                  <a:txBody>
                    <a:bodyPr/>
                    <a:lstStyle/>
                    <a:p>
                      <a:pPr algn="l" fontAlgn="t"/>
                      <a:r>
                        <a:rPr lang="en-US" sz="700" b="1" dirty="0">
                          <a:effectLst/>
                          <a:latin typeface="Arial" panose="020B0604020202020204" pitchFamily="34" charset="0"/>
                        </a:rPr>
                        <a:t>Hispanic (of any race)</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14.8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15.4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15.9</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16.4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16.7</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28604601"/>
                  </a:ext>
                </a:extLst>
              </a:tr>
              <a:tr h="225086">
                <a:tc>
                  <a:txBody>
                    <a:bodyPr/>
                    <a:lstStyle/>
                    <a:p>
                      <a:pPr algn="l" fontAlgn="t"/>
                      <a:r>
                        <a:rPr lang="en-US" sz="700" b="1" dirty="0">
                          <a:effectLst/>
                          <a:latin typeface="Arial" panose="020B0604020202020204" pitchFamily="34" charset="0"/>
                        </a:rPr>
                        <a:t>White</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19.4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19.9</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20.5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21.5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22.5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5232201"/>
                  </a:ext>
                </a:extLst>
              </a:tr>
              <a:tr h="325124">
                <a:tc>
                  <a:txBody>
                    <a:bodyPr/>
                    <a:lstStyle/>
                    <a:p>
                      <a:pPr algn="l" fontAlgn="t"/>
                      <a:r>
                        <a:rPr lang="en-US" sz="700" b="1" dirty="0">
                          <a:effectLst/>
                          <a:latin typeface="Arial" panose="020B0604020202020204" pitchFamily="34" charset="0"/>
                        </a:rPr>
                        <a:t>Two or more races</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3.5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3.6</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3.7</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3.8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4.0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extLst>
                  <a:ext uri="{0D108BD9-81ED-4DB2-BD59-A6C34878D82A}">
                    <a16:rowId xmlns:a16="http://schemas.microsoft.com/office/drawing/2014/main" val="3117438178"/>
                  </a:ext>
                </a:extLst>
              </a:tr>
              <a:tr h="325124">
                <a:tc>
                  <a:txBody>
                    <a:bodyPr/>
                    <a:lstStyle/>
                    <a:p>
                      <a:pPr algn="l" fontAlgn="t"/>
                      <a:r>
                        <a:rPr lang="en-US" sz="700" b="1" dirty="0">
                          <a:effectLst/>
                          <a:latin typeface="Arial" panose="020B0604020202020204" pitchFamily="34" charset="0"/>
                        </a:rPr>
                        <a:t>Child population in poverty (%)</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27.2</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26.0</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25.6</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25.8</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25.6</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extLst>
                  <a:ext uri="{0D108BD9-81ED-4DB2-BD59-A6C34878D82A}">
                    <a16:rowId xmlns:a16="http://schemas.microsoft.com/office/drawing/2014/main" val="707072231"/>
                  </a:ext>
                </a:extLst>
              </a:tr>
            </a:tbl>
          </a:graphicData>
        </a:graphic>
      </p:graphicFrame>
    </p:spTree>
    <p:extLst>
      <p:ext uri="{BB962C8B-B14F-4D97-AF65-F5344CB8AC3E}">
        <p14:creationId xmlns:p14="http://schemas.microsoft.com/office/powerpoint/2010/main" val="170706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Virginia</a:t>
            </a:r>
            <a:br>
              <a:rPr lang="en-US" b="1" dirty="0"/>
            </a:br>
            <a:endParaRPr lang="en-US" dirty="0"/>
          </a:p>
        </p:txBody>
      </p:sp>
      <p:graphicFrame>
        <p:nvGraphicFramePr>
          <p:cNvPr id="4" name="Content Placeholder 3"/>
          <p:cNvGraphicFramePr>
            <a:graphicFrameLocks noGrp="1"/>
          </p:cNvGraphicFramePr>
          <p:nvPr>
            <p:ph idx="1"/>
          </p:nvPr>
        </p:nvGraphicFramePr>
        <p:xfrm>
          <a:off x="3141746" y="2542315"/>
          <a:ext cx="4789320" cy="3538670"/>
        </p:xfrm>
        <a:graphic>
          <a:graphicData uri="http://schemas.openxmlformats.org/drawingml/2006/table">
            <a:tbl>
              <a:tblPr/>
              <a:tblGrid>
                <a:gridCol w="798220">
                  <a:extLst>
                    <a:ext uri="{9D8B030D-6E8A-4147-A177-3AD203B41FA5}">
                      <a16:colId xmlns:a16="http://schemas.microsoft.com/office/drawing/2014/main" val="1724516898"/>
                    </a:ext>
                  </a:extLst>
                </a:gridCol>
                <a:gridCol w="798220">
                  <a:extLst>
                    <a:ext uri="{9D8B030D-6E8A-4147-A177-3AD203B41FA5}">
                      <a16:colId xmlns:a16="http://schemas.microsoft.com/office/drawing/2014/main" val="702574323"/>
                    </a:ext>
                  </a:extLst>
                </a:gridCol>
                <a:gridCol w="798220">
                  <a:extLst>
                    <a:ext uri="{9D8B030D-6E8A-4147-A177-3AD203B41FA5}">
                      <a16:colId xmlns:a16="http://schemas.microsoft.com/office/drawing/2014/main" val="4064030591"/>
                    </a:ext>
                  </a:extLst>
                </a:gridCol>
                <a:gridCol w="798220">
                  <a:extLst>
                    <a:ext uri="{9D8B030D-6E8A-4147-A177-3AD203B41FA5}">
                      <a16:colId xmlns:a16="http://schemas.microsoft.com/office/drawing/2014/main" val="704026861"/>
                    </a:ext>
                  </a:extLst>
                </a:gridCol>
                <a:gridCol w="798220">
                  <a:extLst>
                    <a:ext uri="{9D8B030D-6E8A-4147-A177-3AD203B41FA5}">
                      <a16:colId xmlns:a16="http://schemas.microsoft.com/office/drawing/2014/main" val="2251818900"/>
                    </a:ext>
                  </a:extLst>
                </a:gridCol>
                <a:gridCol w="798220">
                  <a:extLst>
                    <a:ext uri="{9D8B030D-6E8A-4147-A177-3AD203B41FA5}">
                      <a16:colId xmlns:a16="http://schemas.microsoft.com/office/drawing/2014/main" val="2606763287"/>
                    </a:ext>
                  </a:extLst>
                </a:gridCol>
              </a:tblGrid>
              <a:tr h="240091">
                <a:tc gridSpan="6">
                  <a:txBody>
                    <a:bodyPr/>
                    <a:lstStyle/>
                    <a:p>
                      <a:r>
                        <a:rPr lang="en-US" sz="1200" dirty="0"/>
                        <a:t>General Child Population (Census Bureau) 3</a:t>
                      </a:r>
                    </a:p>
                  </a:txBody>
                  <a:tcPr marL="60023" marR="60023" marT="30011" marB="30011"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451195"/>
                  </a:ext>
                </a:extLst>
              </a:tr>
              <a:tr h="225086">
                <a:tc>
                  <a:txBody>
                    <a:bodyPr/>
                    <a:lstStyle/>
                    <a:p>
                      <a:pPr algn="ctr" fontAlgn="t"/>
                      <a:r>
                        <a:rPr lang="en-US" sz="700" b="1" dirty="0">
                          <a:effectLst/>
                          <a:latin typeface="Arial" panose="020B0604020202020204" pitchFamily="34" charset="0"/>
                        </a:rPr>
                        <a:t> </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2013</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2014</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2015</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2016</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2017</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6D6D6"/>
                    </a:solidFill>
                  </a:tcPr>
                </a:tc>
                <a:extLst>
                  <a:ext uri="{0D108BD9-81ED-4DB2-BD59-A6C34878D82A}">
                    <a16:rowId xmlns:a16="http://schemas.microsoft.com/office/drawing/2014/main" val="1070942773"/>
                  </a:ext>
                </a:extLst>
              </a:tr>
              <a:tr h="325124">
                <a:tc>
                  <a:txBody>
                    <a:bodyPr/>
                    <a:lstStyle/>
                    <a:p>
                      <a:pPr algn="l" fontAlgn="t"/>
                      <a:r>
                        <a:rPr lang="en-US" sz="700" b="1" dirty="0">
                          <a:effectLst/>
                          <a:latin typeface="Arial" panose="020B0604020202020204" pitchFamily="34" charset="0"/>
                        </a:rPr>
                        <a:t>Total children under 18 years</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1,865,222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1,865,751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1,866,682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1,868,225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1,869,176</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extLst>
                  <a:ext uri="{0D108BD9-81ED-4DB2-BD59-A6C34878D82A}">
                    <a16:rowId xmlns:a16="http://schemas.microsoft.com/office/drawing/2014/main" val="3621757842"/>
                  </a:ext>
                </a:extLst>
              </a:tr>
              <a:tr h="225086">
                <a:tc gridSpan="6">
                  <a:txBody>
                    <a:bodyPr/>
                    <a:lstStyle/>
                    <a:p>
                      <a:pPr algn="l" fontAlgn="t"/>
                      <a:r>
                        <a:rPr lang="en-US" sz="700" b="1" dirty="0">
                          <a:effectLst/>
                          <a:latin typeface="Arial" panose="020B0604020202020204" pitchFamily="34" charset="0"/>
                        </a:rPr>
                        <a:t>Race/ethnicity (%) </a:t>
                      </a:r>
                      <a:r>
                        <a:rPr lang="en-US" sz="700" b="1" u="sng" baseline="30000" dirty="0">
                          <a:solidFill>
                            <a:srgbClr val="8E3510"/>
                          </a:solidFill>
                          <a:effectLst/>
                          <a:latin typeface="Arial" panose="020B0604020202020204" pitchFamily="34" charset="0"/>
                          <a:hlinkClick r:id="rId2"/>
                        </a:rPr>
                        <a:t>4</a:t>
                      </a:r>
                      <a:endParaRPr lang="en-US" sz="700" b="1" dirty="0">
                        <a:effectLst/>
                        <a:latin typeface="Arial" panose="020B0604020202020204" pitchFamily="34" charset="0"/>
                      </a:endParaRP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8061312"/>
                  </a:ext>
                </a:extLst>
              </a:tr>
              <a:tr h="325124">
                <a:tc>
                  <a:txBody>
                    <a:bodyPr/>
                    <a:lstStyle/>
                    <a:p>
                      <a:pPr algn="l" fontAlgn="t"/>
                      <a:r>
                        <a:rPr lang="en-US" sz="700" b="1" dirty="0">
                          <a:effectLst/>
                          <a:latin typeface="Arial" panose="020B0604020202020204" pitchFamily="34" charset="0"/>
                        </a:rPr>
                        <a:t>Alaska Native / American Indian</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52000996"/>
                  </a:ext>
                </a:extLst>
              </a:tr>
              <a:tr h="225086">
                <a:tc>
                  <a:txBody>
                    <a:bodyPr/>
                    <a:lstStyle/>
                    <a:p>
                      <a:pPr algn="l" fontAlgn="t"/>
                      <a:r>
                        <a:rPr lang="en-US" sz="700" b="1" dirty="0">
                          <a:effectLst/>
                          <a:latin typeface="Arial" panose="020B0604020202020204" pitchFamily="34" charset="0"/>
                        </a:rPr>
                        <a:t>Asian</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6.0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6.2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6.3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6.4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6.6</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33998912"/>
                  </a:ext>
                </a:extLst>
              </a:tr>
              <a:tr h="225086">
                <a:tc>
                  <a:txBody>
                    <a:bodyPr/>
                    <a:lstStyle/>
                    <a:p>
                      <a:pPr algn="l" fontAlgn="t"/>
                      <a:r>
                        <a:rPr lang="en-US" sz="700" b="1" dirty="0">
                          <a:effectLst/>
                          <a:latin typeface="Arial" panose="020B0604020202020204" pitchFamily="34" charset="0"/>
                        </a:rPr>
                        <a:t>Black</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20.3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20.2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20.2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20.1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20.1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866447730"/>
                  </a:ext>
                </a:extLst>
              </a:tr>
              <a:tr h="425162">
                <a:tc>
                  <a:txBody>
                    <a:bodyPr/>
                    <a:lstStyle/>
                    <a:p>
                      <a:pPr algn="l" fontAlgn="t"/>
                      <a:r>
                        <a:rPr lang="en-US" sz="700" b="1" dirty="0">
                          <a:effectLst/>
                          <a:latin typeface="Arial" panose="020B0604020202020204" pitchFamily="34" charset="0"/>
                        </a:rPr>
                        <a:t>Native Hawaiian / Other Pacific Islander</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&lt;.1</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80500798"/>
                  </a:ext>
                </a:extLst>
              </a:tr>
              <a:tr h="325124">
                <a:tc>
                  <a:txBody>
                    <a:bodyPr/>
                    <a:lstStyle/>
                    <a:p>
                      <a:pPr algn="l" fontAlgn="t"/>
                      <a:r>
                        <a:rPr lang="en-US" sz="700" b="1" dirty="0">
                          <a:effectLst/>
                          <a:latin typeface="Arial" panose="020B0604020202020204" pitchFamily="34" charset="0"/>
                        </a:rPr>
                        <a:t>Hispanic (of any race)</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12.3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12.6</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13.0</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13.8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00722480"/>
                  </a:ext>
                </a:extLst>
              </a:tr>
              <a:tr h="225086">
                <a:tc>
                  <a:txBody>
                    <a:bodyPr/>
                    <a:lstStyle/>
                    <a:p>
                      <a:pPr algn="l" fontAlgn="t"/>
                      <a:r>
                        <a:rPr lang="en-US" sz="700" b="1" dirty="0">
                          <a:effectLst/>
                          <a:latin typeface="Arial" panose="020B0604020202020204" pitchFamily="34" charset="0"/>
                        </a:rPr>
                        <a:t>White</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55.8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55.3</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54.8</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54.2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700" dirty="0">
                          <a:effectLst/>
                          <a:latin typeface="Arial" panose="020B0604020202020204" pitchFamily="34" charset="0"/>
                        </a:rPr>
                        <a:t>53.7</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0339330"/>
                  </a:ext>
                </a:extLst>
              </a:tr>
              <a:tr h="325124">
                <a:tc>
                  <a:txBody>
                    <a:bodyPr/>
                    <a:lstStyle/>
                    <a:p>
                      <a:pPr algn="l" fontAlgn="t"/>
                      <a:r>
                        <a:rPr lang="en-US" sz="700" b="1" dirty="0">
                          <a:effectLst/>
                          <a:latin typeface="Arial" panose="020B0604020202020204" pitchFamily="34" charset="0"/>
                        </a:rPr>
                        <a:t>Two or more races</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algn="ctr" fontAlgn="t"/>
                      <a:r>
                        <a:rPr lang="en-US" sz="700" dirty="0">
                          <a:effectLst/>
                          <a:latin typeface="Arial" panose="020B0604020202020204" pitchFamily="34" charset="0"/>
                        </a:rPr>
                        <a:t>5.2</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5.4</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5.5</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5.6</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tc>
                  <a:txBody>
                    <a:bodyPr/>
                    <a:lstStyle/>
                    <a:p>
                      <a:pPr algn="ctr" fontAlgn="t"/>
                      <a:r>
                        <a:rPr lang="en-US" sz="700" dirty="0">
                          <a:effectLst/>
                          <a:latin typeface="Arial" panose="020B0604020202020204" pitchFamily="34" charset="0"/>
                        </a:rPr>
                        <a:t>5.7</a:t>
                      </a:r>
                    </a:p>
                  </a:txBody>
                  <a:tcPr marL="43767" marR="43767" marT="62524" marB="625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9F9F9"/>
                    </a:solidFill>
                  </a:tcPr>
                </a:tc>
                <a:extLst>
                  <a:ext uri="{0D108BD9-81ED-4DB2-BD59-A6C34878D82A}">
                    <a16:rowId xmlns:a16="http://schemas.microsoft.com/office/drawing/2014/main" val="1084666965"/>
                  </a:ext>
                </a:extLst>
              </a:tr>
              <a:tr h="325124">
                <a:tc>
                  <a:txBody>
                    <a:bodyPr/>
                    <a:lstStyle/>
                    <a:p>
                      <a:pPr algn="l" fontAlgn="t"/>
                      <a:r>
                        <a:rPr lang="en-US" sz="700" b="1" dirty="0">
                          <a:effectLst/>
                          <a:latin typeface="Arial" panose="020B0604020202020204" pitchFamily="34" charset="0"/>
                        </a:rPr>
                        <a:t>Child population in poverty (%)</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15.7</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15.8</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14.8</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14.3</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tc>
                  <a:txBody>
                    <a:bodyPr/>
                    <a:lstStyle/>
                    <a:p>
                      <a:pPr algn="ctr" fontAlgn="t"/>
                      <a:r>
                        <a:rPr lang="en-US" sz="700" b="1" dirty="0">
                          <a:effectLst/>
                          <a:latin typeface="Arial" panose="020B0604020202020204" pitchFamily="34" charset="0"/>
                        </a:rPr>
                        <a:t>14.0</a:t>
                      </a:r>
                    </a:p>
                  </a:txBody>
                  <a:tcPr marL="43767" marR="43767" marT="62524" marB="625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D6D6D6"/>
                    </a:solidFill>
                  </a:tcPr>
                </a:tc>
                <a:extLst>
                  <a:ext uri="{0D108BD9-81ED-4DB2-BD59-A6C34878D82A}">
                    <a16:rowId xmlns:a16="http://schemas.microsoft.com/office/drawing/2014/main" val="1831367381"/>
                  </a:ext>
                </a:extLst>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503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Child Welfare Outcome Report is vital to the overall funding for the Nation as well as state by state and territory.</a:t>
            </a:r>
          </a:p>
          <a:p>
            <a:r>
              <a:rPr lang="en-US" sz="2000" dirty="0" smtClean="0">
                <a:latin typeface="Times New Roman" panose="02020603050405020304" pitchFamily="18" charset="0"/>
                <a:cs typeface="Times New Roman" panose="02020603050405020304" pitchFamily="18" charset="0"/>
              </a:rPr>
              <a:t>Services offered</a:t>
            </a:r>
          </a:p>
          <a:p>
            <a:r>
              <a:rPr lang="en-US" sz="2000" dirty="0" smtClean="0">
                <a:latin typeface="Times New Roman" panose="02020603050405020304" pitchFamily="18" charset="0"/>
                <a:cs typeface="Times New Roman" panose="02020603050405020304" pitchFamily="18" charset="0"/>
              </a:rPr>
              <a:t>Services needed</a:t>
            </a:r>
          </a:p>
          <a:p>
            <a:r>
              <a:rPr lang="en-US" sz="2000" dirty="0" smtClean="0">
                <a:latin typeface="Times New Roman" panose="02020603050405020304" pitchFamily="18" charset="0"/>
                <a:cs typeface="Times New Roman" panose="02020603050405020304" pitchFamily="18" charset="0"/>
              </a:rPr>
              <a:t>The disconnect between services offered , received and needed.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94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Famous Quote by “Dr. Seuss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2251" y="2603500"/>
            <a:ext cx="2308310" cy="3416300"/>
          </a:xfrm>
          <a:prstGeom prst="rect">
            <a:avLst/>
          </a:prstGeom>
          <a:noFill/>
          <a:ln>
            <a:noFill/>
          </a:ln>
        </p:spPr>
      </p:pic>
    </p:spTree>
    <p:extLst>
      <p:ext uri="{BB962C8B-B14F-4D97-AF65-F5344CB8AC3E}">
        <p14:creationId xmlns:p14="http://schemas.microsoft.com/office/powerpoint/2010/main" val="130527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Source</a:t>
            </a:r>
            <a:br>
              <a:rPr lang="en-US" dirty="0"/>
            </a:br>
            <a:endParaRPr lang="en-US" dirty="0"/>
          </a:p>
        </p:txBody>
      </p:sp>
      <p:sp>
        <p:nvSpPr>
          <p:cNvPr id="3" name="Content Placeholder 2"/>
          <p:cNvSpPr>
            <a:spLocks noGrp="1"/>
          </p:cNvSpPr>
          <p:nvPr>
            <p:ph idx="1"/>
          </p:nvPr>
        </p:nvSpPr>
        <p:spPr>
          <a:xfrm>
            <a:off x="1154955" y="2286000"/>
            <a:ext cx="8761412" cy="3733800"/>
          </a:xfrm>
        </p:spPr>
        <p:txBody>
          <a:bodyPr>
            <a:normAutofit fontScale="25000" lnSpcReduction="20000"/>
          </a:bodyPr>
          <a:lstStyle/>
          <a:p>
            <a:r>
              <a:rPr lang="en-US" b="1" dirty="0"/>
              <a:t> </a:t>
            </a:r>
            <a:r>
              <a:rPr lang="en-US" sz="3600" b="1" dirty="0" smtClean="0">
                <a:latin typeface="Times New Roman" panose="02020603050405020304" pitchFamily="18" charset="0"/>
                <a:cs typeface="Times New Roman" panose="02020603050405020304" pitchFamily="18" charset="0"/>
              </a:rPr>
              <a:t>Adoption </a:t>
            </a:r>
            <a:r>
              <a:rPr lang="en-US" sz="3600" b="1" dirty="0">
                <a:latin typeface="Times New Roman" panose="02020603050405020304" pitchFamily="18" charset="0"/>
                <a:cs typeface="Times New Roman" panose="02020603050405020304" pitchFamily="18" charset="0"/>
              </a:rPr>
              <a:t>and Foster Care Analysis and Reporting System (AFCARS)</a:t>
            </a:r>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hlinkClick r:id="rId2"/>
              </a:rPr>
              <a:t>www.acf.hhs.gov</a:t>
            </a:r>
            <a:endParaRPr lang="en-US" sz="3600" dirty="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Child </a:t>
            </a:r>
            <a:r>
              <a:rPr lang="en-US" sz="3600" b="1" dirty="0">
                <a:latin typeface="Times New Roman" panose="02020603050405020304" pitchFamily="18" charset="0"/>
                <a:cs typeface="Times New Roman" panose="02020603050405020304" pitchFamily="18" charset="0"/>
              </a:rPr>
              <a:t>Welfare Information Gateway</a:t>
            </a:r>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hlinkClick r:id="rId3"/>
              </a:rPr>
              <a:t>www.childwelfare.gov</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3600" u="sng" dirty="0" smtClean="0">
                <a:latin typeface="Times New Roman" panose="02020603050405020304" pitchFamily="18" charset="0"/>
                <a:cs typeface="Times New Roman" panose="02020603050405020304" pitchFamily="18" charset="0"/>
                <a:hlinkClick r:id="rId4"/>
              </a:rPr>
              <a:t>www.cwoutcomes.acf.hhs.gov</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Dr</a:t>
            </a:r>
            <a:r>
              <a:rPr lang="en-US" sz="3600" b="1" dirty="0">
                <a:latin typeface="Times New Roman" panose="02020603050405020304" pitchFamily="18" charset="0"/>
                <a:cs typeface="Times New Roman" panose="02020603050405020304" pitchFamily="18" charset="0"/>
              </a:rPr>
              <a:t>. Seuss quote</a:t>
            </a:r>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hlinkClick r:id="rId5"/>
              </a:rPr>
              <a:t>www.writtenreality.com</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The </a:t>
            </a:r>
            <a:r>
              <a:rPr lang="en-US" sz="3600" b="1" dirty="0">
                <a:latin typeface="Times New Roman" panose="02020603050405020304" pitchFamily="18" charset="0"/>
                <a:cs typeface="Times New Roman" panose="02020603050405020304" pitchFamily="18" charset="0"/>
              </a:rPr>
              <a:t>Annie E. Case Foundation Kids Count Data Center</a:t>
            </a:r>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hlinkClick r:id="rId6"/>
              </a:rPr>
              <a:t>www.datacenter.kidscount.org</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The </a:t>
            </a:r>
            <a:r>
              <a:rPr lang="en-US" sz="3600" b="1" dirty="0">
                <a:latin typeface="Times New Roman" panose="02020603050405020304" pitchFamily="18" charset="0"/>
                <a:cs typeface="Times New Roman" panose="02020603050405020304" pitchFamily="18" charset="0"/>
              </a:rPr>
              <a:t>National Child Abuse and Neglect Data System (NCANDS)</a:t>
            </a:r>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hlinkClick r:id="rId7"/>
              </a:rPr>
              <a:t>www.healthdata.gov</a:t>
            </a:r>
            <a:r>
              <a:rPr lang="en-US" sz="3600" b="1" dirty="0">
                <a:latin typeface="Times New Roman" panose="02020603050405020304" pitchFamily="18" charset="0"/>
                <a:cs typeface="Times New Roman" panose="02020603050405020304" pitchFamily="18" charset="0"/>
              </a:rPr>
              <a:t>  &amp; </a:t>
            </a:r>
            <a:r>
              <a:rPr lang="en-US" sz="3600" u="sng" dirty="0">
                <a:latin typeface="Times New Roman" panose="02020603050405020304" pitchFamily="18" charset="0"/>
                <a:cs typeface="Times New Roman" panose="02020603050405020304" pitchFamily="18" charset="0"/>
                <a:hlinkClick r:id="rId2"/>
              </a:rPr>
              <a:t>www.acf.hhs.gov</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U.S</a:t>
            </a:r>
            <a:r>
              <a:rPr lang="en-US" sz="3600" b="1" dirty="0">
                <a:latin typeface="Times New Roman" panose="02020603050405020304" pitchFamily="18" charset="0"/>
                <a:cs typeface="Times New Roman" panose="02020603050405020304" pitchFamily="18" charset="0"/>
              </a:rPr>
              <a:t>. Census Bureau</a:t>
            </a:r>
            <a:r>
              <a:rPr lang="en-US" sz="3600" dirty="0">
                <a:latin typeface="Times New Roman" panose="02020603050405020304" pitchFamily="18" charset="0"/>
                <a:cs typeface="Times New Roman" panose="02020603050405020304" pitchFamily="18" charset="0"/>
              </a:rPr>
              <a:t> </a:t>
            </a:r>
          </a:p>
          <a:p>
            <a:r>
              <a:rPr lang="en-US" sz="3600" b="1" u="sng" dirty="0">
                <a:latin typeface="Times New Roman" panose="02020603050405020304" pitchFamily="18" charset="0"/>
                <a:cs typeface="Times New Roman" panose="02020603050405020304" pitchFamily="18" charset="0"/>
                <a:hlinkClick r:id="rId8"/>
              </a:rPr>
              <a:t>https://www.census.gov</a:t>
            </a:r>
            <a:endParaRPr lang="en-US" sz="3600" dirty="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U.S</a:t>
            </a:r>
            <a:r>
              <a:rPr lang="en-US" sz="3600" b="1" dirty="0">
                <a:latin typeface="Times New Roman" panose="02020603050405020304" pitchFamily="18" charset="0"/>
                <a:cs typeface="Times New Roman" panose="02020603050405020304" pitchFamily="18" charset="0"/>
              </a:rPr>
              <a:t>. Department of Health and Human Services, Administration for children and Families, Administration on Children, Youth and Families</a:t>
            </a:r>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hlinkClick r:id="rId2"/>
              </a:rPr>
              <a:t>www.acf.hhs.gov</a:t>
            </a:r>
            <a:endParaRPr lang="en-US" sz="36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59505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Child Welfare Outcome Reporting</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purpose of this presentation is to show the Child Welfare Outcomes Report, including performance on outcome measures and relevant context data. Child Welfare Outcomes Reports provide information on the performance of states in seven outcome categories. The Department identified these outcomes prior to the first Child Welfare Outcomes Report in close consultation with state and local child welfare agency administrators, child advocacy organizations, child welfare researchers, state legislators, and other child welfare experts. The outcomes used in the reports reflect widely accepted performance objectives for child welfare practice.  The seven categories of outcome are listed below.</a:t>
            </a:r>
          </a:p>
          <a:p>
            <a:pPr lvl="0"/>
            <a:r>
              <a:rPr lang="en-US" dirty="0"/>
              <a:t>Reduce recurrence of child abuse and/or neglect.</a:t>
            </a:r>
          </a:p>
          <a:p>
            <a:pPr lvl="0"/>
            <a:r>
              <a:rPr lang="en-US" dirty="0"/>
              <a:t>Reduce the incidence of child abuse and/or neglect in foster care</a:t>
            </a:r>
          </a:p>
          <a:p>
            <a:pPr lvl="0"/>
            <a:r>
              <a:rPr lang="en-US" dirty="0"/>
              <a:t>Increase permanency for children in foster care</a:t>
            </a:r>
          </a:p>
          <a:p>
            <a:pPr lvl="0"/>
            <a:r>
              <a:rPr lang="en-US" dirty="0"/>
              <a:t>Reduce time in foster care to reunification without increasing reentry</a:t>
            </a:r>
          </a:p>
          <a:p>
            <a:endParaRPr lang="en-US" dirty="0"/>
          </a:p>
        </p:txBody>
      </p:sp>
    </p:spTree>
    <p:extLst>
      <p:ext uri="{BB962C8B-B14F-4D97-AF65-F5344CB8AC3E}">
        <p14:creationId xmlns:p14="http://schemas.microsoft.com/office/powerpoint/2010/main" val="364833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Child Welfare Outcome Reporting</a:t>
            </a:r>
          </a:p>
        </p:txBody>
      </p:sp>
      <p:sp>
        <p:nvSpPr>
          <p:cNvPr id="3" name="Content Placeholder 2"/>
          <p:cNvSpPr>
            <a:spLocks noGrp="1"/>
          </p:cNvSpPr>
          <p:nvPr>
            <p:ph idx="1"/>
          </p:nvPr>
        </p:nvSpPr>
        <p:spPr/>
        <p:txBody>
          <a:bodyPr/>
          <a:lstStyle/>
          <a:p>
            <a:r>
              <a:rPr lang="en-US" b="1" dirty="0"/>
              <a:t>The report also includes findings of analyses conducted on performance across states and over time.  Users of this data site will be able to explore the outcomes, demographic, and context data contained in the report and generate customer reports by state and year. Child Welfare Outcomes is a report that is published annually by the U.S. Department of Health and Human Services (the Department) to meet requirements of section 203(a) of the Adoption and Safe Families Act of 1997 (ASFA). ASFA amended section 479A of the Social Security Act to require an annual report on state performance.</a:t>
            </a:r>
            <a:endParaRPr lang="en-US" dirty="0"/>
          </a:p>
        </p:txBody>
      </p:sp>
    </p:spTree>
    <p:extLst>
      <p:ext uri="{BB962C8B-B14F-4D97-AF65-F5344CB8AC3E}">
        <p14:creationId xmlns:p14="http://schemas.microsoft.com/office/powerpoint/2010/main" val="399278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Child Welfare Outcome Reporting</a:t>
            </a:r>
            <a:br>
              <a:rPr lang="en-US" b="1" dirty="0"/>
            </a:br>
            <a:endParaRPr lang="en-US" dirty="0"/>
          </a:p>
        </p:txBody>
      </p:sp>
      <p:sp>
        <p:nvSpPr>
          <p:cNvPr id="3" name="Content Placeholder 2"/>
          <p:cNvSpPr>
            <a:spLocks noGrp="1"/>
          </p:cNvSpPr>
          <p:nvPr>
            <p:ph idx="1"/>
          </p:nvPr>
        </p:nvSpPr>
        <p:spPr/>
        <p:txBody>
          <a:bodyPr/>
          <a:lstStyle/>
          <a:p>
            <a:r>
              <a:rPr lang="en-US" dirty="0"/>
              <a:t>This data site presents data collected and analyzed for the annual Child Welfare Outcomes (CWO) Report. The CWO data site allows for significantly faster release of these data than is possible via the publication of the full Report. The data site features AFCARS and NCANDS data that have been reviewed and approved by the states for inclusion in the Report. In addition to state-level outcome measures data, the data site contains additional context data regarding child maltreatment, caseworker visits, and alternate race and ethnicity breakdowns.</a:t>
            </a:r>
          </a:p>
          <a:p>
            <a:r>
              <a:rPr lang="en-US" dirty="0"/>
              <a:t>A full list of the outcomes and measures reported on by the CWO Report can be found here: </a:t>
            </a:r>
            <a:r>
              <a:rPr lang="en-US" u="sng" dirty="0">
                <a:hlinkClick r:id="rId2"/>
              </a:rPr>
              <a:t>Outcomes and Measures.pdf</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25186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Child Welfare Outcome Reporting</a:t>
            </a:r>
            <a:br>
              <a:rPr lang="en-US" b="1" dirty="0"/>
            </a:br>
            <a:endParaRPr lang="en-US" dirty="0"/>
          </a:p>
        </p:txBody>
      </p:sp>
      <p:sp>
        <p:nvSpPr>
          <p:cNvPr id="3" name="Content Placeholder 2"/>
          <p:cNvSpPr>
            <a:spLocks noGrp="1"/>
          </p:cNvSpPr>
          <p:nvPr>
            <p:ph idx="1"/>
          </p:nvPr>
        </p:nvSpPr>
        <p:spPr/>
        <p:txBody>
          <a:bodyPr/>
          <a:lstStyle/>
          <a:p>
            <a:r>
              <a:rPr lang="en-US" dirty="0"/>
              <a:t>This Report also uses child population data, which are provided by the </a:t>
            </a:r>
            <a:r>
              <a:rPr lang="en-US" b="1" dirty="0"/>
              <a:t>U.S. Census Bureau</a:t>
            </a:r>
            <a:r>
              <a:rPr lang="en-US" dirty="0"/>
              <a:t> on an annual basis. Total child population estimates are derived by calculating expected population change from the most recent decennial census data. Child poverty data are from the Census Bureau's American Community Survey, an ongoing survey that annually samples a small percentage of the population to provide communities with information relevant to their service provision and investments.</a:t>
            </a:r>
          </a:p>
          <a:p>
            <a:r>
              <a:rPr lang="en-US" dirty="0"/>
              <a:t>A summary of the specific data elements used to calculate context data and each outcome measure in the CWO Report can be found here: </a:t>
            </a:r>
            <a:r>
              <a:rPr lang="en-US" u="sng" dirty="0">
                <a:hlinkClick r:id="rId2"/>
              </a:rPr>
              <a:t>Data Sources and Elements.pdf</a:t>
            </a:r>
            <a:endParaRPr lang="en-US" dirty="0"/>
          </a:p>
        </p:txBody>
      </p:sp>
    </p:spTree>
    <p:extLst>
      <p:ext uri="{BB962C8B-B14F-4D97-AF65-F5344CB8AC3E}">
        <p14:creationId xmlns:p14="http://schemas.microsoft.com/office/powerpoint/2010/main" val="311075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Child Welfare Outcome Reporting</a:t>
            </a:r>
            <a:br>
              <a:rPr lang="en-US" b="1" dirty="0"/>
            </a:br>
            <a:endParaRPr lang="en-US" dirty="0"/>
          </a:p>
        </p:txBody>
      </p:sp>
      <p:sp>
        <p:nvSpPr>
          <p:cNvPr id="3" name="Content Placeholder 2"/>
          <p:cNvSpPr>
            <a:spLocks noGrp="1"/>
          </p:cNvSpPr>
          <p:nvPr>
            <p:ph idx="1"/>
          </p:nvPr>
        </p:nvSpPr>
        <p:spPr/>
        <p:txBody>
          <a:bodyPr/>
          <a:lstStyle/>
          <a:p>
            <a:r>
              <a:rPr lang="en-US" dirty="0"/>
              <a:t>In the CWO Report, two separate national medians were computed for each measure. In the yearly Range of State Performance tables, national medians are calculated using data from all states that met the relevant data-quality thresholds for that particular year only. In the Median State Performance and Change in Performance Over Time tables, national medians are calculated only using data from the states that met the relevant data-quality thresholds for all the relevant FYs. This is done to provide a more accurate calculation of change over time. A state whose data did not match mA summary of the data quality criteria used, including a list of states excluded from each outcome measure, can be found here: </a:t>
            </a:r>
            <a:r>
              <a:rPr lang="en-US" u="sng" dirty="0">
                <a:hlinkClick r:id="rId2"/>
              </a:rPr>
              <a:t>CWO Data Quality Definitions and Exclusions.pdf</a:t>
            </a:r>
            <a:r>
              <a:rPr lang="en-US" dirty="0"/>
              <a:t> .</a:t>
            </a:r>
          </a:p>
          <a:p>
            <a:endParaRPr lang="en-US" dirty="0"/>
          </a:p>
        </p:txBody>
      </p:sp>
    </p:spTree>
    <p:extLst>
      <p:ext uri="{BB962C8B-B14F-4D97-AF65-F5344CB8AC3E}">
        <p14:creationId xmlns:p14="http://schemas.microsoft.com/office/powerpoint/2010/main" val="239588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National Trends in Foster Care</a:t>
            </a:r>
            <a:endParaRPr lang="en-US" dirty="0"/>
          </a:p>
        </p:txBody>
      </p:sp>
      <p:pic>
        <p:nvPicPr>
          <p:cNvPr id="6" name="slide2">
            <a:extLst>
              <a:ext uri="{FF2B5EF4-FFF2-40B4-BE49-F238E27FC236}">
                <a16:creationId xmlns:a16="http://schemas.microsoft.com/office/drawing/2014/main" id="{AF25D9BD-C2CC-4947-A064-2376A9E0C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667" y="2603500"/>
            <a:ext cx="4055478" cy="3416300"/>
          </a:xfrm>
          <a:prstGeom prst="rect">
            <a:avLst/>
          </a:prstGeom>
        </p:spPr>
      </p:pic>
    </p:spTree>
    <p:extLst>
      <p:ext uri="{BB962C8B-B14F-4D97-AF65-F5344CB8AC3E}">
        <p14:creationId xmlns:p14="http://schemas.microsoft.com/office/powerpoint/2010/main" val="1192047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50</TotalTime>
  <Words>1006</Words>
  <Application>Microsoft Office PowerPoint</Application>
  <PresentationFormat>Widescreen</PresentationFormat>
  <Paragraphs>238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 Boardroom</vt:lpstr>
      <vt:lpstr> Child Welfare Outcome Reporting </vt:lpstr>
      <vt:lpstr>Famous Quote by “Dr. Seuss</vt:lpstr>
      <vt:lpstr>Data Source </vt:lpstr>
      <vt:lpstr>Child Welfare Outcome Reporting </vt:lpstr>
      <vt:lpstr>Child Welfare Outcome Reporting</vt:lpstr>
      <vt:lpstr>Child Welfare Outcome Reporting </vt:lpstr>
      <vt:lpstr>Child Welfare Outcome Reporting </vt:lpstr>
      <vt:lpstr>Child Welfare Outcome Reporting </vt:lpstr>
      <vt:lpstr>National Trends in Foster Care</vt:lpstr>
      <vt:lpstr>National Trend vs DMV Trend</vt:lpstr>
      <vt:lpstr>PowerPoint Presentation</vt:lpstr>
      <vt:lpstr>Race &amp; Ethnicity View</vt:lpstr>
      <vt:lpstr>Maryland </vt:lpstr>
      <vt:lpstr>District Of Columbia </vt:lpstr>
      <vt:lpstr>Virginia </vt:lpstr>
      <vt:lpstr>Conclusion</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Welfare Outcome Reporting</dc:title>
  <dc:creator>Montgomery College</dc:creator>
  <cp:lastModifiedBy>Montgomery College</cp:lastModifiedBy>
  <cp:revision>7</cp:revision>
  <dcterms:created xsi:type="dcterms:W3CDTF">2019-06-17T13:19:29Z</dcterms:created>
  <dcterms:modified xsi:type="dcterms:W3CDTF">2019-06-17T14:09:47Z</dcterms:modified>
</cp:coreProperties>
</file>