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5213" cy="42803763"/>
  <p:notesSz cx="6662738" cy="98329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E0E"/>
    <a:srgbClr val="F0510E"/>
    <a:srgbClr val="0050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5268" autoAdjust="0"/>
  </p:normalViewPr>
  <p:slideViewPr>
    <p:cSldViewPr snapToGrid="0">
      <p:cViewPr>
        <p:scale>
          <a:sx n="33" d="100"/>
          <a:sy n="33" d="100"/>
        </p:scale>
        <p:origin x="-132" y="-345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jut Arnaud" userId="f0a4d1fa-c1c0-4221-ae53-66f3a7eaa8d5" providerId="ADAL" clId="{85FE853B-4477-4E13-A759-1575C042B772}"/>
    <pc:docChg chg="modSld">
      <pc:chgData name="Boujut Arnaud" userId="f0a4d1fa-c1c0-4221-ae53-66f3a7eaa8d5" providerId="ADAL" clId="{85FE853B-4477-4E13-A759-1575C042B772}" dt="2023-11-19T11:01:51.894" v="0" actId="6549"/>
      <pc:docMkLst>
        <pc:docMk/>
      </pc:docMkLst>
      <pc:sldChg chg="modNotesTx">
        <pc:chgData name="Boujut Arnaud" userId="f0a4d1fa-c1c0-4221-ae53-66f3a7eaa8d5" providerId="ADAL" clId="{85FE853B-4477-4E13-A759-1575C042B772}" dt="2023-11-19T11:01:51.894" v="0" actId="6549"/>
        <pc:sldMkLst>
          <pc:docMk/>
          <pc:sldMk cId="3994449031"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6" cy="4933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4010" y="0"/>
            <a:ext cx="2887186" cy="493356"/>
          </a:xfrm>
          <a:prstGeom prst="rect">
            <a:avLst/>
          </a:prstGeom>
        </p:spPr>
        <p:txBody>
          <a:bodyPr vert="horz" lIns="91440" tIns="45720" rIns="91440" bIns="45720" rtlCol="0"/>
          <a:lstStyle>
            <a:lvl1pPr algn="r">
              <a:defRPr sz="1200"/>
            </a:lvl1pPr>
          </a:lstStyle>
          <a:p>
            <a:fld id="{91D4EABF-5D93-4117-98CE-02E390D8B9EE}" type="datetimeFigureOut">
              <a:rPr lang="fr-FR" smtClean="0"/>
              <a:t>09/04/2024</a:t>
            </a:fld>
            <a:endParaRPr lang="fr-FR"/>
          </a:p>
        </p:txBody>
      </p:sp>
      <p:sp>
        <p:nvSpPr>
          <p:cNvPr id="4" name="Espace réservé de l'image des diapositives 3"/>
          <p:cNvSpPr>
            <a:spLocks noGrp="1" noRot="1" noChangeAspect="1"/>
          </p:cNvSpPr>
          <p:nvPr>
            <p:ph type="sldImg" idx="2"/>
          </p:nvPr>
        </p:nvSpPr>
        <p:spPr>
          <a:xfrm>
            <a:off x="2159000" y="1228725"/>
            <a:ext cx="2344738" cy="331946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66274" y="4732119"/>
            <a:ext cx="5330190" cy="3871734"/>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39620"/>
            <a:ext cx="2887186" cy="4933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4010" y="9339620"/>
            <a:ext cx="2887186" cy="493355"/>
          </a:xfrm>
          <a:prstGeom prst="rect">
            <a:avLst/>
          </a:prstGeom>
        </p:spPr>
        <p:txBody>
          <a:bodyPr vert="horz" lIns="91440" tIns="45720" rIns="91440" bIns="45720" rtlCol="0" anchor="b"/>
          <a:lstStyle>
            <a:lvl1pPr algn="r">
              <a:defRPr sz="1200"/>
            </a:lvl1pPr>
          </a:lstStyle>
          <a:p>
            <a:fld id="{CC5F54D3-A080-42DD-9FAF-D3224AB8506F}" type="slidenum">
              <a:rPr lang="fr-FR" smtClean="0"/>
              <a:t>‹N°›</a:t>
            </a:fld>
            <a:endParaRPr lang="fr-FR"/>
          </a:p>
        </p:txBody>
      </p:sp>
    </p:spTree>
    <p:extLst>
      <p:ext uri="{BB962C8B-B14F-4D97-AF65-F5344CB8AC3E}">
        <p14:creationId xmlns:p14="http://schemas.microsoft.com/office/powerpoint/2010/main" val="426264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C5F54D3-A080-42DD-9FAF-D3224AB8506F}" type="slidenum">
              <a:rPr lang="fr-FR" smtClean="0"/>
              <a:t>1</a:t>
            </a:fld>
            <a:endParaRPr lang="fr-FR"/>
          </a:p>
        </p:txBody>
      </p:sp>
    </p:spTree>
    <p:extLst>
      <p:ext uri="{BB962C8B-B14F-4D97-AF65-F5344CB8AC3E}">
        <p14:creationId xmlns:p14="http://schemas.microsoft.com/office/powerpoint/2010/main" val="47322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fr-FR"/>
              <a:t>Modifiez le style du titre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EB27CC6-3D15-4249-A923-416289D454E5}"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57809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B27CC6-3D15-4249-A923-416289D454E5}"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215331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B27CC6-3D15-4249-A923-416289D454E5}"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247250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B27CC6-3D15-4249-A923-416289D454E5}"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266511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fr-FR"/>
              <a:t>Modifiez le style du titre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EB27CC6-3D15-4249-A923-416289D454E5}" type="datetimeFigureOut">
              <a:rPr lang="fr-FR" smtClean="0"/>
              <a:t>09/04/2024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154796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EB27CC6-3D15-4249-A923-416289D454E5}" type="datetimeFigureOut">
              <a:rPr lang="fr-FR" smtClean="0"/>
              <a:t>09/04/2024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150702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fr-FR"/>
              <a:t>Modifiez le style du titre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4" name="Content Placeholder 3"/>
          <p:cNvSpPr>
            <a:spLocks noGrp="1"/>
          </p:cNvSpPr>
          <p:nvPr>
            <p:ph sz="half" idx="2"/>
          </p:nvPr>
        </p:nvSpPr>
        <p:spPr>
          <a:xfrm>
            <a:off x="2085368" y="15635264"/>
            <a:ext cx="12807832"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fr-FR"/>
              <a:t>Modifier les styles du texte du masque</a:t>
            </a:r>
          </a:p>
        </p:txBody>
      </p:sp>
      <p:sp>
        <p:nvSpPr>
          <p:cNvPr id="6" name="Content Placeholder 5"/>
          <p:cNvSpPr>
            <a:spLocks noGrp="1"/>
          </p:cNvSpPr>
          <p:nvPr>
            <p:ph sz="quarter" idx="4"/>
          </p:nvPr>
        </p:nvSpPr>
        <p:spPr>
          <a:xfrm>
            <a:off x="15326828" y="15635264"/>
            <a:ext cx="12870909" cy="2299711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EB27CC6-3D15-4249-A923-416289D454E5}" type="datetimeFigureOut">
              <a:rPr lang="fr-FR" smtClean="0"/>
              <a:t>09/04/2024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241523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EB27CC6-3D15-4249-A923-416289D454E5}" type="datetimeFigureOut">
              <a:rPr lang="fr-FR" smtClean="0"/>
              <a:t>09/04/2024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191826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27CC6-3D15-4249-A923-416289D454E5}" type="datetimeFigureOut">
              <a:rPr lang="fr-FR" smtClean="0"/>
              <a:t>09/04/2024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186242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8EB27CC6-3D15-4249-A923-416289D454E5}" type="datetimeFigureOut">
              <a:rPr lang="fr-FR" smtClean="0"/>
              <a:t>09/04/2024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128919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fr-FR"/>
              <a:t>Modifiez le style du titre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fr-FR"/>
              <a:t>Cliquez sur l'icône pour ajouter une image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fr-FR"/>
              <a:t>Modifier les styles du texte du masque</a:t>
            </a:r>
          </a:p>
        </p:txBody>
      </p:sp>
      <p:sp>
        <p:nvSpPr>
          <p:cNvPr id="5" name="Date Placeholder 4"/>
          <p:cNvSpPr>
            <a:spLocks noGrp="1"/>
          </p:cNvSpPr>
          <p:nvPr>
            <p:ph type="dt" sz="half" idx="10"/>
          </p:nvPr>
        </p:nvSpPr>
        <p:spPr/>
        <p:txBody>
          <a:bodyPr/>
          <a:lstStyle/>
          <a:p>
            <a:fld id="{8EB27CC6-3D15-4249-A923-416289D454E5}" type="datetimeFigureOut">
              <a:rPr lang="fr-FR" smtClean="0"/>
              <a:t>09/04/2024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27445D4-39A8-4A6F-B82D-213910B46EFA}" type="slidenum">
              <a:rPr lang="fr-FR" smtClean="0"/>
              <a:t>‹N°›</a:t>
            </a:fld>
            <a:endParaRPr lang="fr-FR"/>
          </a:p>
        </p:txBody>
      </p:sp>
    </p:spTree>
    <p:extLst>
      <p:ext uri="{BB962C8B-B14F-4D97-AF65-F5344CB8AC3E}">
        <p14:creationId xmlns:p14="http://schemas.microsoft.com/office/powerpoint/2010/main" val="413450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EB27CC6-3D15-4249-A923-416289D454E5}" type="datetimeFigureOut">
              <a:rPr lang="fr-FR" smtClean="0"/>
              <a:t>09/04/2024</a:t>
            </a:fld>
            <a:endParaRPr lang="fr-F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27445D4-39A8-4A6F-B82D-213910B46EFA}" type="slidenum">
              <a:rPr lang="fr-FR" smtClean="0"/>
              <a:t>‹N°›</a:t>
            </a:fld>
            <a:endParaRPr lang="fr-FR"/>
          </a:p>
        </p:txBody>
      </p:sp>
    </p:spTree>
    <p:extLst>
      <p:ext uri="{BB962C8B-B14F-4D97-AF65-F5344CB8AC3E}">
        <p14:creationId xmlns:p14="http://schemas.microsoft.com/office/powerpoint/2010/main" val="4003278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3F4F14E-EC64-441F-8EFC-CB93E10D7A52}"/>
              </a:ext>
            </a:extLst>
          </p:cNvPr>
          <p:cNvSpPr/>
          <p:nvPr/>
        </p:nvSpPr>
        <p:spPr>
          <a:xfrm rot="20259397">
            <a:off x="17428456" y="39589218"/>
            <a:ext cx="15152903" cy="9069684"/>
          </a:xfrm>
          <a:prstGeom prst="rect">
            <a:avLst/>
          </a:prstGeom>
          <a:solidFill>
            <a:srgbClr val="E84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1"/>
          </a:p>
        </p:txBody>
      </p:sp>
      <p:sp>
        <p:nvSpPr>
          <p:cNvPr id="19" name="Rectangle 18">
            <a:extLst>
              <a:ext uri="{FF2B5EF4-FFF2-40B4-BE49-F238E27FC236}">
                <a16:creationId xmlns:a16="http://schemas.microsoft.com/office/drawing/2014/main" id="{D32AA998-0C86-4095-8D68-65DEB2838DBB}"/>
              </a:ext>
            </a:extLst>
          </p:cNvPr>
          <p:cNvSpPr/>
          <p:nvPr/>
        </p:nvSpPr>
        <p:spPr>
          <a:xfrm rot="20259397">
            <a:off x="-2316741" y="-5864369"/>
            <a:ext cx="15152903" cy="9069684"/>
          </a:xfrm>
          <a:prstGeom prst="rect">
            <a:avLst/>
          </a:prstGeom>
          <a:solidFill>
            <a:srgbClr val="0050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1"/>
          </a:p>
        </p:txBody>
      </p:sp>
      <p:pic>
        <p:nvPicPr>
          <p:cNvPr id="23" name="Image 22">
            <a:extLst>
              <a:ext uri="{FF2B5EF4-FFF2-40B4-BE49-F238E27FC236}">
                <a16:creationId xmlns:a16="http://schemas.microsoft.com/office/drawing/2014/main" id="{241E5144-CD15-490D-8729-75DC20CB7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95" y="412673"/>
            <a:ext cx="8327792" cy="2370959"/>
          </a:xfrm>
          <a:prstGeom prst="rect">
            <a:avLst/>
          </a:prstGeom>
        </p:spPr>
      </p:pic>
      <p:sp>
        <p:nvSpPr>
          <p:cNvPr id="54" name="Rectangle 53">
            <a:extLst>
              <a:ext uri="{FF2B5EF4-FFF2-40B4-BE49-F238E27FC236}">
                <a16:creationId xmlns:a16="http://schemas.microsoft.com/office/drawing/2014/main" id="{C00D740E-1A9D-4AB1-B7E7-24A2B0C5E2ED}"/>
              </a:ext>
            </a:extLst>
          </p:cNvPr>
          <p:cNvSpPr/>
          <p:nvPr/>
        </p:nvSpPr>
        <p:spPr>
          <a:xfrm>
            <a:off x="11324587" y="39377538"/>
            <a:ext cx="18227542" cy="2800767"/>
          </a:xfrm>
          <a:prstGeom prst="rect">
            <a:avLst/>
          </a:prstGeom>
        </p:spPr>
        <p:txBody>
          <a:bodyPr wrap="square">
            <a:spAutoFit/>
          </a:bodyPr>
          <a:lstStyle/>
          <a:p>
            <a:pPr algn="r"/>
            <a:r>
              <a:rPr lang="fr-FR" sz="8800" b="1" noProof="1">
                <a:solidFill>
                  <a:schemeClr val="bg1"/>
                </a:solidFill>
              </a:rPr>
              <a:t>  Projet I2FE   </a:t>
            </a:r>
          </a:p>
          <a:p>
            <a:pPr algn="r"/>
            <a:r>
              <a:rPr lang="fr-FR" sz="8800" b="1" noProof="1">
                <a:solidFill>
                  <a:schemeClr val="bg1"/>
                </a:solidFill>
              </a:rPr>
              <a:t>2022 - 2023</a:t>
            </a:r>
            <a:endParaRPr lang="fr-FR" sz="1600" noProof="1">
              <a:solidFill>
                <a:schemeClr val="bg1"/>
              </a:solidFill>
            </a:endParaRPr>
          </a:p>
        </p:txBody>
      </p:sp>
      <p:sp>
        <p:nvSpPr>
          <p:cNvPr id="9" name="Titre 1">
            <a:extLst>
              <a:ext uri="{FF2B5EF4-FFF2-40B4-BE49-F238E27FC236}">
                <a16:creationId xmlns:a16="http://schemas.microsoft.com/office/drawing/2014/main" id="{0D079E98-8EB2-B423-7D60-EBBB9108221D}"/>
              </a:ext>
            </a:extLst>
          </p:cNvPr>
          <p:cNvSpPr txBox="1">
            <a:spLocks/>
          </p:cNvSpPr>
          <p:nvPr/>
        </p:nvSpPr>
        <p:spPr>
          <a:xfrm>
            <a:off x="4512750" y="4804884"/>
            <a:ext cx="24209720" cy="1009179"/>
          </a:xfrm>
          <a:prstGeom prst="rect">
            <a:avLst/>
          </a:prstGeom>
        </p:spPr>
        <p:txBody>
          <a:bodyPr vert="horz" lIns="91440" tIns="45720" rIns="91440" bIns="45720" rtlCol="0" anchor="b">
            <a:noAutofit/>
          </a:bodyPr>
          <a:lstStyle>
            <a:lvl1pPr algn="ctr" defTabSz="3027487" rtl="0" eaLnBrk="1" latinLnBrk="0" hangingPunct="1">
              <a:lnSpc>
                <a:spcPct val="90000"/>
              </a:lnSpc>
              <a:spcBef>
                <a:spcPct val="0"/>
              </a:spcBef>
              <a:buNone/>
              <a:defRPr sz="19865" kern="1200">
                <a:solidFill>
                  <a:schemeClr val="tx1"/>
                </a:solidFill>
                <a:latin typeface="+mj-lt"/>
                <a:ea typeface="+mj-ea"/>
                <a:cs typeface="+mj-cs"/>
              </a:defRPr>
            </a:lvl1pPr>
          </a:lstStyle>
          <a:p>
            <a:pPr algn="l">
              <a:lnSpc>
                <a:spcPct val="100000"/>
              </a:lnSpc>
            </a:pPr>
            <a:r>
              <a:rPr lang="fr-FR" sz="6000" i="1" noProof="1"/>
              <a:t>Cabrel SIMO NLATE – Adiel SANGA – Hanniel TAYOU MODJO – Wilma TSEMO</a:t>
            </a:r>
            <a:endParaRPr lang="fr-FR" sz="12400" i="1" noProof="1"/>
          </a:p>
        </p:txBody>
      </p:sp>
      <p:sp>
        <p:nvSpPr>
          <p:cNvPr id="10" name="Rectangle 9">
            <a:extLst>
              <a:ext uri="{FF2B5EF4-FFF2-40B4-BE49-F238E27FC236}">
                <a16:creationId xmlns:a16="http://schemas.microsoft.com/office/drawing/2014/main" id="{8A6BCFC6-F023-D6CF-F975-9DE3A27BDAEA}"/>
              </a:ext>
            </a:extLst>
          </p:cNvPr>
          <p:cNvSpPr/>
          <p:nvPr/>
        </p:nvSpPr>
        <p:spPr>
          <a:xfrm>
            <a:off x="7960890" y="1679425"/>
            <a:ext cx="22345707" cy="3065385"/>
          </a:xfrm>
          <a:prstGeom prst="rect">
            <a:avLst/>
          </a:prstGeom>
        </p:spPr>
        <p:txBody>
          <a:bodyPr wrap="square">
            <a:spAutoFit/>
          </a:bodyPr>
          <a:lstStyle/>
          <a:p>
            <a:pPr algn="ctr"/>
            <a:r>
              <a:rPr lang="fr-FR" sz="9600" b="1" noProof="1"/>
              <a:t> Application de Reconnaissance de </a:t>
            </a:r>
          </a:p>
          <a:p>
            <a:pPr algn="ctr"/>
            <a:r>
              <a:rPr lang="fr-FR" sz="9600" b="1" noProof="1"/>
              <a:t>Produit pour l’autonomie Alimentaire</a:t>
            </a:r>
            <a:endParaRPr lang="fr-FR" noProof="1"/>
          </a:p>
        </p:txBody>
      </p:sp>
      <p:sp>
        <p:nvSpPr>
          <p:cNvPr id="11" name="Ellipse 10">
            <a:extLst>
              <a:ext uri="{FF2B5EF4-FFF2-40B4-BE49-F238E27FC236}">
                <a16:creationId xmlns:a16="http://schemas.microsoft.com/office/drawing/2014/main" id="{9885D04C-C019-750E-9B1C-F9D3D2000533}"/>
              </a:ext>
            </a:extLst>
          </p:cNvPr>
          <p:cNvSpPr/>
          <p:nvPr/>
        </p:nvSpPr>
        <p:spPr>
          <a:xfrm>
            <a:off x="24153395" y="300187"/>
            <a:ext cx="5618632" cy="135044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5400" b="1" noProof="1"/>
              <a:t>PRO-VISION</a:t>
            </a:r>
            <a:endParaRPr lang="fr-FR" sz="5400" dirty="0"/>
          </a:p>
        </p:txBody>
      </p:sp>
      <p:grpSp>
        <p:nvGrpSpPr>
          <p:cNvPr id="15" name="Groupe 14">
            <a:extLst>
              <a:ext uri="{FF2B5EF4-FFF2-40B4-BE49-F238E27FC236}">
                <a16:creationId xmlns:a16="http://schemas.microsoft.com/office/drawing/2014/main" id="{4A37B598-E944-C7D4-D956-E4336E6E584C}"/>
              </a:ext>
            </a:extLst>
          </p:cNvPr>
          <p:cNvGrpSpPr/>
          <p:nvPr/>
        </p:nvGrpSpPr>
        <p:grpSpPr>
          <a:xfrm>
            <a:off x="2198181" y="5878690"/>
            <a:ext cx="12829656" cy="19482446"/>
            <a:chOff x="1772744" y="6108027"/>
            <a:chExt cx="12829656" cy="19091145"/>
          </a:xfrm>
        </p:grpSpPr>
        <p:sp>
          <p:nvSpPr>
            <p:cNvPr id="18" name="Rectangle 17">
              <a:extLst>
                <a:ext uri="{FF2B5EF4-FFF2-40B4-BE49-F238E27FC236}">
                  <a16:creationId xmlns:a16="http://schemas.microsoft.com/office/drawing/2014/main" id="{A27B335E-46FB-AFD5-E20C-0D04069FAE14}"/>
                </a:ext>
              </a:extLst>
            </p:cNvPr>
            <p:cNvSpPr/>
            <p:nvPr/>
          </p:nvSpPr>
          <p:spPr>
            <a:xfrm>
              <a:off x="1797571" y="6108027"/>
              <a:ext cx="12804829" cy="8504977"/>
            </a:xfrm>
            <a:prstGeom prst="rect">
              <a:avLst/>
            </a:prstGeom>
          </p:spPr>
          <p:txBody>
            <a:bodyPr wrap="square">
              <a:spAutoFit/>
            </a:bodyPr>
            <a:lstStyle/>
            <a:p>
              <a:pPr lvl="0" algn="just" defTabSz="3027487"/>
              <a:r>
                <a:rPr lang="fr-FR" sz="5400" b="1" noProof="1">
                  <a:solidFill>
                    <a:prstClr val="black"/>
                  </a:solidFill>
                </a:rPr>
                <a:t>Introduction :</a:t>
              </a:r>
              <a:endParaRPr lang="fr-FR" sz="3600" b="1" noProof="1">
                <a:solidFill>
                  <a:prstClr val="black"/>
                </a:solidFill>
              </a:endParaRPr>
            </a:p>
            <a:p>
              <a:pPr lvl="0" algn="just" defTabSz="3027487"/>
              <a:r>
                <a:rPr lang="fr-FR" sz="3600" b="1" noProof="1">
                  <a:solidFill>
                    <a:prstClr val="black"/>
                  </a:solidFill>
                </a:rPr>
                <a:t>Contexte:</a:t>
              </a:r>
              <a:r>
                <a:rPr lang="fr-FR" sz="3600" noProof="1">
                  <a:solidFill>
                    <a:prstClr val="black"/>
                  </a:solidFill>
                </a:rPr>
                <a:t> </a:t>
              </a:r>
            </a:p>
            <a:p>
              <a:pPr algn="just" defTabSz="3027487"/>
              <a:r>
                <a:rPr lang="fr-FR" sz="3600" noProof="1">
                  <a:solidFill>
                    <a:prstClr val="black"/>
                  </a:solidFill>
                </a:rPr>
                <a:t>En France, </a:t>
              </a:r>
              <a:r>
                <a:rPr lang="fr-FR" sz="3600" b="0" i="0" dirty="0">
                  <a:solidFill>
                    <a:srgbClr val="111111"/>
                  </a:solidFill>
                  <a:effectLst/>
                </a:rPr>
                <a:t>932 000 malvoyants « moyens », </a:t>
              </a:r>
              <a:r>
                <a:rPr lang="fr-FR" sz="3600" dirty="0">
                  <a:solidFill>
                    <a:srgbClr val="111111"/>
                  </a:solidFill>
                </a:rPr>
                <a:t>ont</a:t>
              </a:r>
              <a:r>
                <a:rPr lang="fr-FR" sz="3600" b="0" i="0" dirty="0">
                  <a:solidFill>
                    <a:srgbClr val="111111"/>
                  </a:solidFill>
                  <a:effectLst/>
                </a:rPr>
                <a:t> une incapacité visuelle sévère : en vision de loin, ils ne peuvent distinguer un visage à 4 mètres ; en vision de près, la lecture est impossible.</a:t>
              </a:r>
            </a:p>
            <a:p>
              <a:pPr algn="just" defTabSz="3027487"/>
              <a:endParaRPr lang="fr-FR" sz="3600" b="1" noProof="1">
                <a:solidFill>
                  <a:prstClr val="black"/>
                </a:solidFill>
              </a:endParaRPr>
            </a:p>
            <a:p>
              <a:pPr algn="just" defTabSz="3027487"/>
              <a:r>
                <a:rPr lang="fr-FR" sz="3600" b="1" noProof="1">
                  <a:solidFill>
                    <a:prstClr val="black"/>
                  </a:solidFill>
                </a:rPr>
                <a:t>Objectifs:</a:t>
              </a:r>
            </a:p>
            <a:p>
              <a:pPr algn="just" defTabSz="3027487"/>
              <a:r>
                <a:rPr lang="fr-FR" sz="3600" noProof="1">
                  <a:solidFill>
                    <a:prstClr val="black"/>
                  </a:solidFill>
                </a:rPr>
                <a:t>L’objectif de ce projet est de répondre à ce problème en mettant en place</a:t>
              </a:r>
              <a:r>
                <a:rPr lang="fr-FR" sz="3600" dirty="0"/>
                <a:t> une technologie innovante pour aider les personnes déficientes visuelles pour la lecture de produits et d’étiquettes</a:t>
              </a:r>
              <a:r>
                <a:rPr lang="fr-FR" sz="3600" noProof="1">
                  <a:solidFill>
                    <a:prstClr val="black"/>
                  </a:solidFill>
                </a:rPr>
                <a:t>.</a:t>
              </a:r>
            </a:p>
            <a:p>
              <a:pPr algn="just" defTabSz="3027487"/>
              <a:endParaRPr lang="fr-FR" sz="3600" noProof="1">
                <a:solidFill>
                  <a:prstClr val="black"/>
                </a:solidFill>
              </a:endParaRPr>
            </a:p>
            <a:p>
              <a:pPr algn="just" defTabSz="3027487"/>
              <a:r>
                <a:rPr lang="fr-FR" sz="3600" noProof="1">
                  <a:solidFill>
                    <a:prstClr val="black"/>
                  </a:solidFill>
                </a:rPr>
                <a:t>L’originalité est d’utiliser une application(application mobile) qui </a:t>
              </a:r>
              <a:r>
                <a:rPr lang="fr-FR" sz="3600" b="0" i="0" dirty="0">
                  <a:solidFill>
                    <a:srgbClr val="0D0D0D"/>
                  </a:solidFill>
                  <a:effectLst/>
                  <a:latin typeface="Söhne"/>
                </a:rPr>
                <a:t>rend les informations sur les produits plus accessibles et conviviales pour les utilisateurs</a:t>
              </a:r>
              <a:r>
                <a:rPr lang="fr-FR" sz="3600" noProof="1">
                  <a:solidFill>
                    <a:prstClr val="black"/>
                  </a:solidFill>
                </a:rPr>
                <a:t> grâce à une caméra et une reconnaissance optique de caractères(OCR).</a:t>
              </a:r>
              <a:endParaRPr lang="fr-FR" sz="3600" noProof="1"/>
            </a:p>
          </p:txBody>
        </p:sp>
        <p:grpSp>
          <p:nvGrpSpPr>
            <p:cNvPr id="32" name="Groupe 31">
              <a:extLst>
                <a:ext uri="{FF2B5EF4-FFF2-40B4-BE49-F238E27FC236}">
                  <a16:creationId xmlns:a16="http://schemas.microsoft.com/office/drawing/2014/main" id="{DD0098C0-F2F2-6B8A-7A0C-B4043CC02DDA}"/>
                </a:ext>
              </a:extLst>
            </p:cNvPr>
            <p:cNvGrpSpPr/>
            <p:nvPr/>
          </p:nvGrpSpPr>
          <p:grpSpPr>
            <a:xfrm>
              <a:off x="1772744" y="14647635"/>
              <a:ext cx="12764655" cy="4453739"/>
              <a:chOff x="1772744" y="15547170"/>
              <a:chExt cx="12764655" cy="4453739"/>
            </a:xfrm>
          </p:grpSpPr>
          <p:sp>
            <p:nvSpPr>
              <p:cNvPr id="38" name="Rectangle 37">
                <a:extLst>
                  <a:ext uri="{FF2B5EF4-FFF2-40B4-BE49-F238E27FC236}">
                    <a16:creationId xmlns:a16="http://schemas.microsoft.com/office/drawing/2014/main" id="{B09199EA-38CE-0858-2174-7D122C71163A}"/>
                  </a:ext>
                </a:extLst>
              </p:cNvPr>
              <p:cNvSpPr/>
              <p:nvPr/>
            </p:nvSpPr>
            <p:spPr>
              <a:xfrm>
                <a:off x="1772744" y="15547170"/>
                <a:ext cx="12764655" cy="1447656"/>
              </a:xfrm>
              <a:prstGeom prst="rect">
                <a:avLst/>
              </a:prstGeom>
            </p:spPr>
            <p:txBody>
              <a:bodyPr wrap="square">
                <a:spAutoFit/>
              </a:bodyPr>
              <a:lstStyle/>
              <a:p>
                <a:pPr lvl="0" algn="just" defTabSz="3027487">
                  <a:spcBef>
                    <a:spcPts val="3311"/>
                  </a:spcBef>
                </a:pPr>
                <a:r>
                  <a:rPr lang="fr-FR" sz="5400" b="1" noProof="1">
                    <a:solidFill>
                      <a:prstClr val="black"/>
                    </a:solidFill>
                  </a:rPr>
                  <a:t>Technologies utilisées :</a:t>
                </a:r>
                <a:endParaRPr lang="fr-FR" sz="3600" b="1" noProof="1">
                  <a:solidFill>
                    <a:prstClr val="black"/>
                  </a:solidFill>
                </a:endParaRPr>
              </a:p>
              <a:p>
                <a:pPr lvl="0" algn="just" defTabSz="3027487"/>
                <a:endParaRPr lang="fr-FR" sz="3600" noProof="1"/>
              </a:p>
            </p:txBody>
          </p:sp>
          <p:sp>
            <p:nvSpPr>
              <p:cNvPr id="39" name="Rectangle 38">
                <a:extLst>
                  <a:ext uri="{FF2B5EF4-FFF2-40B4-BE49-F238E27FC236}">
                    <a16:creationId xmlns:a16="http://schemas.microsoft.com/office/drawing/2014/main" id="{5297D6B0-917F-C4C8-C6C5-746C1B790545}"/>
                  </a:ext>
                </a:extLst>
              </p:cNvPr>
              <p:cNvSpPr/>
              <p:nvPr/>
            </p:nvSpPr>
            <p:spPr>
              <a:xfrm>
                <a:off x="1854073" y="16653205"/>
                <a:ext cx="12479086" cy="3347704"/>
              </a:xfrm>
              <a:prstGeom prst="rect">
                <a:avLst/>
              </a:prstGeom>
            </p:spPr>
            <p:txBody>
              <a:bodyPr wrap="square">
                <a:spAutoFit/>
              </a:bodyPr>
              <a:lstStyle/>
              <a:p>
                <a:pPr lvl="0" algn="just" defTabSz="3027487"/>
                <a:r>
                  <a:rPr lang="fr-FR" sz="3600" b="1" kern="100" dirty="0">
                    <a:solidFill>
                      <a:srgbClr val="0D0D0D"/>
                    </a:solidFill>
                    <a:effectLst/>
                    <a:ea typeface="Aptos" panose="020B0004020202020204" pitchFamily="34" charset="0"/>
                    <a:cs typeface="Times New Roman" panose="02020603050405020304" pitchFamily="18" charset="0"/>
                  </a:rPr>
                  <a:t>Android studio (</a:t>
                </a:r>
                <a:r>
                  <a:rPr lang="fr-FR" sz="3600" b="1" kern="100" dirty="0" err="1">
                    <a:solidFill>
                      <a:srgbClr val="0D0D0D"/>
                    </a:solidFill>
                    <a:effectLst/>
                    <a:ea typeface="Aptos" panose="020B0004020202020204" pitchFamily="34" charset="0"/>
                    <a:cs typeface="Times New Roman" panose="02020603050405020304" pitchFamily="18" charset="0"/>
                  </a:rPr>
                  <a:t>Kotlin</a:t>
                </a:r>
                <a:r>
                  <a:rPr lang="fr-FR" sz="3600" b="1" kern="100" dirty="0">
                    <a:solidFill>
                      <a:srgbClr val="0D0D0D"/>
                    </a:solidFill>
                    <a:effectLst/>
                    <a:ea typeface="Aptos" panose="020B0004020202020204" pitchFamily="34" charset="0"/>
                    <a:cs typeface="Times New Roman" panose="02020603050405020304" pitchFamily="18" charset="0"/>
                  </a:rPr>
                  <a:t>) </a:t>
                </a:r>
                <a:r>
                  <a:rPr lang="fr-FR" sz="3600" b="1" kern="100" dirty="0">
                    <a:effectLst/>
                    <a:ea typeface="Aptos" panose="020B0004020202020204" pitchFamily="34" charset="0"/>
                    <a:cs typeface="Times New Roman" panose="02020603050405020304" pitchFamily="18" charset="0"/>
                  </a:rPr>
                  <a:t>:</a:t>
                </a:r>
              </a:p>
              <a:p>
                <a:pPr lvl="0" algn="just" defTabSz="3027487"/>
                <a:endParaRPr lang="fr-FR" sz="3600" b="1" kern="100" dirty="0">
                  <a:solidFill>
                    <a:srgbClr val="0D0D0D"/>
                  </a:solidFill>
                  <a:ea typeface="Aptos" panose="020B0004020202020204" pitchFamily="34" charset="0"/>
                  <a:cs typeface="Times New Roman" panose="02020603050405020304" pitchFamily="18" charset="0"/>
                </a:endParaRPr>
              </a:p>
              <a:p>
                <a:pPr lvl="0" algn="just" defTabSz="3027487"/>
                <a:r>
                  <a:rPr lang="fr-FR" sz="3600" kern="100" dirty="0">
                    <a:solidFill>
                      <a:srgbClr val="0D0D0D"/>
                    </a:solidFill>
                    <a:effectLst/>
                    <a:ea typeface="Aptos" panose="020B0004020202020204" pitchFamily="34" charset="0"/>
                    <a:cs typeface="Times New Roman" panose="02020603050405020304" pitchFamily="18" charset="0"/>
                  </a:rPr>
                  <a:t>Il s’agit d’une plateforme de développement très populaire pour créer des applications Mobiles. Les développements réalisés se font en langage </a:t>
                </a:r>
                <a:r>
                  <a:rPr lang="fr-FR" sz="3600" kern="100" dirty="0" err="1">
                    <a:solidFill>
                      <a:srgbClr val="0D0D0D"/>
                    </a:solidFill>
                    <a:effectLst/>
                    <a:ea typeface="Aptos" panose="020B0004020202020204" pitchFamily="34" charset="0"/>
                    <a:cs typeface="Times New Roman" panose="02020603050405020304" pitchFamily="18" charset="0"/>
                  </a:rPr>
                  <a:t>Kotlin</a:t>
                </a:r>
                <a:r>
                  <a:rPr lang="fr-FR" sz="3600" kern="100" dirty="0">
                    <a:solidFill>
                      <a:srgbClr val="0D0D0D"/>
                    </a:solidFill>
                    <a:effectLst/>
                    <a:ea typeface="Aptos" panose="020B0004020202020204" pitchFamily="34" charset="0"/>
                    <a:cs typeface="Times New Roman" panose="02020603050405020304" pitchFamily="18" charset="0"/>
                  </a:rPr>
                  <a:t>.</a:t>
                </a:r>
                <a:endParaRPr lang="fr-FR" sz="3600" kern="100" dirty="0">
                  <a:effectLst/>
                  <a:ea typeface="Aptos" panose="020B0004020202020204" pitchFamily="34" charset="0"/>
                  <a:cs typeface="Times New Roman" panose="02020603050405020304" pitchFamily="18" charset="0"/>
                </a:endParaRPr>
              </a:p>
              <a:p>
                <a:pPr lvl="0" algn="just" defTabSz="3027487"/>
                <a:endParaRPr lang="fr-FR" sz="3600" b="1" noProof="1">
                  <a:solidFill>
                    <a:prstClr val="black"/>
                  </a:solidFill>
                </a:endParaRPr>
              </a:p>
            </p:txBody>
          </p:sp>
        </p:grpSp>
        <p:sp>
          <p:nvSpPr>
            <p:cNvPr id="34" name="Rectangle 33">
              <a:extLst>
                <a:ext uri="{FF2B5EF4-FFF2-40B4-BE49-F238E27FC236}">
                  <a16:creationId xmlns:a16="http://schemas.microsoft.com/office/drawing/2014/main" id="{29711326-5A24-5F87-EF78-16DEEB6DC366}"/>
                </a:ext>
              </a:extLst>
            </p:cNvPr>
            <p:cNvSpPr/>
            <p:nvPr/>
          </p:nvSpPr>
          <p:spPr>
            <a:xfrm>
              <a:off x="1844558" y="18571996"/>
              <a:ext cx="11843537" cy="3890575"/>
            </a:xfrm>
            <a:prstGeom prst="rect">
              <a:avLst/>
            </a:prstGeom>
          </p:spPr>
          <p:txBody>
            <a:bodyPr wrap="square">
              <a:spAutoFit/>
            </a:bodyPr>
            <a:lstStyle/>
            <a:p>
              <a:pPr lvl="0"/>
              <a:r>
                <a:rPr lang="fr-FR" sz="3600" b="1" kern="100" dirty="0" err="1">
                  <a:solidFill>
                    <a:srgbClr val="0D0D0D"/>
                  </a:solidFill>
                  <a:effectLst/>
                  <a:ea typeface="Aptos" panose="020B0004020202020204" pitchFamily="34" charset="0"/>
                  <a:cs typeface="Times New Roman" panose="02020603050405020304" pitchFamily="18" charset="0"/>
                </a:rPr>
                <a:t>TensorFlow</a:t>
              </a:r>
              <a:r>
                <a:rPr lang="fr-FR" sz="3600" b="1" kern="100" dirty="0">
                  <a:solidFill>
                    <a:srgbClr val="0D0D0D"/>
                  </a:solidFill>
                  <a:effectLst/>
                  <a:ea typeface="Aptos" panose="020B0004020202020204" pitchFamily="34" charset="0"/>
                  <a:cs typeface="Times New Roman" panose="02020603050405020304" pitchFamily="18" charset="0"/>
                </a:rPr>
                <a:t> :</a:t>
              </a:r>
            </a:p>
            <a:p>
              <a:pPr lvl="0"/>
              <a:endParaRPr lang="fr-FR" sz="3600" b="1" kern="100" dirty="0">
                <a:solidFill>
                  <a:srgbClr val="0D0D0D"/>
                </a:solidFill>
                <a:ea typeface="Aptos" panose="020B0004020202020204" pitchFamily="34" charset="0"/>
                <a:cs typeface="Times New Roman" panose="02020603050405020304" pitchFamily="18" charset="0"/>
              </a:endParaRPr>
            </a:p>
            <a:p>
              <a:pPr lvl="0"/>
              <a:r>
                <a:rPr lang="fr-FR" sz="3600" kern="100" dirty="0">
                  <a:solidFill>
                    <a:srgbClr val="0D0D0D"/>
                  </a:solidFill>
                  <a:effectLst/>
                  <a:ea typeface="Aptos" panose="020B0004020202020204" pitchFamily="34" charset="0"/>
                  <a:cs typeface="Times New Roman" panose="02020603050405020304" pitchFamily="18" charset="0"/>
                </a:rPr>
                <a:t>La bibliothèque </a:t>
              </a:r>
              <a:r>
                <a:rPr lang="fr-FR" sz="3600" kern="100" dirty="0" err="1">
                  <a:solidFill>
                    <a:srgbClr val="0D0D0D"/>
                  </a:solidFill>
                  <a:effectLst/>
                  <a:ea typeface="Aptos" panose="020B0004020202020204" pitchFamily="34" charset="0"/>
                  <a:cs typeface="Times New Roman" panose="02020603050405020304" pitchFamily="18" charset="0"/>
                </a:rPr>
                <a:t>TensorFlow</a:t>
              </a:r>
              <a:r>
                <a:rPr lang="fr-FR" sz="3600" kern="100" dirty="0">
                  <a:solidFill>
                    <a:srgbClr val="0D0D0D"/>
                  </a:solidFill>
                  <a:effectLst/>
                  <a:ea typeface="Aptos" panose="020B0004020202020204" pitchFamily="34" charset="0"/>
                  <a:cs typeface="Times New Roman" panose="02020603050405020304" pitchFamily="18" charset="0"/>
                </a:rPr>
                <a:t> a été choisie pour la détection d’objets en temps réel. Cela a permis à notre application de reconnaître une variété d'objets dans l'environnement de l'utilisateur.</a:t>
              </a:r>
              <a:endParaRPr lang="fr-FR" sz="3600" kern="100" dirty="0">
                <a:effectLst/>
                <a:ea typeface="Aptos" panose="020B0004020202020204" pitchFamily="34" charset="0"/>
                <a:cs typeface="Times New Roman" panose="02020603050405020304" pitchFamily="18" charset="0"/>
              </a:endParaRPr>
            </a:p>
            <a:p>
              <a:pPr lvl="0" algn="just" defTabSz="3027487"/>
              <a:endParaRPr lang="fr-FR" sz="3600" b="1" noProof="1">
                <a:solidFill>
                  <a:prstClr val="black"/>
                </a:solidFill>
              </a:endParaRPr>
            </a:p>
          </p:txBody>
        </p:sp>
        <p:sp>
          <p:nvSpPr>
            <p:cNvPr id="37" name="Rectangle 36">
              <a:extLst>
                <a:ext uri="{FF2B5EF4-FFF2-40B4-BE49-F238E27FC236}">
                  <a16:creationId xmlns:a16="http://schemas.microsoft.com/office/drawing/2014/main" id="{00A7EA35-8060-2538-B683-0F7C83E06D95}"/>
                </a:ext>
              </a:extLst>
            </p:cNvPr>
            <p:cNvSpPr/>
            <p:nvPr/>
          </p:nvSpPr>
          <p:spPr>
            <a:xfrm>
              <a:off x="1845671" y="21851468"/>
              <a:ext cx="12479086" cy="3347704"/>
            </a:xfrm>
            <a:prstGeom prst="rect">
              <a:avLst/>
            </a:prstGeom>
          </p:spPr>
          <p:txBody>
            <a:bodyPr wrap="square">
              <a:spAutoFit/>
            </a:bodyPr>
            <a:lstStyle/>
            <a:p>
              <a:pPr lvl="0"/>
              <a:r>
                <a:rPr lang="fr-FR" sz="3600" b="1" kern="100" dirty="0">
                  <a:solidFill>
                    <a:srgbClr val="0D0D0D"/>
                  </a:solidFill>
                  <a:effectLst/>
                  <a:ea typeface="Aptos" panose="020B0004020202020204" pitchFamily="34" charset="0"/>
                  <a:cs typeface="Times New Roman" panose="02020603050405020304" pitchFamily="18" charset="0"/>
                </a:rPr>
                <a:t>Technologie OCR (Tesseract OCR) :</a:t>
              </a:r>
              <a:endParaRPr lang="fr-FR" sz="3600" b="1" kern="100" dirty="0">
                <a:ea typeface="Aptos" panose="020B0004020202020204" pitchFamily="34" charset="0"/>
                <a:cs typeface="Times New Roman" panose="02020603050405020304" pitchFamily="18" charset="0"/>
              </a:endParaRPr>
            </a:p>
            <a:p>
              <a:pPr lvl="0"/>
              <a:endParaRPr lang="fr-FR" sz="3600" b="1" kern="100" dirty="0">
                <a:solidFill>
                  <a:srgbClr val="0D0D0D"/>
                </a:solidFill>
                <a:effectLst/>
                <a:ea typeface="Aptos" panose="020B0004020202020204" pitchFamily="34" charset="0"/>
                <a:cs typeface="Times New Roman" panose="02020603050405020304" pitchFamily="18" charset="0"/>
              </a:endParaRPr>
            </a:p>
            <a:p>
              <a:pPr lvl="0"/>
              <a:r>
                <a:rPr lang="fr-FR" sz="3600" kern="100" dirty="0">
                  <a:solidFill>
                    <a:srgbClr val="0D0D0D"/>
                  </a:solidFill>
                  <a:effectLst/>
                  <a:ea typeface="Aptos" panose="020B0004020202020204" pitchFamily="34" charset="0"/>
                  <a:cs typeface="Times New Roman" panose="02020603050405020304" pitchFamily="18" charset="0"/>
                </a:rPr>
                <a:t>Afin de convertir le texte imprimé ou manuscrit en texte lisible par une machine. Elle serait essentielle pour lire les informations sur les étiquettes des produits.</a:t>
              </a:r>
              <a:endParaRPr lang="fr-FR" sz="3600" kern="100" dirty="0">
                <a:effectLst/>
                <a:ea typeface="Aptos" panose="020B0004020202020204" pitchFamily="34" charset="0"/>
                <a:cs typeface="Times New Roman" panose="02020603050405020304" pitchFamily="18" charset="0"/>
              </a:endParaRPr>
            </a:p>
            <a:p>
              <a:pPr lvl="0" algn="just" defTabSz="3027487"/>
              <a:endParaRPr lang="fr-FR" sz="3600" noProof="1">
                <a:solidFill>
                  <a:prstClr val="black"/>
                </a:solidFill>
              </a:endParaRPr>
            </a:p>
          </p:txBody>
        </p:sp>
      </p:grpSp>
      <p:sp>
        <p:nvSpPr>
          <p:cNvPr id="40" name="Rectangle 39">
            <a:extLst>
              <a:ext uri="{FF2B5EF4-FFF2-40B4-BE49-F238E27FC236}">
                <a16:creationId xmlns:a16="http://schemas.microsoft.com/office/drawing/2014/main" id="{F45CD3A7-8069-6C2F-CFF0-C7CC831C161D}"/>
              </a:ext>
            </a:extLst>
          </p:cNvPr>
          <p:cNvSpPr/>
          <p:nvPr/>
        </p:nvSpPr>
        <p:spPr>
          <a:xfrm>
            <a:off x="2198181" y="25008057"/>
            <a:ext cx="12479086" cy="3970318"/>
          </a:xfrm>
          <a:prstGeom prst="rect">
            <a:avLst/>
          </a:prstGeom>
        </p:spPr>
        <p:txBody>
          <a:bodyPr wrap="square">
            <a:spAutoFit/>
          </a:bodyPr>
          <a:lstStyle/>
          <a:p>
            <a:pPr lvl="0"/>
            <a:r>
              <a:rPr lang="fr-FR" sz="3600" b="1" kern="100" dirty="0">
                <a:solidFill>
                  <a:srgbClr val="0D0D0D"/>
                </a:solidFill>
                <a:effectLst/>
                <a:ea typeface="Aptos" panose="020B0004020202020204" pitchFamily="34" charset="0"/>
                <a:cs typeface="Times New Roman" panose="02020603050405020304" pitchFamily="18" charset="0"/>
              </a:rPr>
              <a:t>Google </a:t>
            </a:r>
            <a:r>
              <a:rPr lang="fr-FR" sz="3600" b="1" kern="100" dirty="0" err="1">
                <a:solidFill>
                  <a:srgbClr val="0D0D0D"/>
                </a:solidFill>
                <a:effectLst/>
                <a:ea typeface="Aptos" panose="020B0004020202020204" pitchFamily="34" charset="0"/>
                <a:cs typeface="Times New Roman" panose="02020603050405020304" pitchFamily="18" charset="0"/>
              </a:rPr>
              <a:t>Text</a:t>
            </a:r>
            <a:r>
              <a:rPr lang="fr-FR" sz="3600" b="1" kern="100" dirty="0">
                <a:solidFill>
                  <a:srgbClr val="0D0D0D"/>
                </a:solidFill>
                <a:effectLst/>
                <a:ea typeface="Aptos" panose="020B0004020202020204" pitchFamily="34" charset="0"/>
                <a:cs typeface="Times New Roman" panose="02020603050405020304" pitchFamily="18" charset="0"/>
              </a:rPr>
              <a:t>-to-Speech : </a:t>
            </a:r>
          </a:p>
          <a:p>
            <a:pPr lvl="0"/>
            <a:endParaRPr lang="fr-FR" sz="3600" b="1" kern="100" dirty="0">
              <a:ea typeface="Aptos" panose="020B0004020202020204" pitchFamily="34" charset="0"/>
              <a:cs typeface="Times New Roman" panose="02020603050405020304" pitchFamily="18" charset="0"/>
            </a:endParaRPr>
          </a:p>
          <a:p>
            <a:pPr lvl="0"/>
            <a:r>
              <a:rPr lang="fr-FR" sz="3600" kern="100" dirty="0">
                <a:solidFill>
                  <a:srgbClr val="0D0D0D"/>
                </a:solidFill>
                <a:effectLst/>
                <a:ea typeface="Aptos" panose="020B0004020202020204" pitchFamily="34" charset="0"/>
                <a:cs typeface="Times New Roman" panose="02020603050405020304" pitchFamily="18" charset="0"/>
              </a:rPr>
              <a:t>Il s’agit d’une technologie de synthèse vocale. Une fois que les informations textuelles ont été extraites et interprétées, elles doivent être présentées à l'utilisateur de manière vocale.</a:t>
            </a:r>
            <a:endParaRPr lang="fr-FR" sz="3600" kern="100" dirty="0">
              <a:effectLst/>
              <a:ea typeface="Aptos" panose="020B0004020202020204" pitchFamily="34" charset="0"/>
              <a:cs typeface="Times New Roman" panose="02020603050405020304" pitchFamily="18" charset="0"/>
            </a:endParaRPr>
          </a:p>
          <a:p>
            <a:pPr lvl="0"/>
            <a:endParaRPr lang="fr-FR" sz="3600" kern="100" dirty="0">
              <a:effectLst/>
              <a:ea typeface="Aptos" panose="020B0004020202020204" pitchFamily="34" charset="0"/>
              <a:cs typeface="Times New Roman" panose="02020603050405020304" pitchFamily="18" charset="0"/>
            </a:endParaRPr>
          </a:p>
          <a:p>
            <a:pPr lvl="0" algn="just" defTabSz="3027487"/>
            <a:endParaRPr lang="fr-FR" sz="3600" noProof="1">
              <a:solidFill>
                <a:prstClr val="black"/>
              </a:solidFill>
            </a:endParaRPr>
          </a:p>
        </p:txBody>
      </p:sp>
      <p:sp>
        <p:nvSpPr>
          <p:cNvPr id="51" name="Rectangle 50">
            <a:extLst>
              <a:ext uri="{FF2B5EF4-FFF2-40B4-BE49-F238E27FC236}">
                <a16:creationId xmlns:a16="http://schemas.microsoft.com/office/drawing/2014/main" id="{27AAF515-C407-BF57-2E77-AAEF6C8CDC48}"/>
              </a:ext>
            </a:extLst>
          </p:cNvPr>
          <p:cNvSpPr/>
          <p:nvPr/>
        </p:nvSpPr>
        <p:spPr>
          <a:xfrm>
            <a:off x="2088413" y="29142004"/>
            <a:ext cx="13062283" cy="5909310"/>
          </a:xfrm>
          <a:prstGeom prst="rect">
            <a:avLst/>
          </a:prstGeom>
        </p:spPr>
        <p:txBody>
          <a:bodyPr wrap="square">
            <a:spAutoFit/>
          </a:bodyPr>
          <a:lstStyle/>
          <a:p>
            <a:pPr algn="just"/>
            <a:r>
              <a:rPr lang="fr-FR" sz="3600" b="1" noProof="1">
                <a:solidFill>
                  <a:prstClr val="black"/>
                </a:solidFill>
              </a:rPr>
              <a:t>1 – Préparation des modeles de reconnaissance</a:t>
            </a:r>
          </a:p>
          <a:p>
            <a:pPr algn="just"/>
            <a:r>
              <a:rPr lang="fr-FR" sz="3600" noProof="1">
                <a:solidFill>
                  <a:prstClr val="black"/>
                </a:solidFill>
              </a:rPr>
              <a:t>Ici, l'équipe exploite les capacités de TensorFlow pour créer et entraîner des modèles de reconnaissance d'objets, assurant ainsi une précision optimale. Parallèlement, l'intégration d'OCR (Reconnaissance Optique de Caractères) permet à l'application de traiter des images et d'extraire du texte pour une utilisation ultérieure. Enfin, l'incorporation de la technologie Text-to-Speech (TTS) garantit la conversion efficace du texte extrait en une sortie audio claire et naturelle, enrichissant ainsi l'expérience utilisatrice globale.</a:t>
            </a:r>
          </a:p>
          <a:p>
            <a:pPr algn="just"/>
            <a:endParaRPr lang="fr-FR" b="1" noProof="1"/>
          </a:p>
        </p:txBody>
      </p:sp>
      <p:sp>
        <p:nvSpPr>
          <p:cNvPr id="52" name="Rectangle 51">
            <a:extLst>
              <a:ext uri="{FF2B5EF4-FFF2-40B4-BE49-F238E27FC236}">
                <a16:creationId xmlns:a16="http://schemas.microsoft.com/office/drawing/2014/main" id="{2671FD0D-2E6E-64A5-91C5-ED30973EC930}"/>
              </a:ext>
            </a:extLst>
          </p:cNvPr>
          <p:cNvSpPr/>
          <p:nvPr/>
        </p:nvSpPr>
        <p:spPr>
          <a:xfrm>
            <a:off x="2088412" y="34887467"/>
            <a:ext cx="12939425" cy="6186309"/>
          </a:xfrm>
          <a:prstGeom prst="rect">
            <a:avLst/>
          </a:prstGeom>
        </p:spPr>
        <p:txBody>
          <a:bodyPr wrap="square">
            <a:spAutoFit/>
          </a:bodyPr>
          <a:lstStyle/>
          <a:p>
            <a:pPr algn="just"/>
            <a:r>
              <a:rPr lang="fr-FR" sz="3600" b="1" noProof="1">
                <a:solidFill>
                  <a:prstClr val="black"/>
                </a:solidFill>
              </a:rPr>
              <a:t>2 - Mise en place des exercices</a:t>
            </a:r>
          </a:p>
          <a:p>
            <a:pPr algn="just"/>
            <a:r>
              <a:rPr lang="fr-FR" sz="3600" noProof="1">
                <a:solidFill>
                  <a:prstClr val="black"/>
                </a:solidFill>
              </a:rPr>
              <a:t>Pendant la phase d'évaluation, l'équipe se concentre sur l'efficacité des modèles de reconnaissance, en testant la reconnaissance d'objets, de texte et la transmission auditive. Les tests impliquent la numérisation d'une variété d'objets pour évaluer la capacité du modèle à les reconnaître avec précision, ainsi que l'analyse de la reconnaissance de texte et la vérification de la qualité de la transmission auditive. L'objectif est de déterminer si le système fonctionne comme prévu en identifiant correctement les objets, en extrayant avec précision le texte et en transmettant de manière claire et efficace les informations auditives.</a:t>
            </a:r>
          </a:p>
        </p:txBody>
      </p:sp>
      <p:sp>
        <p:nvSpPr>
          <p:cNvPr id="53" name="Rectangle 52">
            <a:extLst>
              <a:ext uri="{FF2B5EF4-FFF2-40B4-BE49-F238E27FC236}">
                <a16:creationId xmlns:a16="http://schemas.microsoft.com/office/drawing/2014/main" id="{81C33034-9A6E-93ED-8166-5149B260D465}"/>
              </a:ext>
            </a:extLst>
          </p:cNvPr>
          <p:cNvSpPr/>
          <p:nvPr/>
        </p:nvSpPr>
        <p:spPr>
          <a:xfrm>
            <a:off x="2088413" y="28049504"/>
            <a:ext cx="12939425" cy="1477328"/>
          </a:xfrm>
          <a:prstGeom prst="rect">
            <a:avLst/>
          </a:prstGeom>
        </p:spPr>
        <p:txBody>
          <a:bodyPr wrap="square">
            <a:spAutoFit/>
          </a:bodyPr>
          <a:lstStyle/>
          <a:p>
            <a:pPr lvl="0" algn="just" defTabSz="3027487">
              <a:spcBef>
                <a:spcPts val="3311"/>
              </a:spcBef>
            </a:pPr>
            <a:r>
              <a:rPr lang="fr-FR" sz="5400" b="1" noProof="1">
                <a:solidFill>
                  <a:prstClr val="black"/>
                </a:solidFill>
              </a:rPr>
              <a:t>Grandes étapes du projet</a:t>
            </a:r>
          </a:p>
          <a:p>
            <a:pPr marL="685800" lvl="0" indent="-685800" algn="just" defTabSz="3027487">
              <a:buFont typeface="Arial" panose="020B0604020202020204" pitchFamily="34" charset="0"/>
              <a:buChar char="•"/>
            </a:pPr>
            <a:endParaRPr lang="fr-FR" sz="3600" b="1" noProof="1">
              <a:solidFill>
                <a:prstClr val="black"/>
              </a:solidFill>
            </a:endParaRPr>
          </a:p>
        </p:txBody>
      </p:sp>
      <p:pic>
        <p:nvPicPr>
          <p:cNvPr id="57" name="Image 56" descr="Une image contenant texte, Téléphone mobile, capture d’écran, Appareil mobile&#10;&#10;Description générée automatiquement">
            <a:extLst>
              <a:ext uri="{FF2B5EF4-FFF2-40B4-BE49-F238E27FC236}">
                <a16:creationId xmlns:a16="http://schemas.microsoft.com/office/drawing/2014/main" id="{9F2C246F-D548-6E59-603B-0FD4AC74C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3309" y="7196824"/>
            <a:ext cx="5764306" cy="10106111"/>
          </a:xfrm>
          <a:prstGeom prst="rect">
            <a:avLst/>
          </a:prstGeom>
        </p:spPr>
      </p:pic>
      <p:pic>
        <p:nvPicPr>
          <p:cNvPr id="58" name="Image 57">
            <a:extLst>
              <a:ext uri="{FF2B5EF4-FFF2-40B4-BE49-F238E27FC236}">
                <a16:creationId xmlns:a16="http://schemas.microsoft.com/office/drawing/2014/main" id="{79DBFDCC-D690-6008-8ACA-201265B2B83C}"/>
              </a:ext>
            </a:extLst>
          </p:cNvPr>
          <p:cNvPicPr>
            <a:picLocks noChangeAspect="1"/>
          </p:cNvPicPr>
          <p:nvPr/>
        </p:nvPicPr>
        <p:blipFill>
          <a:blip r:embed="rId5"/>
          <a:stretch>
            <a:fillRect/>
          </a:stretch>
        </p:blipFill>
        <p:spPr>
          <a:xfrm>
            <a:off x="24187534" y="7196824"/>
            <a:ext cx="5531160" cy="10023213"/>
          </a:xfrm>
          <a:prstGeom prst="rect">
            <a:avLst/>
          </a:prstGeom>
        </p:spPr>
      </p:pic>
      <p:sp>
        <p:nvSpPr>
          <p:cNvPr id="59" name="Rectangle 58">
            <a:extLst>
              <a:ext uri="{FF2B5EF4-FFF2-40B4-BE49-F238E27FC236}">
                <a16:creationId xmlns:a16="http://schemas.microsoft.com/office/drawing/2014/main" id="{515E9327-AB4D-C033-523D-F8B7E7F147A1}"/>
              </a:ext>
            </a:extLst>
          </p:cNvPr>
          <p:cNvSpPr/>
          <p:nvPr/>
        </p:nvSpPr>
        <p:spPr>
          <a:xfrm>
            <a:off x="16361780" y="17467966"/>
            <a:ext cx="6667363" cy="584775"/>
          </a:xfrm>
          <a:prstGeom prst="rect">
            <a:avLst/>
          </a:prstGeom>
        </p:spPr>
        <p:txBody>
          <a:bodyPr wrap="square">
            <a:spAutoFit/>
          </a:bodyPr>
          <a:lstStyle/>
          <a:p>
            <a:pPr algn="ctr" hangingPunct="0">
              <a:spcAft>
                <a:spcPts val="0"/>
              </a:spcAft>
            </a:pPr>
            <a:r>
              <a:rPr lang="fr-FR" sz="3200" i="1" noProof="1">
                <a:ea typeface="Times New Roman" panose="02020603050405020304" pitchFamily="18" charset="0"/>
                <a:cs typeface="Times New Roman" panose="02020603050405020304" pitchFamily="18" charset="0"/>
              </a:rPr>
              <a:t>Figure 1 – Démarrage de l’application </a:t>
            </a:r>
            <a:endParaRPr lang="fr-FR" sz="3200" noProof="1">
              <a:effectLst/>
              <a:ea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E7E9CD43-B23E-48E6-54FB-7D9149FCA136}"/>
              </a:ext>
            </a:extLst>
          </p:cNvPr>
          <p:cNvSpPr/>
          <p:nvPr/>
        </p:nvSpPr>
        <p:spPr>
          <a:xfrm>
            <a:off x="23487669" y="17467966"/>
            <a:ext cx="6667363" cy="584775"/>
          </a:xfrm>
          <a:prstGeom prst="rect">
            <a:avLst/>
          </a:prstGeom>
        </p:spPr>
        <p:txBody>
          <a:bodyPr wrap="square">
            <a:spAutoFit/>
          </a:bodyPr>
          <a:lstStyle/>
          <a:p>
            <a:pPr algn="ctr" hangingPunct="0">
              <a:spcAft>
                <a:spcPts val="0"/>
              </a:spcAft>
            </a:pPr>
            <a:r>
              <a:rPr lang="fr-FR" sz="3200" i="1" noProof="1">
                <a:ea typeface="Times New Roman" panose="02020603050405020304" pitchFamily="18" charset="0"/>
                <a:cs typeface="Times New Roman" panose="02020603050405020304" pitchFamily="18" charset="0"/>
              </a:rPr>
              <a:t>Figure 2 – Page d’accueil </a:t>
            </a:r>
            <a:endParaRPr lang="fr-FR" sz="3200" noProof="1">
              <a:effectLst/>
              <a:ea typeface="Times New Roman" panose="02020603050405020304" pitchFamily="18" charset="0"/>
              <a:cs typeface="Times New Roman" panose="02020603050405020304" pitchFamily="18" charset="0"/>
            </a:endParaRPr>
          </a:p>
        </p:txBody>
      </p:sp>
      <p:pic>
        <p:nvPicPr>
          <p:cNvPr id="61" name="Image 60" descr="Une image contenant texte, ordinateur portable, personne, intérieur&#10;&#10;Description générée automatiquement">
            <a:extLst>
              <a:ext uri="{FF2B5EF4-FFF2-40B4-BE49-F238E27FC236}">
                <a16:creationId xmlns:a16="http://schemas.microsoft.com/office/drawing/2014/main" id="{CC537227-7A83-2021-2CDE-00DD00B8775F}"/>
              </a:ext>
            </a:extLst>
          </p:cNvPr>
          <p:cNvPicPr>
            <a:picLocks noChangeAspect="1"/>
          </p:cNvPicPr>
          <p:nvPr/>
        </p:nvPicPr>
        <p:blipFill rotWithShape="1">
          <a:blip r:embed="rId6">
            <a:extLst>
              <a:ext uri="{28A0092B-C50C-407E-A947-70E740481C1C}">
                <a14:useLocalDpi xmlns:a14="http://schemas.microsoft.com/office/drawing/2010/main" val="0"/>
              </a:ext>
            </a:extLst>
          </a:blip>
          <a:srcRect b="15613"/>
          <a:stretch/>
        </p:blipFill>
        <p:spPr>
          <a:xfrm>
            <a:off x="16840548" y="18456084"/>
            <a:ext cx="5890652" cy="10693222"/>
          </a:xfrm>
          <a:prstGeom prst="rect">
            <a:avLst/>
          </a:prstGeom>
        </p:spPr>
      </p:pic>
      <p:pic>
        <p:nvPicPr>
          <p:cNvPr id="63" name="Image 62" descr="Une image contenant texte, affaires de toilette, bouteille, Bouteille en plastique&#10;&#10;Description générée automatiquement">
            <a:extLst>
              <a:ext uri="{FF2B5EF4-FFF2-40B4-BE49-F238E27FC236}">
                <a16:creationId xmlns:a16="http://schemas.microsoft.com/office/drawing/2014/main" id="{15D4E977-95EA-9DE4-F11D-8C024A9889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17298" y="18456085"/>
            <a:ext cx="5372100" cy="10693222"/>
          </a:xfrm>
          <a:prstGeom prst="rect">
            <a:avLst/>
          </a:prstGeom>
        </p:spPr>
      </p:pic>
      <p:sp>
        <p:nvSpPr>
          <p:cNvPr id="64" name="Rectangle 63">
            <a:extLst>
              <a:ext uri="{FF2B5EF4-FFF2-40B4-BE49-F238E27FC236}">
                <a16:creationId xmlns:a16="http://schemas.microsoft.com/office/drawing/2014/main" id="{EBA786E6-F9A2-2CA8-95B0-2FB07351A9F8}"/>
              </a:ext>
            </a:extLst>
          </p:cNvPr>
          <p:cNvSpPr/>
          <p:nvPr/>
        </p:nvSpPr>
        <p:spPr>
          <a:xfrm>
            <a:off x="16617610" y="29951881"/>
            <a:ext cx="13314484" cy="9425657"/>
          </a:xfrm>
          <a:prstGeom prst="rect">
            <a:avLst/>
          </a:prstGeom>
        </p:spPr>
        <p:txBody>
          <a:bodyPr wrap="square">
            <a:spAutoFit/>
          </a:bodyPr>
          <a:lstStyle/>
          <a:p>
            <a:pPr lvl="0" algn="just" defTabSz="3027487">
              <a:spcBef>
                <a:spcPts val="3311"/>
              </a:spcBef>
            </a:pPr>
            <a:r>
              <a:rPr lang="fr-FR" sz="5400" b="1" noProof="1">
                <a:solidFill>
                  <a:prstClr val="black"/>
                </a:solidFill>
              </a:rPr>
              <a:t>Bilan et perspectives :</a:t>
            </a:r>
            <a:endParaRPr lang="fr-FR" sz="3600" b="1" noProof="1">
              <a:solidFill>
                <a:prstClr val="black"/>
              </a:solidFill>
            </a:endParaRPr>
          </a:p>
          <a:p>
            <a:pPr lvl="0" algn="just" defTabSz="3027487"/>
            <a:endParaRPr lang="fr-FR" sz="3600" noProof="1">
              <a:solidFill>
                <a:prstClr val="black"/>
              </a:solidFill>
            </a:endParaRPr>
          </a:p>
          <a:p>
            <a:pPr lvl="0" algn="just" defTabSz="3027487"/>
            <a:r>
              <a:rPr lang="fr-FR" sz="3600" b="1" noProof="1">
                <a:solidFill>
                  <a:prstClr val="black"/>
                </a:solidFill>
              </a:rPr>
              <a:t>Bilan :</a:t>
            </a:r>
          </a:p>
          <a:p>
            <a:pPr lvl="0" algn="just" defTabSz="3027487"/>
            <a:r>
              <a:rPr lang="fr-FR" sz="3600" noProof="1">
                <a:solidFill>
                  <a:prstClr val="black"/>
                </a:solidFill>
              </a:rPr>
              <a:t>Les objectifs principaux du projet ont été quasi entièrement réalisés :</a:t>
            </a:r>
            <a:endParaRPr kumimoji="0" lang="fr-FR" sz="3600" b="0" i="0" u="none" strike="noStrike" kern="1200" cap="none" spc="0" normalizeH="0" baseline="0" noProof="1">
              <a:ln>
                <a:noFill/>
              </a:ln>
              <a:solidFill>
                <a:prstClr val="black"/>
              </a:solidFill>
              <a:effectLst/>
              <a:uLnTx/>
              <a:uFillTx/>
              <a:latin typeface="Calibri" panose="020F0502020204030204"/>
              <a:ea typeface="+mn-ea"/>
              <a:cs typeface="+mn-cs"/>
            </a:endParaRPr>
          </a:p>
          <a:p>
            <a:pPr marL="571500" lvl="0" indent="-571500">
              <a:buClr>
                <a:srgbClr val="0D0D0D"/>
              </a:buClr>
              <a:buSzPts val="1200"/>
              <a:buFont typeface="Wingdings" panose="05000000000000000000" pitchFamily="2" charset="2"/>
              <a:buChar char="v"/>
            </a:pPr>
            <a:r>
              <a:rPr lang="fr-FR" sz="3600" u="none" strike="noStrike" dirty="0">
                <a:effectLst/>
                <a:ea typeface="Nova Mono"/>
                <a:cs typeface="Nova Mono"/>
              </a:rPr>
              <a:t>Utilisation réussie de la reconnaissance optique de caractères (OCR) et de </a:t>
            </a:r>
            <a:r>
              <a:rPr lang="fr-FR" sz="3600" u="none" strike="noStrike" dirty="0" err="1">
                <a:effectLst/>
                <a:ea typeface="Nova Mono"/>
                <a:cs typeface="Nova Mono"/>
              </a:rPr>
              <a:t>TensorFlow</a:t>
            </a:r>
            <a:r>
              <a:rPr lang="fr-FR" sz="3600" u="none" strike="noStrike" dirty="0">
                <a:effectLst/>
                <a:ea typeface="Nova Mono"/>
                <a:cs typeface="Nova Mono"/>
              </a:rPr>
              <a:t> Lite pour la détection d'objets</a:t>
            </a:r>
            <a:r>
              <a:rPr lang="fr-FR" sz="3600" dirty="0">
                <a:ea typeface="Nova Mono"/>
                <a:cs typeface="Nova Mono"/>
              </a:rPr>
              <a:t>.</a:t>
            </a:r>
            <a:endParaRPr lang="fr-FR" sz="3600" u="none" strike="noStrike" dirty="0">
              <a:effectLst/>
              <a:ea typeface="Roboto" panose="02000000000000000000" pitchFamily="2" charset="0"/>
              <a:cs typeface="Roboto" panose="02000000000000000000" pitchFamily="2" charset="0"/>
            </a:endParaRPr>
          </a:p>
          <a:p>
            <a:pPr marL="457200" lvl="0" indent="-457200">
              <a:spcAft>
                <a:spcPts val="1500"/>
              </a:spcAft>
              <a:buClr>
                <a:srgbClr val="0D0D0D"/>
              </a:buClr>
              <a:buSzPts val="1200"/>
              <a:buFont typeface="Wingdings" panose="05000000000000000000" pitchFamily="2" charset="2"/>
              <a:buChar char="v"/>
            </a:pPr>
            <a:r>
              <a:rPr lang="fr-FR" sz="3600" u="none" strike="noStrike" dirty="0">
                <a:effectLst/>
                <a:ea typeface="Nova Mono"/>
                <a:cs typeface="Nova Mono"/>
              </a:rPr>
              <a:t>Déploiement de fonctionnalités de lecture de textes en temps réel et de détection d'objets avec une sortie vocale pour une meilleure accessibilité.</a:t>
            </a:r>
            <a:endParaRPr kumimoji="0" lang="fr-FR" sz="3600" b="0" i="0" u="none" strike="noStrike" kern="1200" cap="none" spc="0" normalizeH="0" baseline="0" noProof="1">
              <a:ln>
                <a:noFill/>
              </a:ln>
              <a:solidFill>
                <a:prstClr val="black"/>
              </a:solidFill>
              <a:effectLst/>
              <a:uLnTx/>
              <a:uFillTx/>
              <a:latin typeface="Calibri" panose="020F0502020204030204"/>
              <a:ea typeface="+mn-ea"/>
              <a:cs typeface="+mn-cs"/>
            </a:endParaRPr>
          </a:p>
          <a:p>
            <a:pPr marR="0" lvl="0" algn="just" defTabSz="3027487" rtl="0" eaLnBrk="1" fontAlgn="auto" latinLnBrk="0" hangingPunct="1">
              <a:spcBef>
                <a:spcPts val="0"/>
              </a:spcBef>
              <a:spcAft>
                <a:spcPts val="0"/>
              </a:spcAft>
              <a:buClrTx/>
              <a:buSzTx/>
              <a:tabLst/>
              <a:defRPr/>
            </a:pPr>
            <a:r>
              <a:rPr kumimoji="0" lang="fr-FR" sz="3600" b="1" i="0" u="none" strike="noStrike" kern="1200" cap="none" spc="0" normalizeH="0" baseline="0" noProof="1">
                <a:ln>
                  <a:noFill/>
                </a:ln>
                <a:solidFill>
                  <a:prstClr val="black"/>
                </a:solidFill>
                <a:effectLst/>
                <a:uLnTx/>
                <a:uFillTx/>
                <a:latin typeface="Calibri" panose="020F0502020204030204"/>
                <a:ea typeface="+mn-ea"/>
                <a:cs typeface="+mn-cs"/>
              </a:rPr>
              <a:t>Perspectives : </a:t>
            </a:r>
          </a:p>
          <a:p>
            <a:pPr marL="571500" lvl="0" indent="-571500">
              <a:buClr>
                <a:srgbClr val="0D0D0D"/>
              </a:buClr>
              <a:buSzPts val="1200"/>
              <a:buFont typeface="Wingdings" panose="05000000000000000000" pitchFamily="2" charset="2"/>
              <a:buChar char="v"/>
            </a:pPr>
            <a:r>
              <a:rPr lang="fr-FR" sz="3600" u="none" strike="noStrike" dirty="0">
                <a:solidFill>
                  <a:srgbClr val="0D0D0D"/>
                </a:solidFill>
                <a:effectLst/>
                <a:ea typeface="Nova Mono"/>
                <a:cs typeface="Nova Mono"/>
              </a:rPr>
              <a:t>Élargir la portée de l'application en proposant des versions dans différentes langues pour une plus grande accessibilité mondiale.</a:t>
            </a:r>
            <a:endParaRPr lang="fr-FR" sz="3600" u="none" strike="noStrike" dirty="0">
              <a:effectLst/>
              <a:ea typeface="Roboto" panose="02000000000000000000" pitchFamily="2" charset="0"/>
              <a:cs typeface="Roboto" panose="02000000000000000000" pitchFamily="2" charset="0"/>
            </a:endParaRPr>
          </a:p>
          <a:p>
            <a:pPr marL="571500" lvl="0" indent="-571500">
              <a:buClr>
                <a:srgbClr val="0D0D0D"/>
              </a:buClr>
              <a:buSzPts val="1200"/>
              <a:buFont typeface="Wingdings" panose="05000000000000000000" pitchFamily="2" charset="2"/>
              <a:buChar char="v"/>
            </a:pPr>
            <a:r>
              <a:rPr lang="fr-FR" sz="3600" u="none" strike="noStrike" dirty="0">
                <a:solidFill>
                  <a:srgbClr val="0D0D0D"/>
                </a:solidFill>
                <a:effectLst/>
                <a:ea typeface="Nova Mono"/>
                <a:cs typeface="Nova Mono"/>
              </a:rPr>
              <a:t>Collaborer avec des organisations et des communautés de personnes malvoyantes pour recueillir des commentaires                et des suggestions d'amélioration.</a:t>
            </a:r>
            <a:endParaRPr lang="fr-FR" sz="3600" u="none" strike="noStrike" dirty="0">
              <a:effectLst/>
              <a:ea typeface="Roboto" panose="02000000000000000000" pitchFamily="2" charset="0"/>
              <a:cs typeface="Roboto" panose="02000000000000000000" pitchFamily="2" charset="0"/>
            </a:endParaRPr>
          </a:p>
          <a:p>
            <a:pPr marR="0" lvl="0" algn="just" defTabSz="3027487" rtl="0" eaLnBrk="1" fontAlgn="auto" latinLnBrk="0" hangingPunct="1">
              <a:spcBef>
                <a:spcPts val="0"/>
              </a:spcBef>
              <a:spcAft>
                <a:spcPts val="0"/>
              </a:spcAft>
              <a:buClrTx/>
              <a:buSzTx/>
              <a:tabLst/>
              <a:defRPr/>
            </a:pPr>
            <a:endParaRPr kumimoji="0" lang="fr-FR" sz="3600" b="1" i="0" u="none" strike="noStrike" kern="1200" cap="none" spc="0" normalizeH="0" baseline="0" noProof="1">
              <a:ln>
                <a:noFill/>
              </a:ln>
              <a:solidFill>
                <a:prstClr val="black"/>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A9FEC520-1055-7C7A-980E-97A8A8261CE2}"/>
              </a:ext>
            </a:extLst>
          </p:cNvPr>
          <p:cNvSpPr/>
          <p:nvPr/>
        </p:nvSpPr>
        <p:spPr>
          <a:xfrm>
            <a:off x="16452192" y="29209382"/>
            <a:ext cx="6667363" cy="584775"/>
          </a:xfrm>
          <a:prstGeom prst="rect">
            <a:avLst/>
          </a:prstGeom>
        </p:spPr>
        <p:txBody>
          <a:bodyPr wrap="square">
            <a:spAutoFit/>
          </a:bodyPr>
          <a:lstStyle/>
          <a:p>
            <a:pPr algn="ctr" hangingPunct="0">
              <a:spcAft>
                <a:spcPts val="0"/>
              </a:spcAft>
            </a:pPr>
            <a:r>
              <a:rPr lang="fr-FR" sz="3200" i="1" noProof="1">
                <a:ea typeface="Times New Roman" panose="02020603050405020304" pitchFamily="18" charset="0"/>
                <a:cs typeface="Times New Roman" panose="02020603050405020304" pitchFamily="18" charset="0"/>
              </a:rPr>
              <a:t>Figure 3 – Détection d’objets </a:t>
            </a:r>
            <a:endParaRPr lang="fr-FR" sz="3200" noProof="1">
              <a:effectLst/>
              <a:ea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8D082116-E442-BE6A-B191-CD078D99192C}"/>
              </a:ext>
            </a:extLst>
          </p:cNvPr>
          <p:cNvSpPr/>
          <p:nvPr/>
        </p:nvSpPr>
        <p:spPr>
          <a:xfrm>
            <a:off x="23169666" y="29209381"/>
            <a:ext cx="6667363" cy="584775"/>
          </a:xfrm>
          <a:prstGeom prst="rect">
            <a:avLst/>
          </a:prstGeom>
        </p:spPr>
        <p:txBody>
          <a:bodyPr wrap="square">
            <a:spAutoFit/>
          </a:bodyPr>
          <a:lstStyle/>
          <a:p>
            <a:pPr algn="ctr" hangingPunct="0">
              <a:spcAft>
                <a:spcPts val="0"/>
              </a:spcAft>
            </a:pPr>
            <a:r>
              <a:rPr lang="fr-FR" sz="3200" i="1" noProof="1">
                <a:ea typeface="Times New Roman" panose="02020603050405020304" pitchFamily="18" charset="0"/>
                <a:cs typeface="Times New Roman" panose="02020603050405020304" pitchFamily="18" charset="0"/>
              </a:rPr>
              <a:t>Figure 4 – Lecture de caractères</a:t>
            </a:r>
            <a:endParaRPr lang="fr-FR" sz="3200" noProof="1">
              <a:effectLst/>
              <a:ea typeface="Times New Roman" panose="02020603050405020304" pitchFamily="18" charset="0"/>
              <a:cs typeface="Times New Roman" panose="02020603050405020304" pitchFamily="18" charset="0"/>
            </a:endParaRPr>
          </a:p>
        </p:txBody>
      </p:sp>
      <p:pic>
        <p:nvPicPr>
          <p:cNvPr id="70" name="Image 69">
            <a:extLst>
              <a:ext uri="{FF2B5EF4-FFF2-40B4-BE49-F238E27FC236}">
                <a16:creationId xmlns:a16="http://schemas.microsoft.com/office/drawing/2014/main" id="{F5670C6D-EC8B-0372-3E0E-35A7D0497E7D}"/>
              </a:ext>
            </a:extLst>
          </p:cNvPr>
          <p:cNvPicPr>
            <a:picLocks noChangeAspect="1"/>
          </p:cNvPicPr>
          <p:nvPr/>
        </p:nvPicPr>
        <p:blipFill>
          <a:blip r:embed="rId8"/>
          <a:stretch>
            <a:fillRect/>
          </a:stretch>
        </p:blipFill>
        <p:spPr>
          <a:xfrm>
            <a:off x="13729257" y="15735051"/>
            <a:ext cx="1013012" cy="1131118"/>
          </a:xfrm>
          <a:prstGeom prst="rect">
            <a:avLst/>
          </a:prstGeom>
        </p:spPr>
      </p:pic>
      <p:pic>
        <p:nvPicPr>
          <p:cNvPr id="72" name="Image 71">
            <a:extLst>
              <a:ext uri="{FF2B5EF4-FFF2-40B4-BE49-F238E27FC236}">
                <a16:creationId xmlns:a16="http://schemas.microsoft.com/office/drawing/2014/main" id="{B4435FFC-BFEC-F6DD-A64F-F29ACCFDD2BB}"/>
              </a:ext>
            </a:extLst>
          </p:cNvPr>
          <p:cNvPicPr>
            <a:picLocks noChangeAspect="1"/>
          </p:cNvPicPr>
          <p:nvPr/>
        </p:nvPicPr>
        <p:blipFill>
          <a:blip r:embed="rId9"/>
          <a:stretch>
            <a:fillRect/>
          </a:stretch>
        </p:blipFill>
        <p:spPr>
          <a:xfrm>
            <a:off x="13371491" y="18354502"/>
            <a:ext cx="1931656" cy="1516729"/>
          </a:xfrm>
          <a:prstGeom prst="rect">
            <a:avLst/>
          </a:prstGeom>
        </p:spPr>
      </p:pic>
      <p:pic>
        <p:nvPicPr>
          <p:cNvPr id="73" name="Image 72" descr="Une image contenant texte, Police, logo, Graphique&#10;&#10;Description générée automatiquement">
            <a:extLst>
              <a:ext uri="{FF2B5EF4-FFF2-40B4-BE49-F238E27FC236}">
                <a16:creationId xmlns:a16="http://schemas.microsoft.com/office/drawing/2014/main" id="{D0198C30-25B1-EBCF-BD51-086CF4D9EA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10141" y="21560494"/>
            <a:ext cx="1352636" cy="1370963"/>
          </a:xfrm>
          <a:prstGeom prst="rect">
            <a:avLst/>
          </a:prstGeom>
        </p:spPr>
      </p:pic>
      <p:pic>
        <p:nvPicPr>
          <p:cNvPr id="74" name="Image 73">
            <a:extLst>
              <a:ext uri="{FF2B5EF4-FFF2-40B4-BE49-F238E27FC236}">
                <a16:creationId xmlns:a16="http://schemas.microsoft.com/office/drawing/2014/main" id="{496573E9-8D0E-3211-8FDF-A075D559DB8F}"/>
              </a:ext>
            </a:extLst>
          </p:cNvPr>
          <p:cNvPicPr>
            <a:picLocks noChangeAspect="1"/>
          </p:cNvPicPr>
          <p:nvPr/>
        </p:nvPicPr>
        <p:blipFill>
          <a:blip r:embed="rId11"/>
          <a:stretch>
            <a:fillRect/>
          </a:stretch>
        </p:blipFill>
        <p:spPr>
          <a:xfrm>
            <a:off x="13147704" y="24739981"/>
            <a:ext cx="1931656" cy="1311663"/>
          </a:xfrm>
          <a:prstGeom prst="rect">
            <a:avLst/>
          </a:prstGeom>
        </p:spPr>
      </p:pic>
    </p:spTree>
    <p:extLst>
      <p:ext uri="{BB962C8B-B14F-4D97-AF65-F5344CB8AC3E}">
        <p14:creationId xmlns:p14="http://schemas.microsoft.com/office/powerpoint/2010/main" val="399444903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ddb4f4c-68e7-46c6-86be-f8a30be7e022" xsi:nil="true"/>
    <lcf76f155ced4ddcb4097134ff3c332f xmlns="1d331329-3bd1-4ee0-b415-b4bacbcff04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190C9747FB6F4CAA137E64875289D7" ma:contentTypeVersion="12" ma:contentTypeDescription="Crée un document." ma:contentTypeScope="" ma:versionID="7c119f60746505470b647b9373574a01">
  <xsd:schema xmlns:xsd="http://www.w3.org/2001/XMLSchema" xmlns:xs="http://www.w3.org/2001/XMLSchema" xmlns:p="http://schemas.microsoft.com/office/2006/metadata/properties" xmlns:ns2="1d331329-3bd1-4ee0-b415-b4bacbcff04a" xmlns:ns3="0ddb4f4c-68e7-46c6-86be-f8a30be7e022" targetNamespace="http://schemas.microsoft.com/office/2006/metadata/properties" ma:root="true" ma:fieldsID="bac4c897dc6f5835e491bd7dcd3f9805" ns2:_="" ns3:_="">
    <xsd:import namespace="1d331329-3bd1-4ee0-b415-b4bacbcff04a"/>
    <xsd:import namespace="0ddb4f4c-68e7-46c6-86be-f8a30be7e02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331329-3bd1-4ee0-b415-b4bacbcff0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8264288f-60e8-4338-b88e-2d818f8363d5"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db4f4c-68e7-46c6-86be-f8a30be7e022"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a91afed-3d25-4090-9ce0-00ac6c19d398}" ma:internalName="TaxCatchAll" ma:showField="CatchAllData" ma:web="0ddb4f4c-68e7-46c6-86be-f8a30be7e0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B2DEA1-250A-4B6C-AAF9-BCF60225A0A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7ff068e-daa7-4a7d-9635-b3f58d8cac7c"/>
    <ds:schemaRef ds:uri="83f36290-a9b0-4be5-a207-9a0069dcc494"/>
    <ds:schemaRef ds:uri="http://www.w3.org/XML/1998/namespace"/>
    <ds:schemaRef ds:uri="http://purl.org/dc/dcmitype/"/>
    <ds:schemaRef ds:uri="0ddb4f4c-68e7-46c6-86be-f8a30be7e022"/>
    <ds:schemaRef ds:uri="1d331329-3bd1-4ee0-b415-b4bacbcff04a"/>
  </ds:schemaRefs>
</ds:datastoreItem>
</file>

<file path=customXml/itemProps2.xml><?xml version="1.0" encoding="utf-8"?>
<ds:datastoreItem xmlns:ds="http://schemas.openxmlformats.org/officeDocument/2006/customXml" ds:itemID="{4FD829F0-798C-446B-9D3B-C141AE44AA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331329-3bd1-4ee0-b415-b4bacbcff04a"/>
    <ds:schemaRef ds:uri="0ddb4f4c-68e7-46c6-86be-f8a30be7e0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F8A3CB-0E31-4CF0-9D5D-00ADE9E7EB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20109</TotalTime>
  <Words>597</Words>
  <Application>Microsoft Office PowerPoint</Application>
  <PresentationFormat>Personnalisé</PresentationFormat>
  <Paragraphs>46</Paragraphs>
  <Slides>1</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vt:i4>
      </vt:variant>
    </vt:vector>
  </HeadingPairs>
  <TitlesOfParts>
    <vt:vector size="11" baseType="lpstr">
      <vt:lpstr>Aptos</vt:lpstr>
      <vt:lpstr>Arial</vt:lpstr>
      <vt:lpstr>Calibri</vt:lpstr>
      <vt:lpstr>Calibri Light</vt:lpstr>
      <vt:lpstr>Nova Mono</vt:lpstr>
      <vt:lpstr>Roboto</vt:lpstr>
      <vt:lpstr>Söhne</vt:lpstr>
      <vt:lpstr>Times New Roman</vt:lpstr>
      <vt:lpstr>Wingdings</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Boujut Arnaud</dc:creator>
  <cp:lastModifiedBy>TSEMO MAMGUEM Wilma</cp:lastModifiedBy>
  <cp:revision>56</cp:revision>
  <cp:lastPrinted>2023-10-26T12:25:53Z</cp:lastPrinted>
  <dcterms:created xsi:type="dcterms:W3CDTF">2023-06-19T11:27:07Z</dcterms:created>
  <dcterms:modified xsi:type="dcterms:W3CDTF">2024-04-09T17:39:17Z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0x01010039E0CD31FC1DC44E90FD16AFC9B0A787</vt:lpwstr>
  </property>
</Properties>
</file>