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modernComment_109_45DC3D06.xml" ContentType="application/vnd.ms-powerpoint.comments+xml"/>
  <Override PartName="/ppt/comments/modernComment_10A_53F09C8A.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7"/>
  </p:notesMasterIdLst>
  <p:handoutMasterIdLst>
    <p:handoutMasterId r:id="rId18"/>
  </p:handoutMasterIdLst>
  <p:sldIdLst>
    <p:sldId id="257" r:id="rId2"/>
    <p:sldId id="277" r:id="rId3"/>
    <p:sldId id="262" r:id="rId4"/>
    <p:sldId id="263" r:id="rId5"/>
    <p:sldId id="276" r:id="rId6"/>
    <p:sldId id="274" r:id="rId7"/>
    <p:sldId id="264" r:id="rId8"/>
    <p:sldId id="268" r:id="rId9"/>
    <p:sldId id="273" r:id="rId10"/>
    <p:sldId id="265" r:id="rId11"/>
    <p:sldId id="266" r:id="rId12"/>
    <p:sldId id="271" r:id="rId13"/>
    <p:sldId id="269" r:id="rId14"/>
    <p:sldId id="272" r:id="rId15"/>
    <p:sldId id="275" r:id="rId16"/>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3A989CE-7E8C-B5D6-7B38-719EF2F3EFDA}" name="Raphaël BOURREAU" initials="RB" userId="Raphaël BOURREAU"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modernComment_109_45DC3D06.xml><?xml version="1.0" encoding="utf-8"?>
<p188:cmLst xmlns:a="http://schemas.openxmlformats.org/drawingml/2006/main" xmlns:r="http://schemas.openxmlformats.org/officeDocument/2006/relationships" xmlns:p188="http://schemas.microsoft.com/office/powerpoint/2018/8/main">
  <p188:cm id="{DF716033-79F0-437B-B20C-9DA5EC03BAA6}" authorId="{D3A989CE-7E8C-B5D6-7B38-719EF2F3EFDA}" created="2022-05-26T15:28:12.604">
    <pc:sldMkLst xmlns:pc="http://schemas.microsoft.com/office/powerpoint/2013/main/command">
      <pc:docMk/>
      <pc:sldMk cId="1172061446" sldId="265"/>
    </pc:sldMkLst>
    <p188:txBody>
      <a:bodyPr/>
      <a:lstStyle/>
      <a:p>
        <a:r>
          <a:rPr lang="fr-FR"/>
          <a:t>Ici, on est sur la récupération du pion. Le jour a la possibilité de récupérer un pion de son jeu, ou du plateau si cela est possible.</a:t>
        </a:r>
      </a:p>
    </p188:txBody>
  </p188:cm>
</p188:cmLst>
</file>

<file path=ppt/comments/modernComment_10A_53F09C8A.xml><?xml version="1.0" encoding="utf-8"?>
<p188:cmLst xmlns:a="http://schemas.openxmlformats.org/drawingml/2006/main" xmlns:r="http://schemas.openxmlformats.org/officeDocument/2006/relationships" xmlns:p188="http://schemas.microsoft.com/office/powerpoint/2018/8/main">
  <p188:cm id="{AAEB4EF0-FEA2-4092-9B33-2E02956F3B7D}" authorId="{D3A989CE-7E8C-B5D6-7B38-719EF2F3EFDA}" created="2022-05-26T15:27:30.505">
    <ac:deMkLst xmlns:ac="http://schemas.microsoft.com/office/drawing/2013/main/command">
      <pc:docMk xmlns:pc="http://schemas.microsoft.com/office/powerpoint/2013/main/command"/>
      <pc:sldMk xmlns:pc="http://schemas.microsoft.com/office/powerpoint/2013/main/command" cId="1408277642" sldId="266"/>
      <ac:spMk id="3" creationId="{C5A3A3F7-7844-4097-91F6-C6179A32F1C1}"/>
    </ac:deMkLst>
    <p188:txBody>
      <a:bodyPr/>
      <a:lstStyle/>
      <a:p>
        <a:r>
          <a:rPr lang="fr-FR"/>
          <a:t>Vous trouverez dans cette partie de code la pose du pion. Attention ! Le joueur ne pourra pas placer son pion sur un autre plus important que celui entre les mains !</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541C455-0541-42CB-85F2-EF2EB726E407}" type="datetime1">
              <a:rPr lang="fr-FR" smtClean="0"/>
              <a:t>27/05/2022</a:t>
            </a:fld>
            <a:endParaRPr lang="en-US"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‹N°›</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39F4AB6-716B-4E95-AAD2-DB349D9AC9BA}" type="datetime1">
              <a:rPr lang="fr-FR" smtClean="0"/>
              <a:t>27/05/2022</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
              <a:t>Modifiez les styles du texte du masque</a:t>
            </a:r>
            <a:endParaRPr lang="en-US"/>
          </a:p>
          <a:p>
            <a:pPr lvl="1" rtl="0"/>
            <a:r>
              <a:rPr lang="fr"/>
              <a:t>Deuxième niveau</a:t>
            </a:r>
          </a:p>
          <a:p>
            <a:pPr lvl="2" rtl="0"/>
            <a:r>
              <a:rPr lang="fr"/>
              <a:t>Troisième niveau</a:t>
            </a:r>
          </a:p>
          <a:p>
            <a:pPr lvl="3" rtl="0"/>
            <a:r>
              <a:rPr lang="fr"/>
              <a:t>Quatrième niveau</a:t>
            </a:r>
          </a:p>
          <a:p>
            <a:pPr lvl="4" rtl="0"/>
            <a:r>
              <a:rPr lang="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‹N°›</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e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Connecteur droit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re 1"/>
          <p:cNvSpPr>
            <a:spLocks noGrp="1"/>
          </p:cNvSpPr>
          <p:nvPr>
            <p:ph type="ctrTitle" hasCustomPrompt="1"/>
          </p:nvPr>
        </p:nvSpPr>
        <p:spPr>
          <a:xfrm>
            <a:off x="1629103" y="2244830"/>
            <a:ext cx="8933796" cy="2437232"/>
          </a:xfrm>
        </p:spPr>
        <p:txBody>
          <a:bodyPr tIns="45720" bIns="45720" rtlCol="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pPr rtl="0"/>
            <a:r>
              <a:rPr lang="fr" dirty="0"/>
              <a:t>Modifiez le style du titre</a:t>
            </a:r>
            <a:endParaRPr lang="en-US" dirty="0"/>
          </a:p>
        </p:txBody>
      </p:sp>
      <p:sp>
        <p:nvSpPr>
          <p:cNvPr id="3" name="Sous-titre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a:t>Modifiez le style des sous-titres du masque</a:t>
            </a:r>
            <a:endParaRPr lang="en-US" dirty="0"/>
          </a:p>
        </p:txBody>
      </p:sp>
      <p:sp>
        <p:nvSpPr>
          <p:cNvPr id="20" name="Espace réservé de la date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43B6331D-8BD5-4AF5-97EE-8FB3C79FE924}" type="datetime1">
              <a:rPr lang="fr-FR" smtClean="0"/>
              <a:t>27/05/2022</a:t>
            </a:fld>
            <a:endParaRPr lang="en-US" dirty="0"/>
          </a:p>
        </p:txBody>
      </p:sp>
      <p:sp>
        <p:nvSpPr>
          <p:cNvPr id="21" name="Espace réservé du pied de page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Espace réservé du numéro de diapositive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texte vertical 2"/>
          <p:cNvSpPr>
            <a:spLocks noGrp="1"/>
          </p:cNvSpPr>
          <p:nvPr>
            <p:ph type="body" orient="vert" idx="1"/>
          </p:nvPr>
        </p:nvSpPr>
        <p:spPr/>
        <p:txBody>
          <a:bodyPr vert="eaVert"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e la date 3"/>
          <p:cNvSpPr>
            <a:spLocks noGrp="1"/>
          </p:cNvSpPr>
          <p:nvPr>
            <p:ph type="dt" sz="half" idx="10"/>
          </p:nvPr>
        </p:nvSpPr>
        <p:spPr/>
        <p:txBody>
          <a:bodyPr rtlCol="0"/>
          <a:lstStyle/>
          <a:p>
            <a:pPr rtl="0"/>
            <a:fld id="{C09D1B91-EF9C-42FB-BBE2-597FDE1B14D7}" type="datetime1">
              <a:rPr lang="fr-FR" smtClean="0"/>
              <a:t>27/05/2022</a:t>
            </a:fld>
            <a:endParaRPr lang="en-US"/>
          </a:p>
        </p:txBody>
      </p:sp>
      <p:sp>
        <p:nvSpPr>
          <p:cNvPr id="5" name="Espace réservé du pied de page 4"/>
          <p:cNvSpPr>
            <a:spLocks noGrp="1"/>
          </p:cNvSpPr>
          <p:nvPr>
            <p:ph type="ftr" sz="quarter" idx="11"/>
          </p:nvPr>
        </p:nvSpPr>
        <p:spPr/>
        <p:txBody>
          <a:bodyPr rtlCol="0"/>
          <a:lstStyle/>
          <a:p>
            <a:pPr rtl="0"/>
            <a:endParaRPr lang="en-US"/>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hasCustomPrompt="1"/>
          </p:nvPr>
        </p:nvSpPr>
        <p:spPr>
          <a:xfrm>
            <a:off x="8991600" y="762000"/>
            <a:ext cx="2362200" cy="5257800"/>
          </a:xfrm>
        </p:spPr>
        <p:txBody>
          <a:bodyPr vert="eaVert" rtlCol="0"/>
          <a:lstStyle>
            <a:lvl1pPr>
              <a:defRPr/>
            </a:lvl1pPr>
          </a:lstStyle>
          <a:p>
            <a:pPr rtl="0"/>
            <a:r>
              <a:rPr lang="fr" dirty="0"/>
              <a:t>Modifiez le style du titre</a:t>
            </a:r>
            <a:endParaRPr lang="en-US" dirty="0"/>
          </a:p>
        </p:txBody>
      </p:sp>
      <p:sp>
        <p:nvSpPr>
          <p:cNvPr id="3" name="Espace réservé du texte vertical 2"/>
          <p:cNvSpPr>
            <a:spLocks noGrp="1"/>
          </p:cNvSpPr>
          <p:nvPr>
            <p:ph type="body" orient="vert" idx="1"/>
          </p:nvPr>
        </p:nvSpPr>
        <p:spPr>
          <a:xfrm>
            <a:off x="838200" y="762000"/>
            <a:ext cx="8077200" cy="5257800"/>
          </a:xfrm>
        </p:spPr>
        <p:txBody>
          <a:bodyPr vert="eaVert"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e la date 3"/>
          <p:cNvSpPr>
            <a:spLocks noGrp="1"/>
          </p:cNvSpPr>
          <p:nvPr>
            <p:ph type="dt" sz="half" idx="10"/>
          </p:nvPr>
        </p:nvSpPr>
        <p:spPr/>
        <p:txBody>
          <a:bodyPr rtlCol="0"/>
          <a:lstStyle/>
          <a:p>
            <a:pPr rtl="0"/>
            <a:fld id="{2F733226-97BF-4FE9-8F44-80542C0EB53C}" type="datetime1">
              <a:rPr lang="fr-FR" smtClean="0"/>
              <a:t>27/05/2022</a:t>
            </a:fld>
            <a:endParaRPr lang="en-US"/>
          </a:p>
        </p:txBody>
      </p:sp>
      <p:sp>
        <p:nvSpPr>
          <p:cNvPr id="5" name="Espace réservé du pied de page 4"/>
          <p:cNvSpPr>
            <a:spLocks noGrp="1"/>
          </p:cNvSpPr>
          <p:nvPr>
            <p:ph type="ftr" sz="quarter" idx="11"/>
          </p:nvPr>
        </p:nvSpPr>
        <p:spPr/>
        <p:txBody>
          <a:bodyPr rtlCol="0"/>
          <a:lstStyle/>
          <a:p>
            <a:pPr rtl="0"/>
            <a:endParaRPr lang="en-US"/>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contenu 2"/>
          <p:cNvSpPr>
            <a:spLocks noGrp="1"/>
          </p:cNvSpPr>
          <p:nvPr>
            <p:ph idx="1"/>
          </p:nvPr>
        </p:nvSpPr>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e la date 3"/>
          <p:cNvSpPr>
            <a:spLocks noGrp="1"/>
          </p:cNvSpPr>
          <p:nvPr>
            <p:ph type="dt" sz="half" idx="10"/>
          </p:nvPr>
        </p:nvSpPr>
        <p:spPr/>
        <p:txBody>
          <a:bodyPr rtlCol="0"/>
          <a:lstStyle/>
          <a:p>
            <a:pPr rtl="0"/>
            <a:fld id="{802FE938-1586-4780-B61A-DD3B60BAB93C}" type="datetime1">
              <a:rPr lang="fr-FR" smtClean="0"/>
              <a:t>27/05/2022</a:t>
            </a:fld>
            <a:endParaRPr lang="en-US"/>
          </a:p>
        </p:txBody>
      </p:sp>
      <p:sp>
        <p:nvSpPr>
          <p:cNvPr id="5" name="Espace réservé du pied de page 4"/>
          <p:cNvSpPr>
            <a:spLocks noGrp="1"/>
          </p:cNvSpPr>
          <p:nvPr>
            <p:ph type="ftr" sz="quarter" idx="11"/>
          </p:nvPr>
        </p:nvSpPr>
        <p:spPr/>
        <p:txBody>
          <a:bodyPr rtlCol="0"/>
          <a:lstStyle/>
          <a:p>
            <a:pPr rtl="0"/>
            <a:endParaRPr lang="en-US"/>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hasCustomPrompt="1"/>
          </p:nvPr>
        </p:nvSpPr>
        <p:spPr>
          <a:xfrm>
            <a:off x="1629156" y="2275165"/>
            <a:ext cx="8933688" cy="2406895"/>
          </a:xfrm>
        </p:spPr>
        <p:txBody>
          <a:bodyPr rtlCol="0"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pPr rtl="0"/>
            <a:r>
              <a:rPr lang="fr" dirty="0"/>
              <a:t>Modifiez le style du titre</a:t>
            </a:r>
            <a:endParaRPr lang="en-US" dirty="0"/>
          </a:p>
        </p:txBody>
      </p:sp>
      <p:grpSp>
        <p:nvGrpSpPr>
          <p:cNvPr id="16" name="Groupe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Connecteur droit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Espace réservé du texte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a:t>Cliquez pour modifier les styles du texte du masque</a:t>
            </a:r>
          </a:p>
        </p:txBody>
      </p:sp>
      <p:sp>
        <p:nvSpPr>
          <p:cNvPr id="4" name="Espace réservé de la date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57CE27EF-4081-4F92-AC85-8FD255C3955B}" type="datetime1">
              <a:rPr lang="fr-FR" smtClean="0"/>
              <a:t>27/05/2022</a:t>
            </a:fld>
            <a:endParaRPr lang="en-US" dirty="0"/>
          </a:p>
        </p:txBody>
      </p:sp>
      <p:sp>
        <p:nvSpPr>
          <p:cNvPr id="5" name="Espace réservé du pied de page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Espace réservé du numéro de diapositive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re 7"/>
          <p:cNvSpPr>
            <a:spLocks noGrp="1"/>
          </p:cNvSpPr>
          <p:nvPr>
            <p:ph type="title"/>
          </p:nvPr>
        </p:nvSpPr>
        <p:spPr/>
        <p:txBody>
          <a:bodyPr rtlCol="0"/>
          <a:lstStyle/>
          <a:p>
            <a:pPr rtl="0"/>
            <a:r>
              <a:rPr lang="fr-FR"/>
              <a:t>Modifiez le style du titre</a:t>
            </a:r>
            <a:endParaRPr lang="en-US" dirty="0"/>
          </a:p>
        </p:txBody>
      </p:sp>
      <p:sp>
        <p:nvSpPr>
          <p:cNvPr id="3" name="Espace réservé du contenu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contenu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5" name="Espace réservé de la date 4"/>
          <p:cNvSpPr>
            <a:spLocks noGrp="1"/>
          </p:cNvSpPr>
          <p:nvPr>
            <p:ph type="dt" sz="half" idx="10"/>
          </p:nvPr>
        </p:nvSpPr>
        <p:spPr/>
        <p:txBody>
          <a:bodyPr rtlCol="0"/>
          <a:lstStyle/>
          <a:p>
            <a:pPr rtl="0"/>
            <a:fld id="{22E52E25-1182-4E86-836C-7D703787597C}" type="datetime1">
              <a:rPr lang="fr-FR" smtClean="0"/>
              <a:t>27/05/2022</a:t>
            </a:fld>
            <a:endParaRPr lang="en-US"/>
          </a:p>
        </p:txBody>
      </p:sp>
      <p:sp>
        <p:nvSpPr>
          <p:cNvPr id="6" name="Espace réservé du pied de page 5"/>
          <p:cNvSpPr>
            <a:spLocks noGrp="1"/>
          </p:cNvSpPr>
          <p:nvPr>
            <p:ph type="ftr" sz="quarter" idx="11"/>
          </p:nvPr>
        </p:nvSpPr>
        <p:spPr/>
        <p:txBody>
          <a:bodyPr rtlCol="0"/>
          <a:lstStyle/>
          <a:p>
            <a:pPr rtl="0"/>
            <a:endParaRPr lang="en-US"/>
          </a:p>
        </p:txBody>
      </p:sp>
      <p:sp>
        <p:nvSpPr>
          <p:cNvPr id="7" name="Espace réservé du numéro de diapositive 6"/>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texte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4" name="Espace réservé du contenu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
          </a:p>
        </p:txBody>
      </p:sp>
      <p:sp>
        <p:nvSpPr>
          <p:cNvPr id="5" name="Espace réservé du texte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6" name="Espace réservé du contenu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
          </a:p>
        </p:txBody>
      </p:sp>
      <p:sp>
        <p:nvSpPr>
          <p:cNvPr id="7" name="Espace réservé de la date 6"/>
          <p:cNvSpPr>
            <a:spLocks noGrp="1"/>
          </p:cNvSpPr>
          <p:nvPr>
            <p:ph type="dt" sz="half" idx="10"/>
          </p:nvPr>
        </p:nvSpPr>
        <p:spPr/>
        <p:txBody>
          <a:bodyPr rtlCol="0"/>
          <a:lstStyle/>
          <a:p>
            <a:pPr rtl="0"/>
            <a:fld id="{007B49E2-AD49-4B10-A213-CF194D4A25A3}" type="datetime1">
              <a:rPr lang="fr-FR" smtClean="0"/>
              <a:t>27/05/2022</a:t>
            </a:fld>
            <a:endParaRPr lang="en-US"/>
          </a:p>
        </p:txBody>
      </p:sp>
      <p:sp>
        <p:nvSpPr>
          <p:cNvPr id="8" name="Espace réservé du pied de page 7"/>
          <p:cNvSpPr>
            <a:spLocks noGrp="1"/>
          </p:cNvSpPr>
          <p:nvPr>
            <p:ph type="ftr" sz="quarter" idx="11"/>
          </p:nvPr>
        </p:nvSpPr>
        <p:spPr/>
        <p:txBody>
          <a:bodyPr rtlCol="0"/>
          <a:lstStyle/>
          <a:p>
            <a:pPr rtl="0"/>
            <a:endParaRPr lang="en-US"/>
          </a:p>
        </p:txBody>
      </p:sp>
      <p:sp>
        <p:nvSpPr>
          <p:cNvPr id="9" name="Espace réservé du numéro de diapositive 8"/>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e la date 2"/>
          <p:cNvSpPr>
            <a:spLocks noGrp="1"/>
          </p:cNvSpPr>
          <p:nvPr>
            <p:ph type="dt" sz="half" idx="10"/>
          </p:nvPr>
        </p:nvSpPr>
        <p:spPr/>
        <p:txBody>
          <a:bodyPr rtlCol="0"/>
          <a:lstStyle/>
          <a:p>
            <a:pPr rtl="0"/>
            <a:fld id="{25FB4F25-64BB-460E-8192-B4AC51BA66FC}" type="datetime1">
              <a:rPr lang="fr-FR" smtClean="0"/>
              <a:t>27/05/2022</a:t>
            </a:fld>
            <a:endParaRPr lang="en-US"/>
          </a:p>
        </p:txBody>
      </p:sp>
      <p:sp>
        <p:nvSpPr>
          <p:cNvPr id="4" name="Espace réservé du pied de page 3"/>
          <p:cNvSpPr>
            <a:spLocks noGrp="1"/>
          </p:cNvSpPr>
          <p:nvPr>
            <p:ph type="ftr" sz="quarter" idx="11"/>
          </p:nvPr>
        </p:nvSpPr>
        <p:spPr/>
        <p:txBody>
          <a:bodyPr rtlCol="0"/>
          <a:lstStyle/>
          <a:p>
            <a:pPr rtl="0"/>
            <a:endParaRPr lang="en-US"/>
          </a:p>
        </p:txBody>
      </p:sp>
      <p:sp>
        <p:nvSpPr>
          <p:cNvPr id="5" name="Espace réservé du numéro de diapositive 4"/>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2BD66AC7-6890-4F0E-B000-A39D822B7C00}" type="datetime1">
              <a:rPr lang="fr-FR" smtClean="0"/>
              <a:t>27/05/2022</a:t>
            </a:fld>
            <a:endParaRPr lang="en-US"/>
          </a:p>
        </p:txBody>
      </p:sp>
      <p:sp>
        <p:nvSpPr>
          <p:cNvPr id="3" name="Espace réservé du pied de page 2"/>
          <p:cNvSpPr>
            <a:spLocks noGrp="1"/>
          </p:cNvSpPr>
          <p:nvPr>
            <p:ph type="ftr" sz="quarter" idx="11"/>
          </p:nvPr>
        </p:nvSpPr>
        <p:spPr/>
        <p:txBody>
          <a:bodyPr rtlCol="0"/>
          <a:lstStyle/>
          <a:p>
            <a:pPr rtl="0"/>
            <a:endParaRPr lang="en-US"/>
          </a:p>
        </p:txBody>
      </p:sp>
      <p:sp>
        <p:nvSpPr>
          <p:cNvPr id="4" name="Espace réservé du numéro de diapositive 3"/>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pPr rtl="0"/>
            <a:r>
              <a:rPr lang="fr-FR"/>
              <a:t>Modifiez le style du titre</a:t>
            </a:r>
            <a:endParaRPr lang="en-US" dirty="0"/>
          </a:p>
        </p:txBody>
      </p:sp>
      <p:sp>
        <p:nvSpPr>
          <p:cNvPr id="3" name="Espace réservé du contenu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texte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
        <p:nvSpPr>
          <p:cNvPr id="8" name="Espace réservé de la date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F7B0F5FB-B743-44F1-84BA-99C248DB6023}" type="datetime1">
              <a:rPr lang="fr-FR" smtClean="0"/>
              <a:t>27/05/2022</a:t>
            </a:fld>
            <a:endParaRPr lang="en-US"/>
          </a:p>
        </p:txBody>
      </p:sp>
      <p:sp>
        <p:nvSpPr>
          <p:cNvPr id="9" name="Espace réservé du pied de page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Espace réservé du numéro de diapositive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e l’image 2"/>
          <p:cNvSpPr>
            <a:spLocks noGrp="1" noChangeAspect="1"/>
          </p:cNvSpPr>
          <p:nvPr>
            <p:ph type="pic" idx="1" hasCustomPrompt="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 dirty="0"/>
              <a:t>Cliquez sur l’icône pour ajouter une image</a:t>
            </a:r>
            <a:endParaRPr lang="en-US" dirty="0"/>
          </a:p>
        </p:txBody>
      </p:sp>
      <p:sp>
        <p:nvSpPr>
          <p:cNvPr id="5" name="Espace réservé de la date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C80E5F3D-7A62-48B1-A43E-C6091B37429D}" type="datetime1">
              <a:rPr lang="fr-FR" smtClean="0"/>
              <a:t>27/05/2022</a:t>
            </a:fld>
            <a:endParaRPr lang="en-US" dirty="0"/>
          </a:p>
        </p:txBody>
      </p:sp>
      <p:sp>
        <p:nvSpPr>
          <p:cNvPr id="6" name="Espace réservé du pied de page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Espace réservé du numéro de diapositive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‹N°›</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fr-FR"/>
              <a:t>Modifiez le style du titre</a:t>
            </a:r>
            <a:endParaRPr lang="en-US" dirty="0"/>
          </a:p>
        </p:txBody>
      </p:sp>
      <p:sp>
        <p:nvSpPr>
          <p:cNvPr id="4" name="Espace réservé du texte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Espace réservé du titre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fr"/>
              <a:t>Modifiez le style du titre</a:t>
            </a:r>
            <a:endParaRPr lang="en-US" dirty="0"/>
          </a:p>
        </p:txBody>
      </p:sp>
      <p:sp>
        <p:nvSpPr>
          <p:cNvPr id="3" name="Espace réservé du texte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fr"/>
              <a:t>Modifiez les styles du texte du masque</a:t>
            </a:r>
          </a:p>
          <a:p>
            <a:pPr lvl="1" rtl="0"/>
            <a:r>
              <a:rPr lang="fr"/>
              <a:t>Deuxième niveau</a:t>
            </a:r>
          </a:p>
          <a:p>
            <a:pPr lvl="2" rtl="0"/>
            <a:r>
              <a:rPr lang="fr"/>
              <a:t>Troisième niveau</a:t>
            </a:r>
          </a:p>
          <a:p>
            <a:pPr lvl="3" rtl="0"/>
            <a:r>
              <a:rPr lang="fr"/>
              <a:t>Quatrième niveau</a:t>
            </a:r>
          </a:p>
          <a:p>
            <a:pPr lvl="4" rtl="0"/>
            <a:r>
              <a:rPr lang="fr"/>
              <a:t>Cinquième niveau</a:t>
            </a:r>
            <a:endParaRPr lang="en-US" dirty="0"/>
          </a:p>
        </p:txBody>
      </p:sp>
      <p:sp>
        <p:nvSpPr>
          <p:cNvPr id="4" name="Espace réservé de la date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020D9D58-8984-498B-A4DA-61EAC8A72DD8}" type="datetime1">
              <a:rPr lang="fr-FR" smtClean="0"/>
              <a:t>27/05/2022</a:t>
            </a:fld>
            <a:endParaRPr lang="en-US" dirty="0"/>
          </a:p>
        </p:txBody>
      </p:sp>
      <p:sp>
        <p:nvSpPr>
          <p:cNvPr id="5" name="Espace réservé du pied de page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dirty="0"/>
          </a:p>
        </p:txBody>
      </p:sp>
      <p:sp>
        <p:nvSpPr>
          <p:cNvPr id="6" name="Espace réservé du numéro de diapositive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microsoft.com/office/2018/10/relationships/comments" Target="../comments/modernComment_109_45DC3D0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microsoft.com/office/2018/10/relationships/comments" Target="../comments/modernComment_10A_53F09C8A.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e 5" descr="Zoom sur un logo&#10;&#10;Description générée automatiquement">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r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rtlCol="0">
            <a:normAutofit fontScale="90000"/>
          </a:bodyPr>
          <a:lstStyle/>
          <a:p>
            <a:pPr rtl="0"/>
            <a:r>
              <a:rPr lang="fr" sz="4400" dirty="0">
                <a:solidFill>
                  <a:schemeClr val="tx1"/>
                </a:solidFill>
              </a:rPr>
              <a:t>Le jeu du gobbler en python</a:t>
            </a:r>
          </a:p>
        </p:txBody>
      </p:sp>
      <p:sp>
        <p:nvSpPr>
          <p:cNvPr id="3" name="Sous-titr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rtlCol="0">
            <a:normAutofit/>
          </a:bodyPr>
          <a:lstStyle/>
          <a:p>
            <a:pPr rtl="0">
              <a:spcAft>
                <a:spcPts val="600"/>
              </a:spcAft>
            </a:pPr>
            <a:r>
              <a:rPr lang="fr" dirty="0">
                <a:solidFill>
                  <a:schemeClr val="tx1"/>
                </a:solidFill>
              </a:rPr>
              <a:t>« Morpion ++ »</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E0C384-5E8C-45F2-BB61-C4864D26506D}"/>
              </a:ext>
            </a:extLst>
          </p:cNvPr>
          <p:cNvSpPr>
            <a:spLocks noGrp="1"/>
          </p:cNvSpPr>
          <p:nvPr>
            <p:ph type="title"/>
          </p:nvPr>
        </p:nvSpPr>
        <p:spPr>
          <a:xfrm>
            <a:off x="465482" y="194091"/>
            <a:ext cx="10058400" cy="1371600"/>
          </a:xfrm>
        </p:spPr>
        <p:txBody>
          <a:bodyPr/>
          <a:lstStyle/>
          <a:p>
            <a:r>
              <a:rPr lang="fr-FR" dirty="0"/>
              <a:t>Déplacements de pions</a:t>
            </a:r>
          </a:p>
        </p:txBody>
      </p:sp>
      <p:pic>
        <p:nvPicPr>
          <p:cNvPr id="4" name="Image 3" descr="Une image contenant texte&#10;&#10;Description générée automatiquement">
            <a:extLst>
              <a:ext uri="{FF2B5EF4-FFF2-40B4-BE49-F238E27FC236}">
                <a16:creationId xmlns:a16="http://schemas.microsoft.com/office/drawing/2014/main" id="{2E5C98D9-8699-100B-5E1B-7F6694C1EC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3880" y="1388028"/>
            <a:ext cx="7124239" cy="5181771"/>
          </a:xfrm>
          <a:prstGeom prst="rect">
            <a:avLst/>
          </a:prstGeom>
          <a:ln>
            <a:noFill/>
          </a:ln>
          <a:effectLst>
            <a:softEdge rad="112500"/>
          </a:effectLst>
        </p:spPr>
      </p:pic>
    </p:spTree>
    <p:extLst>
      <p:ext uri="{BB962C8B-B14F-4D97-AF65-F5344CB8AC3E}">
        <p14:creationId xmlns:p14="http://schemas.microsoft.com/office/powerpoint/2010/main" val="1172061446"/>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BCAB24-6D38-4F11-A689-E79ECC0E367F}"/>
              </a:ext>
            </a:extLst>
          </p:cNvPr>
          <p:cNvSpPr>
            <a:spLocks noGrp="1"/>
          </p:cNvSpPr>
          <p:nvPr>
            <p:ph type="title"/>
          </p:nvPr>
        </p:nvSpPr>
        <p:spPr>
          <a:xfrm>
            <a:off x="460512" y="196794"/>
            <a:ext cx="10058400" cy="1371600"/>
          </a:xfrm>
        </p:spPr>
        <p:txBody>
          <a:bodyPr/>
          <a:lstStyle/>
          <a:p>
            <a:r>
              <a:rPr lang="fr-FR" dirty="0"/>
              <a:t>Déplacements de pions</a:t>
            </a:r>
          </a:p>
        </p:txBody>
      </p:sp>
      <p:pic>
        <p:nvPicPr>
          <p:cNvPr id="7" name="Image 6" descr="Une image contenant texte&#10;&#10;Description générée automatiquement">
            <a:extLst>
              <a:ext uri="{FF2B5EF4-FFF2-40B4-BE49-F238E27FC236}">
                <a16:creationId xmlns:a16="http://schemas.microsoft.com/office/drawing/2014/main" id="{4616A0FF-F16E-A994-F392-A6C1BED665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681" y="1466080"/>
            <a:ext cx="11478638" cy="4340360"/>
          </a:xfrm>
          <a:prstGeom prst="rect">
            <a:avLst/>
          </a:prstGeom>
          <a:ln>
            <a:noFill/>
          </a:ln>
          <a:effectLst>
            <a:softEdge rad="112500"/>
          </a:effectLst>
        </p:spPr>
      </p:pic>
    </p:spTree>
    <p:extLst>
      <p:ext uri="{BB962C8B-B14F-4D97-AF65-F5344CB8AC3E}">
        <p14:creationId xmlns:p14="http://schemas.microsoft.com/office/powerpoint/2010/main" val="1408277642"/>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36EE08-2008-4C41-8E4B-FB44D07B8AD6}"/>
              </a:ext>
            </a:extLst>
          </p:cNvPr>
          <p:cNvSpPr>
            <a:spLocks noGrp="1"/>
          </p:cNvSpPr>
          <p:nvPr>
            <p:ph type="title"/>
          </p:nvPr>
        </p:nvSpPr>
        <p:spPr>
          <a:xfrm>
            <a:off x="469640" y="157402"/>
            <a:ext cx="10058400" cy="1371600"/>
          </a:xfrm>
        </p:spPr>
        <p:txBody>
          <a:bodyPr/>
          <a:lstStyle/>
          <a:p>
            <a:r>
              <a:rPr lang="fr-FR" dirty="0"/>
              <a:t>Le gagnant ?</a:t>
            </a:r>
          </a:p>
        </p:txBody>
      </p:sp>
      <p:sp>
        <p:nvSpPr>
          <p:cNvPr id="3" name="Espace réservé du contenu 2">
            <a:extLst>
              <a:ext uri="{FF2B5EF4-FFF2-40B4-BE49-F238E27FC236}">
                <a16:creationId xmlns:a16="http://schemas.microsoft.com/office/drawing/2014/main" id="{05E81A5E-F9F8-48CE-9EDE-0F21CEC3AE0F}"/>
              </a:ext>
            </a:extLst>
          </p:cNvPr>
          <p:cNvSpPr>
            <a:spLocks noGrp="1"/>
          </p:cNvSpPr>
          <p:nvPr>
            <p:ph idx="1"/>
          </p:nvPr>
        </p:nvSpPr>
        <p:spPr>
          <a:xfrm>
            <a:off x="777551" y="1168286"/>
            <a:ext cx="10058400" cy="3849624"/>
          </a:xfrm>
        </p:spPr>
        <p:txBody>
          <a:bodyPr/>
          <a:lstStyle/>
          <a:p>
            <a:pPr marL="0" indent="0">
              <a:buNone/>
            </a:pPr>
            <a:r>
              <a:rPr lang="fr-FR" dirty="0"/>
              <a:t>Pour gagner, il faut aligner les croix comme ceci :</a:t>
            </a:r>
          </a:p>
        </p:txBody>
      </p:sp>
      <p:pic>
        <p:nvPicPr>
          <p:cNvPr id="5" name="Image 4" descr="Une image contenant shoji, mots croisés, bâtiment, horloge&#10;&#10;Description générée automatiquement">
            <a:extLst>
              <a:ext uri="{FF2B5EF4-FFF2-40B4-BE49-F238E27FC236}">
                <a16:creationId xmlns:a16="http://schemas.microsoft.com/office/drawing/2014/main" id="{FD310916-FB29-C8C9-8305-87D73284B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9711" y="1754156"/>
            <a:ext cx="7872578" cy="4142890"/>
          </a:xfrm>
          <a:prstGeom prst="rect">
            <a:avLst/>
          </a:prstGeom>
        </p:spPr>
      </p:pic>
    </p:spTree>
    <p:extLst>
      <p:ext uri="{BB962C8B-B14F-4D97-AF65-F5344CB8AC3E}">
        <p14:creationId xmlns:p14="http://schemas.microsoft.com/office/powerpoint/2010/main" val="3154716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texte, capture d’écran, équipement électronique, afficher&#10;&#10;Description générée automatiquement">
            <a:extLst>
              <a:ext uri="{FF2B5EF4-FFF2-40B4-BE49-F238E27FC236}">
                <a16:creationId xmlns:a16="http://schemas.microsoft.com/office/drawing/2014/main" id="{2090A8F0-2A0C-531C-712A-E12DB397ED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080" y="1070141"/>
            <a:ext cx="10149839" cy="5463468"/>
          </a:xfrm>
          <a:prstGeom prst="rect">
            <a:avLst/>
          </a:prstGeom>
          <a:ln>
            <a:noFill/>
          </a:ln>
          <a:effectLst>
            <a:softEdge rad="112500"/>
          </a:effectLst>
        </p:spPr>
      </p:pic>
      <p:sp>
        <p:nvSpPr>
          <p:cNvPr id="2" name="Titre 1">
            <a:extLst>
              <a:ext uri="{FF2B5EF4-FFF2-40B4-BE49-F238E27FC236}">
                <a16:creationId xmlns:a16="http://schemas.microsoft.com/office/drawing/2014/main" id="{25EE9789-D225-4898-A0C1-351979A4EE44}"/>
              </a:ext>
            </a:extLst>
          </p:cNvPr>
          <p:cNvSpPr>
            <a:spLocks noGrp="1"/>
          </p:cNvSpPr>
          <p:nvPr>
            <p:ph type="title"/>
          </p:nvPr>
        </p:nvSpPr>
        <p:spPr>
          <a:xfrm>
            <a:off x="475083" y="165771"/>
            <a:ext cx="10472057" cy="1371600"/>
          </a:xfrm>
        </p:spPr>
        <p:txBody>
          <a:bodyPr/>
          <a:lstStyle/>
          <a:p>
            <a:r>
              <a:rPr lang="fr-FR" dirty="0"/>
              <a:t>La vérification des lignes et des colonnes</a:t>
            </a:r>
          </a:p>
        </p:txBody>
      </p:sp>
    </p:spTree>
    <p:extLst>
      <p:ext uri="{BB962C8B-B14F-4D97-AF65-F5344CB8AC3E}">
        <p14:creationId xmlns:p14="http://schemas.microsoft.com/office/powerpoint/2010/main" val="3340768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3A0575-F684-432B-BD99-38B7B1E928E9}"/>
              </a:ext>
            </a:extLst>
          </p:cNvPr>
          <p:cNvSpPr>
            <a:spLocks noGrp="1"/>
          </p:cNvSpPr>
          <p:nvPr>
            <p:ph type="title"/>
          </p:nvPr>
        </p:nvSpPr>
        <p:spPr>
          <a:xfrm>
            <a:off x="457005" y="198029"/>
            <a:ext cx="10058400" cy="1371600"/>
          </a:xfrm>
        </p:spPr>
        <p:txBody>
          <a:bodyPr/>
          <a:lstStyle/>
          <a:p>
            <a:r>
              <a:rPr lang="fr-FR" dirty="0"/>
              <a:t>Le check des diagonales</a:t>
            </a:r>
          </a:p>
        </p:txBody>
      </p:sp>
      <p:pic>
        <p:nvPicPr>
          <p:cNvPr id="7" name="Image 6" descr="Une image contenant texte, capture d’écran, équipement électronique&#10;&#10;Description générée automatiquement">
            <a:extLst>
              <a:ext uri="{FF2B5EF4-FFF2-40B4-BE49-F238E27FC236}">
                <a16:creationId xmlns:a16="http://schemas.microsoft.com/office/drawing/2014/main" id="{2B443FF3-87EF-FA56-3373-978EB6DC78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175" y="1128564"/>
            <a:ext cx="10915650" cy="5398130"/>
          </a:xfrm>
          <a:prstGeom prst="rect">
            <a:avLst/>
          </a:prstGeom>
          <a:ln>
            <a:noFill/>
          </a:ln>
          <a:effectLst>
            <a:softEdge rad="112500"/>
          </a:effectLst>
        </p:spPr>
      </p:pic>
    </p:spTree>
    <p:extLst>
      <p:ext uri="{BB962C8B-B14F-4D97-AF65-F5344CB8AC3E}">
        <p14:creationId xmlns:p14="http://schemas.microsoft.com/office/powerpoint/2010/main" val="3287626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8DBB6E-1E15-4147-BB5A-5C3285CA4FC9}"/>
              </a:ext>
            </a:extLst>
          </p:cNvPr>
          <p:cNvSpPr>
            <a:spLocks noGrp="1"/>
          </p:cNvSpPr>
          <p:nvPr>
            <p:ph type="title"/>
          </p:nvPr>
        </p:nvSpPr>
        <p:spPr>
          <a:xfrm>
            <a:off x="766011" y="649224"/>
            <a:ext cx="10058400" cy="1371600"/>
          </a:xfrm>
        </p:spPr>
        <p:txBody>
          <a:bodyPr/>
          <a:lstStyle/>
          <a:p>
            <a:r>
              <a:rPr lang="fr-FR" dirty="0"/>
              <a:t>Conclusion</a:t>
            </a:r>
          </a:p>
        </p:txBody>
      </p:sp>
      <p:sp>
        <p:nvSpPr>
          <p:cNvPr id="3" name="Espace réservé du contenu 2">
            <a:extLst>
              <a:ext uri="{FF2B5EF4-FFF2-40B4-BE49-F238E27FC236}">
                <a16:creationId xmlns:a16="http://schemas.microsoft.com/office/drawing/2014/main" id="{F094314E-1907-4A6B-B664-161DFC37501F}"/>
              </a:ext>
            </a:extLst>
          </p:cNvPr>
          <p:cNvSpPr>
            <a:spLocks noGrp="1"/>
          </p:cNvSpPr>
          <p:nvPr>
            <p:ph idx="1"/>
          </p:nvPr>
        </p:nvSpPr>
        <p:spPr>
          <a:xfrm>
            <a:off x="1199151" y="2091089"/>
            <a:ext cx="10058400" cy="3849624"/>
          </a:xfrm>
        </p:spPr>
        <p:txBody>
          <a:bodyPr/>
          <a:lstStyle/>
          <a:p>
            <a:r>
              <a:rPr lang="fr-FR" sz="1600" dirty="0"/>
              <a:t>Difficultés rencontrées :</a:t>
            </a:r>
          </a:p>
          <a:p>
            <a:pPr lvl="1">
              <a:buFont typeface="Arial" panose="020B0604020202020204" pitchFamily="34" charset="0"/>
              <a:buChar char="•"/>
            </a:pPr>
            <a:r>
              <a:rPr lang="fr-FR" sz="1400" dirty="0"/>
              <a:t>Translater les règles du jeu vers du code sous python</a:t>
            </a:r>
          </a:p>
          <a:p>
            <a:pPr lvl="1">
              <a:buFont typeface="Arial" panose="020B0604020202020204" pitchFamily="34" charset="0"/>
              <a:buChar char="•"/>
            </a:pPr>
            <a:r>
              <a:rPr lang="fr-FR" sz="1400" dirty="0"/>
              <a:t>Prendre en compte la taille des pions sur le plateau</a:t>
            </a:r>
          </a:p>
          <a:p>
            <a:pPr lvl="1">
              <a:buFont typeface="Arial" panose="020B0604020202020204" pitchFamily="34" charset="0"/>
              <a:buChar char="•"/>
            </a:pPr>
            <a:r>
              <a:rPr lang="fr-FR" sz="1400" dirty="0"/>
              <a:t>Mémoire des mains des joueurs</a:t>
            </a:r>
          </a:p>
          <a:p>
            <a:pPr lvl="1">
              <a:buFont typeface="Arial" panose="020B0604020202020204" pitchFamily="34" charset="0"/>
              <a:buChar char="•"/>
            </a:pPr>
            <a:r>
              <a:rPr lang="fr-FR" sz="1400" dirty="0"/>
              <a:t>Implémenter un plateau en 3 dimensions</a:t>
            </a:r>
          </a:p>
          <a:p>
            <a:endParaRPr lang="fr-FR" sz="1600" dirty="0"/>
          </a:p>
          <a:p>
            <a:r>
              <a:rPr lang="fr-FR" sz="1600" dirty="0"/>
              <a:t>Améliorations du programme :</a:t>
            </a:r>
          </a:p>
          <a:p>
            <a:pPr lvl="1">
              <a:buFont typeface="Arial" panose="020B0604020202020204" pitchFamily="34" charset="0"/>
              <a:buChar char="•"/>
            </a:pPr>
            <a:r>
              <a:rPr lang="fr-FR" sz="1400" dirty="0"/>
              <a:t>Empêcher le jeu hors tableau et les tailles de pions qui n’existent pas</a:t>
            </a:r>
          </a:p>
          <a:p>
            <a:pPr lvl="1">
              <a:buFont typeface="Arial" panose="020B0604020202020204" pitchFamily="34" charset="0"/>
              <a:buChar char="•"/>
            </a:pPr>
            <a:r>
              <a:rPr lang="fr-FR" sz="1400" dirty="0"/>
              <a:t>Rendre l’interface plus « user-</a:t>
            </a:r>
            <a:r>
              <a:rPr lang="fr-FR" sz="1400" dirty="0" err="1"/>
              <a:t>friendly</a:t>
            </a:r>
            <a:r>
              <a:rPr lang="fr-FR" sz="1400" dirty="0"/>
              <a:t> »</a:t>
            </a:r>
          </a:p>
          <a:p>
            <a:pPr lvl="1">
              <a:buFont typeface="Arial" panose="020B0604020202020204" pitchFamily="34" charset="0"/>
              <a:buChar char="•"/>
            </a:pPr>
            <a:r>
              <a:rPr lang="fr-FR" sz="1400" dirty="0"/>
              <a:t>A la demande de notre professeur (adulé de tous) : remplacer les chiffres de la grille par des symboles Ascii de tailles différentes</a:t>
            </a:r>
          </a:p>
          <a:p>
            <a:pPr lvl="1">
              <a:buFont typeface="Arial" panose="020B0604020202020204" pitchFamily="34" charset="0"/>
              <a:buChar char="•"/>
            </a:pPr>
            <a:r>
              <a:rPr lang="fr-FR" sz="1400" dirty="0"/>
              <a:t>Ajouter une IA</a:t>
            </a:r>
          </a:p>
          <a:p>
            <a:pPr lvl="1">
              <a:buFont typeface="Arial" panose="020B0604020202020204" pitchFamily="34" charset="0"/>
              <a:buChar char="•"/>
            </a:pPr>
            <a:endParaRPr lang="fr-FR" dirty="0"/>
          </a:p>
        </p:txBody>
      </p:sp>
      <p:sp>
        <p:nvSpPr>
          <p:cNvPr id="4" name="Espace réservé de la date 3">
            <a:extLst>
              <a:ext uri="{FF2B5EF4-FFF2-40B4-BE49-F238E27FC236}">
                <a16:creationId xmlns:a16="http://schemas.microsoft.com/office/drawing/2014/main" id="{64AFC725-CD7D-40E9-85ED-C9150767959F}"/>
              </a:ext>
            </a:extLst>
          </p:cNvPr>
          <p:cNvSpPr>
            <a:spLocks noGrp="1"/>
          </p:cNvSpPr>
          <p:nvPr>
            <p:ph type="dt" sz="half" idx="10"/>
          </p:nvPr>
        </p:nvSpPr>
        <p:spPr/>
        <p:txBody>
          <a:bodyPr/>
          <a:lstStyle/>
          <a:p>
            <a:pPr rtl="0"/>
            <a:fld id="{802FE938-1586-4780-B61A-DD3B60BAB93C}" type="datetime1">
              <a:rPr lang="fr-FR" smtClean="0"/>
              <a:t>27/05/2022</a:t>
            </a:fld>
            <a:endParaRPr lang="en-US"/>
          </a:p>
        </p:txBody>
      </p:sp>
    </p:spTree>
    <p:extLst>
      <p:ext uri="{BB962C8B-B14F-4D97-AF65-F5344CB8AC3E}">
        <p14:creationId xmlns:p14="http://schemas.microsoft.com/office/powerpoint/2010/main" val="2979807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89F5C6-1180-3495-9963-0D4B336375F5}"/>
              </a:ext>
            </a:extLst>
          </p:cNvPr>
          <p:cNvSpPr>
            <a:spLocks noGrp="1"/>
          </p:cNvSpPr>
          <p:nvPr>
            <p:ph type="title"/>
          </p:nvPr>
        </p:nvSpPr>
        <p:spPr>
          <a:xfrm>
            <a:off x="721360" y="701040"/>
            <a:ext cx="10058400" cy="1371600"/>
          </a:xfrm>
        </p:spPr>
        <p:txBody>
          <a:bodyPr/>
          <a:lstStyle/>
          <a:p>
            <a:r>
              <a:rPr lang="fr-FR" dirty="0"/>
              <a:t>Sommaire</a:t>
            </a:r>
          </a:p>
        </p:txBody>
      </p:sp>
      <p:sp>
        <p:nvSpPr>
          <p:cNvPr id="3" name="Espace réservé du contenu 2">
            <a:extLst>
              <a:ext uri="{FF2B5EF4-FFF2-40B4-BE49-F238E27FC236}">
                <a16:creationId xmlns:a16="http://schemas.microsoft.com/office/drawing/2014/main" id="{091CFEA7-2C2D-D362-C36E-8343062DDD8F}"/>
              </a:ext>
            </a:extLst>
          </p:cNvPr>
          <p:cNvSpPr>
            <a:spLocks noGrp="1"/>
          </p:cNvSpPr>
          <p:nvPr>
            <p:ph idx="1"/>
          </p:nvPr>
        </p:nvSpPr>
        <p:spPr>
          <a:xfrm>
            <a:off x="1391920" y="2185416"/>
            <a:ext cx="10058400" cy="3849624"/>
          </a:xfrm>
        </p:spPr>
        <p:txBody>
          <a:bodyPr>
            <a:normAutofit/>
          </a:bodyPr>
          <a:lstStyle/>
          <a:p>
            <a:pPr>
              <a:buFont typeface="Arial" panose="020B0604020202020204" pitchFamily="34" charset="0"/>
              <a:buChar char="•"/>
            </a:pPr>
            <a:r>
              <a:rPr lang="fr-FR" sz="2400" dirty="0"/>
              <a:t>Introduction</a:t>
            </a:r>
          </a:p>
          <a:p>
            <a:pPr>
              <a:buFont typeface="Arial" panose="020B0604020202020204" pitchFamily="34" charset="0"/>
              <a:buChar char="•"/>
            </a:pPr>
            <a:r>
              <a:rPr lang="fr-FR" sz="2400" dirty="0"/>
              <a:t>Présentation de l’algorithme</a:t>
            </a:r>
          </a:p>
          <a:p>
            <a:pPr>
              <a:buFont typeface="Arial" panose="020B0604020202020204" pitchFamily="34" charset="0"/>
              <a:buChar char="•"/>
            </a:pPr>
            <a:r>
              <a:rPr lang="fr-FR" sz="2400" dirty="0"/>
              <a:t>Présentation du sous programme : le déplacement des pions</a:t>
            </a:r>
          </a:p>
          <a:p>
            <a:pPr>
              <a:buFont typeface="Arial" panose="020B0604020202020204" pitchFamily="34" charset="0"/>
              <a:buChar char="•"/>
            </a:pPr>
            <a:r>
              <a:rPr lang="fr-FR" sz="2400" dirty="0"/>
              <a:t>Présentation du sous programme : les conditions de victoire</a:t>
            </a:r>
          </a:p>
          <a:p>
            <a:pPr>
              <a:buFont typeface="Arial" panose="020B0604020202020204" pitchFamily="34" charset="0"/>
              <a:buChar char="•"/>
            </a:pPr>
            <a:r>
              <a:rPr lang="fr-FR" sz="2400" dirty="0"/>
              <a:t>Démonstration du programme</a:t>
            </a:r>
          </a:p>
          <a:p>
            <a:pPr>
              <a:buFont typeface="Arial" panose="020B0604020202020204" pitchFamily="34" charset="0"/>
              <a:buChar char="•"/>
            </a:pPr>
            <a:r>
              <a:rPr lang="fr-FR" sz="2400" dirty="0"/>
              <a:t>Conclusion</a:t>
            </a:r>
          </a:p>
        </p:txBody>
      </p:sp>
      <p:sp>
        <p:nvSpPr>
          <p:cNvPr id="4" name="Espace réservé de la date 3">
            <a:extLst>
              <a:ext uri="{FF2B5EF4-FFF2-40B4-BE49-F238E27FC236}">
                <a16:creationId xmlns:a16="http://schemas.microsoft.com/office/drawing/2014/main" id="{DB4FAE2E-91DA-0D62-5EA1-D154A56F0AD8}"/>
              </a:ext>
            </a:extLst>
          </p:cNvPr>
          <p:cNvSpPr>
            <a:spLocks noGrp="1"/>
          </p:cNvSpPr>
          <p:nvPr>
            <p:ph type="dt" sz="half" idx="10"/>
          </p:nvPr>
        </p:nvSpPr>
        <p:spPr/>
        <p:txBody>
          <a:bodyPr/>
          <a:lstStyle/>
          <a:p>
            <a:pPr rtl="0"/>
            <a:fld id="{802FE938-1586-4780-B61A-DD3B60BAB93C}" type="datetime1">
              <a:rPr lang="fr-FR" smtClean="0"/>
              <a:t>27/05/2022</a:t>
            </a:fld>
            <a:endParaRPr lang="en-US"/>
          </a:p>
        </p:txBody>
      </p:sp>
    </p:spTree>
    <p:extLst>
      <p:ext uri="{BB962C8B-B14F-4D97-AF65-F5344CB8AC3E}">
        <p14:creationId xmlns:p14="http://schemas.microsoft.com/office/powerpoint/2010/main" val="2743683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DB00BC-020A-4AF5-A727-6BD5691C96FA}"/>
              </a:ext>
            </a:extLst>
          </p:cNvPr>
          <p:cNvSpPr>
            <a:spLocks noGrp="1"/>
          </p:cNvSpPr>
          <p:nvPr>
            <p:ph type="title"/>
          </p:nvPr>
        </p:nvSpPr>
        <p:spPr/>
        <p:txBody>
          <a:bodyPr/>
          <a:lstStyle/>
          <a:p>
            <a:r>
              <a:rPr lang="fr-FR" dirty="0"/>
              <a:t>Contexte</a:t>
            </a:r>
          </a:p>
        </p:txBody>
      </p:sp>
      <p:sp>
        <p:nvSpPr>
          <p:cNvPr id="3" name="Espace réservé du contenu 2">
            <a:extLst>
              <a:ext uri="{FF2B5EF4-FFF2-40B4-BE49-F238E27FC236}">
                <a16:creationId xmlns:a16="http://schemas.microsoft.com/office/drawing/2014/main" id="{E2F6B6FE-B14F-4FAE-93E6-6BD95D2AF41A}"/>
              </a:ext>
            </a:extLst>
          </p:cNvPr>
          <p:cNvSpPr>
            <a:spLocks noGrp="1"/>
          </p:cNvSpPr>
          <p:nvPr>
            <p:ph idx="1"/>
          </p:nvPr>
        </p:nvSpPr>
        <p:spPr>
          <a:xfrm>
            <a:off x="974090" y="2589302"/>
            <a:ext cx="10058400" cy="3849624"/>
          </a:xfrm>
        </p:spPr>
        <p:txBody>
          <a:bodyPr>
            <a:normAutofit/>
          </a:bodyPr>
          <a:lstStyle/>
          <a:p>
            <a:r>
              <a:rPr lang="fr-FR" sz="1800" dirty="0"/>
              <a:t>Reproduction du jeu Gobbler en python</a:t>
            </a:r>
          </a:p>
          <a:p>
            <a:endParaRPr lang="fr-FR" sz="1800" dirty="0"/>
          </a:p>
          <a:p>
            <a:r>
              <a:rPr lang="fr-FR" sz="1800" b="1" u="sng" dirty="0"/>
              <a:t>Les règles : </a:t>
            </a:r>
            <a:r>
              <a:rPr lang="fr-FR" sz="1800" dirty="0"/>
              <a:t>Les Gobblets empilés doivent être joués dans l'ordre, en prenant toujours la pièce du dessus. Un mouvement se fait vers une case vide ou vers une case occupée par un Gobblet plus petit, qui est alors "gobé". Dès qu'un joueur aligne 4 Gobblets visibles de sa couleur, il gagne la partie.</a:t>
            </a:r>
          </a:p>
          <a:p>
            <a:endParaRPr lang="fr-FR" sz="1800" dirty="0"/>
          </a:p>
          <a:p>
            <a:r>
              <a:rPr lang="fr-FR" sz="1800" dirty="0"/>
              <a:t>3 tailles différentes par jour : 2 petits, 2 moyens, 2 grands</a:t>
            </a:r>
          </a:p>
          <a:p>
            <a:pPr marL="0" indent="0">
              <a:buNone/>
            </a:pPr>
            <a:endParaRPr lang="fr-FR" sz="1600" dirty="0"/>
          </a:p>
        </p:txBody>
      </p:sp>
      <p:pic>
        <p:nvPicPr>
          <p:cNvPr id="5" name="Image 4" descr="Une image contenant jouet, décoré&#10;&#10;Description générée automatiquement">
            <a:extLst>
              <a:ext uri="{FF2B5EF4-FFF2-40B4-BE49-F238E27FC236}">
                <a16:creationId xmlns:a16="http://schemas.microsoft.com/office/drawing/2014/main" id="{009F89D5-51EE-1916-4891-7875262C2A15}"/>
              </a:ext>
            </a:extLst>
          </p:cNvPr>
          <p:cNvPicPr>
            <a:picLocks noChangeAspect="1"/>
          </p:cNvPicPr>
          <p:nvPr/>
        </p:nvPicPr>
        <p:blipFill rotWithShape="1">
          <a:blip r:embed="rId2">
            <a:extLst>
              <a:ext uri="{28A0092B-C50C-407E-A947-70E740481C1C}">
                <a14:useLocalDpi xmlns:a14="http://schemas.microsoft.com/office/drawing/2010/main" val="0"/>
              </a:ext>
            </a:extLst>
          </a:blip>
          <a:srcRect l="1718" t="2523" r="2717" b="2610"/>
          <a:stretch/>
        </p:blipFill>
        <p:spPr>
          <a:xfrm>
            <a:off x="8562976" y="352425"/>
            <a:ext cx="3181350" cy="2686050"/>
          </a:xfrm>
          <a:prstGeom prst="rect">
            <a:avLst/>
          </a:prstGeom>
        </p:spPr>
      </p:pic>
    </p:spTree>
    <p:extLst>
      <p:ext uri="{BB962C8B-B14F-4D97-AF65-F5344CB8AC3E}">
        <p14:creationId xmlns:p14="http://schemas.microsoft.com/office/powerpoint/2010/main" val="263773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CAE206-3B52-4D3F-B03A-FF7DBA48AEFD}"/>
              </a:ext>
            </a:extLst>
          </p:cNvPr>
          <p:cNvSpPr>
            <a:spLocks noGrp="1"/>
          </p:cNvSpPr>
          <p:nvPr>
            <p:ph type="title"/>
          </p:nvPr>
        </p:nvSpPr>
        <p:spPr>
          <a:xfrm>
            <a:off x="525138" y="258698"/>
            <a:ext cx="10058400" cy="1371600"/>
          </a:xfrm>
        </p:spPr>
        <p:txBody>
          <a:bodyPr anchor="ctr">
            <a:normAutofit/>
          </a:bodyPr>
          <a:lstStyle/>
          <a:p>
            <a:r>
              <a:rPr lang="fr-FR" dirty="0"/>
              <a:t>Présentation du schéma algorithme</a:t>
            </a:r>
          </a:p>
        </p:txBody>
      </p:sp>
      <p:sp>
        <p:nvSpPr>
          <p:cNvPr id="14" name="Date Placeholder 3">
            <a:extLst>
              <a:ext uri="{FF2B5EF4-FFF2-40B4-BE49-F238E27FC236}">
                <a16:creationId xmlns:a16="http://schemas.microsoft.com/office/drawing/2014/main" id="{4464A110-61C7-33E4-F89A-B55FC33BC235}"/>
              </a:ext>
            </a:extLst>
          </p:cNvPr>
          <p:cNvSpPr>
            <a:spLocks noGrp="1"/>
          </p:cNvSpPr>
          <p:nvPr>
            <p:ph type="dt" sz="half" idx="10"/>
          </p:nvPr>
        </p:nvSpPr>
        <p:spPr>
          <a:xfrm>
            <a:off x="7256794" y="6035040"/>
            <a:ext cx="2893045" cy="365760"/>
          </a:xfrm>
        </p:spPr>
        <p:txBody>
          <a:bodyPr/>
          <a:lstStyle/>
          <a:p>
            <a:pPr rtl="0">
              <a:spcAft>
                <a:spcPts val="600"/>
              </a:spcAft>
            </a:pPr>
            <a:fld id="{802FE938-1586-4780-B61A-DD3B60BAB93C}" type="datetime1">
              <a:rPr lang="fr-FR" smtClean="0"/>
              <a:pPr rtl="0">
                <a:spcAft>
                  <a:spcPts val="600"/>
                </a:spcAft>
              </a:pPr>
              <a:t>27/05/2022</a:t>
            </a:fld>
            <a:endParaRPr lang="en-US"/>
          </a:p>
        </p:txBody>
      </p:sp>
      <p:grpSp>
        <p:nvGrpSpPr>
          <p:cNvPr id="13" name="Groupe 12">
            <a:extLst>
              <a:ext uri="{FF2B5EF4-FFF2-40B4-BE49-F238E27FC236}">
                <a16:creationId xmlns:a16="http://schemas.microsoft.com/office/drawing/2014/main" id="{A78BB80D-7F2F-EC76-6B15-2843E48D97FE}"/>
              </a:ext>
            </a:extLst>
          </p:cNvPr>
          <p:cNvGrpSpPr/>
          <p:nvPr/>
        </p:nvGrpSpPr>
        <p:grpSpPr>
          <a:xfrm>
            <a:off x="357187" y="2328519"/>
            <a:ext cx="11496675" cy="2784060"/>
            <a:chOff x="357187" y="2328519"/>
            <a:chExt cx="11496675" cy="2784060"/>
          </a:xfrm>
        </p:grpSpPr>
        <p:pic>
          <p:nvPicPr>
            <p:cNvPr id="9" name="Image 8">
              <a:extLst>
                <a:ext uri="{FF2B5EF4-FFF2-40B4-BE49-F238E27FC236}">
                  <a16:creationId xmlns:a16="http://schemas.microsoft.com/office/drawing/2014/main" id="{2A379549-91C4-E14A-7D91-5EC45F6643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187" y="2328519"/>
              <a:ext cx="11496675" cy="2784060"/>
            </a:xfrm>
            <a:prstGeom prst="rect">
              <a:avLst/>
            </a:prstGeom>
          </p:spPr>
        </p:pic>
        <p:sp>
          <p:nvSpPr>
            <p:cNvPr id="11" name="ZoneTexte 10">
              <a:extLst>
                <a:ext uri="{FF2B5EF4-FFF2-40B4-BE49-F238E27FC236}">
                  <a16:creationId xmlns:a16="http://schemas.microsoft.com/office/drawing/2014/main" id="{B530B6A4-4012-D1AF-029B-38C252FB09F3}"/>
                </a:ext>
              </a:extLst>
            </p:cNvPr>
            <p:cNvSpPr txBox="1"/>
            <p:nvPr/>
          </p:nvSpPr>
          <p:spPr>
            <a:xfrm>
              <a:off x="2916555" y="4371288"/>
              <a:ext cx="457200" cy="192360"/>
            </a:xfrm>
            <a:prstGeom prst="rect">
              <a:avLst/>
            </a:prstGeom>
            <a:noFill/>
          </p:spPr>
          <p:txBody>
            <a:bodyPr wrap="square" rtlCol="0">
              <a:spAutoFit/>
            </a:bodyPr>
            <a:lstStyle/>
            <a:p>
              <a:r>
                <a:rPr lang="fr-FR" sz="650" dirty="0">
                  <a:solidFill>
                    <a:schemeClr val="tx1">
                      <a:lumMod val="75000"/>
                      <a:lumOff val="25000"/>
                    </a:schemeClr>
                  </a:solidFill>
                </a:rPr>
                <a:t>i</a:t>
              </a:r>
            </a:p>
          </p:txBody>
        </p:sp>
      </p:grpSp>
    </p:spTree>
    <p:extLst>
      <p:ext uri="{BB962C8B-B14F-4D97-AF65-F5344CB8AC3E}">
        <p14:creationId xmlns:p14="http://schemas.microsoft.com/office/powerpoint/2010/main" val="4071587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descr="Une image contenant texte&#10;&#10;Description générée automatiquement">
            <a:extLst>
              <a:ext uri="{FF2B5EF4-FFF2-40B4-BE49-F238E27FC236}">
                <a16:creationId xmlns:a16="http://schemas.microsoft.com/office/drawing/2014/main" id="{330AD0BB-F93E-3B42-B66E-AE3FCE49DE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 y="1088059"/>
            <a:ext cx="11496675" cy="5687723"/>
          </a:xfrm>
          <a:prstGeom prst="rect">
            <a:avLst/>
          </a:prstGeom>
          <a:ln>
            <a:noFill/>
          </a:ln>
          <a:effectLst>
            <a:softEdge rad="112500"/>
          </a:effectLst>
        </p:spPr>
      </p:pic>
      <p:sp>
        <p:nvSpPr>
          <p:cNvPr id="2" name="Titre 1">
            <a:extLst>
              <a:ext uri="{FF2B5EF4-FFF2-40B4-BE49-F238E27FC236}">
                <a16:creationId xmlns:a16="http://schemas.microsoft.com/office/drawing/2014/main" id="{0F256609-81AC-97B4-2AFD-2448556C98EE}"/>
              </a:ext>
            </a:extLst>
          </p:cNvPr>
          <p:cNvSpPr>
            <a:spLocks noGrp="1"/>
          </p:cNvSpPr>
          <p:nvPr>
            <p:ph type="title"/>
          </p:nvPr>
        </p:nvSpPr>
        <p:spPr>
          <a:xfrm>
            <a:off x="454693" y="276225"/>
            <a:ext cx="10058400" cy="1371600"/>
          </a:xfrm>
        </p:spPr>
        <p:txBody>
          <a:bodyPr/>
          <a:lstStyle/>
          <a:p>
            <a:r>
              <a:rPr lang="fr-FR" dirty="0"/>
              <a:t>Programme principal</a:t>
            </a:r>
          </a:p>
        </p:txBody>
      </p:sp>
    </p:spTree>
    <p:extLst>
      <p:ext uri="{BB962C8B-B14F-4D97-AF65-F5344CB8AC3E}">
        <p14:creationId xmlns:p14="http://schemas.microsoft.com/office/powerpoint/2010/main" val="1738872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descr="Une image contenant texte&#10;&#10;Description générée automatiquement">
            <a:extLst>
              <a:ext uri="{FF2B5EF4-FFF2-40B4-BE49-F238E27FC236}">
                <a16:creationId xmlns:a16="http://schemas.microsoft.com/office/drawing/2014/main" id="{2A8995E8-EE59-B200-0E36-811C218CE3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7265" y="4222054"/>
            <a:ext cx="4824000" cy="2383217"/>
          </a:xfrm>
          <a:prstGeom prst="rect">
            <a:avLst/>
          </a:prstGeom>
          <a:ln>
            <a:noFill/>
          </a:ln>
          <a:effectLst>
            <a:softEdge rad="112500"/>
          </a:effectLst>
        </p:spPr>
      </p:pic>
      <p:sp>
        <p:nvSpPr>
          <p:cNvPr id="2" name="Titre 1">
            <a:extLst>
              <a:ext uri="{FF2B5EF4-FFF2-40B4-BE49-F238E27FC236}">
                <a16:creationId xmlns:a16="http://schemas.microsoft.com/office/drawing/2014/main" id="{B69173F6-C9C3-4274-B621-41495EAF6A1F}"/>
              </a:ext>
            </a:extLst>
          </p:cNvPr>
          <p:cNvSpPr>
            <a:spLocks noGrp="1"/>
          </p:cNvSpPr>
          <p:nvPr>
            <p:ph type="title"/>
          </p:nvPr>
        </p:nvSpPr>
        <p:spPr>
          <a:xfrm>
            <a:off x="502050" y="326190"/>
            <a:ext cx="10058400" cy="1371600"/>
          </a:xfrm>
        </p:spPr>
        <p:txBody>
          <a:bodyPr/>
          <a:lstStyle/>
          <a:p>
            <a:r>
              <a:rPr lang="fr-FR" dirty="0"/>
              <a:t>Définitions</a:t>
            </a:r>
          </a:p>
        </p:txBody>
      </p:sp>
      <p:sp>
        <p:nvSpPr>
          <p:cNvPr id="3" name="Espace réservé du contenu 2">
            <a:extLst>
              <a:ext uri="{FF2B5EF4-FFF2-40B4-BE49-F238E27FC236}">
                <a16:creationId xmlns:a16="http://schemas.microsoft.com/office/drawing/2014/main" id="{2DE1FFEC-7B99-47E3-9C2D-7890A34818F8}"/>
              </a:ext>
            </a:extLst>
          </p:cNvPr>
          <p:cNvSpPr>
            <a:spLocks noGrp="1"/>
          </p:cNvSpPr>
          <p:nvPr>
            <p:ph idx="1"/>
          </p:nvPr>
        </p:nvSpPr>
        <p:spPr>
          <a:xfrm>
            <a:off x="1029477" y="1817909"/>
            <a:ext cx="5809473" cy="774202"/>
          </a:xfrm>
        </p:spPr>
        <p:txBody>
          <a:bodyPr>
            <a:normAutofit/>
          </a:bodyPr>
          <a:lstStyle/>
          <a:p>
            <a:pPr>
              <a:buFont typeface="Courier New" panose="02070309020205020404" pitchFamily="49" charset="0"/>
              <a:buChar char="o"/>
            </a:pPr>
            <a:r>
              <a:rPr lang="fr-FR" sz="1800" dirty="0"/>
              <a:t>Les classes: Rassemblement de fonctions afin de créer des objets </a:t>
            </a:r>
          </a:p>
          <a:p>
            <a:pPr marL="0" indent="0">
              <a:buNone/>
            </a:pPr>
            <a:endParaRPr lang="fr-FR" sz="1800" dirty="0"/>
          </a:p>
          <a:p>
            <a:pPr>
              <a:buFont typeface="Courier New" panose="02070309020205020404" pitchFamily="49" charset="0"/>
              <a:buChar char="o"/>
            </a:pPr>
            <a:endParaRPr lang="fr-FR" sz="1800" dirty="0"/>
          </a:p>
          <a:p>
            <a:pPr>
              <a:buFont typeface="Courier New" panose="02070309020205020404" pitchFamily="49" charset="0"/>
              <a:buChar char="o"/>
            </a:pPr>
            <a:endParaRPr lang="fr-FR" sz="1800" dirty="0"/>
          </a:p>
        </p:txBody>
      </p:sp>
      <p:pic>
        <p:nvPicPr>
          <p:cNvPr id="8" name="Image 7" descr="Une image contenant texte&#10;&#10;Description générée automatiquement">
            <a:extLst>
              <a:ext uri="{FF2B5EF4-FFF2-40B4-BE49-F238E27FC236}">
                <a16:creationId xmlns:a16="http://schemas.microsoft.com/office/drawing/2014/main" id="{7A0B8CCF-9BD2-4D24-39D6-3267F95B73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4571" y="2641799"/>
            <a:ext cx="4669388" cy="2075755"/>
          </a:xfrm>
          <a:prstGeom prst="rect">
            <a:avLst/>
          </a:prstGeom>
          <a:ln>
            <a:noFill/>
          </a:ln>
          <a:effectLst>
            <a:softEdge rad="112500"/>
          </a:effectLst>
        </p:spPr>
      </p:pic>
      <p:sp>
        <p:nvSpPr>
          <p:cNvPr id="11" name="ZoneTexte 10">
            <a:extLst>
              <a:ext uri="{FF2B5EF4-FFF2-40B4-BE49-F238E27FC236}">
                <a16:creationId xmlns:a16="http://schemas.microsoft.com/office/drawing/2014/main" id="{D7823413-35A5-5E42-3304-0BD269E5679B}"/>
              </a:ext>
            </a:extLst>
          </p:cNvPr>
          <p:cNvSpPr txBox="1"/>
          <p:nvPr/>
        </p:nvSpPr>
        <p:spPr>
          <a:xfrm>
            <a:off x="1029477" y="4624905"/>
            <a:ext cx="5809473" cy="1200329"/>
          </a:xfrm>
          <a:prstGeom prst="rect">
            <a:avLst/>
          </a:prstGeom>
          <a:noFill/>
        </p:spPr>
        <p:txBody>
          <a:bodyPr wrap="square" rtlCol="0">
            <a:spAutoFit/>
          </a:bodyPr>
          <a:lstStyle/>
          <a:p>
            <a:pPr marL="285750" indent="-285750">
              <a:buFont typeface="Courier New" panose="02070309020205020404" pitchFamily="49" charset="0"/>
              <a:buChar char="o"/>
            </a:pPr>
            <a:r>
              <a:rPr lang="fr-FR" sz="1800" dirty="0"/>
              <a:t>.pop : commande permettant de retirer un élément d’une liste, opposé de la commande « .append »</a:t>
            </a:r>
          </a:p>
          <a:p>
            <a:pPr marL="285750" indent="-285750">
              <a:buFont typeface="Courier New" panose="02070309020205020404" pitchFamily="49" charset="0"/>
              <a:buChar char="o"/>
            </a:pPr>
            <a:endParaRPr lang="fr-FR" dirty="0"/>
          </a:p>
        </p:txBody>
      </p:sp>
      <p:sp>
        <p:nvSpPr>
          <p:cNvPr id="12" name="ZoneTexte 11">
            <a:extLst>
              <a:ext uri="{FF2B5EF4-FFF2-40B4-BE49-F238E27FC236}">
                <a16:creationId xmlns:a16="http://schemas.microsoft.com/office/drawing/2014/main" id="{A6191C95-4322-AF89-B5E1-D978B16A3E45}"/>
              </a:ext>
            </a:extLst>
          </p:cNvPr>
          <p:cNvSpPr txBox="1"/>
          <p:nvPr/>
        </p:nvSpPr>
        <p:spPr>
          <a:xfrm>
            <a:off x="1029477" y="3210237"/>
            <a:ext cx="5809473" cy="923330"/>
          </a:xfrm>
          <a:prstGeom prst="rect">
            <a:avLst/>
          </a:prstGeom>
          <a:noFill/>
        </p:spPr>
        <p:txBody>
          <a:bodyPr wrap="square" rtlCol="0">
            <a:spAutoFit/>
          </a:bodyPr>
          <a:lstStyle/>
          <a:p>
            <a:pPr marL="285750" indent="-285750">
              <a:buFont typeface="Courier New" panose="02070309020205020404" pitchFamily="49" charset="0"/>
              <a:buChar char="o"/>
            </a:pPr>
            <a:r>
              <a:rPr lang="fr-FR" sz="1800" dirty="0"/>
              <a:t>Les objets : Un objet est une instance de classe, on peut en créer autant que voulu en se basant sur une classe</a:t>
            </a:r>
          </a:p>
        </p:txBody>
      </p:sp>
      <p:pic>
        <p:nvPicPr>
          <p:cNvPr id="14" name="Image 13" descr="Une image contenant texte&#10;&#10;Description générée automatiquement">
            <a:extLst>
              <a:ext uri="{FF2B5EF4-FFF2-40B4-BE49-F238E27FC236}">
                <a16:creationId xmlns:a16="http://schemas.microsoft.com/office/drawing/2014/main" id="{40820FA4-3B91-24ED-F4FE-42A1245D50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4571" y="1218046"/>
            <a:ext cx="4669388" cy="1838041"/>
          </a:xfrm>
          <a:prstGeom prst="rect">
            <a:avLst/>
          </a:prstGeom>
          <a:ln>
            <a:noFill/>
          </a:ln>
          <a:effectLst>
            <a:softEdge rad="112500"/>
          </a:effectLst>
        </p:spPr>
      </p:pic>
    </p:spTree>
    <p:extLst>
      <p:ext uri="{BB962C8B-B14F-4D97-AF65-F5344CB8AC3E}">
        <p14:creationId xmlns:p14="http://schemas.microsoft.com/office/powerpoint/2010/main" val="3156034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D70462-80CE-4043-8C35-1920F70816CE}"/>
              </a:ext>
            </a:extLst>
          </p:cNvPr>
          <p:cNvSpPr>
            <a:spLocks noGrp="1"/>
          </p:cNvSpPr>
          <p:nvPr>
            <p:ph type="title"/>
          </p:nvPr>
        </p:nvSpPr>
        <p:spPr/>
        <p:txBody>
          <a:bodyPr/>
          <a:lstStyle/>
          <a:p>
            <a:r>
              <a:rPr lang="fr-FR" dirty="0"/>
              <a:t>&amp; le programme ?</a:t>
            </a:r>
          </a:p>
        </p:txBody>
      </p:sp>
      <p:sp>
        <p:nvSpPr>
          <p:cNvPr id="3" name="Espace réservé du contenu 2">
            <a:extLst>
              <a:ext uri="{FF2B5EF4-FFF2-40B4-BE49-F238E27FC236}">
                <a16:creationId xmlns:a16="http://schemas.microsoft.com/office/drawing/2014/main" id="{287D4469-517F-400B-9C71-DACBD1DBF479}"/>
              </a:ext>
            </a:extLst>
          </p:cNvPr>
          <p:cNvSpPr>
            <a:spLocks noGrp="1"/>
          </p:cNvSpPr>
          <p:nvPr>
            <p:ph idx="1"/>
          </p:nvPr>
        </p:nvSpPr>
        <p:spPr>
          <a:xfrm>
            <a:off x="1406670" y="2131585"/>
            <a:ext cx="10058400" cy="3849624"/>
          </a:xfrm>
        </p:spPr>
        <p:txBody>
          <a:bodyPr>
            <a:normAutofit fontScale="62500" lnSpcReduction="20000"/>
          </a:bodyPr>
          <a:lstStyle/>
          <a:p>
            <a:pPr marL="0" indent="0">
              <a:buNone/>
            </a:pPr>
            <a:r>
              <a:rPr lang="fr-FR" dirty="0"/>
              <a:t>class Gobbler:    size = 0    </a:t>
            </a:r>
            <a:r>
              <a:rPr lang="fr-FR" dirty="0" err="1"/>
              <a:t>player_id</a:t>
            </a:r>
            <a:r>
              <a:rPr lang="fr-FR" dirty="0"/>
              <a:t> = 0    </a:t>
            </a:r>
            <a:r>
              <a:rPr lang="fr-FR" dirty="0" err="1"/>
              <a:t>def</a:t>
            </a:r>
            <a:r>
              <a:rPr lang="fr-FR" dirty="0"/>
              <a:t> __init__(self, </a:t>
            </a:r>
            <a:r>
              <a:rPr lang="fr-FR" dirty="0" err="1"/>
              <a:t>player_id</a:t>
            </a:r>
            <a:r>
              <a:rPr lang="fr-FR" dirty="0"/>
              <a:t>, size):        </a:t>
            </a:r>
            <a:r>
              <a:rPr lang="fr-FR" dirty="0" err="1"/>
              <a:t>self.player_id</a:t>
            </a:r>
            <a:r>
              <a:rPr lang="fr-FR" dirty="0"/>
              <a:t> = </a:t>
            </a:r>
            <a:r>
              <a:rPr lang="fr-FR" dirty="0" err="1"/>
              <a:t>player_id</a:t>
            </a:r>
            <a:r>
              <a:rPr lang="fr-FR" dirty="0"/>
              <a:t>        </a:t>
            </a:r>
            <a:r>
              <a:rPr lang="fr-FR" dirty="0" err="1"/>
              <a:t>self.size</a:t>
            </a:r>
            <a:r>
              <a:rPr lang="fr-FR" dirty="0"/>
              <a:t> = size        </a:t>
            </a:r>
            <a:r>
              <a:rPr lang="fr-FR" dirty="0" err="1"/>
              <a:t>def</a:t>
            </a:r>
            <a:r>
              <a:rPr lang="fr-FR" dirty="0"/>
              <a:t> __gt__(self, </a:t>
            </a:r>
            <a:r>
              <a:rPr lang="fr-FR" dirty="0" err="1"/>
              <a:t>other_gob</a:t>
            </a:r>
            <a:r>
              <a:rPr lang="fr-FR" dirty="0"/>
              <a:t>):        return </a:t>
            </a:r>
            <a:r>
              <a:rPr lang="fr-FR" dirty="0" err="1"/>
              <a:t>self.size</a:t>
            </a:r>
            <a:r>
              <a:rPr lang="fr-FR" dirty="0"/>
              <a:t> &gt; </a:t>
            </a:r>
            <a:r>
              <a:rPr lang="fr-FR" dirty="0" err="1"/>
              <a:t>other_gob.size</a:t>
            </a:r>
            <a:r>
              <a:rPr lang="fr-FR" dirty="0"/>
              <a:t> if </a:t>
            </a:r>
            <a:r>
              <a:rPr lang="fr-FR" dirty="0" err="1"/>
              <a:t>other_gob</a:t>
            </a:r>
            <a:r>
              <a:rPr lang="fr-FR" dirty="0"/>
              <a:t> is not None </a:t>
            </a:r>
            <a:r>
              <a:rPr lang="fr-FR" dirty="0" err="1"/>
              <a:t>else</a:t>
            </a:r>
            <a:r>
              <a:rPr lang="fr-FR" dirty="0"/>
              <a:t> </a:t>
            </a:r>
            <a:r>
              <a:rPr lang="fr-FR" dirty="0" err="1"/>
              <a:t>Trueclass</a:t>
            </a:r>
            <a:r>
              <a:rPr lang="fr-FR" dirty="0"/>
              <a:t> Player:  </a:t>
            </a:r>
            <a:r>
              <a:rPr lang="fr-FR" dirty="0" err="1"/>
              <a:t>gobblers</a:t>
            </a:r>
            <a:r>
              <a:rPr lang="fr-FR" dirty="0"/>
              <a:t> = None  id = None  </a:t>
            </a:r>
            <a:r>
              <a:rPr lang="fr-FR" dirty="0" err="1"/>
              <a:t>def</a:t>
            </a:r>
            <a:r>
              <a:rPr lang="fr-FR" dirty="0"/>
              <a:t> __init__(self, id):    self.id = id    </a:t>
            </a:r>
            <a:r>
              <a:rPr lang="fr-FR" dirty="0" err="1"/>
              <a:t>self.gobblers</a:t>
            </a:r>
            <a:r>
              <a:rPr lang="fr-FR" dirty="0"/>
              <a:t> = </a:t>
            </a:r>
            <a:r>
              <a:rPr lang="fr-FR" dirty="0" err="1"/>
              <a:t>list</a:t>
            </a:r>
            <a:r>
              <a:rPr lang="fr-FR" dirty="0"/>
              <a:t>()    for i in range(3):      for j in range(2):        </a:t>
            </a:r>
            <a:r>
              <a:rPr lang="fr-FR" dirty="0" err="1"/>
              <a:t>self.gobblers.append</a:t>
            </a:r>
            <a:r>
              <a:rPr lang="fr-FR" dirty="0"/>
              <a:t>(Gobbler(self.id, i+1))# Global variablesP1 = Player(1)P2 = Player(2)CURRENT_PLAYER = P1# Init </a:t>
            </a:r>
            <a:r>
              <a:rPr lang="fr-FR" dirty="0" err="1"/>
              <a:t>board</a:t>
            </a:r>
            <a:r>
              <a:rPr lang="fr-FR" dirty="0"/>
              <a:t> </a:t>
            </a:r>
            <a:r>
              <a:rPr lang="fr-FR" dirty="0" err="1"/>
              <a:t>with</a:t>
            </a:r>
            <a:r>
              <a:rPr lang="fr-FR" dirty="0"/>
              <a:t> </a:t>
            </a:r>
            <a:r>
              <a:rPr lang="fr-FR" dirty="0" err="1"/>
              <a:t>empty</a:t>
            </a:r>
            <a:r>
              <a:rPr lang="fr-FR" dirty="0"/>
              <a:t> </a:t>
            </a:r>
            <a:r>
              <a:rPr lang="fr-FR" dirty="0" err="1"/>
              <a:t>arraysboard</a:t>
            </a:r>
            <a:r>
              <a:rPr lang="fr-FR" dirty="0"/>
              <a:t> = </a:t>
            </a:r>
            <a:r>
              <a:rPr lang="fr-FR" dirty="0" err="1"/>
              <a:t>list</a:t>
            </a:r>
            <a:r>
              <a:rPr lang="fr-FR" dirty="0"/>
              <a:t>()for x in range(3):  </a:t>
            </a:r>
            <a:r>
              <a:rPr lang="fr-FR" dirty="0" err="1"/>
              <a:t>board.append</a:t>
            </a:r>
            <a:r>
              <a:rPr lang="fr-FR" dirty="0"/>
              <a:t>(</a:t>
            </a:r>
            <a:r>
              <a:rPr lang="fr-FR" dirty="0" err="1"/>
              <a:t>list</a:t>
            </a:r>
            <a:r>
              <a:rPr lang="fr-FR" dirty="0"/>
              <a:t>())  for y in range(3):    </a:t>
            </a:r>
            <a:r>
              <a:rPr lang="fr-FR" dirty="0" err="1"/>
              <a:t>board</a:t>
            </a:r>
            <a:r>
              <a:rPr lang="fr-FR" dirty="0"/>
              <a:t>[x].append(</a:t>
            </a:r>
            <a:r>
              <a:rPr lang="fr-FR" dirty="0" err="1"/>
              <a:t>list</a:t>
            </a:r>
            <a:r>
              <a:rPr lang="fr-FR" dirty="0"/>
              <a:t>())</a:t>
            </a:r>
            <a:r>
              <a:rPr lang="fr-FR" dirty="0" err="1"/>
              <a:t>def</a:t>
            </a:r>
            <a:r>
              <a:rPr lang="fr-FR" dirty="0"/>
              <a:t> </a:t>
            </a:r>
            <a:r>
              <a:rPr lang="fr-FR" dirty="0" err="1"/>
              <a:t>move_gobbler</a:t>
            </a:r>
            <a:r>
              <a:rPr lang="fr-FR" dirty="0"/>
              <a:t>():  </a:t>
            </a:r>
            <a:r>
              <a:rPr lang="fr-FR" dirty="0" err="1"/>
              <a:t>need_moved</a:t>
            </a:r>
            <a:r>
              <a:rPr lang="fr-FR" dirty="0"/>
              <a:t> = True  </a:t>
            </a:r>
            <a:r>
              <a:rPr lang="fr-FR" dirty="0" err="1"/>
              <a:t>pick_hand</a:t>
            </a:r>
            <a:r>
              <a:rPr lang="fr-FR" dirty="0"/>
              <a:t> = False  </a:t>
            </a:r>
            <a:r>
              <a:rPr lang="fr-FR" dirty="0" err="1"/>
              <a:t>while</a:t>
            </a:r>
            <a:r>
              <a:rPr lang="fr-FR" dirty="0"/>
              <a:t> </a:t>
            </a:r>
            <a:r>
              <a:rPr lang="fr-FR" dirty="0" err="1"/>
              <a:t>need_moved</a:t>
            </a:r>
            <a:r>
              <a:rPr lang="fr-FR" dirty="0"/>
              <a:t>:            # </a:t>
            </a:r>
            <a:r>
              <a:rPr lang="fr-FR" dirty="0" err="1"/>
              <a:t>Avoid</a:t>
            </a:r>
            <a:r>
              <a:rPr lang="fr-FR" dirty="0"/>
              <a:t> </a:t>
            </a:r>
            <a:r>
              <a:rPr lang="fr-FR" dirty="0" err="1"/>
              <a:t>asking</a:t>
            </a:r>
            <a:r>
              <a:rPr lang="fr-FR" dirty="0"/>
              <a:t> </a:t>
            </a:r>
            <a:r>
              <a:rPr lang="fr-FR" dirty="0" err="1"/>
              <a:t>when</a:t>
            </a:r>
            <a:r>
              <a:rPr lang="fr-FR" dirty="0"/>
              <a:t> </a:t>
            </a:r>
            <a:r>
              <a:rPr lang="fr-FR" dirty="0" err="1"/>
              <a:t>starting</a:t>
            </a:r>
            <a:r>
              <a:rPr lang="fr-FR" dirty="0"/>
              <a:t> </a:t>
            </a:r>
            <a:r>
              <a:rPr lang="fr-FR" dirty="0" err="1"/>
              <a:t>game</a:t>
            </a:r>
            <a:r>
              <a:rPr lang="fr-FR" dirty="0"/>
              <a:t>    </a:t>
            </a:r>
            <a:r>
              <a:rPr lang="fr-FR" dirty="0" err="1"/>
              <a:t>pick_hand</a:t>
            </a:r>
            <a:r>
              <a:rPr lang="fr-FR" dirty="0"/>
              <a:t> = True if </a:t>
            </a:r>
            <a:r>
              <a:rPr lang="fr-FR" dirty="0" err="1"/>
              <a:t>len</a:t>
            </a:r>
            <a:r>
              <a:rPr lang="fr-FR" dirty="0"/>
              <a:t>(</a:t>
            </a:r>
            <a:r>
              <a:rPr lang="fr-FR" dirty="0" err="1"/>
              <a:t>CURRENT_PLAYER.gobblers</a:t>
            </a:r>
            <a:r>
              <a:rPr lang="fr-FR" dirty="0"/>
              <a:t>) == 6 </a:t>
            </a:r>
            <a:r>
              <a:rPr lang="fr-FR" dirty="0" err="1"/>
              <a:t>else</a:t>
            </a:r>
            <a:r>
              <a:rPr lang="fr-FR" dirty="0"/>
              <a:t> False    if not </a:t>
            </a:r>
            <a:r>
              <a:rPr lang="fr-FR" dirty="0" err="1"/>
              <a:t>pick_hand</a:t>
            </a:r>
            <a:r>
              <a:rPr lang="fr-FR" dirty="0"/>
              <a:t>:      </a:t>
            </a:r>
            <a:r>
              <a:rPr lang="fr-FR" dirty="0" err="1"/>
              <a:t>res</a:t>
            </a:r>
            <a:r>
              <a:rPr lang="fr-FR" dirty="0"/>
              <a:t> = input("Prends tu le </a:t>
            </a:r>
            <a:r>
              <a:rPr lang="fr-FR" dirty="0" err="1"/>
              <a:t>gobbler</a:t>
            </a:r>
            <a:r>
              <a:rPr lang="fr-FR" dirty="0"/>
              <a:t> dans ta main ? (Oui ou Non) : ").</a:t>
            </a:r>
            <a:r>
              <a:rPr lang="fr-FR" dirty="0" err="1"/>
              <a:t>lower</a:t>
            </a:r>
            <a:r>
              <a:rPr lang="fr-FR" dirty="0"/>
              <a:t>()      </a:t>
            </a:r>
            <a:r>
              <a:rPr lang="fr-FR" dirty="0" err="1"/>
              <a:t>pick_hand</a:t>
            </a:r>
            <a:r>
              <a:rPr lang="fr-FR" dirty="0"/>
              <a:t> = True if </a:t>
            </a:r>
            <a:r>
              <a:rPr lang="fr-FR" dirty="0" err="1"/>
              <a:t>res</a:t>
            </a:r>
            <a:r>
              <a:rPr lang="fr-FR" dirty="0"/>
              <a:t> == "oui" </a:t>
            </a:r>
            <a:r>
              <a:rPr lang="fr-FR" dirty="0" err="1"/>
              <a:t>else</a:t>
            </a:r>
            <a:r>
              <a:rPr lang="fr-FR" dirty="0"/>
              <a:t> False    if </a:t>
            </a:r>
            <a:r>
              <a:rPr lang="fr-FR" dirty="0" err="1"/>
              <a:t>pick_hand</a:t>
            </a:r>
            <a:r>
              <a:rPr lang="fr-FR" dirty="0"/>
              <a:t> and </a:t>
            </a:r>
            <a:r>
              <a:rPr lang="fr-FR" dirty="0" err="1"/>
              <a:t>len</a:t>
            </a:r>
            <a:r>
              <a:rPr lang="fr-FR" dirty="0"/>
              <a:t>(</a:t>
            </a:r>
            <a:r>
              <a:rPr lang="fr-FR" dirty="0" err="1"/>
              <a:t>CURRENT_PLAYER.gobblers</a:t>
            </a:r>
            <a:r>
              <a:rPr lang="fr-FR" dirty="0"/>
              <a:t>):      </a:t>
            </a:r>
            <a:r>
              <a:rPr lang="fr-FR" dirty="0" err="1"/>
              <a:t>gobbler_src_size</a:t>
            </a:r>
            <a:r>
              <a:rPr lang="fr-FR" dirty="0"/>
              <a:t> = int(input("Quelle taille veux tu prendre des </a:t>
            </a:r>
            <a:r>
              <a:rPr lang="fr-FR" dirty="0" err="1"/>
              <a:t>gobblers</a:t>
            </a:r>
            <a:r>
              <a:rPr lang="fr-FR" dirty="0"/>
              <a:t> de ta main ? (1, 2 ou 3) : "))      </a:t>
            </a:r>
            <a:r>
              <a:rPr lang="fr-FR" dirty="0" err="1"/>
              <a:t>gobbler_src</a:t>
            </a:r>
            <a:r>
              <a:rPr lang="fr-FR" dirty="0"/>
              <a:t> = None      # </a:t>
            </a:r>
            <a:r>
              <a:rPr lang="fr-FR" dirty="0" err="1"/>
              <a:t>Get</a:t>
            </a:r>
            <a:r>
              <a:rPr lang="fr-FR" dirty="0"/>
              <a:t> </a:t>
            </a:r>
            <a:r>
              <a:rPr lang="fr-FR" dirty="0" err="1"/>
              <a:t>gobbler</a:t>
            </a:r>
            <a:r>
              <a:rPr lang="fr-FR" dirty="0"/>
              <a:t> </a:t>
            </a:r>
            <a:r>
              <a:rPr lang="fr-FR" dirty="0" err="1"/>
              <a:t>from</a:t>
            </a:r>
            <a:r>
              <a:rPr lang="fr-FR" dirty="0"/>
              <a:t> hand      for i in range(</a:t>
            </a:r>
            <a:r>
              <a:rPr lang="fr-FR" dirty="0" err="1"/>
              <a:t>len</a:t>
            </a:r>
            <a:r>
              <a:rPr lang="fr-FR" dirty="0"/>
              <a:t>(</a:t>
            </a:r>
            <a:r>
              <a:rPr lang="fr-FR" dirty="0" err="1"/>
              <a:t>CURRENT_PLAYER.gobblers</a:t>
            </a:r>
            <a:r>
              <a:rPr lang="fr-FR" dirty="0"/>
              <a:t>) - 1):        if </a:t>
            </a:r>
            <a:r>
              <a:rPr lang="fr-FR" dirty="0" err="1"/>
              <a:t>CURRENT_PLAYER.gobblers</a:t>
            </a:r>
            <a:r>
              <a:rPr lang="fr-FR" dirty="0"/>
              <a:t>[i].size == </a:t>
            </a:r>
            <a:r>
              <a:rPr lang="fr-FR" dirty="0" err="1"/>
              <a:t>gobbler_src_size</a:t>
            </a:r>
            <a:r>
              <a:rPr lang="fr-FR" dirty="0"/>
              <a:t>:          </a:t>
            </a:r>
            <a:r>
              <a:rPr lang="fr-FR" dirty="0" err="1"/>
              <a:t>gobbler_src</a:t>
            </a:r>
            <a:r>
              <a:rPr lang="fr-FR" dirty="0"/>
              <a:t> = </a:t>
            </a:r>
            <a:r>
              <a:rPr lang="fr-FR" dirty="0" err="1"/>
              <a:t>CURRENT_PLAYER.gobblers.pop</a:t>
            </a:r>
            <a:r>
              <a:rPr lang="fr-FR" dirty="0"/>
              <a:t>(i)          break    </a:t>
            </a:r>
            <a:r>
              <a:rPr lang="fr-FR" dirty="0" err="1"/>
              <a:t>else</a:t>
            </a:r>
            <a:r>
              <a:rPr lang="fr-FR" dirty="0"/>
              <a:t>:      </a:t>
            </a:r>
            <a:r>
              <a:rPr lang="fr-FR" dirty="0" err="1"/>
              <a:t>x_src</a:t>
            </a:r>
            <a:r>
              <a:rPr lang="fr-FR" dirty="0"/>
              <a:t> = int(input("Depuis quelle colonne veux tu le prendre ? (x) : "))      </a:t>
            </a:r>
            <a:r>
              <a:rPr lang="fr-FR" dirty="0" err="1"/>
              <a:t>y_src</a:t>
            </a:r>
            <a:r>
              <a:rPr lang="fr-FR" dirty="0"/>
              <a:t> = </a:t>
            </a:r>
            <a:r>
              <a:rPr lang="fr-FR" dirty="0" err="1"/>
              <a:t>int</a:t>
            </a:r>
            <a:r>
              <a:rPr lang="fr-FR" dirty="0"/>
              <a:t>(input("Depuis quelle ligne veux tu le prendre ? (y) : "))      </a:t>
            </a:r>
            <a:r>
              <a:rPr lang="fr-FR" dirty="0" err="1"/>
              <a:t>gobbler_src</a:t>
            </a:r>
            <a:r>
              <a:rPr lang="fr-FR" dirty="0"/>
              <a:t> = </a:t>
            </a:r>
            <a:r>
              <a:rPr lang="fr-FR" dirty="0" err="1"/>
              <a:t>board</a:t>
            </a:r>
            <a:r>
              <a:rPr lang="fr-FR" dirty="0"/>
              <a:t>[</a:t>
            </a:r>
            <a:r>
              <a:rPr lang="fr-FR" dirty="0" err="1"/>
              <a:t>x_src</a:t>
            </a:r>
            <a:r>
              <a:rPr lang="fr-FR" dirty="0"/>
              <a:t>][</a:t>
            </a:r>
            <a:r>
              <a:rPr lang="fr-FR" dirty="0" err="1"/>
              <a:t>y_src</a:t>
            </a:r>
            <a:r>
              <a:rPr lang="fr-FR" dirty="0"/>
              <a:t>].pop() if </a:t>
            </a:r>
            <a:r>
              <a:rPr lang="fr-FR" dirty="0" err="1"/>
              <a:t>len</a:t>
            </a:r>
            <a:r>
              <a:rPr lang="fr-FR" dirty="0"/>
              <a:t>(</a:t>
            </a:r>
            <a:r>
              <a:rPr lang="fr-FR" dirty="0" err="1"/>
              <a:t>board</a:t>
            </a:r>
            <a:r>
              <a:rPr lang="fr-FR" dirty="0"/>
              <a:t>[</a:t>
            </a:r>
            <a:r>
              <a:rPr lang="fr-FR" dirty="0" err="1"/>
              <a:t>x_src</a:t>
            </a:r>
            <a:r>
              <a:rPr lang="fr-FR" dirty="0"/>
              <a:t>][</a:t>
            </a:r>
            <a:r>
              <a:rPr lang="fr-FR" dirty="0" err="1"/>
              <a:t>y_src</a:t>
            </a:r>
            <a:r>
              <a:rPr lang="fr-FR" dirty="0"/>
              <a:t>]) </a:t>
            </a:r>
            <a:r>
              <a:rPr lang="fr-FR" dirty="0" err="1"/>
              <a:t>else</a:t>
            </a:r>
            <a:r>
              <a:rPr lang="fr-FR" dirty="0"/>
              <a:t> None    # </a:t>
            </a:r>
            <a:r>
              <a:rPr lang="fr-FR" dirty="0" err="1"/>
              <a:t>Get</a:t>
            </a:r>
            <a:r>
              <a:rPr lang="fr-FR" dirty="0"/>
              <a:t> </a:t>
            </a:r>
            <a:r>
              <a:rPr lang="fr-FR" dirty="0" err="1"/>
              <a:t>dest</a:t>
            </a:r>
            <a:r>
              <a:rPr lang="fr-FR" dirty="0"/>
              <a:t> </a:t>
            </a:r>
            <a:r>
              <a:rPr lang="fr-FR" dirty="0" err="1"/>
              <a:t>coord</a:t>
            </a:r>
            <a:r>
              <a:rPr lang="fr-FR" dirty="0"/>
              <a:t>    </a:t>
            </a:r>
            <a:r>
              <a:rPr lang="fr-FR" dirty="0" err="1"/>
              <a:t>x_dest</a:t>
            </a:r>
            <a:r>
              <a:rPr lang="fr-FR" dirty="0"/>
              <a:t> = int(input("Sur quelle colonne veux tu le placer ? (x) : "))    </a:t>
            </a:r>
            <a:r>
              <a:rPr lang="fr-FR" dirty="0" err="1"/>
              <a:t>y_dest</a:t>
            </a:r>
            <a:r>
              <a:rPr lang="fr-FR" dirty="0"/>
              <a:t> = </a:t>
            </a:r>
            <a:r>
              <a:rPr lang="fr-FR" dirty="0" err="1"/>
              <a:t>int</a:t>
            </a:r>
            <a:r>
              <a:rPr lang="fr-FR" dirty="0"/>
              <a:t>(input("Sur quelle ligne veux tu le placer ? (y) : "))    # Check if </a:t>
            </a:r>
            <a:r>
              <a:rPr lang="fr-FR" dirty="0" err="1"/>
              <a:t>we</a:t>
            </a:r>
            <a:r>
              <a:rPr lang="fr-FR" dirty="0"/>
              <a:t> can drop the </a:t>
            </a:r>
            <a:r>
              <a:rPr lang="fr-FR" dirty="0" err="1"/>
              <a:t>gobbler</a:t>
            </a:r>
            <a:r>
              <a:rPr lang="fr-FR" dirty="0"/>
              <a:t> on destination    if </a:t>
            </a:r>
            <a:r>
              <a:rPr lang="fr-FR" dirty="0" err="1"/>
              <a:t>gobbler_src</a:t>
            </a:r>
            <a:r>
              <a:rPr lang="fr-FR" dirty="0"/>
              <a:t> &gt; </a:t>
            </a:r>
            <a:r>
              <a:rPr lang="fr-FR" dirty="0" err="1"/>
              <a:t>get_top_gobbler</a:t>
            </a:r>
            <a:r>
              <a:rPr lang="fr-FR" dirty="0"/>
              <a:t>(</a:t>
            </a:r>
            <a:r>
              <a:rPr lang="fr-FR" dirty="0" err="1"/>
              <a:t>x_dest</a:t>
            </a:r>
            <a:r>
              <a:rPr lang="fr-FR" dirty="0"/>
              <a:t>, </a:t>
            </a:r>
            <a:r>
              <a:rPr lang="fr-FR" dirty="0" err="1"/>
              <a:t>y_dest</a:t>
            </a:r>
            <a:r>
              <a:rPr lang="fr-FR" dirty="0"/>
              <a:t>):      </a:t>
            </a:r>
            <a:r>
              <a:rPr lang="fr-FR" dirty="0" err="1"/>
              <a:t>need_moved</a:t>
            </a:r>
            <a:r>
              <a:rPr lang="fr-FR" dirty="0"/>
              <a:t> = False      </a:t>
            </a:r>
            <a:r>
              <a:rPr lang="fr-FR" dirty="0" err="1"/>
              <a:t>board</a:t>
            </a:r>
            <a:r>
              <a:rPr lang="fr-FR" dirty="0"/>
              <a:t>[</a:t>
            </a:r>
            <a:r>
              <a:rPr lang="fr-FR" dirty="0" err="1"/>
              <a:t>x_dest</a:t>
            </a:r>
            <a:r>
              <a:rPr lang="fr-FR" dirty="0"/>
              <a:t>][</a:t>
            </a:r>
            <a:r>
              <a:rPr lang="fr-FR" dirty="0" err="1"/>
              <a:t>y_dest</a:t>
            </a:r>
            <a:r>
              <a:rPr lang="fr-FR" dirty="0"/>
              <a:t>].append(</a:t>
            </a:r>
            <a:r>
              <a:rPr lang="fr-FR" dirty="0" err="1"/>
              <a:t>gobbler_src</a:t>
            </a:r>
            <a:r>
              <a:rPr lang="fr-FR" dirty="0"/>
              <a:t>)    # </a:t>
            </a:r>
            <a:r>
              <a:rPr lang="fr-FR" dirty="0" err="1"/>
              <a:t>let's</a:t>
            </a:r>
            <a:r>
              <a:rPr lang="fr-FR" dirty="0"/>
              <a:t> undo </a:t>
            </a:r>
            <a:r>
              <a:rPr lang="fr-FR" dirty="0" err="1"/>
              <a:t>this</a:t>
            </a:r>
            <a:r>
              <a:rPr lang="fr-FR" dirty="0"/>
              <a:t>    </a:t>
            </a:r>
            <a:r>
              <a:rPr lang="fr-FR" dirty="0" err="1"/>
              <a:t>else</a:t>
            </a:r>
            <a:r>
              <a:rPr lang="fr-FR" dirty="0"/>
              <a:t>:      </a:t>
            </a:r>
            <a:r>
              <a:rPr lang="fr-FR" dirty="0" err="1"/>
              <a:t>print</a:t>
            </a:r>
            <a:r>
              <a:rPr lang="fr-FR" dirty="0"/>
              <a:t>("Tu ne peux pas poser ce </a:t>
            </a:r>
            <a:r>
              <a:rPr lang="fr-FR" dirty="0" err="1"/>
              <a:t>gobbler</a:t>
            </a:r>
            <a:r>
              <a:rPr lang="fr-FR" dirty="0"/>
              <a:t> ici, réessaye")      if </a:t>
            </a:r>
            <a:r>
              <a:rPr lang="fr-FR" dirty="0" err="1"/>
              <a:t>pick_hand</a:t>
            </a:r>
            <a:r>
              <a:rPr lang="fr-FR" dirty="0"/>
              <a:t>:        </a:t>
            </a:r>
            <a:r>
              <a:rPr lang="fr-FR" dirty="0" err="1"/>
              <a:t>CURRENT_PLAYER.gobblers.append</a:t>
            </a:r>
            <a:r>
              <a:rPr lang="fr-FR" dirty="0"/>
              <a:t>(</a:t>
            </a:r>
            <a:r>
              <a:rPr lang="fr-FR" dirty="0" err="1"/>
              <a:t>gobbler_src</a:t>
            </a:r>
            <a:r>
              <a:rPr lang="fr-FR" dirty="0"/>
              <a:t>)      </a:t>
            </a:r>
            <a:r>
              <a:rPr lang="fr-FR" dirty="0" err="1"/>
              <a:t>else</a:t>
            </a:r>
            <a:r>
              <a:rPr lang="fr-FR" dirty="0"/>
              <a:t>:        </a:t>
            </a:r>
            <a:r>
              <a:rPr lang="fr-FR" dirty="0" err="1"/>
              <a:t>board</a:t>
            </a:r>
            <a:r>
              <a:rPr lang="fr-FR" dirty="0"/>
              <a:t>[</a:t>
            </a:r>
            <a:r>
              <a:rPr lang="fr-FR" dirty="0" err="1"/>
              <a:t>x_src</a:t>
            </a:r>
            <a:r>
              <a:rPr lang="fr-FR" dirty="0"/>
              <a:t>][</a:t>
            </a:r>
            <a:r>
              <a:rPr lang="fr-FR" dirty="0" err="1"/>
              <a:t>y_src</a:t>
            </a:r>
            <a:r>
              <a:rPr lang="fr-FR" dirty="0"/>
              <a:t>].append(</a:t>
            </a:r>
            <a:r>
              <a:rPr lang="fr-FR" dirty="0" err="1"/>
              <a:t>gobbler_src</a:t>
            </a:r>
            <a:r>
              <a:rPr lang="fr-FR" dirty="0"/>
              <a:t>)</a:t>
            </a:r>
            <a:r>
              <a:rPr lang="fr-FR" dirty="0" err="1"/>
              <a:t>def</a:t>
            </a:r>
            <a:r>
              <a:rPr lang="fr-FR" dirty="0"/>
              <a:t> </a:t>
            </a:r>
            <a:r>
              <a:rPr lang="fr-FR" dirty="0" err="1"/>
              <a:t>get_top_gobbler</a:t>
            </a:r>
            <a:r>
              <a:rPr lang="fr-FR" dirty="0"/>
              <a:t>(x, y):  </a:t>
            </a:r>
            <a:r>
              <a:rPr lang="fr-FR" dirty="0" err="1"/>
              <a:t>cell</a:t>
            </a:r>
            <a:r>
              <a:rPr lang="fr-FR" dirty="0"/>
              <a:t> = </a:t>
            </a:r>
            <a:r>
              <a:rPr lang="fr-FR" dirty="0" err="1"/>
              <a:t>board</a:t>
            </a:r>
            <a:r>
              <a:rPr lang="fr-FR" dirty="0"/>
              <a:t>[x][y]  return </a:t>
            </a:r>
            <a:r>
              <a:rPr lang="fr-FR" dirty="0" err="1"/>
              <a:t>cell</a:t>
            </a:r>
            <a:r>
              <a:rPr lang="fr-FR" dirty="0"/>
              <a:t>[</a:t>
            </a:r>
            <a:r>
              <a:rPr lang="fr-FR" dirty="0" err="1"/>
              <a:t>len</a:t>
            </a:r>
            <a:r>
              <a:rPr lang="fr-FR" dirty="0"/>
              <a:t>(</a:t>
            </a:r>
            <a:r>
              <a:rPr lang="fr-FR" dirty="0" err="1"/>
              <a:t>cell</a:t>
            </a:r>
            <a:r>
              <a:rPr lang="fr-FR" dirty="0"/>
              <a:t>) - 1] if </a:t>
            </a:r>
            <a:r>
              <a:rPr lang="fr-FR" dirty="0" err="1"/>
              <a:t>len</a:t>
            </a:r>
            <a:r>
              <a:rPr lang="fr-FR" dirty="0"/>
              <a:t>(</a:t>
            </a:r>
            <a:r>
              <a:rPr lang="fr-FR" dirty="0" err="1"/>
              <a:t>cell</a:t>
            </a:r>
            <a:r>
              <a:rPr lang="fr-FR" dirty="0"/>
              <a:t>) </a:t>
            </a:r>
            <a:r>
              <a:rPr lang="fr-FR" dirty="0" err="1"/>
              <a:t>else</a:t>
            </a:r>
            <a:r>
              <a:rPr lang="fr-FR" dirty="0"/>
              <a:t> </a:t>
            </a:r>
            <a:r>
              <a:rPr lang="fr-FR" dirty="0" err="1"/>
              <a:t>Nonedef</a:t>
            </a:r>
            <a:r>
              <a:rPr lang="fr-FR" dirty="0"/>
              <a:t> </a:t>
            </a:r>
            <a:r>
              <a:rPr lang="fr-FR" dirty="0" err="1"/>
              <a:t>switch_current_player</a:t>
            </a:r>
            <a:r>
              <a:rPr lang="fr-FR" dirty="0"/>
              <a:t>():  global CURRENT_PLAYER   if CURRENT_PLAYER.id == P1.id:    CURRENT_PLAYER = P2  </a:t>
            </a:r>
            <a:r>
              <a:rPr lang="fr-FR" dirty="0" err="1"/>
              <a:t>else</a:t>
            </a:r>
            <a:r>
              <a:rPr lang="fr-FR" dirty="0"/>
              <a:t>:    CURRENT_PLAYER = P1# Check for a </a:t>
            </a:r>
            <a:r>
              <a:rPr lang="fr-FR" dirty="0" err="1"/>
              <a:t>winnerdef</a:t>
            </a:r>
            <a:r>
              <a:rPr lang="fr-FR" dirty="0"/>
              <a:t> </a:t>
            </a:r>
            <a:r>
              <a:rPr lang="fr-FR" dirty="0" err="1"/>
              <a:t>has_winner</a:t>
            </a:r>
            <a:r>
              <a:rPr lang="fr-FR" dirty="0"/>
              <a:t>():  </a:t>
            </a:r>
            <a:r>
              <a:rPr lang="fr-FR" dirty="0" err="1"/>
              <a:t>win</a:t>
            </a:r>
            <a:r>
              <a:rPr lang="fr-FR" dirty="0"/>
              <a:t> = None  # Checking </a:t>
            </a:r>
            <a:r>
              <a:rPr lang="fr-FR" dirty="0" err="1"/>
              <a:t>rows</a:t>
            </a:r>
            <a:r>
              <a:rPr lang="fr-FR" dirty="0"/>
              <a:t>  for x in range(3):    </a:t>
            </a:r>
            <a:r>
              <a:rPr lang="fr-FR" dirty="0" err="1"/>
              <a:t>win</a:t>
            </a:r>
            <a:r>
              <a:rPr lang="fr-FR" dirty="0"/>
              <a:t> = True    for y in range(3):      </a:t>
            </a:r>
            <a:r>
              <a:rPr lang="fr-FR" dirty="0" err="1"/>
              <a:t>gobbler</a:t>
            </a:r>
            <a:r>
              <a:rPr lang="fr-FR" dirty="0"/>
              <a:t> = </a:t>
            </a:r>
            <a:r>
              <a:rPr lang="fr-FR" dirty="0" err="1"/>
              <a:t>get_top_gobbler</a:t>
            </a:r>
            <a:r>
              <a:rPr lang="fr-FR" dirty="0"/>
              <a:t>(x, y)      if </a:t>
            </a:r>
            <a:r>
              <a:rPr lang="fr-FR" dirty="0" err="1"/>
              <a:t>get_top_gobbler</a:t>
            </a:r>
            <a:r>
              <a:rPr lang="fr-FR" dirty="0"/>
              <a:t>(x, y) != None:        if </a:t>
            </a:r>
            <a:r>
              <a:rPr lang="fr-FR" dirty="0" err="1"/>
              <a:t>get_top_gobbler</a:t>
            </a:r>
            <a:r>
              <a:rPr lang="fr-FR" dirty="0"/>
              <a:t>(x, y).</a:t>
            </a:r>
            <a:r>
              <a:rPr lang="fr-FR" dirty="0" err="1"/>
              <a:t>player_id</a:t>
            </a:r>
            <a:r>
              <a:rPr lang="fr-FR" dirty="0"/>
              <a:t> != CURRENT_PLAYER.id:          </a:t>
            </a:r>
            <a:r>
              <a:rPr lang="fr-FR" dirty="0" err="1"/>
              <a:t>win</a:t>
            </a:r>
            <a:r>
              <a:rPr lang="fr-FR" dirty="0"/>
              <a:t> = False          break      </a:t>
            </a:r>
            <a:r>
              <a:rPr lang="fr-FR" dirty="0" err="1"/>
              <a:t>else</a:t>
            </a:r>
            <a:r>
              <a:rPr lang="fr-FR" dirty="0"/>
              <a:t>:        </a:t>
            </a:r>
            <a:r>
              <a:rPr lang="fr-FR" dirty="0" err="1"/>
              <a:t>win</a:t>
            </a:r>
            <a:r>
              <a:rPr lang="fr-FR" dirty="0"/>
              <a:t> = False    if </a:t>
            </a:r>
            <a:r>
              <a:rPr lang="fr-FR" dirty="0" err="1"/>
              <a:t>win</a:t>
            </a:r>
            <a:r>
              <a:rPr lang="fr-FR" dirty="0"/>
              <a:t>:      return </a:t>
            </a:r>
            <a:r>
              <a:rPr lang="fr-FR" dirty="0" err="1"/>
              <a:t>win</a:t>
            </a:r>
            <a:r>
              <a:rPr lang="fr-FR" dirty="0"/>
              <a:t>    # checking </a:t>
            </a:r>
            <a:r>
              <a:rPr lang="fr-FR" dirty="0" err="1"/>
              <a:t>columns</a:t>
            </a:r>
            <a:r>
              <a:rPr lang="fr-FR" dirty="0"/>
              <a:t>    for x in range(3):      </a:t>
            </a:r>
            <a:r>
              <a:rPr lang="fr-FR" dirty="0" err="1"/>
              <a:t>win</a:t>
            </a:r>
            <a:r>
              <a:rPr lang="fr-FR" dirty="0"/>
              <a:t> = True      for y in range(3):        </a:t>
            </a:r>
            <a:r>
              <a:rPr lang="fr-FR" dirty="0" err="1"/>
              <a:t>gobbler</a:t>
            </a:r>
            <a:r>
              <a:rPr lang="fr-FR" dirty="0"/>
              <a:t> = </a:t>
            </a:r>
            <a:r>
              <a:rPr lang="fr-FR" dirty="0" err="1"/>
              <a:t>get_top_gobbler</a:t>
            </a:r>
            <a:r>
              <a:rPr lang="fr-FR" dirty="0"/>
              <a:t>(x, y)         if </a:t>
            </a:r>
            <a:r>
              <a:rPr lang="fr-FR" dirty="0" err="1"/>
              <a:t>get_top_gobbler</a:t>
            </a:r>
            <a:r>
              <a:rPr lang="fr-FR" dirty="0"/>
              <a:t>(y, x) != None:          if </a:t>
            </a:r>
            <a:r>
              <a:rPr lang="fr-FR" dirty="0" err="1"/>
              <a:t>get_top_gobbler</a:t>
            </a:r>
            <a:r>
              <a:rPr lang="fr-FR" dirty="0"/>
              <a:t>(y, x).</a:t>
            </a:r>
            <a:r>
              <a:rPr lang="fr-FR" dirty="0" err="1"/>
              <a:t>player_id</a:t>
            </a:r>
            <a:r>
              <a:rPr lang="fr-FR" dirty="0"/>
              <a:t> != CURRENT_PLAYER.id:            </a:t>
            </a:r>
            <a:r>
              <a:rPr lang="fr-FR" dirty="0" err="1"/>
              <a:t>win</a:t>
            </a:r>
            <a:r>
              <a:rPr lang="fr-FR" dirty="0"/>
              <a:t> = False            break        </a:t>
            </a:r>
            <a:r>
              <a:rPr lang="fr-FR" dirty="0" err="1"/>
              <a:t>else</a:t>
            </a:r>
            <a:r>
              <a:rPr lang="fr-FR" dirty="0"/>
              <a:t>:          </a:t>
            </a:r>
            <a:r>
              <a:rPr lang="fr-FR" dirty="0" err="1"/>
              <a:t>win</a:t>
            </a:r>
            <a:r>
              <a:rPr lang="fr-FR" dirty="0"/>
              <a:t> = False      if </a:t>
            </a:r>
            <a:r>
              <a:rPr lang="fr-FR" dirty="0" err="1"/>
              <a:t>win</a:t>
            </a:r>
            <a:r>
              <a:rPr lang="fr-FR" dirty="0"/>
              <a:t>:        return </a:t>
            </a:r>
            <a:r>
              <a:rPr lang="fr-FR" dirty="0" err="1"/>
              <a:t>win</a:t>
            </a:r>
            <a:r>
              <a:rPr lang="fr-FR" dirty="0"/>
              <a:t>    # checking </a:t>
            </a:r>
            <a:r>
              <a:rPr lang="fr-FR" dirty="0" err="1"/>
              <a:t>diagonals</a:t>
            </a:r>
            <a:r>
              <a:rPr lang="fr-FR" dirty="0"/>
              <a:t>    </a:t>
            </a:r>
            <a:r>
              <a:rPr lang="fr-FR" dirty="0" err="1"/>
              <a:t>win</a:t>
            </a:r>
            <a:r>
              <a:rPr lang="fr-FR" dirty="0"/>
              <a:t> = True    for x in range(3):      </a:t>
            </a:r>
            <a:r>
              <a:rPr lang="fr-FR" dirty="0" err="1"/>
              <a:t>gobbler</a:t>
            </a:r>
            <a:r>
              <a:rPr lang="fr-FR" dirty="0"/>
              <a:t> = </a:t>
            </a:r>
            <a:r>
              <a:rPr lang="fr-FR" dirty="0" err="1"/>
              <a:t>get_top_gobbler</a:t>
            </a:r>
            <a:r>
              <a:rPr lang="fr-FR" dirty="0"/>
              <a:t>(x, y)       if </a:t>
            </a:r>
            <a:r>
              <a:rPr lang="fr-FR" dirty="0" err="1"/>
              <a:t>get_top_gobbler</a:t>
            </a:r>
            <a:r>
              <a:rPr lang="fr-FR" dirty="0"/>
              <a:t>(x, x) != None:        if </a:t>
            </a:r>
            <a:r>
              <a:rPr lang="fr-FR" dirty="0" err="1"/>
              <a:t>get_top_gobbler</a:t>
            </a:r>
            <a:r>
              <a:rPr lang="fr-FR" dirty="0"/>
              <a:t>(x, x).</a:t>
            </a:r>
            <a:r>
              <a:rPr lang="fr-FR" dirty="0" err="1"/>
              <a:t>player_id</a:t>
            </a:r>
            <a:r>
              <a:rPr lang="fr-FR" dirty="0"/>
              <a:t> != CURRENT_PLAYER.id:          </a:t>
            </a:r>
            <a:r>
              <a:rPr lang="fr-FR" dirty="0" err="1"/>
              <a:t>win</a:t>
            </a:r>
            <a:r>
              <a:rPr lang="fr-FR" dirty="0"/>
              <a:t> = False          break      </a:t>
            </a:r>
            <a:r>
              <a:rPr lang="fr-FR" dirty="0" err="1"/>
              <a:t>else</a:t>
            </a:r>
            <a:r>
              <a:rPr lang="fr-FR" dirty="0"/>
              <a:t>:        </a:t>
            </a:r>
            <a:r>
              <a:rPr lang="fr-FR" dirty="0" err="1"/>
              <a:t>win</a:t>
            </a:r>
            <a:r>
              <a:rPr lang="fr-FR" dirty="0"/>
              <a:t> = False    if </a:t>
            </a:r>
            <a:r>
              <a:rPr lang="fr-FR" dirty="0" err="1"/>
              <a:t>win</a:t>
            </a:r>
            <a:r>
              <a:rPr lang="fr-FR" dirty="0"/>
              <a:t>:      return </a:t>
            </a:r>
            <a:r>
              <a:rPr lang="fr-FR" dirty="0" err="1"/>
              <a:t>win</a:t>
            </a:r>
            <a:r>
              <a:rPr lang="fr-FR" dirty="0"/>
              <a:t>    </a:t>
            </a:r>
            <a:r>
              <a:rPr lang="fr-FR" dirty="0" err="1"/>
              <a:t>win</a:t>
            </a:r>
            <a:r>
              <a:rPr lang="fr-FR" dirty="0"/>
              <a:t> = True    for x in range(3):      </a:t>
            </a:r>
            <a:r>
              <a:rPr lang="fr-FR" dirty="0" err="1"/>
              <a:t>gobbler</a:t>
            </a:r>
            <a:r>
              <a:rPr lang="fr-FR" dirty="0"/>
              <a:t> = </a:t>
            </a:r>
            <a:r>
              <a:rPr lang="fr-FR" dirty="0" err="1"/>
              <a:t>get_top_gobbler</a:t>
            </a:r>
            <a:r>
              <a:rPr lang="fr-FR" dirty="0"/>
              <a:t>(x, y)       if </a:t>
            </a:r>
            <a:r>
              <a:rPr lang="fr-FR" dirty="0" err="1"/>
              <a:t>get_top_gobbler</a:t>
            </a:r>
            <a:r>
              <a:rPr lang="fr-FR" dirty="0"/>
              <a:t>(x, 3 - 1 - x) != None:        if </a:t>
            </a:r>
            <a:r>
              <a:rPr lang="fr-FR" dirty="0" err="1"/>
              <a:t>get_top_gobbler</a:t>
            </a:r>
            <a:r>
              <a:rPr lang="fr-FR" dirty="0"/>
              <a:t>(x, 3 - 1 - x).</a:t>
            </a:r>
            <a:r>
              <a:rPr lang="fr-FR" dirty="0" err="1"/>
              <a:t>player_id</a:t>
            </a:r>
            <a:r>
              <a:rPr lang="fr-FR" dirty="0"/>
              <a:t> != CURRENT_PLAYER.id:          </a:t>
            </a:r>
            <a:r>
              <a:rPr lang="fr-FR" dirty="0" err="1"/>
              <a:t>win</a:t>
            </a:r>
            <a:r>
              <a:rPr lang="fr-FR" dirty="0"/>
              <a:t> = False          break      </a:t>
            </a:r>
            <a:r>
              <a:rPr lang="fr-FR" dirty="0" err="1"/>
              <a:t>else</a:t>
            </a:r>
            <a:r>
              <a:rPr lang="fr-FR" dirty="0"/>
              <a:t>:        </a:t>
            </a:r>
            <a:r>
              <a:rPr lang="fr-FR" dirty="0" err="1"/>
              <a:t>win</a:t>
            </a:r>
            <a:r>
              <a:rPr lang="fr-FR" dirty="0"/>
              <a:t> = False    return </a:t>
            </a:r>
            <a:r>
              <a:rPr lang="fr-FR" dirty="0" err="1"/>
              <a:t>windef</a:t>
            </a:r>
            <a:r>
              <a:rPr lang="fr-FR" dirty="0"/>
              <a:t> </a:t>
            </a:r>
            <a:r>
              <a:rPr lang="fr-FR" dirty="0" err="1"/>
              <a:t>print_board</a:t>
            </a:r>
            <a:r>
              <a:rPr lang="fr-FR" dirty="0"/>
              <a:t>():  </a:t>
            </a:r>
            <a:r>
              <a:rPr lang="fr-FR" dirty="0" err="1"/>
              <a:t>print</a:t>
            </a:r>
            <a:r>
              <a:rPr lang="fr-FR" dirty="0"/>
              <a:t>("Voici le plateau : ")  for x in range(3):    line = "|"    for y in range(3):      </a:t>
            </a:r>
            <a:r>
              <a:rPr lang="fr-FR" dirty="0" err="1"/>
              <a:t>top_gobbler</a:t>
            </a:r>
            <a:r>
              <a:rPr lang="fr-FR" dirty="0"/>
              <a:t> = </a:t>
            </a:r>
            <a:r>
              <a:rPr lang="fr-FR" dirty="0" err="1"/>
              <a:t>get_top_gobbler</a:t>
            </a:r>
            <a:r>
              <a:rPr lang="fr-FR" dirty="0"/>
              <a:t>(x, y)      line += f"{</a:t>
            </a:r>
            <a:r>
              <a:rPr lang="fr-FR" dirty="0" err="1"/>
              <a:t>top_gobbler.player_id</a:t>
            </a:r>
            <a:r>
              <a:rPr lang="fr-FR" dirty="0"/>
              <a:t>}{</a:t>
            </a:r>
            <a:r>
              <a:rPr lang="fr-FR" dirty="0" err="1"/>
              <a:t>top_gobbler.size</a:t>
            </a:r>
            <a:r>
              <a:rPr lang="fr-FR" dirty="0"/>
              <a:t>}|" if </a:t>
            </a:r>
            <a:r>
              <a:rPr lang="fr-FR" dirty="0" err="1"/>
              <a:t>top_gobbler</a:t>
            </a:r>
            <a:r>
              <a:rPr lang="fr-FR" dirty="0"/>
              <a:t> </a:t>
            </a:r>
            <a:r>
              <a:rPr lang="fr-FR" dirty="0" err="1"/>
              <a:t>else</a:t>
            </a:r>
            <a:r>
              <a:rPr lang="fr-FR" dirty="0"/>
              <a:t> "--|"    </a:t>
            </a:r>
            <a:r>
              <a:rPr lang="fr-FR" dirty="0" err="1"/>
              <a:t>print</a:t>
            </a:r>
            <a:r>
              <a:rPr lang="fr-FR" dirty="0"/>
              <a:t>(line)    line = ""# Main </a:t>
            </a:r>
            <a:r>
              <a:rPr lang="fr-FR" dirty="0" err="1"/>
              <a:t>loopdef</a:t>
            </a:r>
            <a:r>
              <a:rPr lang="fr-FR" dirty="0"/>
              <a:t> </a:t>
            </a:r>
            <a:r>
              <a:rPr lang="fr-FR" dirty="0" err="1"/>
              <a:t>game</a:t>
            </a:r>
            <a:r>
              <a:rPr lang="fr-FR" dirty="0"/>
              <a:t>():      </a:t>
            </a:r>
            <a:r>
              <a:rPr lang="fr-FR" dirty="0" err="1"/>
              <a:t>print</a:t>
            </a:r>
            <a:r>
              <a:rPr lang="fr-FR" dirty="0"/>
              <a:t>("Bienvenue dans </a:t>
            </a:r>
            <a:r>
              <a:rPr lang="fr-FR" dirty="0" err="1"/>
              <a:t>Gobblers</a:t>
            </a:r>
            <a:r>
              <a:rPr lang="fr-FR" dirty="0"/>
              <a:t> !")  </a:t>
            </a:r>
            <a:r>
              <a:rPr lang="fr-FR" dirty="0" err="1"/>
              <a:t>print</a:t>
            </a:r>
            <a:r>
              <a:rPr lang="fr-FR" dirty="0"/>
              <a:t>("C'est au joueur 1 de commencer")  </a:t>
            </a:r>
            <a:r>
              <a:rPr lang="fr-FR" dirty="0" err="1"/>
              <a:t>print</a:t>
            </a:r>
            <a:r>
              <a:rPr lang="fr-FR" dirty="0"/>
              <a:t>("Que le meilleur gagne !")  </a:t>
            </a:r>
            <a:r>
              <a:rPr lang="fr-FR" dirty="0" err="1"/>
              <a:t>while</a:t>
            </a:r>
            <a:r>
              <a:rPr lang="fr-FR" dirty="0"/>
              <a:t> True:    </a:t>
            </a:r>
            <a:r>
              <a:rPr lang="fr-FR" dirty="0" err="1"/>
              <a:t>print</a:t>
            </a:r>
            <a:r>
              <a:rPr lang="fr-FR" dirty="0"/>
              <a:t>(f"\</a:t>
            </a:r>
            <a:r>
              <a:rPr lang="fr-FR" dirty="0" err="1"/>
              <a:t>nC'est</a:t>
            </a:r>
            <a:r>
              <a:rPr lang="fr-FR" dirty="0"/>
              <a:t> au tour du jouer {CURRENT_PLAYER.id}")    </a:t>
            </a:r>
            <a:r>
              <a:rPr lang="fr-FR" dirty="0" err="1"/>
              <a:t>print_board</a:t>
            </a:r>
            <a:r>
              <a:rPr lang="fr-FR" dirty="0"/>
              <a:t>()    </a:t>
            </a:r>
            <a:r>
              <a:rPr lang="fr-FR" dirty="0" err="1"/>
              <a:t>move_gobbler</a:t>
            </a:r>
            <a:r>
              <a:rPr lang="fr-FR" dirty="0"/>
              <a:t>()        if </a:t>
            </a:r>
            <a:r>
              <a:rPr lang="fr-FR" dirty="0" err="1"/>
              <a:t>has_winner</a:t>
            </a:r>
            <a:r>
              <a:rPr lang="fr-FR" dirty="0"/>
              <a:t>():      break    </a:t>
            </a:r>
            <a:r>
              <a:rPr lang="fr-FR" dirty="0" err="1"/>
              <a:t>switch_current_player</a:t>
            </a:r>
            <a:r>
              <a:rPr lang="fr-FR" dirty="0"/>
              <a:t>()  </a:t>
            </a:r>
            <a:r>
              <a:rPr lang="fr-FR" dirty="0" err="1"/>
              <a:t>print</a:t>
            </a:r>
            <a:r>
              <a:rPr lang="fr-FR" dirty="0"/>
              <a:t>(</a:t>
            </a:r>
            <a:r>
              <a:rPr lang="fr-FR" dirty="0" err="1"/>
              <a:t>f"Bravo</a:t>
            </a:r>
            <a:r>
              <a:rPr lang="fr-FR" dirty="0"/>
              <a:t> </a:t>
            </a:r>
            <a:r>
              <a:rPr lang="fr-FR" dirty="0" err="1"/>
              <a:t>player</a:t>
            </a:r>
            <a:r>
              <a:rPr lang="fr-FR" dirty="0"/>
              <a:t> {CURRENT_PLAYER.id} ! Tu as gagné !")</a:t>
            </a:r>
            <a:r>
              <a:rPr lang="fr-FR" dirty="0" err="1"/>
              <a:t>def</a:t>
            </a:r>
            <a:r>
              <a:rPr lang="fr-FR" dirty="0"/>
              <a:t> main():  </a:t>
            </a:r>
            <a:r>
              <a:rPr lang="fr-FR" dirty="0" err="1"/>
              <a:t>game</a:t>
            </a:r>
            <a:r>
              <a:rPr lang="fr-FR" dirty="0"/>
              <a:t>()if __</a:t>
            </a:r>
            <a:r>
              <a:rPr lang="fr-FR" dirty="0" err="1"/>
              <a:t>name</a:t>
            </a:r>
            <a:r>
              <a:rPr lang="fr-FR" dirty="0"/>
              <a:t>__ == "__main__":  main()</a:t>
            </a:r>
          </a:p>
        </p:txBody>
      </p:sp>
      <p:pic>
        <p:nvPicPr>
          <p:cNvPr id="6" name="Image 5">
            <a:extLst>
              <a:ext uri="{FF2B5EF4-FFF2-40B4-BE49-F238E27FC236}">
                <a16:creationId xmlns:a16="http://schemas.microsoft.com/office/drawing/2014/main" id="{4217F15D-CD42-4145-8337-768498A99B09}"/>
              </a:ext>
            </a:extLst>
          </p:cNvPr>
          <p:cNvPicPr>
            <a:picLocks noChangeAspect="1"/>
          </p:cNvPicPr>
          <p:nvPr/>
        </p:nvPicPr>
        <p:blipFill>
          <a:blip r:embed="rId2"/>
          <a:stretch>
            <a:fillRect/>
          </a:stretch>
        </p:blipFill>
        <p:spPr>
          <a:xfrm>
            <a:off x="2755417" y="1762125"/>
            <a:ext cx="6085672" cy="4591050"/>
          </a:xfrm>
          <a:prstGeom prst="rect">
            <a:avLst/>
          </a:prstGeom>
        </p:spPr>
      </p:pic>
      <p:pic>
        <p:nvPicPr>
          <p:cNvPr id="8" name="Image 7">
            <a:extLst>
              <a:ext uri="{FF2B5EF4-FFF2-40B4-BE49-F238E27FC236}">
                <a16:creationId xmlns:a16="http://schemas.microsoft.com/office/drawing/2014/main" id="{8F72B2D3-25EE-4D78-A1EB-960F8C9617C6}"/>
              </a:ext>
            </a:extLst>
          </p:cNvPr>
          <p:cNvPicPr>
            <a:picLocks noChangeAspect="1"/>
          </p:cNvPicPr>
          <p:nvPr/>
        </p:nvPicPr>
        <p:blipFill>
          <a:blip r:embed="rId3"/>
          <a:stretch>
            <a:fillRect/>
          </a:stretch>
        </p:blipFill>
        <p:spPr>
          <a:xfrm>
            <a:off x="1521528" y="1762125"/>
            <a:ext cx="8553450" cy="4590970"/>
          </a:xfrm>
          <a:prstGeom prst="rect">
            <a:avLst/>
          </a:prstGeom>
        </p:spPr>
      </p:pic>
      <p:pic>
        <p:nvPicPr>
          <p:cNvPr id="10" name="Image 9">
            <a:extLst>
              <a:ext uri="{FF2B5EF4-FFF2-40B4-BE49-F238E27FC236}">
                <a16:creationId xmlns:a16="http://schemas.microsoft.com/office/drawing/2014/main" id="{172A9400-BE78-4226-AD23-35678DA8701C}"/>
              </a:ext>
            </a:extLst>
          </p:cNvPr>
          <p:cNvPicPr>
            <a:picLocks noChangeAspect="1"/>
          </p:cNvPicPr>
          <p:nvPr/>
        </p:nvPicPr>
        <p:blipFill>
          <a:blip r:embed="rId4"/>
          <a:stretch>
            <a:fillRect/>
          </a:stretch>
        </p:blipFill>
        <p:spPr>
          <a:xfrm>
            <a:off x="822225" y="1655916"/>
            <a:ext cx="6780409" cy="4676775"/>
          </a:xfrm>
          <a:prstGeom prst="rect">
            <a:avLst/>
          </a:prstGeom>
        </p:spPr>
      </p:pic>
      <p:pic>
        <p:nvPicPr>
          <p:cNvPr id="12" name="Image 11">
            <a:extLst>
              <a:ext uri="{FF2B5EF4-FFF2-40B4-BE49-F238E27FC236}">
                <a16:creationId xmlns:a16="http://schemas.microsoft.com/office/drawing/2014/main" id="{B1297195-3146-407C-B1F1-A21771ABD1E7}"/>
              </a:ext>
            </a:extLst>
          </p:cNvPr>
          <p:cNvPicPr>
            <a:picLocks noChangeAspect="1"/>
          </p:cNvPicPr>
          <p:nvPr/>
        </p:nvPicPr>
        <p:blipFill>
          <a:blip r:embed="rId5"/>
          <a:stretch>
            <a:fillRect/>
          </a:stretch>
        </p:blipFill>
        <p:spPr>
          <a:xfrm>
            <a:off x="3733779" y="876791"/>
            <a:ext cx="7857461" cy="4605297"/>
          </a:xfrm>
          <a:prstGeom prst="rect">
            <a:avLst/>
          </a:prstGeom>
        </p:spPr>
      </p:pic>
      <p:pic>
        <p:nvPicPr>
          <p:cNvPr id="14" name="Image 13">
            <a:extLst>
              <a:ext uri="{FF2B5EF4-FFF2-40B4-BE49-F238E27FC236}">
                <a16:creationId xmlns:a16="http://schemas.microsoft.com/office/drawing/2014/main" id="{9816C567-202E-4353-8249-7F2A11111160}"/>
              </a:ext>
            </a:extLst>
          </p:cNvPr>
          <p:cNvPicPr>
            <a:picLocks noChangeAspect="1"/>
          </p:cNvPicPr>
          <p:nvPr/>
        </p:nvPicPr>
        <p:blipFill>
          <a:blip r:embed="rId6"/>
          <a:stretch>
            <a:fillRect/>
          </a:stretch>
        </p:blipFill>
        <p:spPr>
          <a:xfrm>
            <a:off x="1066800" y="697262"/>
            <a:ext cx="5964564" cy="4593065"/>
          </a:xfrm>
          <a:prstGeom prst="rect">
            <a:avLst/>
          </a:prstGeom>
        </p:spPr>
      </p:pic>
      <p:pic>
        <p:nvPicPr>
          <p:cNvPr id="16" name="Image 15">
            <a:extLst>
              <a:ext uri="{FF2B5EF4-FFF2-40B4-BE49-F238E27FC236}">
                <a16:creationId xmlns:a16="http://schemas.microsoft.com/office/drawing/2014/main" id="{63EA4C62-2F75-48D2-987E-EFD3816FAB4B}"/>
              </a:ext>
            </a:extLst>
          </p:cNvPr>
          <p:cNvPicPr>
            <a:picLocks noChangeAspect="1"/>
          </p:cNvPicPr>
          <p:nvPr/>
        </p:nvPicPr>
        <p:blipFill>
          <a:blip r:embed="rId7"/>
          <a:stretch>
            <a:fillRect/>
          </a:stretch>
        </p:blipFill>
        <p:spPr>
          <a:xfrm>
            <a:off x="3079995" y="1610829"/>
            <a:ext cx="8629650" cy="4701458"/>
          </a:xfrm>
          <a:prstGeom prst="rect">
            <a:avLst/>
          </a:prstGeom>
        </p:spPr>
      </p:pic>
      <p:pic>
        <p:nvPicPr>
          <p:cNvPr id="18" name="Image 17">
            <a:extLst>
              <a:ext uri="{FF2B5EF4-FFF2-40B4-BE49-F238E27FC236}">
                <a16:creationId xmlns:a16="http://schemas.microsoft.com/office/drawing/2014/main" id="{7EF9A535-2AEA-4ABA-A9E1-7CAA385FDFC0}"/>
              </a:ext>
            </a:extLst>
          </p:cNvPr>
          <p:cNvPicPr>
            <a:picLocks noChangeAspect="1"/>
          </p:cNvPicPr>
          <p:nvPr/>
        </p:nvPicPr>
        <p:blipFill>
          <a:blip r:embed="rId8"/>
          <a:stretch>
            <a:fillRect/>
          </a:stretch>
        </p:blipFill>
        <p:spPr>
          <a:xfrm>
            <a:off x="-493733" y="1998011"/>
            <a:ext cx="12685733" cy="3009941"/>
          </a:xfrm>
          <a:prstGeom prst="rect">
            <a:avLst/>
          </a:prstGeom>
        </p:spPr>
      </p:pic>
    </p:spTree>
    <p:extLst>
      <p:ext uri="{BB962C8B-B14F-4D97-AF65-F5344CB8AC3E}">
        <p14:creationId xmlns:p14="http://schemas.microsoft.com/office/powerpoint/2010/main" val="1062674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59C081-BF19-4DD4-9036-A571E193DEBA}"/>
              </a:ext>
            </a:extLst>
          </p:cNvPr>
          <p:cNvSpPr>
            <a:spLocks noGrp="1"/>
          </p:cNvSpPr>
          <p:nvPr>
            <p:ph type="title"/>
          </p:nvPr>
        </p:nvSpPr>
        <p:spPr>
          <a:xfrm>
            <a:off x="432318" y="253974"/>
            <a:ext cx="10058400" cy="1371600"/>
          </a:xfrm>
        </p:spPr>
        <p:txBody>
          <a:bodyPr/>
          <a:lstStyle/>
          <a:p>
            <a:r>
              <a:rPr lang="fr-FR" dirty="0"/>
              <a:t>Démarrage du jeu</a:t>
            </a:r>
          </a:p>
        </p:txBody>
      </p:sp>
      <p:pic>
        <p:nvPicPr>
          <p:cNvPr id="8" name="Image 7" descr="Une image contenant texte&#10;&#10;Description générée automatiquement">
            <a:extLst>
              <a:ext uri="{FF2B5EF4-FFF2-40B4-BE49-F238E27FC236}">
                <a16:creationId xmlns:a16="http://schemas.microsoft.com/office/drawing/2014/main" id="{51EC8B1D-ED09-61A2-EE3E-3BA157B585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737" y="1143000"/>
            <a:ext cx="6934526" cy="5461026"/>
          </a:xfrm>
          <a:prstGeom prst="rect">
            <a:avLst/>
          </a:prstGeom>
          <a:ln>
            <a:noFill/>
          </a:ln>
          <a:effectLst>
            <a:softEdge rad="112500"/>
          </a:effectLst>
        </p:spPr>
      </p:pic>
    </p:spTree>
    <p:extLst>
      <p:ext uri="{BB962C8B-B14F-4D97-AF65-F5344CB8AC3E}">
        <p14:creationId xmlns:p14="http://schemas.microsoft.com/office/powerpoint/2010/main" val="280601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9FCE1E-EE8D-4830-9297-11FD0214F077}"/>
              </a:ext>
            </a:extLst>
          </p:cNvPr>
          <p:cNvSpPr>
            <a:spLocks noGrp="1"/>
          </p:cNvSpPr>
          <p:nvPr>
            <p:ph type="title"/>
          </p:nvPr>
        </p:nvSpPr>
        <p:spPr>
          <a:xfrm>
            <a:off x="384111" y="241377"/>
            <a:ext cx="10058400" cy="1371600"/>
          </a:xfrm>
        </p:spPr>
        <p:txBody>
          <a:bodyPr anchor="ctr">
            <a:normAutofit/>
          </a:bodyPr>
          <a:lstStyle/>
          <a:p>
            <a:r>
              <a:rPr lang="fr-FR" dirty="0"/>
              <a:t>Création du tableau de jeu</a:t>
            </a:r>
          </a:p>
        </p:txBody>
      </p:sp>
      <p:pic>
        <p:nvPicPr>
          <p:cNvPr id="8" name="Image 7" descr="Une image contenant texte, moniteur, capture d’écran, écran&#10;&#10;Description générée automatiquement">
            <a:extLst>
              <a:ext uri="{FF2B5EF4-FFF2-40B4-BE49-F238E27FC236}">
                <a16:creationId xmlns:a16="http://schemas.microsoft.com/office/drawing/2014/main" id="{96A94E95-5A8B-8DF6-AB79-9857742CFD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5149" y="1267834"/>
            <a:ext cx="9341701" cy="4881039"/>
          </a:xfrm>
          <a:prstGeom prst="rect">
            <a:avLst/>
          </a:prstGeom>
          <a:ln>
            <a:noFill/>
          </a:ln>
          <a:effectLst>
            <a:softEdge rad="112500"/>
          </a:effectLst>
        </p:spPr>
      </p:pic>
    </p:spTree>
    <p:extLst>
      <p:ext uri="{BB962C8B-B14F-4D97-AF65-F5344CB8AC3E}">
        <p14:creationId xmlns:p14="http://schemas.microsoft.com/office/powerpoint/2010/main" val="14739999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764_TF78438558" id="{D9EAB963-68A7-41B0-84AC-6DCEBA0B29E9}" vid="{8501B65A-0E3C-4167-83F9-AC76A6F729D3}"/>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{1D70F519-EAED-4180-9411-EB53FA80CBDA}tf78438558_win32</Template>
  <TotalTime>230</TotalTime>
  <Words>1466</Words>
  <Application>Microsoft Office PowerPoint</Application>
  <PresentationFormat>Grand écran</PresentationFormat>
  <Paragraphs>48</Paragraphs>
  <Slides>15</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15</vt:i4>
      </vt:variant>
    </vt:vector>
  </HeadingPairs>
  <TitlesOfParts>
    <vt:vector size="21" baseType="lpstr">
      <vt:lpstr>Arial</vt:lpstr>
      <vt:lpstr>Calibri</vt:lpstr>
      <vt:lpstr>Century Gothic</vt:lpstr>
      <vt:lpstr>Courier New</vt:lpstr>
      <vt:lpstr>Garamond</vt:lpstr>
      <vt:lpstr>SavonVTI</vt:lpstr>
      <vt:lpstr>Le jeu du gobbler en python</vt:lpstr>
      <vt:lpstr>Sommaire</vt:lpstr>
      <vt:lpstr>Contexte</vt:lpstr>
      <vt:lpstr>Présentation du schéma algorithme</vt:lpstr>
      <vt:lpstr>Programme principal</vt:lpstr>
      <vt:lpstr>Définitions</vt:lpstr>
      <vt:lpstr>&amp; le programme ?</vt:lpstr>
      <vt:lpstr>Démarrage du jeu</vt:lpstr>
      <vt:lpstr>Création du tableau de jeu</vt:lpstr>
      <vt:lpstr>Déplacements de pions</vt:lpstr>
      <vt:lpstr>Déplacements de pions</vt:lpstr>
      <vt:lpstr>Le gagnant ?</vt:lpstr>
      <vt:lpstr>La vérification des lignes et des colonnes</vt:lpstr>
      <vt:lpstr>Le check des diagonales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jeu du gobbler en python</dc:title>
  <dc:creator>CLAIS Jonathan</dc:creator>
  <cp:lastModifiedBy>Raphaël BOURREAU</cp:lastModifiedBy>
  <cp:revision>43</cp:revision>
  <dcterms:created xsi:type="dcterms:W3CDTF">2022-05-25T13:08:25Z</dcterms:created>
  <dcterms:modified xsi:type="dcterms:W3CDTF">2022-05-27T06:13:50Z</dcterms:modified>
</cp:coreProperties>
</file>