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5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185737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5" autoAdjust="0"/>
    <p:restoredTop sz="91497" autoAdjust="0"/>
  </p:normalViewPr>
  <p:slideViewPr>
    <p:cSldViewPr snapToGrid="0">
      <p:cViewPr>
        <p:scale>
          <a:sx n="106" d="100"/>
          <a:sy n="106" d="100"/>
        </p:scale>
        <p:origin x="144" y="432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2706313/Downloads/popular-languag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Jobs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Washington DC</c:v>
                </c:pt>
                <c:pt idx="1">
                  <c:v>Detroit</c:v>
                </c:pt>
                <c:pt idx="2">
                  <c:v>Seattle</c:v>
                </c:pt>
                <c:pt idx="3">
                  <c:v>New York</c:v>
                </c:pt>
                <c:pt idx="4">
                  <c:v>Los Angeles</c:v>
                </c:pt>
                <c:pt idx="5">
                  <c:v>San Francisco</c:v>
                </c:pt>
                <c:pt idx="6">
                  <c:v>Austin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5316</c:v>
                </c:pt>
                <c:pt idx="1">
                  <c:v>3945</c:v>
                </c:pt>
                <c:pt idx="2">
                  <c:v>3375</c:v>
                </c:pt>
                <c:pt idx="3">
                  <c:v>3226</c:v>
                </c:pt>
                <c:pt idx="4">
                  <c:v>640</c:v>
                </c:pt>
                <c:pt idx="5">
                  <c:v>435</c:v>
                </c:pt>
                <c:pt idx="6">
                  <c:v>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CB-3E45-8D4D-F313D6E1B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4163247"/>
        <c:axId val="1214164207"/>
      </c:barChart>
      <c:catAx>
        <c:axId val="121416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164207"/>
        <c:crosses val="autoZero"/>
        <c:auto val="1"/>
        <c:lblAlgn val="ctr"/>
        <c:lblOffset val="100"/>
        <c:noMultiLvlLbl val="0"/>
      </c:catAx>
      <c:valAx>
        <c:axId val="1214164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16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'popular-languages'!$A$1</c:f>
              <c:strCache>
                <c:ptCount val="1"/>
                <c:pt idx="0">
                  <c:v>Language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'popular-languages'!$A$2:$A$11</c:f>
              <c:strCache>
                <c:ptCount val="10"/>
                <c:pt idx="0">
                  <c:v>Swift</c:v>
                </c:pt>
                <c:pt idx="1">
                  <c:v>Python</c:v>
                </c:pt>
                <c:pt idx="2">
                  <c:v>C++</c:v>
                </c:pt>
                <c:pt idx="3">
                  <c:v>Javascript</c:v>
                </c:pt>
                <c:pt idx="4">
                  <c:v>Java</c:v>
                </c:pt>
                <c:pt idx="5">
                  <c:v>Go</c:v>
                </c:pt>
                <c:pt idx="6">
                  <c:v>R</c:v>
                </c:pt>
                <c:pt idx="7">
                  <c:v>C#</c:v>
                </c:pt>
                <c:pt idx="8">
                  <c:v>SQL</c:v>
                </c:pt>
                <c:pt idx="9">
                  <c:v>PHP</c:v>
                </c:pt>
              </c:strCache>
            </c:strRef>
          </c:cat>
          <c:val>
            <c:numRef>
              <c:f>'popular-languages'!$B$2:$B$11</c:f>
              <c:numCache>
                <c:formatCode>_([$$-409]* #,##0.00_);_([$$-409]* \(#,##0.00\);_([$$-409]* "-"??_);_(@_)</c:formatCode>
                <c:ptCount val="10"/>
                <c:pt idx="0">
                  <c:v>130801</c:v>
                </c:pt>
                <c:pt idx="1">
                  <c:v>114383</c:v>
                </c:pt>
                <c:pt idx="2">
                  <c:v>113865</c:v>
                </c:pt>
                <c:pt idx="3">
                  <c:v>110981</c:v>
                </c:pt>
                <c:pt idx="4">
                  <c:v>101013</c:v>
                </c:pt>
                <c:pt idx="5">
                  <c:v>94082</c:v>
                </c:pt>
                <c:pt idx="6">
                  <c:v>92037</c:v>
                </c:pt>
                <c:pt idx="7">
                  <c:v>88726</c:v>
                </c:pt>
                <c:pt idx="8">
                  <c:v>84793</c:v>
                </c:pt>
                <c:pt idx="9">
                  <c:v>84727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33-FE4E-B2FA-F1D683C65F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6405072"/>
        <c:axId val="561490895"/>
      </c:barChart>
      <c:catAx>
        <c:axId val="209640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490895"/>
        <c:crosses val="autoZero"/>
        <c:auto val="1"/>
        <c:lblAlgn val="ctr"/>
        <c:lblOffset val="100"/>
        <c:noMultiLvlLbl val="0"/>
      </c:catAx>
      <c:valAx>
        <c:axId val="561490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[$$-409]* #,##0.00_);_([$$-409]* \(#,##0.00\);_([$$-409]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40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8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amkh/ibm-data-analyst-coursera.git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rvey.stackoverflow.co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420" y="1041400"/>
            <a:ext cx="6679034" cy="2387600"/>
          </a:xfrm>
          <a:noFill/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E659B"/>
                </a:solidFill>
              </a:rPr>
              <a:t>Data analysis and insights for the tech industry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15790" y="3800862"/>
            <a:ext cx="9135454" cy="1655762"/>
          </a:xfrm>
          <a:noFill/>
        </p:spPr>
        <p:txBody>
          <a:bodyPr/>
          <a:lstStyle/>
          <a:p>
            <a:r>
              <a:rPr lang="en-US" dirty="0"/>
              <a:t>Winky Lee</a:t>
            </a:r>
          </a:p>
          <a:p>
            <a:r>
              <a:rPr lang="en-US" dirty="0"/>
              <a:t>2024 Dec 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443" y="911458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3142210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>
                <a:hlinkClick r:id="rId3"/>
              </a:rPr>
              <a:t>https://github.com/Laamkh/ibm-data-analyst-coursera.git</a:t>
            </a:r>
            <a:endParaRPr lang="en-US" sz="2200" dirty="0"/>
          </a:p>
          <a:p>
            <a:pPr marL="0" indent="0">
              <a:buFont typeface="Arial"/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1B9E991D-3143-C077-7F90-9871DE42F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355" y="1421084"/>
            <a:ext cx="7108903" cy="533167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5CE93BE-A016-25E2-CCB3-ED422B34C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418" y="1396752"/>
            <a:ext cx="7275163" cy="54612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 of respondents</a:t>
            </a:r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FDB16788-803A-7293-0B25-730912661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669" y="1404665"/>
            <a:ext cx="7290661" cy="54533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GB" b="1" dirty="0"/>
              <a:t>The majority of respondents hold a bachelor's degree or higher</a:t>
            </a:r>
          </a:p>
          <a:p>
            <a:r>
              <a:rPr lang="en-GB" b="1" dirty="0"/>
              <a:t>Most respondents are based in the United States</a:t>
            </a:r>
          </a:p>
          <a:p>
            <a:r>
              <a:rPr lang="en-GB" b="1" dirty="0"/>
              <a:t>The largest age group among respondents is 25-34 years old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9B4D3-C1D7-2E79-A739-2213C199866D}"/>
              </a:ext>
            </a:extLst>
          </p:cNvPr>
          <p:cNvSpPr txBox="1"/>
          <p:nvPr/>
        </p:nvSpPr>
        <p:spPr>
          <a:xfrm>
            <a:off x="938463" y="1576137"/>
            <a:ext cx="104153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err="1"/>
              <a:t>Javascript</a:t>
            </a:r>
            <a:r>
              <a:rPr lang="en-US" sz="2800" b="1" dirty="0"/>
              <a:t> and SQL remains popular programming language choice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Worth investing training in </a:t>
            </a:r>
            <a:r>
              <a:rPr lang="en-US" sz="2800" dirty="0" err="1"/>
              <a:t>Javascript</a:t>
            </a:r>
            <a:r>
              <a:rPr lang="en-US" sz="2800" dirty="0"/>
              <a:t> and SQL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Growing interest in real-time data processing and cloud platforms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Redis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AWS and Google Cloud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Popular languages and database in use and future</a:t>
            </a:r>
          </a:p>
          <a:p>
            <a:r>
              <a:rPr lang="en-US" dirty="0"/>
              <a:t>Composition of developers</a:t>
            </a:r>
          </a:p>
          <a:p>
            <a:r>
              <a:rPr lang="en-US" dirty="0"/>
              <a:t>Tech industry is always evolving</a:t>
            </a:r>
          </a:p>
          <a:p>
            <a:pPr lvl="1"/>
            <a:r>
              <a:rPr lang="en-US" dirty="0"/>
              <a:t>Stay informed and Adapt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789547C-65C4-B609-54A9-04D6DAF8F4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104897"/>
              </p:ext>
            </p:extLst>
          </p:nvPr>
        </p:nvGraphicFramePr>
        <p:xfrm>
          <a:off x="842211" y="1347537"/>
          <a:ext cx="10503568" cy="4875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D2E6D8A-88C6-652B-4FA8-16B3E5BD2C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628790"/>
              </p:ext>
            </p:extLst>
          </p:nvPr>
        </p:nvGraphicFramePr>
        <p:xfrm>
          <a:off x="1287546" y="1501859"/>
          <a:ext cx="7278938" cy="4973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Overview of data analysis process and finding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Data from Stack Overflow annual Developer Survey</a:t>
            </a:r>
          </a:p>
          <a:p>
            <a:r>
              <a:rPr lang="en-US" sz="2200" dirty="0">
                <a:solidFill>
                  <a:schemeClr val="tx1"/>
                </a:solidFill>
              </a:rPr>
              <a:t>Purpose of the data analysis:</a:t>
            </a:r>
          </a:p>
          <a:p>
            <a:pPr lvl="1"/>
            <a:r>
              <a:rPr lang="en-US" sz="1800" dirty="0">
                <a:solidFill>
                  <a:srgbClr val="262626"/>
                </a:solidFill>
                <a:latin typeface="IBM Plex Sans" panose="020B0503050203000203" pitchFamily="34" charset="0"/>
              </a:rPr>
              <a:t>To identify emerging skills and trends in demand</a:t>
            </a:r>
          </a:p>
          <a:p>
            <a:r>
              <a:rPr lang="en-US" sz="2200" dirty="0">
                <a:solidFill>
                  <a:schemeClr val="tx1"/>
                </a:solidFill>
              </a:rPr>
              <a:t>Current and potential future developers in the digital and tech industry</a:t>
            </a:r>
          </a:p>
          <a:p>
            <a:r>
              <a:rPr lang="en-US" sz="2200" dirty="0">
                <a:solidFill>
                  <a:schemeClr val="tx1"/>
                </a:solidFill>
              </a:rPr>
              <a:t>Trending skills to pay attention to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Survey data available from </a:t>
            </a:r>
            <a:r>
              <a:rPr lang="en-US" sz="2200" dirty="0">
                <a:hlinkClick r:id="rId3"/>
              </a:rPr>
              <a:t>https://survey.stackoverflow.co/</a:t>
            </a:r>
            <a:r>
              <a:rPr lang="en-US" sz="2200" dirty="0"/>
              <a:t> </a:t>
            </a:r>
            <a:endParaRPr lang="en-US" sz="1800" dirty="0"/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Exploratory data analysis</a:t>
            </a:r>
          </a:p>
          <a:p>
            <a:pPr lvl="1"/>
            <a:r>
              <a:rPr lang="en-US" sz="1800" dirty="0" err="1"/>
              <a:t>Analysising</a:t>
            </a:r>
            <a:r>
              <a:rPr lang="en-US" sz="1800" dirty="0"/>
              <a:t> data distribution</a:t>
            </a:r>
          </a:p>
          <a:p>
            <a:pPr lvl="1"/>
            <a:r>
              <a:rPr lang="en-US" sz="1800" dirty="0"/>
              <a:t>Handling outliers</a:t>
            </a:r>
          </a:p>
          <a:p>
            <a:pPr lvl="1"/>
            <a:r>
              <a:rPr lang="en-US" sz="1800" dirty="0" err="1"/>
              <a:t>Correclations</a:t>
            </a:r>
            <a:endParaRPr lang="en-US" sz="1800" dirty="0"/>
          </a:p>
          <a:p>
            <a:r>
              <a:rPr lang="en-US" sz="2200" dirty="0"/>
              <a:t>Data visualization</a:t>
            </a:r>
          </a:p>
          <a:p>
            <a:r>
              <a:rPr lang="en-US" sz="2200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&lt;Bar chart of top 10 programming languages for the current year goes here.&gt;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programming languages for the next year goes here.&gt;</a:t>
            </a:r>
          </a:p>
        </p:txBody>
      </p:sp>
      <p:pic>
        <p:nvPicPr>
          <p:cNvPr id="3" name="Picture 2" descr="A graph with blue and gray bars&#10;&#10;Description automatically generated">
            <a:extLst>
              <a:ext uri="{FF2B5EF4-FFF2-40B4-BE49-F238E27FC236}">
                <a16:creationId xmlns:a16="http://schemas.microsoft.com/office/drawing/2014/main" id="{B4731521-DD5D-A61F-64B6-8DEE9F2E2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39" y="2327564"/>
            <a:ext cx="5359037" cy="3933429"/>
          </a:xfrm>
          <a:prstGeom prst="rect">
            <a:avLst/>
          </a:prstGeom>
        </p:spPr>
      </p:pic>
      <p:pic>
        <p:nvPicPr>
          <p:cNvPr id="5" name="Picture 4" descr="A graph of blue and gray bars&#10;&#10;Description automatically generated with medium confidence">
            <a:extLst>
              <a:ext uri="{FF2B5EF4-FFF2-40B4-BE49-F238E27FC236}">
                <a16:creationId xmlns:a16="http://schemas.microsoft.com/office/drawing/2014/main" id="{28731F5D-1238-B547-258E-A7E6F925E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557" y="2305726"/>
            <a:ext cx="5359037" cy="40140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8CE847-D26E-1695-C3E1-D5B51CF0F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10515600" cy="4572000"/>
          </a:xfrm>
        </p:spPr>
        <p:txBody>
          <a:bodyPr/>
          <a:lstStyle/>
          <a:p>
            <a:r>
              <a:rPr lang="en-US" sz="2400" b="1" dirty="0"/>
              <a:t>JavaScript and SQL remain the leading programming languages this year and are projected to retain their top spots next year</a:t>
            </a:r>
          </a:p>
          <a:p>
            <a:pPr lvl="1"/>
            <a:r>
              <a:rPr lang="en-US" sz="2000" dirty="0"/>
              <a:t>Worth prioritizing training in JavaScript and SQL to strengthen frontend and backend development capabilities</a:t>
            </a:r>
            <a:endParaRPr lang="en-US" sz="1600" dirty="0"/>
          </a:p>
          <a:p>
            <a:endParaRPr lang="en-US" sz="2400" b="1" dirty="0"/>
          </a:p>
          <a:p>
            <a:r>
              <a:rPr lang="en-US" sz="2400" b="1" dirty="0"/>
              <a:t>Rust and Go are becoming increasingly popular</a:t>
            </a:r>
          </a:p>
          <a:p>
            <a:endParaRPr lang="en-US" sz="2400" b="1" dirty="0"/>
          </a:p>
          <a:p>
            <a:r>
              <a:rPr lang="en-US" sz="2400" b="1" dirty="0"/>
              <a:t>PHP and Java are experiencing a decline in popularity</a:t>
            </a:r>
            <a:endParaRPr lang="en-US" sz="2400" dirty="0"/>
          </a:p>
          <a:p>
            <a:pPr lvl="1"/>
            <a:endParaRPr lang="en-US" sz="2000" dirty="0"/>
          </a:p>
          <a:p>
            <a:endParaRPr lang="en-US" sz="2400" b="1" dirty="0"/>
          </a:p>
          <a:p>
            <a:endParaRPr lang="en-US" sz="2400" b="1" dirty="0"/>
          </a:p>
          <a:p>
            <a:pPr lvl="1"/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EFD-B801-5996-879A-7A13CF75507C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databases for the current year goes here 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288C39-3E30-44CF-06C3-D46763CC8E0C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databases for the next year goes here.&gt;</a:t>
            </a:r>
          </a:p>
        </p:txBody>
      </p:sp>
      <p:pic>
        <p:nvPicPr>
          <p:cNvPr id="8" name="Picture 7" descr="A graph of data&#10;&#10;Description automatically generated">
            <a:extLst>
              <a:ext uri="{FF2B5EF4-FFF2-40B4-BE49-F238E27FC236}">
                <a16:creationId xmlns:a16="http://schemas.microsoft.com/office/drawing/2014/main" id="{6990D009-C60B-FB86-C3F4-6DC497C42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48" y="2327564"/>
            <a:ext cx="5207620" cy="3870528"/>
          </a:xfrm>
          <a:prstGeom prst="rect">
            <a:avLst/>
          </a:prstGeom>
        </p:spPr>
      </p:pic>
      <p:pic>
        <p:nvPicPr>
          <p:cNvPr id="10" name="Picture 9" descr="A graph of data&#10;&#10;Description automatically generated">
            <a:extLst>
              <a:ext uri="{FF2B5EF4-FFF2-40B4-BE49-F238E27FC236}">
                <a16:creationId xmlns:a16="http://schemas.microsoft.com/office/drawing/2014/main" id="{F0F4BC92-32C0-F841-D36F-A36775524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1" y="2245070"/>
            <a:ext cx="5301340" cy="39530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DC6DA-C39A-ADF3-6B76-1C9724FC2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B8A6-C8F2-0C1F-522B-A5500CC0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DATABASE TRENDS - FINDINGS &amp; IMPLICATIONS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92A59C-48F1-0B15-020A-084750556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10515600" cy="4572000"/>
          </a:xfrm>
        </p:spPr>
        <p:txBody>
          <a:bodyPr/>
          <a:lstStyle/>
          <a:p>
            <a:r>
              <a:rPr lang="en-US" sz="2400" b="1" dirty="0"/>
              <a:t>PostgreSQL continues to lead as the most popular database this year and is projected to maintain its position next year.</a:t>
            </a:r>
          </a:p>
          <a:p>
            <a:endParaRPr lang="en-US" sz="2400" b="1" dirty="0"/>
          </a:p>
          <a:p>
            <a:r>
              <a:rPr lang="en-US" sz="2400" b="1" dirty="0"/>
              <a:t>Redis is rapidly gaining popularity</a:t>
            </a:r>
          </a:p>
          <a:p>
            <a:pPr lvl="1"/>
            <a:r>
              <a:rPr lang="en-US" sz="2000" dirty="0"/>
              <a:t>Driven by the growing demand for low-latency databases.</a:t>
            </a:r>
          </a:p>
          <a:p>
            <a:endParaRPr lang="en-US" sz="2400" b="1" dirty="0"/>
          </a:p>
          <a:p>
            <a:r>
              <a:rPr lang="en-US" sz="2400" b="1" dirty="0"/>
              <a:t>SQLite, MySQL, MongoDB remain widely used and reliable choices</a:t>
            </a:r>
            <a:endParaRPr lang="en-US" sz="2400" dirty="0"/>
          </a:p>
          <a:p>
            <a:pPr lvl="1"/>
            <a:endParaRPr lang="en-US" sz="2000" dirty="0"/>
          </a:p>
          <a:p>
            <a:endParaRPr lang="en-US" sz="2400" b="1" dirty="0"/>
          </a:p>
          <a:p>
            <a:endParaRPr lang="en-US" sz="2400" b="1" dirty="0"/>
          </a:p>
          <a:p>
            <a:pPr lvl="1"/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4482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285</TotalTime>
  <Words>412</Words>
  <Application>Microsoft Macintosh PowerPoint</Application>
  <PresentationFormat>Widescreen</PresentationFormat>
  <Paragraphs>94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Data analysis and insights for the tech industry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 of respondents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Winky Lee</cp:lastModifiedBy>
  <cp:revision>2</cp:revision>
  <dcterms:created xsi:type="dcterms:W3CDTF">2024-10-30T05:40:03Z</dcterms:created>
  <dcterms:modified xsi:type="dcterms:W3CDTF">2024-12-23T23:13:30Z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