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5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185737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09" autoAdjust="0"/>
    <p:restoredTop sz="91481" autoAdjust="0"/>
  </p:normalViewPr>
  <p:slideViewPr>
    <p:cSldViewPr snapToGrid="0">
      <p:cViewPr varScale="1">
        <p:scale>
          <a:sx n="106" d="100"/>
          <a:sy n="106" d="100"/>
        </p:scale>
        <p:origin x="184" y="512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2706313/Downloads/popular-languag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Jobs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Washington DC</c:v>
                </c:pt>
                <c:pt idx="1">
                  <c:v>Detroit</c:v>
                </c:pt>
                <c:pt idx="2">
                  <c:v>Seattle</c:v>
                </c:pt>
                <c:pt idx="3">
                  <c:v>New York</c:v>
                </c:pt>
                <c:pt idx="4">
                  <c:v>Los Angeles</c:v>
                </c:pt>
                <c:pt idx="5">
                  <c:v>San Francisco</c:v>
                </c:pt>
                <c:pt idx="6">
                  <c:v>Austin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5316</c:v>
                </c:pt>
                <c:pt idx="1">
                  <c:v>3945</c:v>
                </c:pt>
                <c:pt idx="2">
                  <c:v>3375</c:v>
                </c:pt>
                <c:pt idx="3">
                  <c:v>3226</c:v>
                </c:pt>
                <c:pt idx="4">
                  <c:v>640</c:v>
                </c:pt>
                <c:pt idx="5">
                  <c:v>435</c:v>
                </c:pt>
                <c:pt idx="6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CB-3E45-8D4D-F313D6E1B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4163247"/>
        <c:axId val="1214164207"/>
      </c:barChart>
      <c:catAx>
        <c:axId val="121416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164207"/>
        <c:crosses val="autoZero"/>
        <c:auto val="1"/>
        <c:lblAlgn val="ctr"/>
        <c:lblOffset val="100"/>
        <c:noMultiLvlLbl val="0"/>
      </c:catAx>
      <c:valAx>
        <c:axId val="1214164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16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'popular-languages'!$A$1</c:f>
              <c:strCache>
                <c:ptCount val="1"/>
                <c:pt idx="0">
                  <c:v>Language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'popular-languages'!$A$2:$A$11</c:f>
              <c:strCache>
                <c:ptCount val="10"/>
                <c:pt idx="0">
                  <c:v>Swift</c:v>
                </c:pt>
                <c:pt idx="1">
                  <c:v>Python</c:v>
                </c:pt>
                <c:pt idx="2">
                  <c:v>C++</c:v>
                </c:pt>
                <c:pt idx="3">
                  <c:v>Javascript</c:v>
                </c:pt>
                <c:pt idx="4">
                  <c:v>Java</c:v>
                </c:pt>
                <c:pt idx="5">
                  <c:v>Go</c:v>
                </c:pt>
                <c:pt idx="6">
                  <c:v>R</c:v>
                </c:pt>
                <c:pt idx="7">
                  <c:v>C#</c:v>
                </c:pt>
                <c:pt idx="8">
                  <c:v>SQL</c:v>
                </c:pt>
                <c:pt idx="9">
                  <c:v>PHP</c:v>
                </c:pt>
              </c:strCache>
            </c:strRef>
          </c:cat>
          <c:val>
            <c:numRef>
              <c:f>'popular-languages'!$B$2:$B$11</c:f>
              <c:numCache>
                <c:formatCode>_([$$-409]* #,##0.00_);_([$$-409]* \(#,##0.00\);_([$$-409]* "-"??_);_(@_)</c:formatCode>
                <c:ptCount val="10"/>
                <c:pt idx="0">
                  <c:v>130801</c:v>
                </c:pt>
                <c:pt idx="1">
                  <c:v>114383</c:v>
                </c:pt>
                <c:pt idx="2">
                  <c:v>113865</c:v>
                </c:pt>
                <c:pt idx="3">
                  <c:v>110981</c:v>
                </c:pt>
                <c:pt idx="4">
                  <c:v>101013</c:v>
                </c:pt>
                <c:pt idx="5">
                  <c:v>94082</c:v>
                </c:pt>
                <c:pt idx="6">
                  <c:v>92037</c:v>
                </c:pt>
                <c:pt idx="7">
                  <c:v>88726</c:v>
                </c:pt>
                <c:pt idx="8">
                  <c:v>84793</c:v>
                </c:pt>
                <c:pt idx="9">
                  <c:v>84727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33-FE4E-B2FA-F1D683C65F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6405072"/>
        <c:axId val="561490895"/>
      </c:barChart>
      <c:catAx>
        <c:axId val="209640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490895"/>
        <c:crosses val="autoZero"/>
        <c:auto val="1"/>
        <c:lblAlgn val="ctr"/>
        <c:lblOffset val="100"/>
        <c:noMultiLvlLbl val="0"/>
      </c:catAx>
      <c:valAx>
        <c:axId val="56149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[$$-409]* #,##0.00_);_([$$-409]* \(#,##0.00\);_([$$-409]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40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8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amkh/ibm-data-analyst-coursera.git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rvey.stackoverflow.co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420" y="1041400"/>
            <a:ext cx="6679034" cy="2387600"/>
          </a:xfrm>
          <a:noFill/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E659B"/>
                </a:solidFill>
              </a:rPr>
              <a:t>Data analysis and insights for the tech industry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15790" y="3800862"/>
            <a:ext cx="9135454" cy="1655762"/>
          </a:xfrm>
          <a:noFill/>
        </p:spPr>
        <p:txBody>
          <a:bodyPr/>
          <a:lstStyle/>
          <a:p>
            <a:r>
              <a:rPr lang="en-US" dirty="0"/>
              <a:t>Winky Lee</a:t>
            </a:r>
          </a:p>
          <a:p>
            <a:r>
              <a:rPr lang="en-US" dirty="0"/>
              <a:t>2024 Dec 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443" y="911458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>
                <a:hlinkClick r:id="rId3"/>
              </a:rPr>
              <a:t>https://github.com/Laamkh/ibm-data-analyst-coursera.git</a:t>
            </a:r>
            <a:endParaRPr lang="en-US" sz="2200" dirty="0"/>
          </a:p>
          <a:p>
            <a:pPr marL="0" indent="0">
              <a:buFont typeface="Arial"/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1B9E991D-3143-C077-7F90-9871DE42F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55" y="1421084"/>
            <a:ext cx="7108903" cy="533167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5CE93BE-A016-25E2-CCB3-ED422B34C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418" y="1396752"/>
            <a:ext cx="7275163" cy="54612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of respondents</a:t>
            </a:r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FDB16788-803A-7293-0B25-730912661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669" y="1404665"/>
            <a:ext cx="7290661" cy="54533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/>
              <a:t>PostgreSQL’s Leadership: </a:t>
            </a:r>
            <a:r>
              <a:rPr lang="en-GB" dirty="0"/>
              <a:t>It’s likely to remain the top choice for developers, but there’s a clear push toward modern solutions like Redis and Elasticsearch.</a:t>
            </a:r>
          </a:p>
          <a:p>
            <a:r>
              <a:rPr lang="en-GB" b="1" dirty="0"/>
              <a:t>Programming Trends: </a:t>
            </a:r>
            <a:r>
              <a:rPr lang="en-GB" dirty="0"/>
              <a:t>Languages like Rust, Go, and TypeScript are emerging as the future, especially for performance-critical applications.</a:t>
            </a:r>
          </a:p>
          <a:p>
            <a:r>
              <a:rPr lang="en-GB" b="1" dirty="0"/>
              <a:t>Cloud Platforms Evolution: </a:t>
            </a:r>
            <a:r>
              <a:rPr lang="en-GB" dirty="0"/>
              <a:t>While AWS dominates, smaller and modern platforms like </a:t>
            </a:r>
            <a:r>
              <a:rPr lang="en-GB" dirty="0" err="1"/>
              <a:t>Supabase</a:t>
            </a:r>
            <a:r>
              <a:rPr lang="en-GB" dirty="0"/>
              <a:t> are rapidly gaining interest.</a:t>
            </a:r>
          </a:p>
          <a:p>
            <a:r>
              <a:rPr lang="en-GB" b="1" dirty="0"/>
              <a:t>Framework Shifts: </a:t>
            </a:r>
            <a:r>
              <a:rPr lang="en-GB" dirty="0"/>
              <a:t>Developers are leaning toward modern frameworks like </a:t>
            </a:r>
            <a:r>
              <a:rPr lang="en-GB" dirty="0" err="1"/>
              <a:t>Next.js</a:t>
            </a:r>
            <a:r>
              <a:rPr lang="en-GB" dirty="0"/>
              <a:t>, </a:t>
            </a:r>
            <a:r>
              <a:rPr lang="en-GB" dirty="0" err="1"/>
              <a:t>FastAPI</a:t>
            </a:r>
            <a:r>
              <a:rPr lang="en-GB" dirty="0"/>
              <a:t>, and Svelte for flexibility, performance, and simplicity.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9B4D3-C1D7-2E79-A739-2213C199866D}"/>
              </a:ext>
            </a:extLst>
          </p:cNvPr>
          <p:cNvSpPr txBox="1"/>
          <p:nvPr/>
        </p:nvSpPr>
        <p:spPr>
          <a:xfrm>
            <a:off x="938463" y="1576137"/>
            <a:ext cx="104153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Shift Toward Modernity: </a:t>
            </a:r>
            <a:r>
              <a:rPr lang="en-US" sz="2400" dirty="0"/>
              <a:t>Developers prefer tools that are efficient, scalable, and developer-friendly, moving away from legacy systems.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Performance and Simplicity: </a:t>
            </a:r>
            <a:r>
              <a:rPr lang="en-US" sz="2400" dirty="0"/>
              <a:t>There's a clear trend toward technologies that balance high performance (Rust, Redis) with ease of use (</a:t>
            </a:r>
            <a:r>
              <a:rPr lang="en-US" sz="2400" dirty="0" err="1"/>
              <a:t>Supabase</a:t>
            </a:r>
            <a:r>
              <a:rPr lang="en-US" sz="2400" dirty="0"/>
              <a:t>, </a:t>
            </a:r>
            <a:r>
              <a:rPr lang="en-US" sz="2400" dirty="0" err="1"/>
              <a:t>Next.js</a:t>
            </a:r>
            <a:r>
              <a:rPr lang="en-US" sz="2400" dirty="0"/>
              <a:t>).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Cloud-Native Ecosystem: </a:t>
            </a:r>
            <a:r>
              <a:rPr lang="en-US" sz="2400" dirty="0"/>
              <a:t>Interest in lightweight, serverless, and cloud-native platforms and tools is growing across databases, platforms, and frameworks.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Full-Stack Integration: </a:t>
            </a:r>
            <a:r>
              <a:rPr lang="en-US" sz="2400" dirty="0"/>
              <a:t>Popular tools show a focus on seamless frontend-backend integration (e.g., TypeScript with </a:t>
            </a:r>
            <a:r>
              <a:rPr lang="en-US" sz="2400" dirty="0" err="1"/>
              <a:t>Next.js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Key Takeaways: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Established tools (e.g., PostgreSQL, JavaScript, React, AWS) remain dominant.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Emerging technologies (e.g., Rust, Redis, </a:t>
            </a:r>
            <a:r>
              <a:rPr lang="en-GB" dirty="0" err="1"/>
              <a:t>Next.js</a:t>
            </a:r>
            <a:r>
              <a:rPr lang="en-GB" dirty="0"/>
              <a:t>) are gaining traction, reflecting industry shifts.</a:t>
            </a:r>
          </a:p>
          <a:p>
            <a:r>
              <a:rPr lang="en-GB" b="1" dirty="0"/>
              <a:t>Implications: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Developers: Focus on in-demand skills and explore emerging 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Educators/Recruiters: Align strategies with industry trends to address future needs.</a:t>
            </a:r>
          </a:p>
          <a:p>
            <a:r>
              <a:rPr lang="en-GB" b="1" dirty="0"/>
              <a:t>Final Note:</a:t>
            </a:r>
            <a:br>
              <a:rPr lang="en-GB" dirty="0"/>
            </a:br>
            <a:r>
              <a:rPr lang="en-GB" dirty="0"/>
              <a:t>Adaptability and continuous learning are essential to thrive in the ever-evolving tech landscape.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789547C-65C4-B609-54A9-04D6DAF8F4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104897"/>
              </p:ext>
            </p:extLst>
          </p:nvPr>
        </p:nvGraphicFramePr>
        <p:xfrm>
          <a:off x="842211" y="1347537"/>
          <a:ext cx="10503568" cy="4875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D2E6D8A-88C6-652B-4FA8-16B3E5BD2C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628790"/>
              </p:ext>
            </p:extLst>
          </p:nvPr>
        </p:nvGraphicFramePr>
        <p:xfrm>
          <a:off x="1287546" y="1501859"/>
          <a:ext cx="7278938" cy="4973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Objective: </a:t>
            </a:r>
            <a:r>
              <a:rPr lang="en-US" sz="2200" dirty="0"/>
              <a:t>Highlight emerging tools, skills, and technologies to guide developers, educators, and recruiters.</a:t>
            </a:r>
          </a:p>
          <a:p>
            <a:r>
              <a:rPr lang="en-US" sz="2200" b="1" dirty="0"/>
              <a:t>Key Insights:</a:t>
            </a:r>
          </a:p>
          <a:p>
            <a:pPr lvl="1"/>
            <a:r>
              <a:rPr lang="en-US" sz="1800" dirty="0"/>
              <a:t>Databases: PostgreSQL leads; Redis and </a:t>
            </a:r>
            <a:r>
              <a:rPr lang="en-US" sz="1800" dirty="0" err="1"/>
              <a:t>Supabase</a:t>
            </a:r>
            <a:r>
              <a:rPr lang="en-US" sz="1800" dirty="0"/>
              <a:t> are rising stars.</a:t>
            </a:r>
          </a:p>
          <a:p>
            <a:pPr lvl="1"/>
            <a:r>
              <a:rPr lang="en-US" sz="1800" dirty="0"/>
              <a:t>Languages: JavaScript and SQL dominate, with Rust and TypeScript gaining momentum.</a:t>
            </a:r>
          </a:p>
          <a:p>
            <a:pPr lvl="1"/>
            <a:r>
              <a:rPr lang="en-US" sz="1800" dirty="0"/>
              <a:t>Platforms: AWS remains top, but cloud-native solutions like </a:t>
            </a:r>
            <a:r>
              <a:rPr lang="en-US" sz="1800" dirty="0" err="1"/>
              <a:t>Vercel</a:t>
            </a:r>
            <a:r>
              <a:rPr lang="en-US" sz="1800" dirty="0"/>
              <a:t> are growing.</a:t>
            </a:r>
          </a:p>
          <a:p>
            <a:pPr lvl="1"/>
            <a:r>
              <a:rPr lang="en-US" sz="1800" dirty="0"/>
              <a:t>Frameworks: React and Node.js lead; </a:t>
            </a:r>
            <a:r>
              <a:rPr lang="en-US" sz="1800" dirty="0" err="1"/>
              <a:t>Next.js</a:t>
            </a:r>
            <a:r>
              <a:rPr lang="en-US" sz="1800" dirty="0"/>
              <a:t> and </a:t>
            </a:r>
            <a:r>
              <a:rPr lang="en-US" sz="1800" dirty="0" err="1"/>
              <a:t>FastAPI</a:t>
            </a:r>
            <a:r>
              <a:rPr lang="en-US" sz="1800" dirty="0"/>
              <a:t> are rapidly emerging.</a:t>
            </a:r>
          </a:p>
          <a:p>
            <a:r>
              <a:rPr lang="en-US" sz="2200" b="1" dirty="0"/>
              <a:t>Trend:</a:t>
            </a:r>
            <a:r>
              <a:rPr lang="en-US" sz="2200" dirty="0"/>
              <a:t> A clear industry shift toward lightweight, scalable, and developer-friendly technologies.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Source: Stack Overflow Developer Survey</a:t>
            </a:r>
          </a:p>
          <a:p>
            <a:r>
              <a:rPr lang="en-US" sz="2200" dirty="0">
                <a:solidFill>
                  <a:schemeClr val="tx1"/>
                </a:solidFill>
              </a:rPr>
              <a:t>Objective of Analysis: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Highlight emerging skills and technologies shaping the industry.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Inform aspiring and active tech professionals on future trends and in-demand expertise.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Provide actionable insights for developers, educators, and tech recruiters to adapt to evolving demands.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Data collection</a:t>
            </a:r>
          </a:p>
          <a:p>
            <a:pPr lvl="1"/>
            <a:r>
              <a:rPr lang="en-US" sz="1800" dirty="0"/>
              <a:t>Survey data from </a:t>
            </a:r>
            <a:r>
              <a:rPr lang="en-US" sz="1800" dirty="0">
                <a:hlinkClick r:id="rId3"/>
              </a:rPr>
              <a:t>https://survey.stackoverflow.co/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APIs and web scraping techniques</a:t>
            </a:r>
          </a:p>
          <a:p>
            <a:r>
              <a:rPr lang="en-US" sz="2200" dirty="0"/>
              <a:t>Data wrangling</a:t>
            </a:r>
          </a:p>
          <a:p>
            <a:pPr lvl="1"/>
            <a:r>
              <a:rPr lang="en-US" sz="1800" dirty="0"/>
              <a:t>Removing duplication, imputing missing values, </a:t>
            </a:r>
            <a:r>
              <a:rPr lang="en-US" sz="1800" dirty="0" err="1"/>
              <a:t>normalising</a:t>
            </a:r>
            <a:r>
              <a:rPr lang="en-US" sz="1800" dirty="0"/>
              <a:t> data</a:t>
            </a:r>
          </a:p>
          <a:p>
            <a:r>
              <a:rPr lang="en-US" sz="2200" dirty="0"/>
              <a:t>Exploratory data analysis</a:t>
            </a:r>
          </a:p>
          <a:p>
            <a:pPr lvl="1"/>
            <a:r>
              <a:rPr lang="en-US" sz="1800" dirty="0" err="1"/>
              <a:t>Analysing</a:t>
            </a:r>
            <a:r>
              <a:rPr lang="en-US" sz="1800" dirty="0"/>
              <a:t> distribution, handling outliers, identifying correlation</a:t>
            </a:r>
          </a:p>
          <a:p>
            <a:r>
              <a:rPr lang="en-US" sz="2200" dirty="0"/>
              <a:t>Data visualization</a:t>
            </a:r>
          </a:p>
          <a:p>
            <a:r>
              <a:rPr lang="en-US" sz="2200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&lt;Bar chart of top 10 programming languages for the current year goes here.&gt;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programming languages for the next year goes here.&gt;</a:t>
            </a:r>
          </a:p>
        </p:txBody>
      </p:sp>
      <p:pic>
        <p:nvPicPr>
          <p:cNvPr id="3" name="Picture 2" descr="A graph with blue and gray bars&#10;&#10;Description automatically generated">
            <a:extLst>
              <a:ext uri="{FF2B5EF4-FFF2-40B4-BE49-F238E27FC236}">
                <a16:creationId xmlns:a16="http://schemas.microsoft.com/office/drawing/2014/main" id="{B4731521-DD5D-A61F-64B6-8DEE9F2E2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54" y="2305726"/>
            <a:ext cx="5359037" cy="3933429"/>
          </a:xfrm>
          <a:prstGeom prst="rect">
            <a:avLst/>
          </a:prstGeom>
        </p:spPr>
      </p:pic>
      <p:pic>
        <p:nvPicPr>
          <p:cNvPr id="5" name="Picture 4" descr="A graph of blue and gray bars&#10;&#10;Description automatically generated with medium confidence">
            <a:extLst>
              <a:ext uri="{FF2B5EF4-FFF2-40B4-BE49-F238E27FC236}">
                <a16:creationId xmlns:a16="http://schemas.microsoft.com/office/drawing/2014/main" id="{28731F5D-1238-B547-258E-A7E6F925E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557" y="2305726"/>
            <a:ext cx="5359037" cy="40140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8CE847-D26E-1695-C3E1-D5B51CF0F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10515600" cy="4572000"/>
          </a:xfrm>
        </p:spPr>
        <p:txBody>
          <a:bodyPr>
            <a:normAutofit/>
          </a:bodyPr>
          <a:lstStyle/>
          <a:p>
            <a:r>
              <a:rPr lang="en-GB" sz="2400" b="1" dirty="0"/>
              <a:t>JavaScript and SQL Dominance</a:t>
            </a:r>
            <a:r>
              <a:rPr lang="en-GB" sz="2400" dirty="0"/>
              <a:t>:</a:t>
            </a:r>
          </a:p>
          <a:p>
            <a:pPr lvl="1"/>
            <a:r>
              <a:rPr lang="en-US" sz="2000" dirty="0"/>
              <a:t>Investing in training for JavaScript and SQL is a safe bet for individuals and organizations aiming to stay competitive in software and data-related fields.</a:t>
            </a:r>
            <a:endParaRPr lang="en-US" sz="2400" b="1" dirty="0"/>
          </a:p>
          <a:p>
            <a:r>
              <a:rPr lang="en-US" sz="2400" b="1" dirty="0"/>
              <a:t>Rising Popularity of Rust and Go:</a:t>
            </a:r>
          </a:p>
          <a:p>
            <a:pPr lvl="1"/>
            <a:r>
              <a:rPr lang="en-US" sz="2000" dirty="0"/>
              <a:t>Learning Rust and Go can open opportunities in emerging tech sectors, such as distributed systems, DevOps, blockchain and cloud computing.</a:t>
            </a:r>
            <a:endParaRPr lang="en-US" sz="2400" b="1" dirty="0"/>
          </a:p>
          <a:p>
            <a:r>
              <a:rPr lang="en-US" sz="2400" b="1" dirty="0"/>
              <a:t>Decline of PHP and Java:</a:t>
            </a:r>
          </a:p>
          <a:p>
            <a:pPr lvl="1"/>
            <a:r>
              <a:rPr lang="en-US" sz="2000" dirty="0"/>
              <a:t>Organizations may start phasing out PHP and legacy Java systems in favor of modern tools, leading developers to adapt by learning newer technologies.</a:t>
            </a:r>
          </a:p>
          <a:p>
            <a:pPr lvl="1"/>
            <a:endParaRPr lang="en-US" sz="2000" b="1" dirty="0"/>
          </a:p>
          <a:p>
            <a:pPr lvl="1"/>
            <a:endParaRPr lang="en-US" sz="2000" b="1" dirty="0"/>
          </a:p>
          <a:p>
            <a:pPr lvl="1"/>
            <a:endParaRPr lang="en-US" sz="2000" dirty="0"/>
          </a:p>
          <a:p>
            <a:endParaRPr lang="en-US" sz="2400" b="1" dirty="0"/>
          </a:p>
          <a:p>
            <a:endParaRPr lang="en-US" sz="2400" b="1" dirty="0"/>
          </a:p>
          <a:p>
            <a:pPr lvl="1"/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EFD-B801-5996-879A-7A13CF75507C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current year goes here 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88C39-3E30-44CF-06C3-D46763CC8E0C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next year goes here.&gt;</a:t>
            </a:r>
          </a:p>
        </p:txBody>
      </p:sp>
      <p:pic>
        <p:nvPicPr>
          <p:cNvPr id="8" name="Picture 7" descr="A graph of data&#10;&#10;Description automatically generated">
            <a:extLst>
              <a:ext uri="{FF2B5EF4-FFF2-40B4-BE49-F238E27FC236}">
                <a16:creationId xmlns:a16="http://schemas.microsoft.com/office/drawing/2014/main" id="{6990D009-C60B-FB86-C3F4-6DC497C42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48" y="2327564"/>
            <a:ext cx="5207620" cy="3870528"/>
          </a:xfrm>
          <a:prstGeom prst="rect">
            <a:avLst/>
          </a:prstGeom>
        </p:spPr>
      </p:pic>
      <p:pic>
        <p:nvPicPr>
          <p:cNvPr id="10" name="Picture 9" descr="A graph of data&#10;&#10;Description automatically generated">
            <a:extLst>
              <a:ext uri="{FF2B5EF4-FFF2-40B4-BE49-F238E27FC236}">
                <a16:creationId xmlns:a16="http://schemas.microsoft.com/office/drawing/2014/main" id="{F0F4BC92-32C0-F841-D36F-A36775524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2245070"/>
            <a:ext cx="5301340" cy="39530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DC6DA-C39A-ADF3-6B76-1C9724FC2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B8A6-C8F2-0C1F-522B-A5500CC0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DATABASE TRENDS - FINDINGS &amp; IMPLICATIONS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92A59C-48F1-0B15-020A-084750556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10515600" cy="4572000"/>
          </a:xfrm>
        </p:spPr>
        <p:txBody>
          <a:bodyPr>
            <a:normAutofit/>
          </a:bodyPr>
          <a:lstStyle/>
          <a:p>
            <a:r>
              <a:rPr lang="en-US" sz="2400" b="1" dirty="0"/>
              <a:t>Continued Dominance of PostgreSQL: </a:t>
            </a:r>
          </a:p>
          <a:p>
            <a:pPr lvl="1"/>
            <a:r>
              <a:rPr lang="en-US" sz="2000" dirty="0"/>
              <a:t>Organizations and developers may prioritize PostgreSQL for its proven reliability, scalability, and widespread adoption. </a:t>
            </a:r>
          </a:p>
          <a:p>
            <a:r>
              <a:rPr lang="en-US" sz="2400" b="1" dirty="0"/>
              <a:t>Emerging Popularity of Redis: </a:t>
            </a:r>
          </a:p>
          <a:p>
            <a:pPr lvl="1"/>
            <a:r>
              <a:rPr lang="en-US" sz="2000" dirty="0"/>
              <a:t>Companies might consider Redis for for use cases requiring high-speed operations like caching, real-time analytics, and session management. </a:t>
            </a:r>
          </a:p>
          <a:p>
            <a:r>
              <a:rPr lang="en-GB" sz="2400" b="1" dirty="0"/>
              <a:t>Steady popularity of SQLite, MySQL, and MongoDB: </a:t>
            </a:r>
          </a:p>
          <a:p>
            <a:pPr lvl="1"/>
            <a:r>
              <a:rPr lang="en-GB" sz="2000" dirty="0"/>
              <a:t>These databases continue to be reliable and widely used, suggesting they will remain important choices for specific use cases: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b="1" dirty="0"/>
              <a:t>SQLite</a:t>
            </a:r>
            <a:r>
              <a:rPr lang="en-GB" sz="2000" dirty="0"/>
              <a:t> for lightweight, embedded database needs.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b="1" dirty="0"/>
              <a:t>MySQL</a:t>
            </a:r>
            <a:r>
              <a:rPr lang="en-GB" sz="2000" dirty="0"/>
              <a:t> for traditional relational database applications.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b="1" dirty="0"/>
              <a:t>MongoDB</a:t>
            </a:r>
            <a:r>
              <a:rPr lang="en-GB" sz="2000" dirty="0"/>
              <a:t> for NoSQL solutions, particularly where flexibility in schema design is required.</a:t>
            </a:r>
          </a:p>
          <a:p>
            <a:pPr lvl="1"/>
            <a:endParaRPr lang="en-US" sz="2000" dirty="0"/>
          </a:p>
          <a:p>
            <a:endParaRPr lang="en-US" sz="2400" b="1" dirty="0"/>
          </a:p>
          <a:p>
            <a:endParaRPr lang="en-US" sz="2400" b="1" dirty="0"/>
          </a:p>
          <a:p>
            <a:pPr lvl="1"/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4482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352</TotalTime>
  <Words>824</Words>
  <Application>Microsoft Macintosh PowerPoint</Application>
  <PresentationFormat>Widescreen</PresentationFormat>
  <Paragraphs>102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Data analysis and insights for the tech industry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 of respondents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Winky Lee</cp:lastModifiedBy>
  <cp:revision>4</cp:revision>
  <dcterms:created xsi:type="dcterms:W3CDTF">2024-10-30T05:40:03Z</dcterms:created>
  <dcterms:modified xsi:type="dcterms:W3CDTF">2024-12-25T00:11:55Z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