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abin" charset="1" panose="00000500000000000000"/>
      <p:regular r:id="rId19"/>
    </p:embeddedFont>
    <p:embeddedFont>
      <p:font typeface="Noto Sans Bold" charset="1" panose="020B0802040504020204"/>
      <p:regular r:id="rId20"/>
    </p:embeddedFont>
    <p:embeddedFont>
      <p:font typeface="DejaVu Serif Bold" charset="1" panose="02060803050605020204"/>
      <p:regular r:id="rId21"/>
    </p:embeddedFont>
    <p:embeddedFont>
      <p:font typeface="Muli Light" charset="1" panose="00000400000000000000"/>
      <p:regular r:id="rId22"/>
    </p:embeddedFont>
    <p:embeddedFont>
      <p:font typeface="Cabin Bold" charset="1" panose="00000800000000000000"/>
      <p:regular r:id="rId23"/>
    </p:embeddedFont>
    <p:embeddedFont>
      <p:font typeface="Muli"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gif"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gif"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gif"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gif"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BF7"/>
        </a:solidFill>
      </p:bgPr>
    </p:bg>
    <p:spTree>
      <p:nvGrpSpPr>
        <p:cNvPr id="1" name=""/>
        <p:cNvGrpSpPr/>
        <p:nvPr/>
      </p:nvGrpSpPr>
      <p:grpSpPr>
        <a:xfrm>
          <a:off x="0" y="0"/>
          <a:ext cx="0" cy="0"/>
          <a:chOff x="0" y="0"/>
          <a:chExt cx="0" cy="0"/>
        </a:xfrm>
      </p:grpSpPr>
      <p:grpSp>
        <p:nvGrpSpPr>
          <p:cNvPr name="Group 2" id="2"/>
          <p:cNvGrpSpPr/>
          <p:nvPr/>
        </p:nvGrpSpPr>
        <p:grpSpPr>
          <a:xfrm rot="0">
            <a:off x="1019175" y="1028700"/>
            <a:ext cx="16230600" cy="7134928"/>
            <a:chOff x="0" y="0"/>
            <a:chExt cx="5490351" cy="2413544"/>
          </a:xfrm>
        </p:grpSpPr>
        <p:sp>
          <p:nvSpPr>
            <p:cNvPr name="Freeform 3" id="3"/>
            <p:cNvSpPr/>
            <p:nvPr/>
          </p:nvSpPr>
          <p:spPr>
            <a:xfrm flipH="false" flipV="false" rot="0">
              <a:off x="0" y="0"/>
              <a:ext cx="5490351" cy="2413544"/>
            </a:xfrm>
            <a:custGeom>
              <a:avLst/>
              <a:gdLst/>
              <a:ahLst/>
              <a:cxnLst/>
              <a:rect r="r" b="b" t="t" l="l"/>
              <a:pathLst>
                <a:path h="2413544" w="5490351">
                  <a:moveTo>
                    <a:pt x="5365891" y="2413544"/>
                  </a:moveTo>
                  <a:lnTo>
                    <a:pt x="124460" y="2413544"/>
                  </a:lnTo>
                  <a:cubicBezTo>
                    <a:pt x="55880" y="2413544"/>
                    <a:pt x="0" y="2357664"/>
                    <a:pt x="0" y="2289084"/>
                  </a:cubicBezTo>
                  <a:lnTo>
                    <a:pt x="0" y="124460"/>
                  </a:lnTo>
                  <a:cubicBezTo>
                    <a:pt x="0" y="55880"/>
                    <a:pt x="55880" y="0"/>
                    <a:pt x="124460" y="0"/>
                  </a:cubicBezTo>
                  <a:lnTo>
                    <a:pt x="5365891" y="0"/>
                  </a:lnTo>
                  <a:cubicBezTo>
                    <a:pt x="5434471" y="0"/>
                    <a:pt x="5490351" y="55880"/>
                    <a:pt x="5490351" y="124460"/>
                  </a:cubicBezTo>
                  <a:lnTo>
                    <a:pt x="5490351" y="2289084"/>
                  </a:lnTo>
                  <a:cubicBezTo>
                    <a:pt x="5490351" y="2357664"/>
                    <a:pt x="5434471" y="2413544"/>
                    <a:pt x="5365891" y="2413544"/>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1330441" y="1295030"/>
            <a:ext cx="889036" cy="889036"/>
          </a:xfrm>
          <a:custGeom>
            <a:avLst/>
            <a:gdLst/>
            <a:ahLst/>
            <a:cxnLst/>
            <a:rect r="r" b="b" t="t" l="l"/>
            <a:pathLst>
              <a:path h="889036" w="889036">
                <a:moveTo>
                  <a:pt x="0" y="0"/>
                </a:moveTo>
                <a:lnTo>
                  <a:pt x="889037" y="0"/>
                </a:lnTo>
                <a:lnTo>
                  <a:pt x="889037" y="889036"/>
                </a:lnTo>
                <a:lnTo>
                  <a:pt x="0" y="889036"/>
                </a:lnTo>
                <a:lnTo>
                  <a:pt x="0" y="0"/>
                </a:lnTo>
                <a:close/>
              </a:path>
            </a:pathLst>
          </a:custGeom>
          <a:blipFill>
            <a:blip r:embed="rId2"/>
            <a:stretch>
              <a:fillRect l="0" t="0" r="0" b="0"/>
            </a:stretch>
          </a:blipFill>
        </p:spPr>
      </p:sp>
      <p:sp>
        <p:nvSpPr>
          <p:cNvPr name="Freeform 7" id="7"/>
          <p:cNvSpPr/>
          <p:nvPr/>
        </p:nvSpPr>
        <p:spPr>
          <a:xfrm flipH="false" flipV="false" rot="5400000">
            <a:off x="15609411" y="1263166"/>
            <a:ext cx="1716842" cy="1563887"/>
          </a:xfrm>
          <a:custGeom>
            <a:avLst/>
            <a:gdLst/>
            <a:ahLst/>
            <a:cxnLst/>
            <a:rect r="r" b="b" t="t" l="l"/>
            <a:pathLst>
              <a:path h="1563887" w="1716842">
                <a:moveTo>
                  <a:pt x="0" y="0"/>
                </a:moveTo>
                <a:lnTo>
                  <a:pt x="1716841" y="0"/>
                </a:lnTo>
                <a:lnTo>
                  <a:pt x="1716841" y="1563887"/>
                </a:lnTo>
                <a:lnTo>
                  <a:pt x="0" y="1563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49343" y="2839674"/>
            <a:ext cx="6698918" cy="5244037"/>
          </a:xfrm>
          <a:custGeom>
            <a:avLst/>
            <a:gdLst/>
            <a:ahLst/>
            <a:cxnLst/>
            <a:rect r="r" b="b" t="t" l="l"/>
            <a:pathLst>
              <a:path h="5244037" w="6698918">
                <a:moveTo>
                  <a:pt x="0" y="0"/>
                </a:moveTo>
                <a:lnTo>
                  <a:pt x="6698918" y="0"/>
                </a:lnTo>
                <a:lnTo>
                  <a:pt x="6698918" y="5244037"/>
                </a:lnTo>
                <a:lnTo>
                  <a:pt x="0" y="52440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1774959" y="3385104"/>
            <a:ext cx="8737168" cy="2422120"/>
            <a:chOff x="0" y="0"/>
            <a:chExt cx="11649557" cy="3229493"/>
          </a:xfrm>
        </p:grpSpPr>
        <p:sp>
          <p:nvSpPr>
            <p:cNvPr name="TextBox 10" id="10"/>
            <p:cNvSpPr txBox="true"/>
            <p:nvPr/>
          </p:nvSpPr>
          <p:spPr>
            <a:xfrm rot="0">
              <a:off x="0" y="0"/>
              <a:ext cx="11649557" cy="2324100"/>
            </a:xfrm>
            <a:prstGeom prst="rect">
              <a:avLst/>
            </a:prstGeom>
          </p:spPr>
          <p:txBody>
            <a:bodyPr anchor="t" rtlCol="false" tIns="0" lIns="0" bIns="0" rIns="0">
              <a:spAutoFit/>
            </a:bodyPr>
            <a:lstStyle/>
            <a:p>
              <a:pPr algn="ctr">
                <a:lnSpc>
                  <a:spcPts val="4559"/>
                </a:lnSpc>
              </a:pPr>
              <a:r>
                <a:rPr lang="en-US" sz="3799">
                  <a:solidFill>
                    <a:srgbClr val="000000"/>
                  </a:solidFill>
                  <a:latin typeface="Cabin"/>
                  <a:ea typeface="Cabin"/>
                  <a:cs typeface="Cabin"/>
                  <a:sym typeface="Cabin"/>
                </a:rPr>
                <a:t>XÂY DỰNG ỨNG DỤNG QUẢN LÝ VẬT TƯ THỰC HÀNH CHO BỘ MÔN </a:t>
              </a:r>
            </a:p>
            <a:p>
              <a:pPr algn="ctr">
                <a:lnSpc>
                  <a:spcPts val="4799"/>
                </a:lnSpc>
              </a:pPr>
              <a:r>
                <a:rPr lang="en-US" sz="3999">
                  <a:solidFill>
                    <a:srgbClr val="000000"/>
                  </a:solidFill>
                  <a:latin typeface="Cabin"/>
                  <a:ea typeface="Cabin"/>
                  <a:cs typeface="Cabin"/>
                  <a:sym typeface="Cabin"/>
                </a:rPr>
                <a:t>CƠ KHÍ ĐỘNG LỰC</a:t>
              </a:r>
            </a:p>
          </p:txBody>
        </p:sp>
        <p:sp>
          <p:nvSpPr>
            <p:cNvPr name="TextBox 11" id="11"/>
            <p:cNvSpPr txBox="true"/>
            <p:nvPr/>
          </p:nvSpPr>
          <p:spPr>
            <a:xfrm rot="0">
              <a:off x="380489" y="2789326"/>
              <a:ext cx="10888579" cy="440167"/>
            </a:xfrm>
            <a:prstGeom prst="rect">
              <a:avLst/>
            </a:prstGeom>
          </p:spPr>
          <p:txBody>
            <a:bodyPr anchor="t" rtlCol="false" tIns="0" lIns="0" bIns="0" rIns="0">
              <a:spAutoFit/>
            </a:bodyPr>
            <a:lstStyle/>
            <a:p>
              <a:pPr algn="ctr">
                <a:lnSpc>
                  <a:spcPts val="2804"/>
                </a:lnSpc>
              </a:pPr>
            </a:p>
          </p:txBody>
        </p:sp>
      </p:grpSp>
      <p:sp>
        <p:nvSpPr>
          <p:cNvPr name="TextBox 12" id="12"/>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01/10</a:t>
            </a:r>
          </a:p>
        </p:txBody>
      </p:sp>
      <p:sp>
        <p:nvSpPr>
          <p:cNvPr name="TextBox 13" id="13"/>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4" id="14"/>
          <p:cNvSpPr txBox="true"/>
          <p:nvPr/>
        </p:nvSpPr>
        <p:spPr>
          <a:xfrm rot="0">
            <a:off x="2219478" y="1541522"/>
            <a:ext cx="3899265" cy="348427"/>
          </a:xfrm>
          <a:prstGeom prst="rect">
            <a:avLst/>
          </a:prstGeom>
        </p:spPr>
        <p:txBody>
          <a:bodyPr anchor="t" rtlCol="false" tIns="0" lIns="0" bIns="0" rIns="0">
            <a:spAutoFit/>
          </a:bodyPr>
          <a:lstStyle/>
          <a:p>
            <a:pPr algn="ctr">
              <a:lnSpc>
                <a:spcPts val="2845"/>
              </a:lnSpc>
            </a:pPr>
            <a:r>
              <a:rPr lang="en-US" sz="2032" b="true">
                <a:solidFill>
                  <a:srgbClr val="000000"/>
                </a:solidFill>
                <a:latin typeface="Noto Sans Bold"/>
                <a:ea typeface="Noto Sans Bold"/>
                <a:cs typeface="Noto Sans Bold"/>
                <a:sym typeface="Noto Sans Bold"/>
              </a:rPr>
              <a:t>TRƯỜNG ĐẠI HỌC TRÀ VINH</a:t>
            </a:r>
          </a:p>
        </p:txBody>
      </p:sp>
      <p:sp>
        <p:nvSpPr>
          <p:cNvPr name="TextBox 15" id="15"/>
          <p:cNvSpPr txBox="true"/>
          <p:nvPr/>
        </p:nvSpPr>
        <p:spPr>
          <a:xfrm rot="0">
            <a:off x="2697788" y="2130848"/>
            <a:ext cx="6841908" cy="903941"/>
          </a:xfrm>
          <a:prstGeom prst="rect">
            <a:avLst/>
          </a:prstGeom>
        </p:spPr>
        <p:txBody>
          <a:bodyPr anchor="t" rtlCol="false" tIns="0" lIns="0" bIns="0" rIns="0">
            <a:spAutoFit/>
          </a:bodyPr>
          <a:lstStyle/>
          <a:p>
            <a:pPr algn="ctr">
              <a:lnSpc>
                <a:spcPts val="3551"/>
              </a:lnSpc>
            </a:pPr>
            <a:r>
              <a:rPr lang="en-US" sz="2536" b="true">
                <a:solidFill>
                  <a:srgbClr val="000000"/>
                </a:solidFill>
                <a:latin typeface="DejaVu Serif Bold"/>
                <a:ea typeface="DejaVu Serif Bold"/>
                <a:cs typeface="DejaVu Serif Bold"/>
                <a:sym typeface="DejaVu Serif Bold"/>
              </a:rPr>
              <a:t>THỰC TẬP ĐỒ ÁN CHUYÊN NGÀNH</a:t>
            </a:r>
          </a:p>
          <a:p>
            <a:pPr algn="ctr">
              <a:lnSpc>
                <a:spcPts val="3551"/>
              </a:lnSpc>
            </a:pPr>
          </a:p>
        </p:txBody>
      </p:sp>
      <p:sp>
        <p:nvSpPr>
          <p:cNvPr name="TextBox 16" id="16"/>
          <p:cNvSpPr txBox="true"/>
          <p:nvPr/>
        </p:nvSpPr>
        <p:spPr>
          <a:xfrm rot="0">
            <a:off x="2200428" y="2792049"/>
            <a:ext cx="1838027" cy="429994"/>
          </a:xfrm>
          <a:prstGeom prst="rect">
            <a:avLst/>
          </a:prstGeom>
        </p:spPr>
        <p:txBody>
          <a:bodyPr anchor="t" rtlCol="false" tIns="0" lIns="0" bIns="0" rIns="0">
            <a:spAutoFit/>
          </a:bodyPr>
          <a:lstStyle/>
          <a:p>
            <a:pPr algn="ctr">
              <a:lnSpc>
                <a:spcPts val="3599"/>
              </a:lnSpc>
            </a:pPr>
            <a:r>
              <a:rPr lang="en-US" sz="2571" b="true">
                <a:solidFill>
                  <a:srgbClr val="000000"/>
                </a:solidFill>
                <a:latin typeface="DejaVu Serif Bold"/>
                <a:ea typeface="DejaVu Serif Bold"/>
                <a:cs typeface="DejaVu Serif Bold"/>
                <a:sym typeface="DejaVu Serif Bold"/>
              </a:rPr>
              <a:t>Tên đề tài</a:t>
            </a:r>
          </a:p>
        </p:txBody>
      </p:sp>
      <p:sp>
        <p:nvSpPr>
          <p:cNvPr name="TextBox 17" id="17"/>
          <p:cNvSpPr txBox="true"/>
          <p:nvPr/>
        </p:nvSpPr>
        <p:spPr>
          <a:xfrm rot="0">
            <a:off x="2259307" y="5522436"/>
            <a:ext cx="4313945" cy="923925"/>
          </a:xfrm>
          <a:prstGeom prst="rect">
            <a:avLst/>
          </a:prstGeom>
        </p:spPr>
        <p:txBody>
          <a:bodyPr anchor="t" rtlCol="false" tIns="0" lIns="0" bIns="0" rIns="0">
            <a:spAutoFit/>
          </a:bodyPr>
          <a:lstStyle/>
          <a:p>
            <a:pPr algn="l">
              <a:lnSpc>
                <a:spcPts val="3750"/>
              </a:lnSpc>
              <a:spcBef>
                <a:spcPct val="0"/>
              </a:spcBef>
            </a:pPr>
            <a:r>
              <a:rPr lang="en-US" sz="2500">
                <a:solidFill>
                  <a:srgbClr val="000000"/>
                </a:solidFill>
                <a:latin typeface="Muli Light"/>
                <a:ea typeface="Muli Light"/>
                <a:cs typeface="Muli Light"/>
                <a:sym typeface="Muli Light"/>
              </a:rPr>
              <a:t>Giáo viên hướng dẫn:</a:t>
            </a:r>
          </a:p>
          <a:p>
            <a:pPr algn="l">
              <a:lnSpc>
                <a:spcPts val="3750"/>
              </a:lnSpc>
              <a:spcBef>
                <a:spcPct val="0"/>
              </a:spcBef>
            </a:pPr>
            <a:r>
              <a:rPr lang="en-US" sz="2500">
                <a:solidFill>
                  <a:srgbClr val="000000"/>
                </a:solidFill>
                <a:latin typeface="Muli Light"/>
                <a:ea typeface="Muli Light"/>
                <a:cs typeface="Muli Light"/>
                <a:sym typeface="Muli Light"/>
              </a:rPr>
              <a:t>Nguyễn Khắc Quốc</a:t>
            </a:r>
          </a:p>
        </p:txBody>
      </p:sp>
      <p:sp>
        <p:nvSpPr>
          <p:cNvPr name="TextBox 18" id="18"/>
          <p:cNvSpPr txBox="true"/>
          <p:nvPr/>
        </p:nvSpPr>
        <p:spPr>
          <a:xfrm rot="0">
            <a:off x="6916152" y="5522436"/>
            <a:ext cx="2990291" cy="1838508"/>
          </a:xfrm>
          <a:prstGeom prst="rect">
            <a:avLst/>
          </a:prstGeom>
        </p:spPr>
        <p:txBody>
          <a:bodyPr anchor="t" rtlCol="false" tIns="0" lIns="0" bIns="0" rIns="0">
            <a:spAutoFit/>
          </a:bodyPr>
          <a:lstStyle/>
          <a:p>
            <a:pPr algn="l">
              <a:lnSpc>
                <a:spcPts val="3742"/>
              </a:lnSpc>
              <a:spcBef>
                <a:spcPct val="0"/>
              </a:spcBef>
            </a:pPr>
            <a:r>
              <a:rPr lang="en-US" sz="2495">
                <a:solidFill>
                  <a:srgbClr val="000000"/>
                </a:solidFill>
                <a:latin typeface="Muli Light"/>
                <a:ea typeface="Muli Light"/>
                <a:cs typeface="Muli Light"/>
                <a:sym typeface="Muli Light"/>
              </a:rPr>
              <a:t>Sinh viên thực hiện:</a:t>
            </a:r>
          </a:p>
          <a:p>
            <a:pPr algn="l">
              <a:lnSpc>
                <a:spcPts val="3742"/>
              </a:lnSpc>
              <a:spcBef>
                <a:spcPct val="0"/>
              </a:spcBef>
            </a:pPr>
            <a:r>
              <a:rPr lang="en-US" sz="2495">
                <a:solidFill>
                  <a:srgbClr val="000000"/>
                </a:solidFill>
                <a:latin typeface="Muli Light"/>
                <a:ea typeface="Muli Light"/>
                <a:cs typeface="Muli Light"/>
                <a:sym typeface="Muli Light"/>
              </a:rPr>
              <a:t>Hứa Phước Lâm</a:t>
            </a:r>
          </a:p>
          <a:p>
            <a:pPr algn="l">
              <a:lnSpc>
                <a:spcPts val="3742"/>
              </a:lnSpc>
              <a:spcBef>
                <a:spcPct val="0"/>
              </a:spcBef>
            </a:pPr>
            <a:r>
              <a:rPr lang="en-US" sz="2495">
                <a:solidFill>
                  <a:srgbClr val="000000"/>
                </a:solidFill>
                <a:latin typeface="Muli Light"/>
                <a:ea typeface="Muli Light"/>
                <a:cs typeface="Muli Light"/>
                <a:sym typeface="Muli Light"/>
              </a:rPr>
              <a:t>110121047</a:t>
            </a:r>
          </a:p>
          <a:p>
            <a:pPr algn="l">
              <a:lnSpc>
                <a:spcPts val="3742"/>
              </a:lnSpc>
              <a:spcBef>
                <a:spcPct val="0"/>
              </a:spcBef>
            </a:pPr>
            <a:r>
              <a:rPr lang="en-US" sz="2495">
                <a:solidFill>
                  <a:srgbClr val="000000"/>
                </a:solidFill>
                <a:latin typeface="Muli Light"/>
                <a:ea typeface="Muli Light"/>
                <a:cs typeface="Muli Light"/>
                <a:sym typeface="Muli Light"/>
              </a:rPr>
              <a:t>Lớp DA21TTB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1336100" y="3543259"/>
            <a:ext cx="3675985" cy="4027474"/>
          </a:xfrm>
          <a:custGeom>
            <a:avLst/>
            <a:gdLst/>
            <a:ahLst/>
            <a:cxnLst/>
            <a:rect r="r" b="b" t="t" l="l"/>
            <a:pathLst>
              <a:path h="4027474" w="3675985">
                <a:moveTo>
                  <a:pt x="0" y="0"/>
                </a:moveTo>
                <a:lnTo>
                  <a:pt x="3675985" y="0"/>
                </a:lnTo>
                <a:lnTo>
                  <a:pt x="3675985" y="4027474"/>
                </a:lnTo>
                <a:lnTo>
                  <a:pt x="0" y="4027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45156" y="1852351"/>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34946" y="8115053"/>
            <a:ext cx="1802138" cy="1254943"/>
          </a:xfrm>
          <a:custGeom>
            <a:avLst/>
            <a:gdLst/>
            <a:ahLst/>
            <a:cxnLst/>
            <a:rect r="r" b="b" t="t" l="l"/>
            <a:pathLst>
              <a:path h="1254943" w="1802138">
                <a:moveTo>
                  <a:pt x="0" y="0"/>
                </a:moveTo>
                <a:lnTo>
                  <a:pt x="1802138" y="0"/>
                </a:lnTo>
                <a:lnTo>
                  <a:pt x="1802138" y="1254944"/>
                </a:lnTo>
                <a:lnTo>
                  <a:pt x="0" y="12549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3079315"/>
            <a:ext cx="11647376" cy="5401054"/>
            <a:chOff x="0" y="0"/>
            <a:chExt cx="15529834" cy="7201405"/>
          </a:xfrm>
        </p:grpSpPr>
        <p:sp>
          <p:nvSpPr>
            <p:cNvPr name="TextBox 14" id="14"/>
            <p:cNvSpPr txBox="true"/>
            <p:nvPr/>
          </p:nvSpPr>
          <p:spPr>
            <a:xfrm rot="0">
              <a:off x="0" y="-19050"/>
              <a:ext cx="15529834"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2. CÁC CHỨC NĂNG CHÍNH CỦA ỨNG DỤNG</a:t>
              </a:r>
            </a:p>
          </p:txBody>
        </p:sp>
        <p:sp>
          <p:nvSpPr>
            <p:cNvPr name="TextBox 15" id="15"/>
            <p:cNvSpPr txBox="true"/>
            <p:nvPr/>
          </p:nvSpPr>
          <p:spPr>
            <a:xfrm rot="0">
              <a:off x="0" y="911730"/>
              <a:ext cx="15529834" cy="6289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Tìm kiếm</a:t>
              </a:r>
              <a:r>
                <a:rPr lang="en-US" sz="2500">
                  <a:solidFill>
                    <a:srgbClr val="000000"/>
                  </a:solidFill>
                  <a:latin typeface="Muli Light"/>
                  <a:ea typeface="Muli Light"/>
                  <a:cs typeface="Muli Light"/>
                  <a:sym typeface="Muli Light"/>
                </a:rPr>
                <a:t> di tích lịch sử</a:t>
              </a:r>
            </a:p>
            <a:p>
              <a:pPr algn="just">
                <a:lnSpc>
                  <a:spcPts val="3750"/>
                </a:lnSpc>
              </a:pPr>
              <a:r>
                <a:rPr lang="en-US" sz="2500">
                  <a:solidFill>
                    <a:srgbClr val="000000"/>
                  </a:solidFill>
                  <a:latin typeface="Muli Light"/>
                  <a:ea typeface="Muli Light"/>
                  <a:cs typeface="Muli Light"/>
                  <a:sym typeface="Muli Light"/>
                </a:rPr>
                <a:t>           </a:t>
              </a:r>
              <a:r>
                <a:rPr lang="en-US" sz="2500">
                  <a:solidFill>
                    <a:srgbClr val="000000"/>
                  </a:solidFill>
                  <a:latin typeface="Muli Light"/>
                  <a:ea typeface="Muli Light"/>
                  <a:cs typeface="Muli Light"/>
                  <a:sym typeface="Muli Light"/>
                </a:rPr>
                <a:t>Người dùng có thể tìm kiếm thông tin di tích qua từ khóa hoặc danh mục.</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Thông tin chi tiết về di tích</a:t>
              </a:r>
            </a:p>
            <a:p>
              <a:pPr algn="just">
                <a:lnSpc>
                  <a:spcPts val="3750"/>
                </a:lnSpc>
              </a:pPr>
              <a:r>
                <a:rPr lang="en-US" sz="2500">
                  <a:solidFill>
                    <a:srgbClr val="000000"/>
                  </a:solidFill>
                  <a:latin typeface="Muli Light"/>
                  <a:ea typeface="Muli Light"/>
                  <a:cs typeface="Muli Light"/>
                  <a:sym typeface="Muli Light"/>
                </a:rPr>
                <a:t>           </a:t>
              </a:r>
              <a:r>
                <a:rPr lang="en-US" sz="2500">
                  <a:solidFill>
                    <a:srgbClr val="000000"/>
                  </a:solidFill>
                  <a:latin typeface="Muli Light"/>
                  <a:ea typeface="Muli Light"/>
                  <a:cs typeface="Muli Light"/>
                  <a:sym typeface="Muli Light"/>
                </a:rPr>
                <a:t>Mỗi di tích có mô tả lịch sử, giá trị văn hóa, và hình ảnh minh họa.</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Giao diện thân thiện và đáp ứng</a:t>
              </a:r>
            </a:p>
            <a:p>
              <a:pPr algn="just">
                <a:lnSpc>
                  <a:spcPts val="3750"/>
                </a:lnSpc>
              </a:pPr>
              <a:r>
                <a:rPr lang="en-US" sz="2500">
                  <a:solidFill>
                    <a:srgbClr val="000000"/>
                  </a:solidFill>
                  <a:latin typeface="Muli"/>
                  <a:ea typeface="Muli"/>
                  <a:cs typeface="Muli"/>
                  <a:sym typeface="Muli"/>
                </a:rPr>
                <a:t>           </a:t>
              </a:r>
              <a:r>
                <a:rPr lang="en-US" sz="2500">
                  <a:solidFill>
                    <a:srgbClr val="000000"/>
                  </a:solidFill>
                  <a:latin typeface="Muli Light"/>
                  <a:ea typeface="Muli Light"/>
                  <a:cs typeface="Muli Light"/>
                  <a:sym typeface="Muli Light"/>
                </a:rPr>
                <a:t>Giao</a:t>
              </a:r>
              <a:r>
                <a:rPr lang="en-US" sz="2500">
                  <a:solidFill>
                    <a:srgbClr val="000000"/>
                  </a:solidFill>
                  <a:latin typeface="Muli Light"/>
                  <a:ea typeface="Muli Light"/>
                  <a:cs typeface="Muli Light"/>
                  <a:sym typeface="Muli Light"/>
                </a:rPr>
                <a:t> diện tối ưu trên máy tính và các thiết bị khác.</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Hệ thống quản lý nội dung (CMS)</a:t>
              </a:r>
            </a:p>
            <a:p>
              <a:pPr algn="just">
                <a:lnSpc>
                  <a:spcPts val="3750"/>
                </a:lnSpc>
              </a:pPr>
              <a:r>
                <a:rPr lang="en-US" sz="2500">
                  <a:solidFill>
                    <a:srgbClr val="000000"/>
                  </a:solidFill>
                  <a:latin typeface="Muli Light"/>
                  <a:ea typeface="Muli Light"/>
                  <a:cs typeface="Muli Light"/>
                  <a:sym typeface="Muli Light"/>
                </a:rPr>
                <a:t>          </a:t>
              </a:r>
              <a:r>
                <a:rPr lang="en-US" sz="2500">
                  <a:solidFill>
                    <a:srgbClr val="000000"/>
                  </a:solidFill>
                  <a:latin typeface="Muli Light"/>
                  <a:ea typeface="Muli Light"/>
                  <a:cs typeface="Muli Light"/>
                  <a:sym typeface="Muli Light"/>
                </a:rPr>
                <a:t>Quản trị viên dễ dàng cập nhật và quản lý thông tin di tích mà không cần lập trình.</a:t>
              </a:r>
            </a:p>
            <a:p>
              <a:pPr algn="just">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07/10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245696"/>
            <a:ext cx="16230600" cy="6586856"/>
            <a:chOff x="0" y="0"/>
            <a:chExt cx="5490351" cy="2228146"/>
          </a:xfrm>
        </p:grpSpPr>
        <p:sp>
          <p:nvSpPr>
            <p:cNvPr name="Freeform 3" id="3"/>
            <p:cNvSpPr/>
            <p:nvPr/>
          </p:nvSpPr>
          <p:spPr>
            <a:xfrm flipH="false" flipV="false" rot="0">
              <a:off x="0" y="0"/>
              <a:ext cx="5490351" cy="2228147"/>
            </a:xfrm>
            <a:custGeom>
              <a:avLst/>
              <a:gdLst/>
              <a:ahLst/>
              <a:cxnLst/>
              <a:rect r="r" b="b" t="t" l="l"/>
              <a:pathLst>
                <a:path h="2228147" w="5490351">
                  <a:moveTo>
                    <a:pt x="5365891" y="2228146"/>
                  </a:moveTo>
                  <a:lnTo>
                    <a:pt x="124460" y="2228146"/>
                  </a:lnTo>
                  <a:cubicBezTo>
                    <a:pt x="55880" y="2228146"/>
                    <a:pt x="0" y="2172266"/>
                    <a:pt x="0" y="2103686"/>
                  </a:cubicBezTo>
                  <a:lnTo>
                    <a:pt x="0" y="124460"/>
                  </a:lnTo>
                  <a:cubicBezTo>
                    <a:pt x="0" y="55880"/>
                    <a:pt x="55880" y="0"/>
                    <a:pt x="124460" y="0"/>
                  </a:cubicBezTo>
                  <a:lnTo>
                    <a:pt x="5365891" y="0"/>
                  </a:lnTo>
                  <a:cubicBezTo>
                    <a:pt x="5434471" y="0"/>
                    <a:pt x="5490351" y="55880"/>
                    <a:pt x="5490351" y="124460"/>
                  </a:cubicBezTo>
                  <a:lnTo>
                    <a:pt x="5490351" y="2103687"/>
                  </a:lnTo>
                  <a:cubicBezTo>
                    <a:pt x="5490351" y="2172266"/>
                    <a:pt x="5434471" y="2228147"/>
                    <a:pt x="5365891" y="2228147"/>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5400000">
            <a:off x="2876081" y="4054062"/>
            <a:ext cx="4331071" cy="1309175"/>
          </a:xfrm>
          <a:custGeom>
            <a:avLst/>
            <a:gdLst/>
            <a:ahLst/>
            <a:cxnLst/>
            <a:rect r="r" b="b" t="t" l="l"/>
            <a:pathLst>
              <a:path h="1309175" w="4331071">
                <a:moveTo>
                  <a:pt x="0" y="0"/>
                </a:moveTo>
                <a:lnTo>
                  <a:pt x="4331071" y="0"/>
                </a:lnTo>
                <a:lnTo>
                  <a:pt x="4331071" y="1309176"/>
                </a:lnTo>
                <a:lnTo>
                  <a:pt x="0" y="1309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16367939" y="2287253"/>
            <a:ext cx="932918" cy="849804"/>
          </a:xfrm>
          <a:custGeom>
            <a:avLst/>
            <a:gdLst/>
            <a:ahLst/>
            <a:cxnLst/>
            <a:rect r="r" b="b" t="t" l="l"/>
            <a:pathLst>
              <a:path h="849804" w="932918">
                <a:moveTo>
                  <a:pt x="0" y="0"/>
                </a:moveTo>
                <a:lnTo>
                  <a:pt x="932918" y="0"/>
                </a:lnTo>
                <a:lnTo>
                  <a:pt x="932918" y="849804"/>
                </a:lnTo>
                <a:lnTo>
                  <a:pt x="0" y="8498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982461" y="7840771"/>
            <a:ext cx="1038021" cy="945542"/>
          </a:xfrm>
          <a:custGeom>
            <a:avLst/>
            <a:gdLst/>
            <a:ahLst/>
            <a:cxnLst/>
            <a:rect r="r" b="b" t="t" l="l"/>
            <a:pathLst>
              <a:path h="945542" w="1038021">
                <a:moveTo>
                  <a:pt x="0" y="0"/>
                </a:moveTo>
                <a:lnTo>
                  <a:pt x="1038020" y="0"/>
                </a:lnTo>
                <a:lnTo>
                  <a:pt x="1038020" y="945542"/>
                </a:lnTo>
                <a:lnTo>
                  <a:pt x="0" y="9455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5696204" y="4505472"/>
            <a:ext cx="10506182" cy="2067304"/>
            <a:chOff x="0" y="0"/>
            <a:chExt cx="14008243" cy="2756405"/>
          </a:xfrm>
        </p:grpSpPr>
        <p:sp>
          <p:nvSpPr>
            <p:cNvPr name="TextBox 10" id="10"/>
            <p:cNvSpPr txBox="true"/>
            <p:nvPr/>
          </p:nvSpPr>
          <p:spPr>
            <a:xfrm rot="0">
              <a:off x="0" y="-19050"/>
              <a:ext cx="14008243"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VỀ GIAO DIỆN</a:t>
              </a:r>
            </a:p>
          </p:txBody>
        </p:sp>
        <p:sp>
          <p:nvSpPr>
            <p:cNvPr name="TextBox 11" id="11"/>
            <p:cNvSpPr txBox="true"/>
            <p:nvPr/>
          </p:nvSpPr>
          <p:spPr>
            <a:xfrm rot="0">
              <a:off x="0" y="911730"/>
              <a:ext cx="14008243" cy="1844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Giao diện trực quan, dễ sử dụng, giúp người dùng thao tác nhanh chóng.</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Hỗ trợ các chức năng như nhập liệu, tìm kiếm và báo cáo hiệu quả.</a:t>
              </a:r>
            </a:p>
          </p:txBody>
        </p:sp>
      </p:grpSp>
      <p:grpSp>
        <p:nvGrpSpPr>
          <p:cNvPr name="Group 12" id="12"/>
          <p:cNvGrpSpPr/>
          <p:nvPr/>
        </p:nvGrpSpPr>
        <p:grpSpPr>
          <a:xfrm rot="0">
            <a:off x="1099016" y="3766777"/>
            <a:ext cx="3456052" cy="2753446"/>
            <a:chOff x="0" y="0"/>
            <a:chExt cx="4608070" cy="3671262"/>
          </a:xfrm>
        </p:grpSpPr>
        <p:sp>
          <p:nvSpPr>
            <p:cNvPr name="TextBox 13" id="13"/>
            <p:cNvSpPr txBox="true"/>
            <p:nvPr/>
          </p:nvSpPr>
          <p:spPr>
            <a:xfrm rot="0">
              <a:off x="0" y="0"/>
              <a:ext cx="4608070" cy="2641600"/>
            </a:xfrm>
            <a:prstGeom prst="rect">
              <a:avLst/>
            </a:prstGeom>
          </p:spPr>
          <p:txBody>
            <a:bodyPr anchor="t" rtlCol="false" tIns="0" lIns="0" bIns="0" rIns="0">
              <a:spAutoFit/>
            </a:bodyPr>
            <a:lstStyle/>
            <a:p>
              <a:pPr algn="ctr">
                <a:lnSpc>
                  <a:spcPts val="7800"/>
                </a:lnSpc>
              </a:pPr>
              <a:r>
                <a:rPr lang="en-US" sz="6500">
                  <a:solidFill>
                    <a:srgbClr val="000000"/>
                  </a:solidFill>
                  <a:latin typeface="Cabin"/>
                  <a:ea typeface="Cabin"/>
                  <a:cs typeface="Cabin"/>
                  <a:sym typeface="Cabin"/>
                </a:rPr>
                <a:t>3. Kết quả đạt được</a:t>
              </a:r>
            </a:p>
          </p:txBody>
        </p:sp>
        <p:sp>
          <p:nvSpPr>
            <p:cNvPr name="TextBox 14" id="14"/>
            <p:cNvSpPr txBox="true"/>
            <p:nvPr/>
          </p:nvSpPr>
          <p:spPr>
            <a:xfrm rot="0">
              <a:off x="0" y="2994987"/>
              <a:ext cx="4608070" cy="676275"/>
            </a:xfrm>
            <a:prstGeom prst="rect">
              <a:avLst/>
            </a:prstGeom>
          </p:spPr>
          <p:txBody>
            <a:bodyPr anchor="t" rtlCol="false" tIns="0" lIns="0" bIns="0" rIns="0">
              <a:spAutoFit/>
            </a:bodyPr>
            <a:lstStyle/>
            <a:p>
              <a:pPr algn="ctr">
                <a:lnSpc>
                  <a:spcPts val="4200"/>
                </a:lnSpc>
              </a:pPr>
            </a:p>
          </p:txBody>
        </p:sp>
      </p:grpSp>
      <p:sp>
        <p:nvSpPr>
          <p:cNvPr name="TextBox 15" id="15"/>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08/10</a:t>
            </a:r>
          </a:p>
        </p:txBody>
      </p:sp>
      <p:grpSp>
        <p:nvGrpSpPr>
          <p:cNvPr name="Group 17" id="17"/>
          <p:cNvGrpSpPr/>
          <p:nvPr/>
        </p:nvGrpSpPr>
        <p:grpSpPr>
          <a:xfrm rot="0">
            <a:off x="5696204" y="2543114"/>
            <a:ext cx="11563096" cy="1591054"/>
            <a:chOff x="0" y="0"/>
            <a:chExt cx="15417461" cy="2121405"/>
          </a:xfrm>
        </p:grpSpPr>
        <p:sp>
          <p:nvSpPr>
            <p:cNvPr name="TextBox 18" id="18"/>
            <p:cNvSpPr txBox="true"/>
            <p:nvPr/>
          </p:nvSpPr>
          <p:spPr>
            <a:xfrm rot="0">
              <a:off x="0" y="-19050"/>
              <a:ext cx="15417461"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VỀ MẶT KỸ THUẬT</a:t>
              </a:r>
            </a:p>
          </p:txBody>
        </p:sp>
        <p:sp>
          <p:nvSpPr>
            <p:cNvPr name="TextBox 19" id="19"/>
            <p:cNvSpPr txBox="true"/>
            <p:nvPr/>
          </p:nvSpPr>
          <p:spPr>
            <a:xfrm rot="0">
              <a:off x="0" y="911730"/>
              <a:ext cx="15417461" cy="1209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Hệ thống tự động hóa giúp giảm thiểu sai sót trong quản lý vật tư.</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Đảm bảo tính chính xác và hiệu quả trong việc kiểm tra tồn kho và thống kê.</a:t>
              </a:r>
            </a:p>
          </p:txBody>
        </p:sp>
      </p:grpSp>
      <p:grpSp>
        <p:nvGrpSpPr>
          <p:cNvPr name="Group 20" id="20"/>
          <p:cNvGrpSpPr/>
          <p:nvPr/>
        </p:nvGrpSpPr>
        <p:grpSpPr>
          <a:xfrm rot="0">
            <a:off x="5696204" y="6722488"/>
            <a:ext cx="10898106" cy="1591054"/>
            <a:chOff x="0" y="0"/>
            <a:chExt cx="14530807" cy="2121405"/>
          </a:xfrm>
        </p:grpSpPr>
        <p:sp>
          <p:nvSpPr>
            <p:cNvPr name="TextBox 21" id="21"/>
            <p:cNvSpPr txBox="true"/>
            <p:nvPr/>
          </p:nvSpPr>
          <p:spPr>
            <a:xfrm rot="0">
              <a:off x="0" y="-19050"/>
              <a:ext cx="14530807"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VỀ ỨNG DỤNG THỰC TẾ</a:t>
              </a:r>
            </a:p>
          </p:txBody>
        </p:sp>
        <p:sp>
          <p:nvSpPr>
            <p:cNvPr name="TextBox 22" id="22"/>
            <p:cNvSpPr txBox="true"/>
            <p:nvPr/>
          </p:nvSpPr>
          <p:spPr>
            <a:xfrm rot="0">
              <a:off x="0" y="911730"/>
              <a:ext cx="14530807" cy="1209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Nâng cao hiệu quả quản lý vật tư, áp dụng linh hoạt trong nhiều ngành và cung cấp các công cụ phân tích, báo cáo hỗ trợ quyết định.</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12803590" y="2056052"/>
            <a:ext cx="4148310" cy="4544961"/>
          </a:xfrm>
          <a:custGeom>
            <a:avLst/>
            <a:gdLst/>
            <a:ahLst/>
            <a:cxnLst/>
            <a:rect r="r" b="b" t="t" l="l"/>
            <a:pathLst>
              <a:path h="4544961" w="4148310">
                <a:moveTo>
                  <a:pt x="0" y="0"/>
                </a:moveTo>
                <a:lnTo>
                  <a:pt x="4148310" y="0"/>
                </a:lnTo>
                <a:lnTo>
                  <a:pt x="4148310" y="4544961"/>
                </a:lnTo>
                <a:lnTo>
                  <a:pt x="0" y="45449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110990" y="5143500"/>
            <a:ext cx="4222276" cy="4114800"/>
          </a:xfrm>
          <a:custGeom>
            <a:avLst/>
            <a:gdLst/>
            <a:ahLst/>
            <a:cxnLst/>
            <a:rect r="r" b="b" t="t" l="l"/>
            <a:pathLst>
              <a:path h="4114800" w="4222276">
                <a:moveTo>
                  <a:pt x="0" y="0"/>
                </a:moveTo>
                <a:lnTo>
                  <a:pt x="4222276" y="0"/>
                </a:lnTo>
                <a:lnTo>
                  <a:pt x="42222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9" id="9"/>
          <p:cNvGrpSpPr/>
          <p:nvPr/>
        </p:nvGrpSpPr>
        <p:grpSpPr>
          <a:xfrm rot="0">
            <a:off x="1926984" y="2506507"/>
            <a:ext cx="11064566" cy="3019804"/>
            <a:chOff x="0" y="0"/>
            <a:chExt cx="14752755" cy="4026405"/>
          </a:xfrm>
        </p:grpSpPr>
        <p:sp>
          <p:nvSpPr>
            <p:cNvPr name="TextBox 10" id="10"/>
            <p:cNvSpPr txBox="true"/>
            <p:nvPr/>
          </p:nvSpPr>
          <p:spPr>
            <a:xfrm rot="0">
              <a:off x="0" y="-19050"/>
              <a:ext cx="14752755"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Ý NGHĨA CỦA ĐỀ TÀI</a:t>
              </a:r>
            </a:p>
          </p:txBody>
        </p:sp>
        <p:sp>
          <p:nvSpPr>
            <p:cNvPr name="TextBox 11" id="11"/>
            <p:cNvSpPr txBox="true"/>
            <p:nvPr/>
          </p:nvSpPr>
          <p:spPr>
            <a:xfrm rot="0">
              <a:off x="0" y="911730"/>
              <a:ext cx="14752755" cy="3114675"/>
            </a:xfrm>
            <a:prstGeom prst="rect">
              <a:avLst/>
            </a:prstGeom>
          </p:spPr>
          <p:txBody>
            <a:bodyPr anchor="t" rtlCol="false" tIns="0" lIns="0" bIns="0" rIns="0">
              <a:spAutoFit/>
            </a:bodyPr>
            <a:lstStyle/>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Cải tiến quản lý: Từ thủ công sang tự động, giúp giảm sai sót và nâng cao hiệu quả.</a:t>
              </a:r>
            </a:p>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Ứng dụng giáo dục: Tối ưu hóa sử dụng vật tư học tập, hỗ trợ giảng dạy và nghiên cứu.</a:t>
              </a:r>
            </a:p>
            <a:p>
              <a:pPr algn="l">
                <a:lnSpc>
                  <a:spcPts val="3750"/>
                </a:lnSpc>
              </a:pPr>
            </a:p>
          </p:txBody>
        </p:sp>
      </p:grpSp>
      <p:sp>
        <p:nvSpPr>
          <p:cNvPr name="TextBox 12" id="12"/>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09/10</a:t>
            </a:r>
          </a:p>
        </p:txBody>
      </p:sp>
      <p:grpSp>
        <p:nvGrpSpPr>
          <p:cNvPr name="Group 13" id="13"/>
          <p:cNvGrpSpPr/>
          <p:nvPr/>
        </p:nvGrpSpPr>
        <p:grpSpPr>
          <a:xfrm rot="0">
            <a:off x="4890487" y="0"/>
            <a:ext cx="8554650" cy="2753446"/>
            <a:chOff x="0" y="0"/>
            <a:chExt cx="11406200" cy="3671262"/>
          </a:xfrm>
        </p:grpSpPr>
        <p:sp>
          <p:nvSpPr>
            <p:cNvPr name="TextBox 14" id="14"/>
            <p:cNvSpPr txBox="true"/>
            <p:nvPr/>
          </p:nvSpPr>
          <p:spPr>
            <a:xfrm rot="0">
              <a:off x="0" y="0"/>
              <a:ext cx="11406200" cy="2641600"/>
            </a:xfrm>
            <a:prstGeom prst="rect">
              <a:avLst/>
            </a:prstGeom>
          </p:spPr>
          <p:txBody>
            <a:bodyPr anchor="t" rtlCol="false" tIns="0" lIns="0" bIns="0" rIns="0">
              <a:spAutoFit/>
            </a:bodyPr>
            <a:lstStyle/>
            <a:p>
              <a:pPr algn="ctr">
                <a:lnSpc>
                  <a:spcPts val="7800"/>
                </a:lnSpc>
              </a:pPr>
            </a:p>
            <a:p>
              <a:pPr algn="ctr">
                <a:lnSpc>
                  <a:spcPts val="7800"/>
                </a:lnSpc>
              </a:pPr>
              <a:r>
                <a:rPr lang="en-US" b="true" sz="6500">
                  <a:solidFill>
                    <a:srgbClr val="000000"/>
                  </a:solidFill>
                  <a:latin typeface="Cabin Bold"/>
                  <a:ea typeface="Cabin Bold"/>
                  <a:cs typeface="Cabin Bold"/>
                  <a:sym typeface="Cabin Bold"/>
                </a:rPr>
                <a:t>4. Kết luận và đóng góp</a:t>
              </a:r>
            </a:p>
          </p:txBody>
        </p:sp>
        <p:sp>
          <p:nvSpPr>
            <p:cNvPr name="TextBox 15" id="15"/>
            <p:cNvSpPr txBox="true"/>
            <p:nvPr/>
          </p:nvSpPr>
          <p:spPr>
            <a:xfrm rot="0">
              <a:off x="0" y="2994987"/>
              <a:ext cx="11406200" cy="676275"/>
            </a:xfrm>
            <a:prstGeom prst="rect">
              <a:avLst/>
            </a:prstGeom>
          </p:spPr>
          <p:txBody>
            <a:bodyPr anchor="t" rtlCol="false" tIns="0" lIns="0" bIns="0" rIns="0">
              <a:spAutoFit/>
            </a:bodyPr>
            <a:lstStyle/>
            <a:p>
              <a:pPr algn="ctr">
                <a:lnSpc>
                  <a:spcPts val="4200"/>
                </a:lnSpc>
              </a:pPr>
            </a:p>
          </p:txBody>
        </p:sp>
      </p:grpSp>
      <p:grpSp>
        <p:nvGrpSpPr>
          <p:cNvPr name="Group 16" id="16"/>
          <p:cNvGrpSpPr/>
          <p:nvPr/>
        </p:nvGrpSpPr>
        <p:grpSpPr>
          <a:xfrm rot="0">
            <a:off x="1926984" y="5541567"/>
            <a:ext cx="11064566" cy="3019804"/>
            <a:chOff x="0" y="0"/>
            <a:chExt cx="14752755" cy="4026405"/>
          </a:xfrm>
        </p:grpSpPr>
        <p:sp>
          <p:nvSpPr>
            <p:cNvPr name="TextBox 17" id="17"/>
            <p:cNvSpPr txBox="true"/>
            <p:nvPr/>
          </p:nvSpPr>
          <p:spPr>
            <a:xfrm rot="0">
              <a:off x="0" y="-19050"/>
              <a:ext cx="14752755"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ĐỊNH HƯỚNG PHÁT TRIỂN</a:t>
              </a:r>
            </a:p>
          </p:txBody>
        </p:sp>
        <p:sp>
          <p:nvSpPr>
            <p:cNvPr name="TextBox 18" id="18"/>
            <p:cNvSpPr txBox="true"/>
            <p:nvPr/>
          </p:nvSpPr>
          <p:spPr>
            <a:xfrm rot="0">
              <a:off x="0" y="911730"/>
              <a:ext cx="14752755" cy="3114675"/>
            </a:xfrm>
            <a:prstGeom prst="rect">
              <a:avLst/>
            </a:prstGeom>
          </p:spPr>
          <p:txBody>
            <a:bodyPr anchor="t" rtlCol="false" tIns="0" lIns="0" bIns="0" rIns="0">
              <a:spAutoFit/>
            </a:bodyPr>
            <a:lstStyle/>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Mở rộng tính năng: Quản lý định mức sử dụng, báo cáo phân tích, cảnh báo thông minh.</a:t>
              </a:r>
            </a:p>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Mở rộng ứng dụng: Áp dụng trong ngành công nghiệp, y tế và nghiên cứu.</a:t>
              </a:r>
            </a:p>
            <a:p>
              <a:pPr algn="l">
                <a:lnSpc>
                  <a:spcPts val="3750"/>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2513" y="1028700"/>
            <a:ext cx="16230600" cy="7233276"/>
            <a:chOff x="0" y="0"/>
            <a:chExt cx="5490351" cy="2446812"/>
          </a:xfrm>
        </p:grpSpPr>
        <p:sp>
          <p:nvSpPr>
            <p:cNvPr name="Freeform 3" id="3"/>
            <p:cNvSpPr/>
            <p:nvPr/>
          </p:nvSpPr>
          <p:spPr>
            <a:xfrm flipH="false" flipV="false" rot="0">
              <a:off x="0" y="0"/>
              <a:ext cx="5490351" cy="2446812"/>
            </a:xfrm>
            <a:custGeom>
              <a:avLst/>
              <a:gdLst/>
              <a:ahLst/>
              <a:cxnLst/>
              <a:rect r="r" b="b" t="t" l="l"/>
              <a:pathLst>
                <a:path h="2446812" w="5490351">
                  <a:moveTo>
                    <a:pt x="5365891" y="2446812"/>
                  </a:moveTo>
                  <a:lnTo>
                    <a:pt x="124460" y="2446812"/>
                  </a:lnTo>
                  <a:cubicBezTo>
                    <a:pt x="55880" y="2446812"/>
                    <a:pt x="0" y="2390932"/>
                    <a:pt x="0" y="2322352"/>
                  </a:cubicBezTo>
                  <a:lnTo>
                    <a:pt x="0" y="124460"/>
                  </a:lnTo>
                  <a:cubicBezTo>
                    <a:pt x="0" y="55880"/>
                    <a:pt x="55880" y="0"/>
                    <a:pt x="124460" y="0"/>
                  </a:cubicBezTo>
                  <a:lnTo>
                    <a:pt x="5365891" y="0"/>
                  </a:lnTo>
                  <a:cubicBezTo>
                    <a:pt x="5434471" y="0"/>
                    <a:pt x="5490351" y="55880"/>
                    <a:pt x="5490351" y="124460"/>
                  </a:cubicBezTo>
                  <a:lnTo>
                    <a:pt x="5490351" y="2322352"/>
                  </a:lnTo>
                  <a:cubicBezTo>
                    <a:pt x="5490351" y="2390932"/>
                    <a:pt x="5434471" y="2446812"/>
                    <a:pt x="5365891" y="2446812"/>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8795421" y="4992674"/>
            <a:ext cx="348579" cy="779476"/>
          </a:xfrm>
          <a:custGeom>
            <a:avLst/>
            <a:gdLst/>
            <a:ahLst/>
            <a:cxnLst/>
            <a:rect r="r" b="b" t="t" l="l"/>
            <a:pathLst>
              <a:path h="779476" w="348579">
                <a:moveTo>
                  <a:pt x="0" y="0"/>
                </a:moveTo>
                <a:lnTo>
                  <a:pt x="348579" y="0"/>
                </a:lnTo>
                <a:lnTo>
                  <a:pt x="348579" y="779476"/>
                </a:lnTo>
                <a:lnTo>
                  <a:pt x="0" y="7794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54351" y="818723"/>
            <a:ext cx="3228342" cy="1848960"/>
          </a:xfrm>
          <a:custGeom>
            <a:avLst/>
            <a:gdLst/>
            <a:ahLst/>
            <a:cxnLst/>
            <a:rect r="r" b="b" t="t" l="l"/>
            <a:pathLst>
              <a:path h="1848960" w="3228342">
                <a:moveTo>
                  <a:pt x="0" y="0"/>
                </a:moveTo>
                <a:lnTo>
                  <a:pt x="3228343" y="0"/>
                </a:lnTo>
                <a:lnTo>
                  <a:pt x="3228343" y="1848960"/>
                </a:lnTo>
                <a:lnTo>
                  <a:pt x="0" y="18489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6281481"/>
            <a:ext cx="2904725" cy="1980494"/>
          </a:xfrm>
          <a:custGeom>
            <a:avLst/>
            <a:gdLst/>
            <a:ahLst/>
            <a:cxnLst/>
            <a:rect r="r" b="b" t="t" l="l"/>
            <a:pathLst>
              <a:path h="1980494" w="2904725">
                <a:moveTo>
                  <a:pt x="0" y="0"/>
                </a:moveTo>
                <a:lnTo>
                  <a:pt x="2904725" y="0"/>
                </a:lnTo>
                <a:lnTo>
                  <a:pt x="2904725" y="1980495"/>
                </a:lnTo>
                <a:lnTo>
                  <a:pt x="0" y="19804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93046" y="818723"/>
            <a:ext cx="2928538" cy="2039327"/>
          </a:xfrm>
          <a:custGeom>
            <a:avLst/>
            <a:gdLst/>
            <a:ahLst/>
            <a:cxnLst/>
            <a:rect r="r" b="b" t="t" l="l"/>
            <a:pathLst>
              <a:path h="2039327" w="2928538">
                <a:moveTo>
                  <a:pt x="0" y="0"/>
                </a:moveTo>
                <a:lnTo>
                  <a:pt x="2928537" y="0"/>
                </a:lnTo>
                <a:lnTo>
                  <a:pt x="2928537" y="2039327"/>
                </a:lnTo>
                <a:lnTo>
                  <a:pt x="0" y="20393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1" id="11"/>
          <p:cNvSpPr txBox="true"/>
          <p:nvPr/>
        </p:nvSpPr>
        <p:spPr>
          <a:xfrm rot="0">
            <a:off x="6618222" y="2819950"/>
            <a:ext cx="5323877" cy="2952200"/>
          </a:xfrm>
          <a:prstGeom prst="rect">
            <a:avLst/>
          </a:prstGeom>
        </p:spPr>
        <p:txBody>
          <a:bodyPr anchor="t" rtlCol="false" tIns="0" lIns="0" bIns="0" rIns="0">
            <a:spAutoFit/>
          </a:bodyPr>
          <a:lstStyle/>
          <a:p>
            <a:pPr algn="l">
              <a:lnSpc>
                <a:spcPts val="5933"/>
              </a:lnSpc>
            </a:pPr>
            <a:r>
              <a:rPr lang="en-US" sz="4564">
                <a:solidFill>
                  <a:srgbClr val="000000"/>
                </a:solidFill>
                <a:latin typeface="Cabin"/>
                <a:ea typeface="Cabin"/>
                <a:cs typeface="Cabin"/>
                <a:sym typeface="Cabin"/>
              </a:rPr>
              <a:t>CẢM ƠN THẦY CÔ ĐÃ LẮNG NGHE PHẦN TRÌNH BÀY CỦA EM </a:t>
            </a:r>
          </a:p>
        </p:txBody>
      </p:sp>
      <p:sp>
        <p:nvSpPr>
          <p:cNvPr name="TextBox 12" id="12"/>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10/10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sp>
        <p:nvSpPr>
          <p:cNvPr name="AutoShape 2" id="2"/>
          <p:cNvSpPr/>
          <p:nvPr/>
        </p:nvSpPr>
        <p:spPr>
          <a:xfrm>
            <a:off x="-839835" y="8283105"/>
            <a:ext cx="18288000" cy="0"/>
          </a:xfrm>
          <a:prstGeom prst="line">
            <a:avLst/>
          </a:prstGeom>
          <a:ln cap="flat" w="9525">
            <a:solidFill>
              <a:srgbClr val="000000">
                <a:alpha val="29804"/>
              </a:srgbClr>
            </a:solidFill>
            <a:prstDash val="solid"/>
            <a:headEnd type="none" len="sm" w="sm"/>
            <a:tailEnd type="none" len="sm" w="sm"/>
          </a:ln>
        </p:spPr>
      </p:sp>
      <p:sp>
        <p:nvSpPr>
          <p:cNvPr name="AutoShape 3" id="3"/>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grpSp>
        <p:nvGrpSpPr>
          <p:cNvPr name="Group 4" id="4"/>
          <p:cNvGrpSpPr/>
          <p:nvPr/>
        </p:nvGrpSpPr>
        <p:grpSpPr>
          <a:xfrm rot="0">
            <a:off x="1681876" y="2785100"/>
            <a:ext cx="3262039" cy="3422884"/>
            <a:chOff x="0" y="0"/>
            <a:chExt cx="1743582" cy="1829555"/>
          </a:xfrm>
        </p:grpSpPr>
        <p:sp>
          <p:nvSpPr>
            <p:cNvPr name="Freeform 5" id="5"/>
            <p:cNvSpPr/>
            <p:nvPr/>
          </p:nvSpPr>
          <p:spPr>
            <a:xfrm flipH="false" flipV="false" rot="0">
              <a:off x="0" y="0"/>
              <a:ext cx="1743583" cy="1829555"/>
            </a:xfrm>
            <a:custGeom>
              <a:avLst/>
              <a:gdLst/>
              <a:ahLst/>
              <a:cxnLst/>
              <a:rect r="r" b="b" t="t" l="l"/>
              <a:pathLst>
                <a:path h="1829555" w="1743583">
                  <a:moveTo>
                    <a:pt x="1619122" y="1829555"/>
                  </a:moveTo>
                  <a:lnTo>
                    <a:pt x="124460" y="1829555"/>
                  </a:lnTo>
                  <a:cubicBezTo>
                    <a:pt x="55880" y="1829555"/>
                    <a:pt x="0" y="1773675"/>
                    <a:pt x="0" y="1705095"/>
                  </a:cubicBezTo>
                  <a:lnTo>
                    <a:pt x="0" y="124460"/>
                  </a:lnTo>
                  <a:cubicBezTo>
                    <a:pt x="0" y="55880"/>
                    <a:pt x="55880" y="0"/>
                    <a:pt x="124460" y="0"/>
                  </a:cubicBezTo>
                  <a:lnTo>
                    <a:pt x="1619122" y="0"/>
                  </a:lnTo>
                  <a:cubicBezTo>
                    <a:pt x="1687702" y="0"/>
                    <a:pt x="1743583" y="55880"/>
                    <a:pt x="1743583" y="124460"/>
                  </a:cubicBezTo>
                  <a:lnTo>
                    <a:pt x="1743583" y="1705095"/>
                  </a:lnTo>
                  <a:cubicBezTo>
                    <a:pt x="1743583" y="1773675"/>
                    <a:pt x="1687702" y="1829555"/>
                    <a:pt x="1619122" y="1829555"/>
                  </a:cubicBezTo>
                  <a:close/>
                </a:path>
              </a:pathLst>
            </a:custGeom>
            <a:solidFill>
              <a:srgbClr val="FCFBF7"/>
            </a:solidFill>
          </p:spPr>
        </p:sp>
      </p:grpSp>
      <p:grpSp>
        <p:nvGrpSpPr>
          <p:cNvPr name="Group 6" id="6"/>
          <p:cNvGrpSpPr/>
          <p:nvPr/>
        </p:nvGrpSpPr>
        <p:grpSpPr>
          <a:xfrm rot="0">
            <a:off x="5553898" y="2785100"/>
            <a:ext cx="3353956" cy="3519333"/>
            <a:chOff x="0" y="0"/>
            <a:chExt cx="1743582" cy="1829555"/>
          </a:xfrm>
        </p:grpSpPr>
        <p:sp>
          <p:nvSpPr>
            <p:cNvPr name="Freeform 7" id="7"/>
            <p:cNvSpPr/>
            <p:nvPr/>
          </p:nvSpPr>
          <p:spPr>
            <a:xfrm flipH="false" flipV="false" rot="0">
              <a:off x="0" y="0"/>
              <a:ext cx="1743583" cy="1829555"/>
            </a:xfrm>
            <a:custGeom>
              <a:avLst/>
              <a:gdLst/>
              <a:ahLst/>
              <a:cxnLst/>
              <a:rect r="r" b="b" t="t" l="l"/>
              <a:pathLst>
                <a:path h="1829555" w="1743583">
                  <a:moveTo>
                    <a:pt x="1619122" y="1829555"/>
                  </a:moveTo>
                  <a:lnTo>
                    <a:pt x="124460" y="1829555"/>
                  </a:lnTo>
                  <a:cubicBezTo>
                    <a:pt x="55880" y="1829555"/>
                    <a:pt x="0" y="1773675"/>
                    <a:pt x="0" y="1705095"/>
                  </a:cubicBezTo>
                  <a:lnTo>
                    <a:pt x="0" y="124460"/>
                  </a:lnTo>
                  <a:cubicBezTo>
                    <a:pt x="0" y="55880"/>
                    <a:pt x="55880" y="0"/>
                    <a:pt x="124460" y="0"/>
                  </a:cubicBezTo>
                  <a:lnTo>
                    <a:pt x="1619122" y="0"/>
                  </a:lnTo>
                  <a:cubicBezTo>
                    <a:pt x="1687702" y="0"/>
                    <a:pt x="1743583" y="55880"/>
                    <a:pt x="1743583" y="124460"/>
                  </a:cubicBezTo>
                  <a:lnTo>
                    <a:pt x="1743583" y="1705095"/>
                  </a:lnTo>
                  <a:cubicBezTo>
                    <a:pt x="1743583" y="1773675"/>
                    <a:pt x="1687702" y="1829555"/>
                    <a:pt x="1619122" y="1829555"/>
                  </a:cubicBezTo>
                  <a:close/>
                </a:path>
              </a:pathLst>
            </a:custGeom>
            <a:solidFill>
              <a:srgbClr val="FCFBF7"/>
            </a:solidFill>
          </p:spPr>
        </p:sp>
      </p:grpSp>
      <p:grpSp>
        <p:nvGrpSpPr>
          <p:cNvPr name="Group 8" id="8"/>
          <p:cNvGrpSpPr/>
          <p:nvPr/>
        </p:nvGrpSpPr>
        <p:grpSpPr>
          <a:xfrm rot="0">
            <a:off x="9421388" y="2785100"/>
            <a:ext cx="3345005" cy="3509942"/>
            <a:chOff x="0" y="0"/>
            <a:chExt cx="1743582" cy="1829555"/>
          </a:xfrm>
        </p:grpSpPr>
        <p:sp>
          <p:nvSpPr>
            <p:cNvPr name="Freeform 9" id="9"/>
            <p:cNvSpPr/>
            <p:nvPr/>
          </p:nvSpPr>
          <p:spPr>
            <a:xfrm flipH="false" flipV="false" rot="0">
              <a:off x="0" y="0"/>
              <a:ext cx="1743583" cy="1829555"/>
            </a:xfrm>
            <a:custGeom>
              <a:avLst/>
              <a:gdLst/>
              <a:ahLst/>
              <a:cxnLst/>
              <a:rect r="r" b="b" t="t" l="l"/>
              <a:pathLst>
                <a:path h="1829555" w="1743583">
                  <a:moveTo>
                    <a:pt x="1619122" y="1829555"/>
                  </a:moveTo>
                  <a:lnTo>
                    <a:pt x="124460" y="1829555"/>
                  </a:lnTo>
                  <a:cubicBezTo>
                    <a:pt x="55880" y="1829555"/>
                    <a:pt x="0" y="1773675"/>
                    <a:pt x="0" y="1705095"/>
                  </a:cubicBezTo>
                  <a:lnTo>
                    <a:pt x="0" y="124460"/>
                  </a:lnTo>
                  <a:cubicBezTo>
                    <a:pt x="0" y="55880"/>
                    <a:pt x="55880" y="0"/>
                    <a:pt x="124460" y="0"/>
                  </a:cubicBezTo>
                  <a:lnTo>
                    <a:pt x="1619122" y="0"/>
                  </a:lnTo>
                  <a:cubicBezTo>
                    <a:pt x="1687702" y="0"/>
                    <a:pt x="1743583" y="55880"/>
                    <a:pt x="1743583" y="124460"/>
                  </a:cubicBezTo>
                  <a:lnTo>
                    <a:pt x="1743583" y="1705095"/>
                  </a:lnTo>
                  <a:cubicBezTo>
                    <a:pt x="1743583" y="1773675"/>
                    <a:pt x="1687702" y="1829555"/>
                    <a:pt x="1619122" y="1829555"/>
                  </a:cubicBezTo>
                  <a:close/>
                </a:path>
              </a:pathLst>
            </a:custGeom>
            <a:solidFill>
              <a:srgbClr val="FCFBF7"/>
            </a:solidFill>
          </p:spPr>
        </p:sp>
      </p:grpSp>
      <p:grpSp>
        <p:nvGrpSpPr>
          <p:cNvPr name="Group 10" id="10"/>
          <p:cNvGrpSpPr/>
          <p:nvPr/>
        </p:nvGrpSpPr>
        <p:grpSpPr>
          <a:xfrm rot="0">
            <a:off x="13299794" y="2785100"/>
            <a:ext cx="3353956" cy="3519333"/>
            <a:chOff x="0" y="0"/>
            <a:chExt cx="1743582" cy="1829555"/>
          </a:xfrm>
        </p:grpSpPr>
        <p:sp>
          <p:nvSpPr>
            <p:cNvPr name="Freeform 11" id="11"/>
            <p:cNvSpPr/>
            <p:nvPr/>
          </p:nvSpPr>
          <p:spPr>
            <a:xfrm flipH="false" flipV="false" rot="0">
              <a:off x="0" y="0"/>
              <a:ext cx="1743583" cy="1829555"/>
            </a:xfrm>
            <a:custGeom>
              <a:avLst/>
              <a:gdLst/>
              <a:ahLst/>
              <a:cxnLst/>
              <a:rect r="r" b="b" t="t" l="l"/>
              <a:pathLst>
                <a:path h="1829555" w="1743583">
                  <a:moveTo>
                    <a:pt x="1619122" y="1829555"/>
                  </a:moveTo>
                  <a:lnTo>
                    <a:pt x="124460" y="1829555"/>
                  </a:lnTo>
                  <a:cubicBezTo>
                    <a:pt x="55880" y="1829555"/>
                    <a:pt x="0" y="1773675"/>
                    <a:pt x="0" y="1705095"/>
                  </a:cubicBezTo>
                  <a:lnTo>
                    <a:pt x="0" y="124460"/>
                  </a:lnTo>
                  <a:cubicBezTo>
                    <a:pt x="0" y="55880"/>
                    <a:pt x="55880" y="0"/>
                    <a:pt x="124460" y="0"/>
                  </a:cubicBezTo>
                  <a:lnTo>
                    <a:pt x="1619122" y="0"/>
                  </a:lnTo>
                  <a:cubicBezTo>
                    <a:pt x="1687702" y="0"/>
                    <a:pt x="1743583" y="55880"/>
                    <a:pt x="1743583" y="124460"/>
                  </a:cubicBezTo>
                  <a:lnTo>
                    <a:pt x="1743583" y="1705095"/>
                  </a:lnTo>
                  <a:cubicBezTo>
                    <a:pt x="1743583" y="1773675"/>
                    <a:pt x="1687702" y="1829555"/>
                    <a:pt x="1619122" y="1829555"/>
                  </a:cubicBezTo>
                  <a:close/>
                </a:path>
              </a:pathLst>
            </a:custGeom>
            <a:solidFill>
              <a:srgbClr val="FCFBF7"/>
            </a:solidFill>
          </p:spPr>
        </p:sp>
      </p:grpSp>
      <p:sp>
        <p:nvSpPr>
          <p:cNvPr name="Freeform 12" id="12"/>
          <p:cNvSpPr/>
          <p:nvPr/>
        </p:nvSpPr>
        <p:spPr>
          <a:xfrm flipH="false" flipV="false" rot="0">
            <a:off x="170279" y="1524000"/>
            <a:ext cx="1716842" cy="1563887"/>
          </a:xfrm>
          <a:custGeom>
            <a:avLst/>
            <a:gdLst/>
            <a:ahLst/>
            <a:cxnLst/>
            <a:rect r="r" b="b" t="t" l="l"/>
            <a:pathLst>
              <a:path h="1563887" w="1716842">
                <a:moveTo>
                  <a:pt x="0" y="0"/>
                </a:moveTo>
                <a:lnTo>
                  <a:pt x="1716842" y="0"/>
                </a:lnTo>
                <a:lnTo>
                  <a:pt x="1716842" y="1563887"/>
                </a:lnTo>
                <a:lnTo>
                  <a:pt x="0" y="1563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400879" y="6036536"/>
            <a:ext cx="1716842" cy="1563887"/>
          </a:xfrm>
          <a:custGeom>
            <a:avLst/>
            <a:gdLst/>
            <a:ahLst/>
            <a:cxnLst/>
            <a:rect r="r" b="b" t="t" l="l"/>
            <a:pathLst>
              <a:path h="1563887" w="1716842">
                <a:moveTo>
                  <a:pt x="0" y="0"/>
                </a:moveTo>
                <a:lnTo>
                  <a:pt x="1716842" y="0"/>
                </a:lnTo>
                <a:lnTo>
                  <a:pt x="1716842" y="1563886"/>
                </a:lnTo>
                <a:lnTo>
                  <a:pt x="0" y="1563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4254985" y="6379340"/>
            <a:ext cx="1906139" cy="538484"/>
          </a:xfrm>
          <a:custGeom>
            <a:avLst/>
            <a:gdLst/>
            <a:ahLst/>
            <a:cxnLst/>
            <a:rect r="r" b="b" t="t" l="l"/>
            <a:pathLst>
              <a:path h="538484" w="1906139">
                <a:moveTo>
                  <a:pt x="0" y="0"/>
                </a:moveTo>
                <a:lnTo>
                  <a:pt x="1906140" y="0"/>
                </a:lnTo>
                <a:lnTo>
                  <a:pt x="1906140" y="538485"/>
                </a:lnTo>
                <a:lnTo>
                  <a:pt x="0" y="53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6" id="16"/>
          <p:cNvSpPr txBox="true"/>
          <p:nvPr/>
        </p:nvSpPr>
        <p:spPr>
          <a:xfrm rot="0">
            <a:off x="2955431" y="1028700"/>
            <a:ext cx="12377139" cy="990600"/>
          </a:xfrm>
          <a:prstGeom prst="rect">
            <a:avLst/>
          </a:prstGeom>
        </p:spPr>
        <p:txBody>
          <a:bodyPr anchor="t" rtlCol="false" tIns="0" lIns="0" bIns="0" rIns="0">
            <a:spAutoFit/>
          </a:bodyPr>
          <a:lstStyle/>
          <a:p>
            <a:pPr algn="ctr">
              <a:lnSpc>
                <a:spcPts val="7800"/>
              </a:lnSpc>
            </a:pPr>
            <a:r>
              <a:rPr lang="en-US" sz="6500">
                <a:solidFill>
                  <a:srgbClr val="000000"/>
                </a:solidFill>
                <a:latin typeface="Cabin"/>
                <a:ea typeface="Cabin"/>
                <a:cs typeface="Cabin"/>
                <a:sym typeface="Cabin"/>
              </a:rPr>
              <a:t>Nội dung báo cáo</a:t>
            </a:r>
          </a:p>
        </p:txBody>
      </p:sp>
      <p:grpSp>
        <p:nvGrpSpPr>
          <p:cNvPr name="Group 17" id="17"/>
          <p:cNvGrpSpPr/>
          <p:nvPr/>
        </p:nvGrpSpPr>
        <p:grpSpPr>
          <a:xfrm rot="0">
            <a:off x="2049683" y="3300756"/>
            <a:ext cx="2526423" cy="1689438"/>
            <a:chOff x="0" y="0"/>
            <a:chExt cx="3368564" cy="2252584"/>
          </a:xfrm>
        </p:grpSpPr>
        <p:sp>
          <p:nvSpPr>
            <p:cNvPr name="TextBox 18" id="18"/>
            <p:cNvSpPr txBox="true"/>
            <p:nvPr/>
          </p:nvSpPr>
          <p:spPr>
            <a:xfrm rot="0">
              <a:off x="0" y="-19050"/>
              <a:ext cx="3368564" cy="300273"/>
            </a:xfrm>
            <a:prstGeom prst="rect">
              <a:avLst/>
            </a:prstGeom>
          </p:spPr>
          <p:txBody>
            <a:bodyPr anchor="t" rtlCol="false" tIns="0" lIns="0" bIns="0" rIns="0">
              <a:spAutoFit/>
            </a:bodyPr>
            <a:lstStyle/>
            <a:p>
              <a:pPr algn="ctr">
                <a:lnSpc>
                  <a:spcPts val="1810"/>
                </a:lnSpc>
              </a:pPr>
              <a:r>
                <a:rPr lang="en-US" b="true" sz="1392">
                  <a:solidFill>
                    <a:srgbClr val="000000"/>
                  </a:solidFill>
                  <a:latin typeface="Cabin Bold"/>
                  <a:ea typeface="Cabin Bold"/>
                  <a:cs typeface="Cabin Bold"/>
                  <a:sym typeface="Cabin Bold"/>
                </a:rPr>
                <a:t> GIỚI THIỆU</a:t>
              </a:r>
            </a:p>
          </p:txBody>
        </p:sp>
        <p:sp>
          <p:nvSpPr>
            <p:cNvPr name="TextBox 19" id="19"/>
            <p:cNvSpPr txBox="true"/>
            <p:nvPr/>
          </p:nvSpPr>
          <p:spPr>
            <a:xfrm rot="0">
              <a:off x="0" y="626292"/>
              <a:ext cx="3368564" cy="1626292"/>
            </a:xfrm>
            <a:prstGeom prst="rect">
              <a:avLst/>
            </a:prstGeom>
          </p:spPr>
          <p:txBody>
            <a:bodyPr anchor="t" rtlCol="false" tIns="0" lIns="0" bIns="0" rIns="0">
              <a:spAutoFit/>
            </a:bodyPr>
            <a:lstStyle/>
            <a:p>
              <a:pPr algn="l" marL="355254" indent="-177627" lvl="1">
                <a:lnSpc>
                  <a:spcPts val="2468"/>
                </a:lnSpc>
                <a:buFont typeface="Arial"/>
                <a:buChar char="•"/>
              </a:pPr>
              <a:r>
                <a:rPr lang="en-US" sz="1645">
                  <a:solidFill>
                    <a:srgbClr val="000000"/>
                  </a:solidFill>
                  <a:latin typeface="Muli Light"/>
                  <a:ea typeface="Muli Light"/>
                  <a:cs typeface="Muli Light"/>
                  <a:sym typeface="Muli Light"/>
                </a:rPr>
                <a:t>Lý</a:t>
              </a:r>
              <a:r>
                <a:rPr lang="en-US" sz="1645">
                  <a:solidFill>
                    <a:srgbClr val="000000"/>
                  </a:solidFill>
                  <a:latin typeface="Muli Light"/>
                  <a:ea typeface="Muli Light"/>
                  <a:cs typeface="Muli Light"/>
                  <a:sym typeface="Muli Light"/>
                </a:rPr>
                <a:t> do chọn đề tài</a:t>
              </a:r>
            </a:p>
            <a:p>
              <a:pPr algn="l" marL="355254" indent="-177627" lvl="1">
                <a:lnSpc>
                  <a:spcPts val="2468"/>
                </a:lnSpc>
                <a:buFont typeface="Arial"/>
                <a:buChar char="•"/>
              </a:pPr>
              <a:r>
                <a:rPr lang="en-US" sz="1645">
                  <a:solidFill>
                    <a:srgbClr val="000000"/>
                  </a:solidFill>
                  <a:latin typeface="Muli Light"/>
                  <a:ea typeface="Muli Light"/>
                  <a:cs typeface="Muli Light"/>
                  <a:sym typeface="Muli Light"/>
                </a:rPr>
                <a:t>Mục đích và phạm vi nghiên cứu</a:t>
              </a:r>
            </a:p>
            <a:p>
              <a:pPr algn="l">
                <a:lnSpc>
                  <a:spcPts val="2468"/>
                </a:lnSpc>
              </a:pPr>
            </a:p>
          </p:txBody>
        </p:sp>
      </p:grpSp>
      <p:grpSp>
        <p:nvGrpSpPr>
          <p:cNvPr name="Group 20" id="20"/>
          <p:cNvGrpSpPr/>
          <p:nvPr/>
        </p:nvGrpSpPr>
        <p:grpSpPr>
          <a:xfrm rot="0">
            <a:off x="5932070" y="3261974"/>
            <a:ext cx="2597612" cy="2281492"/>
            <a:chOff x="0" y="0"/>
            <a:chExt cx="3463483" cy="3041989"/>
          </a:xfrm>
        </p:grpSpPr>
        <p:sp>
          <p:nvSpPr>
            <p:cNvPr name="TextBox 21" id="21"/>
            <p:cNvSpPr txBox="true"/>
            <p:nvPr/>
          </p:nvSpPr>
          <p:spPr>
            <a:xfrm rot="0">
              <a:off x="0" y="-19050"/>
              <a:ext cx="3463483" cy="604409"/>
            </a:xfrm>
            <a:prstGeom prst="rect">
              <a:avLst/>
            </a:prstGeom>
          </p:spPr>
          <p:txBody>
            <a:bodyPr anchor="t" rtlCol="false" tIns="0" lIns="0" bIns="0" rIns="0">
              <a:spAutoFit/>
            </a:bodyPr>
            <a:lstStyle/>
            <a:p>
              <a:pPr algn="ctr">
                <a:lnSpc>
                  <a:spcPts val="1861"/>
                </a:lnSpc>
              </a:pPr>
              <a:r>
                <a:rPr lang="en-US" b="true" sz="1431">
                  <a:solidFill>
                    <a:srgbClr val="000000"/>
                  </a:solidFill>
                  <a:latin typeface="Cabin Bold"/>
                  <a:ea typeface="Cabin Bold"/>
                  <a:cs typeface="Cabin Bold"/>
                  <a:sym typeface="Cabin Bold"/>
                </a:rPr>
                <a:t>PHƯƠNG PHÁP VÀ GIẢI PHÁP THỰC HIỆN</a:t>
              </a:r>
            </a:p>
          </p:txBody>
        </p:sp>
        <p:sp>
          <p:nvSpPr>
            <p:cNvPr name="TextBox 22" id="22"/>
            <p:cNvSpPr txBox="true"/>
            <p:nvPr/>
          </p:nvSpPr>
          <p:spPr>
            <a:xfrm rot="0">
              <a:off x="0" y="931699"/>
              <a:ext cx="3463483" cy="2110290"/>
            </a:xfrm>
            <a:prstGeom prst="rect">
              <a:avLst/>
            </a:prstGeom>
          </p:spPr>
          <p:txBody>
            <a:bodyPr anchor="t" rtlCol="false" tIns="0" lIns="0" bIns="0" rIns="0">
              <a:spAutoFit/>
            </a:bodyPr>
            <a:lstStyle/>
            <a:p>
              <a:pPr algn="l" marL="365264" indent="-182632" lvl="1">
                <a:lnSpc>
                  <a:spcPts val="2537"/>
                </a:lnSpc>
                <a:buFont typeface="Arial"/>
                <a:buChar char="•"/>
              </a:pPr>
              <a:r>
                <a:rPr lang="en-US" sz="1691">
                  <a:solidFill>
                    <a:srgbClr val="000000"/>
                  </a:solidFill>
                  <a:latin typeface="Muli Light"/>
                  <a:ea typeface="Muli Light"/>
                  <a:cs typeface="Muli Light"/>
                  <a:sym typeface="Muli Light"/>
                </a:rPr>
                <a:t>Hướng</a:t>
              </a:r>
              <a:r>
                <a:rPr lang="en-US" sz="1691">
                  <a:solidFill>
                    <a:srgbClr val="000000"/>
                  </a:solidFill>
                  <a:latin typeface="Muli Light"/>
                  <a:ea typeface="Muli Light"/>
                  <a:cs typeface="Muli Light"/>
                  <a:sym typeface="Muli Light"/>
                </a:rPr>
                <a:t> tiếp cận và công nghệ sử dụng</a:t>
              </a:r>
            </a:p>
            <a:p>
              <a:pPr algn="l" marL="365264" indent="-182632" lvl="1">
                <a:lnSpc>
                  <a:spcPts val="2537"/>
                </a:lnSpc>
                <a:buFont typeface="Arial"/>
                <a:buChar char="•"/>
              </a:pPr>
              <a:r>
                <a:rPr lang="en-US" sz="1691">
                  <a:solidFill>
                    <a:srgbClr val="000000"/>
                  </a:solidFill>
                  <a:latin typeface="Muli Light"/>
                  <a:ea typeface="Muli Light"/>
                  <a:cs typeface="Muli Light"/>
                  <a:sym typeface="Muli Light"/>
                </a:rPr>
                <a:t>Các chức năng chính của ứng dụng</a:t>
              </a:r>
            </a:p>
            <a:p>
              <a:pPr algn="l">
                <a:lnSpc>
                  <a:spcPts val="2537"/>
                </a:lnSpc>
              </a:pPr>
            </a:p>
          </p:txBody>
        </p:sp>
      </p:grpSp>
      <p:grpSp>
        <p:nvGrpSpPr>
          <p:cNvPr name="Group 23" id="23"/>
          <p:cNvGrpSpPr/>
          <p:nvPr/>
        </p:nvGrpSpPr>
        <p:grpSpPr>
          <a:xfrm rot="0">
            <a:off x="9820033" y="3300756"/>
            <a:ext cx="2567581" cy="1381950"/>
            <a:chOff x="0" y="0"/>
            <a:chExt cx="3423441" cy="1842599"/>
          </a:xfrm>
        </p:grpSpPr>
        <p:sp>
          <p:nvSpPr>
            <p:cNvPr name="TextBox 24" id="24"/>
            <p:cNvSpPr txBox="true"/>
            <p:nvPr/>
          </p:nvSpPr>
          <p:spPr>
            <a:xfrm rot="0">
              <a:off x="0" y="-19050"/>
              <a:ext cx="3423441" cy="299889"/>
            </a:xfrm>
            <a:prstGeom prst="rect">
              <a:avLst/>
            </a:prstGeom>
          </p:spPr>
          <p:txBody>
            <a:bodyPr anchor="t" rtlCol="false" tIns="0" lIns="0" bIns="0" rIns="0">
              <a:spAutoFit/>
            </a:bodyPr>
            <a:lstStyle/>
            <a:p>
              <a:pPr algn="ctr">
                <a:lnSpc>
                  <a:spcPts val="1839"/>
                </a:lnSpc>
              </a:pPr>
              <a:r>
                <a:rPr lang="en-US" b="true" sz="1414">
                  <a:solidFill>
                    <a:srgbClr val="000000"/>
                  </a:solidFill>
                  <a:latin typeface="Cabin Bold"/>
                  <a:ea typeface="Cabin Bold"/>
                  <a:cs typeface="Cabin Bold"/>
                  <a:sym typeface="Cabin Bold"/>
                </a:rPr>
                <a:t>KẾT QUẢ ĐẠT ĐƯỢC</a:t>
              </a:r>
            </a:p>
          </p:txBody>
        </p:sp>
        <p:sp>
          <p:nvSpPr>
            <p:cNvPr name="TextBox 25" id="25"/>
            <p:cNvSpPr txBox="true"/>
            <p:nvPr/>
          </p:nvSpPr>
          <p:spPr>
            <a:xfrm rot="0">
              <a:off x="0" y="622625"/>
              <a:ext cx="3423441" cy="1219974"/>
            </a:xfrm>
            <a:prstGeom prst="rect">
              <a:avLst/>
            </a:prstGeom>
          </p:spPr>
          <p:txBody>
            <a:bodyPr anchor="t" rtlCol="false" tIns="0" lIns="0" bIns="0" rIns="0">
              <a:spAutoFit/>
            </a:bodyPr>
            <a:lstStyle/>
            <a:p>
              <a:pPr algn="l" marL="361041" indent="-180520" lvl="1">
                <a:lnSpc>
                  <a:spcPts val="2508"/>
                </a:lnSpc>
                <a:buFont typeface="Arial"/>
                <a:buChar char="•"/>
              </a:pPr>
              <a:r>
                <a:rPr lang="en-US" sz="1672">
                  <a:solidFill>
                    <a:srgbClr val="000000"/>
                  </a:solidFill>
                  <a:latin typeface="Muli Light"/>
                  <a:ea typeface="Muli Light"/>
                  <a:cs typeface="Muli Light"/>
                  <a:sym typeface="Muli Light"/>
                </a:rPr>
                <a:t>Về mặt kỹ thuật, giao diện và ứng dụng thực tế</a:t>
              </a:r>
            </a:p>
          </p:txBody>
        </p:sp>
      </p:grpSp>
      <p:sp>
        <p:nvSpPr>
          <p:cNvPr name="TextBox 26" id="2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02/10</a:t>
            </a:r>
          </a:p>
        </p:txBody>
      </p:sp>
      <p:grpSp>
        <p:nvGrpSpPr>
          <p:cNvPr name="Group 27" id="27"/>
          <p:cNvGrpSpPr/>
          <p:nvPr/>
        </p:nvGrpSpPr>
        <p:grpSpPr>
          <a:xfrm rot="0">
            <a:off x="13677966" y="3300756"/>
            <a:ext cx="2597612" cy="1408309"/>
            <a:chOff x="0" y="0"/>
            <a:chExt cx="3463483" cy="1877746"/>
          </a:xfrm>
        </p:grpSpPr>
        <p:sp>
          <p:nvSpPr>
            <p:cNvPr name="TextBox 28" id="28"/>
            <p:cNvSpPr txBox="true"/>
            <p:nvPr/>
          </p:nvSpPr>
          <p:spPr>
            <a:xfrm rot="0">
              <a:off x="0" y="-19050"/>
              <a:ext cx="3463483" cy="299609"/>
            </a:xfrm>
            <a:prstGeom prst="rect">
              <a:avLst/>
            </a:prstGeom>
          </p:spPr>
          <p:txBody>
            <a:bodyPr anchor="t" rtlCol="false" tIns="0" lIns="0" bIns="0" rIns="0">
              <a:spAutoFit/>
            </a:bodyPr>
            <a:lstStyle/>
            <a:p>
              <a:pPr algn="ctr">
                <a:lnSpc>
                  <a:spcPts val="1861"/>
                </a:lnSpc>
              </a:pPr>
              <a:r>
                <a:rPr lang="en-US" b="true" sz="1431">
                  <a:solidFill>
                    <a:srgbClr val="000000"/>
                  </a:solidFill>
                  <a:latin typeface="Cabin Bold"/>
                  <a:ea typeface="Cabin Bold"/>
                  <a:cs typeface="Cabin Bold"/>
                  <a:sym typeface="Cabin Bold"/>
                </a:rPr>
                <a:t>KẾT LUẬN </a:t>
              </a:r>
            </a:p>
          </p:txBody>
        </p:sp>
        <p:sp>
          <p:nvSpPr>
            <p:cNvPr name="TextBox 29" id="29"/>
            <p:cNvSpPr txBox="true"/>
            <p:nvPr/>
          </p:nvSpPr>
          <p:spPr>
            <a:xfrm rot="0">
              <a:off x="0" y="626899"/>
              <a:ext cx="3463483" cy="1250846"/>
            </a:xfrm>
            <a:prstGeom prst="rect">
              <a:avLst/>
            </a:prstGeom>
          </p:spPr>
          <p:txBody>
            <a:bodyPr anchor="t" rtlCol="false" tIns="0" lIns="0" bIns="0" rIns="0">
              <a:spAutoFit/>
            </a:bodyPr>
            <a:lstStyle/>
            <a:p>
              <a:pPr algn="l" marL="365264" indent="-182632" lvl="1">
                <a:lnSpc>
                  <a:spcPts val="2537"/>
                </a:lnSpc>
                <a:buFont typeface="Arial"/>
                <a:buChar char="•"/>
              </a:pPr>
              <a:r>
                <a:rPr lang="en-US" sz="1691">
                  <a:solidFill>
                    <a:srgbClr val="000000"/>
                  </a:solidFill>
                  <a:latin typeface="Muli Light"/>
                  <a:ea typeface="Muli Light"/>
                  <a:cs typeface="Muli Light"/>
                  <a:sym typeface="Muli Light"/>
                </a:rPr>
                <a:t>Ý</a:t>
              </a:r>
              <a:r>
                <a:rPr lang="en-US" sz="1691">
                  <a:solidFill>
                    <a:srgbClr val="000000"/>
                  </a:solidFill>
                  <a:latin typeface="Muli Light"/>
                  <a:ea typeface="Muli Light"/>
                  <a:cs typeface="Muli Light"/>
                  <a:sym typeface="Muli Light"/>
                </a:rPr>
                <a:t> nghĩa của đề tài</a:t>
              </a:r>
            </a:p>
            <a:p>
              <a:pPr algn="l" marL="365264" indent="-182632" lvl="1">
                <a:lnSpc>
                  <a:spcPts val="2537"/>
                </a:lnSpc>
                <a:buFont typeface="Arial"/>
                <a:buChar char="•"/>
              </a:pPr>
              <a:r>
                <a:rPr lang="en-US" sz="1691">
                  <a:solidFill>
                    <a:srgbClr val="000000"/>
                  </a:solidFill>
                  <a:latin typeface="Muli Light"/>
                  <a:ea typeface="Muli Light"/>
                  <a:cs typeface="Muli Light"/>
                  <a:sym typeface="Muli Light"/>
                </a:rPr>
                <a:t>Định hướng phát triển</a:t>
              </a:r>
            </a:p>
            <a:p>
              <a:pPr algn="l">
                <a:lnSpc>
                  <a:spcPts val="2537"/>
                </a:lnSpc>
              </a:pPr>
            </a:p>
          </p:txBody>
        </p:sp>
      </p:grpSp>
      <p:sp>
        <p:nvSpPr>
          <p:cNvPr name="Freeform 30" id="30"/>
          <p:cNvSpPr/>
          <p:nvPr/>
        </p:nvSpPr>
        <p:spPr>
          <a:xfrm flipH="false" flipV="false" rot="0">
            <a:off x="12182064" y="6379340"/>
            <a:ext cx="1906139" cy="538484"/>
          </a:xfrm>
          <a:custGeom>
            <a:avLst/>
            <a:gdLst/>
            <a:ahLst/>
            <a:cxnLst/>
            <a:rect r="r" b="b" t="t" l="l"/>
            <a:pathLst>
              <a:path h="538484" w="1906139">
                <a:moveTo>
                  <a:pt x="0" y="0"/>
                </a:moveTo>
                <a:lnTo>
                  <a:pt x="1906139" y="0"/>
                </a:lnTo>
                <a:lnTo>
                  <a:pt x="1906139" y="538485"/>
                </a:lnTo>
                <a:lnTo>
                  <a:pt x="0" y="53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0">
            <a:off x="8218525" y="6379340"/>
            <a:ext cx="1906139" cy="538484"/>
          </a:xfrm>
          <a:custGeom>
            <a:avLst/>
            <a:gdLst/>
            <a:ahLst/>
            <a:cxnLst/>
            <a:rect r="r" b="b" t="t" l="l"/>
            <a:pathLst>
              <a:path h="538484" w="1906139">
                <a:moveTo>
                  <a:pt x="0" y="0"/>
                </a:moveTo>
                <a:lnTo>
                  <a:pt x="1906139" y="0"/>
                </a:lnTo>
                <a:lnTo>
                  <a:pt x="1906139" y="538485"/>
                </a:lnTo>
                <a:lnTo>
                  <a:pt x="0" y="53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60896" y="2143671"/>
            <a:ext cx="16812556" cy="5953083"/>
            <a:chOff x="0" y="0"/>
            <a:chExt cx="5490351" cy="1944054"/>
          </a:xfrm>
        </p:grpSpPr>
        <p:sp>
          <p:nvSpPr>
            <p:cNvPr name="Freeform 3" id="3"/>
            <p:cNvSpPr/>
            <p:nvPr/>
          </p:nvSpPr>
          <p:spPr>
            <a:xfrm flipH="false" flipV="false" rot="0">
              <a:off x="0" y="0"/>
              <a:ext cx="5490351" cy="1944054"/>
            </a:xfrm>
            <a:custGeom>
              <a:avLst/>
              <a:gdLst/>
              <a:ahLst/>
              <a:cxnLst/>
              <a:rect r="r" b="b" t="t" l="l"/>
              <a:pathLst>
                <a:path h="1944054" w="5490351">
                  <a:moveTo>
                    <a:pt x="5365891" y="1944054"/>
                  </a:moveTo>
                  <a:lnTo>
                    <a:pt x="124460" y="1944054"/>
                  </a:lnTo>
                  <a:cubicBezTo>
                    <a:pt x="55880" y="1944054"/>
                    <a:pt x="0" y="1888174"/>
                    <a:pt x="0" y="1819594"/>
                  </a:cubicBezTo>
                  <a:lnTo>
                    <a:pt x="0" y="124460"/>
                  </a:lnTo>
                  <a:cubicBezTo>
                    <a:pt x="0" y="55880"/>
                    <a:pt x="55880" y="0"/>
                    <a:pt x="124460" y="0"/>
                  </a:cubicBezTo>
                  <a:lnTo>
                    <a:pt x="5365891" y="0"/>
                  </a:lnTo>
                  <a:cubicBezTo>
                    <a:pt x="5434471" y="0"/>
                    <a:pt x="5490351" y="55880"/>
                    <a:pt x="5490351" y="124460"/>
                  </a:cubicBezTo>
                  <a:lnTo>
                    <a:pt x="5490351" y="1819594"/>
                  </a:lnTo>
                  <a:cubicBezTo>
                    <a:pt x="5490351" y="1888174"/>
                    <a:pt x="5434471" y="1944054"/>
                    <a:pt x="5365891" y="1944054"/>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5400000">
            <a:off x="16695503" y="2114888"/>
            <a:ext cx="918881" cy="837017"/>
          </a:xfrm>
          <a:custGeom>
            <a:avLst/>
            <a:gdLst/>
            <a:ahLst/>
            <a:cxnLst/>
            <a:rect r="r" b="b" t="t" l="l"/>
            <a:pathLst>
              <a:path h="837017" w="918881">
                <a:moveTo>
                  <a:pt x="0" y="0"/>
                </a:moveTo>
                <a:lnTo>
                  <a:pt x="918881" y="0"/>
                </a:lnTo>
                <a:lnTo>
                  <a:pt x="918881" y="837016"/>
                </a:lnTo>
                <a:lnTo>
                  <a:pt x="0" y="837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569260" y="7218805"/>
            <a:ext cx="918881" cy="837017"/>
          </a:xfrm>
          <a:custGeom>
            <a:avLst/>
            <a:gdLst/>
            <a:ahLst/>
            <a:cxnLst/>
            <a:rect r="r" b="b" t="t" l="l"/>
            <a:pathLst>
              <a:path h="837017" w="918881">
                <a:moveTo>
                  <a:pt x="0" y="0"/>
                </a:moveTo>
                <a:lnTo>
                  <a:pt x="918880" y="0"/>
                </a:lnTo>
                <a:lnTo>
                  <a:pt x="918880" y="837017"/>
                </a:lnTo>
                <a:lnTo>
                  <a:pt x="0" y="837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103530" y="3398810"/>
            <a:ext cx="2211184" cy="4845224"/>
          </a:xfrm>
          <a:custGeom>
            <a:avLst/>
            <a:gdLst/>
            <a:ahLst/>
            <a:cxnLst/>
            <a:rect r="r" b="b" t="t" l="l"/>
            <a:pathLst>
              <a:path h="4845224" w="2211184">
                <a:moveTo>
                  <a:pt x="0" y="0"/>
                </a:moveTo>
                <a:lnTo>
                  <a:pt x="2211184" y="0"/>
                </a:lnTo>
                <a:lnTo>
                  <a:pt x="2211184" y="4845224"/>
                </a:lnTo>
                <a:lnTo>
                  <a:pt x="0" y="48452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4014746" y="1028700"/>
            <a:ext cx="10258507" cy="1762846"/>
            <a:chOff x="0" y="0"/>
            <a:chExt cx="13678009" cy="2350462"/>
          </a:xfrm>
        </p:grpSpPr>
        <p:sp>
          <p:nvSpPr>
            <p:cNvPr name="TextBox 10" id="10"/>
            <p:cNvSpPr txBox="true"/>
            <p:nvPr/>
          </p:nvSpPr>
          <p:spPr>
            <a:xfrm rot="0">
              <a:off x="0" y="0"/>
              <a:ext cx="13678009" cy="1320800"/>
            </a:xfrm>
            <a:prstGeom prst="rect">
              <a:avLst/>
            </a:prstGeom>
          </p:spPr>
          <p:txBody>
            <a:bodyPr anchor="t" rtlCol="false" tIns="0" lIns="0" bIns="0" rIns="0">
              <a:spAutoFit/>
            </a:bodyPr>
            <a:lstStyle/>
            <a:p>
              <a:pPr algn="ctr">
                <a:lnSpc>
                  <a:spcPts val="7800"/>
                </a:lnSpc>
              </a:pPr>
              <a:r>
                <a:rPr lang="en-US" sz="6500">
                  <a:solidFill>
                    <a:srgbClr val="000000"/>
                  </a:solidFill>
                  <a:latin typeface="Cabin"/>
                  <a:ea typeface="Cabin"/>
                  <a:cs typeface="Cabin"/>
                  <a:sym typeface="Cabin"/>
                </a:rPr>
                <a:t>1. Giới thiệu</a:t>
              </a:r>
            </a:p>
          </p:txBody>
        </p:sp>
        <p:sp>
          <p:nvSpPr>
            <p:cNvPr name="TextBox 11" id="11"/>
            <p:cNvSpPr txBox="true"/>
            <p:nvPr/>
          </p:nvSpPr>
          <p:spPr>
            <a:xfrm rot="0">
              <a:off x="0" y="1674187"/>
              <a:ext cx="13678009"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3" id="13"/>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03/10</a:t>
            </a:r>
          </a:p>
        </p:txBody>
      </p:sp>
      <p:grpSp>
        <p:nvGrpSpPr>
          <p:cNvPr name="Group 14" id="14"/>
          <p:cNvGrpSpPr/>
          <p:nvPr/>
        </p:nvGrpSpPr>
        <p:grpSpPr>
          <a:xfrm rot="0">
            <a:off x="2698989" y="3754118"/>
            <a:ext cx="12178756" cy="2067304"/>
            <a:chOff x="0" y="0"/>
            <a:chExt cx="16238342" cy="2756405"/>
          </a:xfrm>
        </p:grpSpPr>
        <p:sp>
          <p:nvSpPr>
            <p:cNvPr name="TextBox 15" id="15"/>
            <p:cNvSpPr txBox="true"/>
            <p:nvPr/>
          </p:nvSpPr>
          <p:spPr>
            <a:xfrm rot="0">
              <a:off x="0" y="-19050"/>
              <a:ext cx="16238342"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LÝ DO CHỌN ĐỀ TÀI</a:t>
              </a:r>
            </a:p>
          </p:txBody>
        </p:sp>
        <p:sp>
          <p:nvSpPr>
            <p:cNvPr name="TextBox 16" id="16"/>
            <p:cNvSpPr txBox="true"/>
            <p:nvPr/>
          </p:nvSpPr>
          <p:spPr>
            <a:xfrm rot="0">
              <a:off x="0" y="911730"/>
              <a:ext cx="16238342" cy="1844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Quản lý vật tư tại Bộ môn Cơ khí Động lực hiện nay chủ yếu dựa vào ghi chép thủ công, gây khó khăn trong tra cứu, báo cáo, và thống kê. Điều này dẫn đến sai sót, thông tin không kịp thời, và giảm hiệu quả công việc.</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60896" y="2143671"/>
            <a:ext cx="16812556" cy="5953083"/>
            <a:chOff x="0" y="0"/>
            <a:chExt cx="5490351" cy="1944054"/>
          </a:xfrm>
        </p:grpSpPr>
        <p:sp>
          <p:nvSpPr>
            <p:cNvPr name="Freeform 3" id="3"/>
            <p:cNvSpPr/>
            <p:nvPr/>
          </p:nvSpPr>
          <p:spPr>
            <a:xfrm flipH="false" flipV="false" rot="0">
              <a:off x="0" y="0"/>
              <a:ext cx="5490351" cy="1944054"/>
            </a:xfrm>
            <a:custGeom>
              <a:avLst/>
              <a:gdLst/>
              <a:ahLst/>
              <a:cxnLst/>
              <a:rect r="r" b="b" t="t" l="l"/>
              <a:pathLst>
                <a:path h="1944054" w="5490351">
                  <a:moveTo>
                    <a:pt x="5365891" y="1944054"/>
                  </a:moveTo>
                  <a:lnTo>
                    <a:pt x="124460" y="1944054"/>
                  </a:lnTo>
                  <a:cubicBezTo>
                    <a:pt x="55880" y="1944054"/>
                    <a:pt x="0" y="1888174"/>
                    <a:pt x="0" y="1819594"/>
                  </a:cubicBezTo>
                  <a:lnTo>
                    <a:pt x="0" y="124460"/>
                  </a:lnTo>
                  <a:cubicBezTo>
                    <a:pt x="0" y="55880"/>
                    <a:pt x="55880" y="0"/>
                    <a:pt x="124460" y="0"/>
                  </a:cubicBezTo>
                  <a:lnTo>
                    <a:pt x="5365891" y="0"/>
                  </a:lnTo>
                  <a:cubicBezTo>
                    <a:pt x="5434471" y="0"/>
                    <a:pt x="5490351" y="55880"/>
                    <a:pt x="5490351" y="124460"/>
                  </a:cubicBezTo>
                  <a:lnTo>
                    <a:pt x="5490351" y="1819594"/>
                  </a:lnTo>
                  <a:cubicBezTo>
                    <a:pt x="5490351" y="1888174"/>
                    <a:pt x="5434471" y="1944054"/>
                    <a:pt x="5365891" y="1944054"/>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5400000">
            <a:off x="16695503" y="2114888"/>
            <a:ext cx="918881" cy="837017"/>
          </a:xfrm>
          <a:custGeom>
            <a:avLst/>
            <a:gdLst/>
            <a:ahLst/>
            <a:cxnLst/>
            <a:rect r="r" b="b" t="t" l="l"/>
            <a:pathLst>
              <a:path h="837017" w="918881">
                <a:moveTo>
                  <a:pt x="0" y="0"/>
                </a:moveTo>
                <a:lnTo>
                  <a:pt x="918881" y="0"/>
                </a:lnTo>
                <a:lnTo>
                  <a:pt x="918881" y="837016"/>
                </a:lnTo>
                <a:lnTo>
                  <a:pt x="0" y="837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569260" y="7218805"/>
            <a:ext cx="918881" cy="837017"/>
          </a:xfrm>
          <a:custGeom>
            <a:avLst/>
            <a:gdLst/>
            <a:ahLst/>
            <a:cxnLst/>
            <a:rect r="r" b="b" t="t" l="l"/>
            <a:pathLst>
              <a:path h="837017" w="918881">
                <a:moveTo>
                  <a:pt x="0" y="0"/>
                </a:moveTo>
                <a:lnTo>
                  <a:pt x="918880" y="0"/>
                </a:lnTo>
                <a:lnTo>
                  <a:pt x="918880" y="837017"/>
                </a:lnTo>
                <a:lnTo>
                  <a:pt x="0" y="837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103530" y="3398810"/>
            <a:ext cx="2211184" cy="4845224"/>
          </a:xfrm>
          <a:custGeom>
            <a:avLst/>
            <a:gdLst/>
            <a:ahLst/>
            <a:cxnLst/>
            <a:rect r="r" b="b" t="t" l="l"/>
            <a:pathLst>
              <a:path h="4845224" w="2211184">
                <a:moveTo>
                  <a:pt x="0" y="0"/>
                </a:moveTo>
                <a:lnTo>
                  <a:pt x="2211184" y="0"/>
                </a:lnTo>
                <a:lnTo>
                  <a:pt x="2211184" y="4845224"/>
                </a:lnTo>
                <a:lnTo>
                  <a:pt x="0" y="48452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674904" y="3372185"/>
            <a:ext cx="12202840" cy="3496054"/>
            <a:chOff x="0" y="0"/>
            <a:chExt cx="16270454" cy="4661405"/>
          </a:xfrm>
        </p:grpSpPr>
        <p:sp>
          <p:nvSpPr>
            <p:cNvPr name="TextBox 10" id="10"/>
            <p:cNvSpPr txBox="true"/>
            <p:nvPr/>
          </p:nvSpPr>
          <p:spPr>
            <a:xfrm rot="0">
              <a:off x="0" y="-19050"/>
              <a:ext cx="16270454"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MỤC ĐÍCH VÀ PHẠM VI NGHIÊN CỨU</a:t>
              </a:r>
            </a:p>
          </p:txBody>
        </p:sp>
        <p:sp>
          <p:nvSpPr>
            <p:cNvPr name="TextBox 11" id="11"/>
            <p:cNvSpPr txBox="true"/>
            <p:nvPr/>
          </p:nvSpPr>
          <p:spPr>
            <a:xfrm rot="0">
              <a:off x="0" y="911730"/>
              <a:ext cx="16270454" cy="3749675"/>
            </a:xfrm>
            <a:prstGeom prst="rect">
              <a:avLst/>
            </a:prstGeom>
          </p:spPr>
          <p:txBody>
            <a:bodyPr anchor="t" rtlCol="false" tIns="0" lIns="0" bIns="0" rIns="0">
              <a:spAutoFit/>
            </a:bodyPr>
            <a:lstStyle/>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Mục đíc</a:t>
              </a:r>
              <a:r>
                <a:rPr lang="en-US" sz="2500">
                  <a:solidFill>
                    <a:srgbClr val="000000"/>
                  </a:solidFill>
                  <a:latin typeface="Muli Light"/>
                  <a:ea typeface="Muli Light"/>
                  <a:cs typeface="Muli Light"/>
                  <a:sym typeface="Muli Light"/>
                </a:rPr>
                <a:t>h: xây dựng hệ thống quản lý vật tư trực tuyến nhằm số hóa quy trình, tăng hiệu quả quản lý, giảm sai sót và đảm bảo cung cấp vật tư kịp thời cho các buổi thực hành, nâng cao chất lượng đào tạo.</a:t>
              </a:r>
            </a:p>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Phạm vi: tập trung vào quản lý vật tư thực hành tại Bộ môn Cơ khí Động lực, bao gồm nhập kho, tồn kho, lịch sử sử dụng, tra cứu thông tin và lập báo cáo.</a:t>
              </a:r>
            </a:p>
            <a:p>
              <a:pPr algn="l">
                <a:lnSpc>
                  <a:spcPts val="3750"/>
                </a:lnSpc>
              </a:pPr>
            </a:p>
          </p:txBody>
        </p:sp>
      </p:grpSp>
      <p:grpSp>
        <p:nvGrpSpPr>
          <p:cNvPr name="Group 12" id="12"/>
          <p:cNvGrpSpPr/>
          <p:nvPr/>
        </p:nvGrpSpPr>
        <p:grpSpPr>
          <a:xfrm rot="0">
            <a:off x="4014746" y="1028700"/>
            <a:ext cx="10258507" cy="1762846"/>
            <a:chOff x="0" y="0"/>
            <a:chExt cx="13678009" cy="2350462"/>
          </a:xfrm>
        </p:grpSpPr>
        <p:sp>
          <p:nvSpPr>
            <p:cNvPr name="TextBox 13" id="13"/>
            <p:cNvSpPr txBox="true"/>
            <p:nvPr/>
          </p:nvSpPr>
          <p:spPr>
            <a:xfrm rot="0">
              <a:off x="0" y="0"/>
              <a:ext cx="13678009" cy="1320800"/>
            </a:xfrm>
            <a:prstGeom prst="rect">
              <a:avLst/>
            </a:prstGeom>
          </p:spPr>
          <p:txBody>
            <a:bodyPr anchor="t" rtlCol="false" tIns="0" lIns="0" bIns="0" rIns="0">
              <a:spAutoFit/>
            </a:bodyPr>
            <a:lstStyle/>
            <a:p>
              <a:pPr algn="ctr">
                <a:lnSpc>
                  <a:spcPts val="7800"/>
                </a:lnSpc>
              </a:pPr>
              <a:r>
                <a:rPr lang="en-US" sz="6500">
                  <a:solidFill>
                    <a:srgbClr val="000000"/>
                  </a:solidFill>
                  <a:latin typeface="Cabin"/>
                  <a:ea typeface="Cabin"/>
                  <a:cs typeface="Cabin"/>
                  <a:sym typeface="Cabin"/>
                </a:rPr>
                <a:t>1. Giới thiệu</a:t>
              </a:r>
            </a:p>
          </p:txBody>
        </p:sp>
        <p:sp>
          <p:nvSpPr>
            <p:cNvPr name="TextBox 14" id="14"/>
            <p:cNvSpPr txBox="true"/>
            <p:nvPr/>
          </p:nvSpPr>
          <p:spPr>
            <a:xfrm rot="0">
              <a:off x="0" y="1674187"/>
              <a:ext cx="13678009" cy="676275"/>
            </a:xfrm>
            <a:prstGeom prst="rect">
              <a:avLst/>
            </a:prstGeom>
          </p:spPr>
          <p:txBody>
            <a:bodyPr anchor="t" rtlCol="false" tIns="0" lIns="0" bIns="0" rIns="0">
              <a:spAutoFit/>
            </a:bodyPr>
            <a:lstStyle/>
            <a:p>
              <a:pPr algn="ctr">
                <a:lnSpc>
                  <a:spcPts val="4200"/>
                </a:lnSpc>
              </a:pPr>
            </a:p>
          </p:txBody>
        </p:sp>
      </p:grpSp>
      <p:sp>
        <p:nvSpPr>
          <p:cNvPr name="TextBox 15" id="15"/>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03/10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1050939" y="4300155"/>
            <a:ext cx="3693156" cy="3162684"/>
          </a:xfrm>
          <a:custGeom>
            <a:avLst/>
            <a:gdLst/>
            <a:ahLst/>
            <a:cxnLst/>
            <a:rect r="r" b="b" t="t" l="l"/>
            <a:pathLst>
              <a:path h="3162684" w="3693156">
                <a:moveTo>
                  <a:pt x="0" y="0"/>
                </a:moveTo>
                <a:lnTo>
                  <a:pt x="3693155" y="0"/>
                </a:lnTo>
                <a:lnTo>
                  <a:pt x="3693155" y="3162684"/>
                </a:lnTo>
                <a:lnTo>
                  <a:pt x="0" y="316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58201" y="1879036"/>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689728" y="8003357"/>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4031815"/>
            <a:ext cx="11324428" cy="3496054"/>
            <a:chOff x="0" y="0"/>
            <a:chExt cx="15099238" cy="4661405"/>
          </a:xfrm>
        </p:grpSpPr>
        <p:sp>
          <p:nvSpPr>
            <p:cNvPr name="TextBox 14" id="14"/>
            <p:cNvSpPr txBox="true"/>
            <p:nvPr/>
          </p:nvSpPr>
          <p:spPr>
            <a:xfrm rot="0">
              <a:off x="0" y="-19050"/>
              <a:ext cx="15099238" cy="464396"/>
            </a:xfrm>
            <a:prstGeom prst="rect">
              <a:avLst/>
            </a:prstGeom>
          </p:spPr>
          <p:txBody>
            <a:bodyPr anchor="t" rtlCol="false" tIns="0" lIns="0" bIns="0" rIns="0">
              <a:spAutoFit/>
            </a:bodyPr>
            <a:lstStyle/>
            <a:p>
              <a:pPr algn="l" marL="474983" indent="-237491" lvl="1">
                <a:lnSpc>
                  <a:spcPts val="2860"/>
                </a:lnSpc>
                <a:buAutoNum type="arabicPeriod" startAt="1"/>
              </a:pPr>
              <a:r>
                <a:rPr lang="en-US" b="true" sz="2200">
                  <a:solidFill>
                    <a:srgbClr val="000000"/>
                  </a:solidFill>
                  <a:latin typeface="Cabin Bold"/>
                  <a:ea typeface="Cabin Bold"/>
                  <a:cs typeface="Cabin Bold"/>
                  <a:sym typeface="Cabin Bold"/>
                </a:rPr>
                <a:t>HƯỚNG TIẾP CẬN VÀ CÔNG NGHỆ SỬ DỤNG</a:t>
              </a:r>
            </a:p>
          </p:txBody>
        </p:sp>
        <p:sp>
          <p:nvSpPr>
            <p:cNvPr name="TextBox 15" id="15"/>
            <p:cNvSpPr txBox="true"/>
            <p:nvPr/>
          </p:nvSpPr>
          <p:spPr>
            <a:xfrm rot="0">
              <a:off x="0" y="911730"/>
              <a:ext cx="15099238" cy="3749675"/>
            </a:xfrm>
            <a:prstGeom prst="rect">
              <a:avLst/>
            </a:prstGeom>
          </p:spPr>
          <p:txBody>
            <a:bodyPr anchor="t" rtlCol="false" tIns="0" lIns="0" bIns="0" rIns="0">
              <a:spAutoFit/>
            </a:bodyPr>
            <a:lstStyle/>
            <a:p>
              <a:pPr algn="just">
                <a:lnSpc>
                  <a:spcPts val="3750"/>
                </a:lnSpc>
              </a:pPr>
              <a:r>
                <a:rPr lang="en-US" sz="2500">
                  <a:solidFill>
                    <a:srgbClr val="000000"/>
                  </a:solidFill>
                  <a:latin typeface="Muli Light"/>
                  <a:ea typeface="Muli Light"/>
                  <a:cs typeface="Muli Light"/>
                  <a:sym typeface="Muli Light"/>
                </a:rPr>
                <a:t>Hướng tiếp cận</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Phân tích yêu cầu từ giảng viên, kỹ thuật viên và sinh viên.</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Thiết kế hệ thống với mô hình dữ liệu (ERD, DFD) và kiến trúc ba tầng (giao diện, logic, cơ sở dữ liệu).</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Phát triển và kiểm thử để đảm bảo hệ thống hoạt động chính xác, ổn định.</a:t>
              </a:r>
            </a:p>
            <a:p>
              <a:pPr algn="just">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04/10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pic>
        <p:nvPicPr>
          <p:cNvPr name="Picture 6" id="6"/>
          <p:cNvPicPr>
            <a:picLocks noChangeAspect="true"/>
          </p:cNvPicPr>
          <p:nvPr/>
        </p:nvPicPr>
        <p:blipFill>
          <a:blip r:embed="rId2"/>
          <a:srcRect l="0" t="0" r="0" b="0"/>
          <a:stretch>
            <a:fillRect/>
          </a:stretch>
        </p:blipFill>
        <p:spPr>
          <a:xfrm flipH="false" flipV="false" rot="0">
            <a:off x="1420655" y="4463747"/>
            <a:ext cx="3323440" cy="3323440"/>
          </a:xfrm>
          <a:prstGeom prst="rect">
            <a:avLst/>
          </a:prstGeom>
        </p:spPr>
      </p:pic>
      <p:sp>
        <p:nvSpPr>
          <p:cNvPr name="Freeform 7" id="7"/>
          <p:cNvSpPr/>
          <p:nvPr/>
        </p:nvSpPr>
        <p:spPr>
          <a:xfrm flipH="false" flipV="false" rot="0">
            <a:off x="948638" y="1942787"/>
            <a:ext cx="1802138" cy="1254943"/>
          </a:xfrm>
          <a:custGeom>
            <a:avLst/>
            <a:gdLst/>
            <a:ahLst/>
            <a:cxnLst/>
            <a:rect r="r" b="b" t="t" l="l"/>
            <a:pathLst>
              <a:path h="1254943" w="1802138">
                <a:moveTo>
                  <a:pt x="0" y="0"/>
                </a:moveTo>
                <a:lnTo>
                  <a:pt x="1802137" y="0"/>
                </a:lnTo>
                <a:lnTo>
                  <a:pt x="1802137"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825382" y="7956790"/>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3317440"/>
            <a:ext cx="11324428" cy="4924804"/>
            <a:chOff x="0" y="0"/>
            <a:chExt cx="15099238" cy="6566405"/>
          </a:xfrm>
        </p:grpSpPr>
        <p:sp>
          <p:nvSpPr>
            <p:cNvPr name="TextBox 14" id="14"/>
            <p:cNvSpPr txBox="true"/>
            <p:nvPr/>
          </p:nvSpPr>
          <p:spPr>
            <a:xfrm rot="0">
              <a:off x="0" y="-19050"/>
              <a:ext cx="15099238" cy="464396"/>
            </a:xfrm>
            <a:prstGeom prst="rect">
              <a:avLst/>
            </a:prstGeom>
          </p:spPr>
          <p:txBody>
            <a:bodyPr anchor="t" rtlCol="false" tIns="0" lIns="0" bIns="0" rIns="0">
              <a:spAutoFit/>
            </a:bodyPr>
            <a:lstStyle/>
            <a:p>
              <a:pPr algn="l" marL="474983" indent="-237491" lvl="1">
                <a:lnSpc>
                  <a:spcPts val="2860"/>
                </a:lnSpc>
                <a:buAutoNum type="arabicPeriod" startAt="1"/>
              </a:pPr>
              <a:r>
                <a:rPr lang="en-US" b="true" sz="2200">
                  <a:solidFill>
                    <a:srgbClr val="000000"/>
                  </a:solidFill>
                  <a:latin typeface="Cabin Bold"/>
                  <a:ea typeface="Cabin Bold"/>
                  <a:cs typeface="Cabin Bold"/>
                  <a:sym typeface="Cabin Bold"/>
                </a:rPr>
                <a:t>HƯỚNG TIẾP CẬN VÀ CÔNG NGHỆ SỬ DỤNG</a:t>
              </a:r>
            </a:p>
          </p:txBody>
        </p:sp>
        <p:sp>
          <p:nvSpPr>
            <p:cNvPr name="TextBox 15" id="15"/>
            <p:cNvSpPr txBox="true"/>
            <p:nvPr/>
          </p:nvSpPr>
          <p:spPr>
            <a:xfrm rot="0">
              <a:off x="0" y="911730"/>
              <a:ext cx="15099238" cy="5654675"/>
            </a:xfrm>
            <a:prstGeom prst="rect">
              <a:avLst/>
            </a:prstGeom>
          </p:spPr>
          <p:txBody>
            <a:bodyPr anchor="t" rtlCol="false" tIns="0" lIns="0" bIns="0" rIns="0">
              <a:spAutoFit/>
            </a:bodyPr>
            <a:lstStyle/>
            <a:p>
              <a:pPr algn="l">
                <a:lnSpc>
                  <a:spcPts val="3750"/>
                </a:lnSpc>
              </a:pPr>
              <a:r>
                <a:rPr lang="en-US" sz="2500">
                  <a:solidFill>
                    <a:srgbClr val="000000"/>
                  </a:solidFill>
                  <a:latin typeface="Muli"/>
                  <a:ea typeface="Muli"/>
                  <a:cs typeface="Muli"/>
                  <a:sym typeface="Muli"/>
                </a:rPr>
                <a:t>Công nghệ sử dụng</a:t>
              </a:r>
            </a:p>
            <a:p>
              <a:pPr algn="l" marL="539751" indent="-269876" lvl="1">
                <a:lnSpc>
                  <a:spcPts val="3750"/>
                </a:lnSpc>
                <a:buAutoNum type="arabicPeriod" startAt="1"/>
              </a:pPr>
              <a:r>
                <a:rPr lang="en-US" sz="2500">
                  <a:solidFill>
                    <a:srgbClr val="000000"/>
                  </a:solidFill>
                  <a:latin typeface="Muli"/>
                  <a:ea typeface="Muli"/>
                  <a:cs typeface="Muli"/>
                  <a:sym typeface="Muli"/>
                </a:rPr>
                <a:t>Ngôn ngữ lập trình:</a:t>
              </a:r>
            </a:p>
            <a:p>
              <a:pPr algn="just" marL="539751" indent="-269876" lvl="1">
                <a:lnSpc>
                  <a:spcPts val="3750"/>
                </a:lnSpc>
                <a:buFont typeface="Arial"/>
                <a:buChar char="•"/>
              </a:pPr>
              <a:r>
                <a:rPr lang="en-US" sz="2500">
                  <a:solidFill>
                    <a:srgbClr val="000000"/>
                  </a:solidFill>
                  <a:latin typeface="Muli"/>
                  <a:ea typeface="Muli"/>
                  <a:cs typeface="Muli"/>
                  <a:sym typeface="Muli"/>
                </a:rPr>
                <a:t>C#: Ngôn ngữ hướng đối tượng do Microsoft phát triển, hỗ trợ mạnh mẽ các tính năng như:</a:t>
              </a:r>
            </a:p>
            <a:p>
              <a:pPr algn="just" marL="539751" indent="-269876" lvl="1">
                <a:lnSpc>
                  <a:spcPts val="3750"/>
                </a:lnSpc>
                <a:buFont typeface="Arial"/>
                <a:buChar char="•"/>
              </a:pPr>
              <a:r>
                <a:rPr lang="en-US" sz="2500">
                  <a:solidFill>
                    <a:srgbClr val="000000"/>
                  </a:solidFill>
                  <a:latin typeface="Muli"/>
                  <a:ea typeface="Muli"/>
                  <a:cs typeface="Muli"/>
                  <a:sym typeface="Muli"/>
                </a:rPr>
                <a:t>Lập trình OOP: với các tính năng Encapsulation, Inheritance, Polymorphism, giúp xây dựng hệ thống rõ ràng và dễ bảo trì.</a:t>
              </a:r>
            </a:p>
            <a:p>
              <a:pPr algn="just" marL="539751" indent="-269876" lvl="1">
                <a:lnSpc>
                  <a:spcPts val="3750"/>
                </a:lnSpc>
                <a:buFont typeface="Arial"/>
                <a:buChar char="•"/>
              </a:pPr>
              <a:r>
                <a:rPr lang="en-US" sz="2500">
                  <a:solidFill>
                    <a:srgbClr val="000000"/>
                  </a:solidFill>
                  <a:latin typeface="Muli"/>
                  <a:ea typeface="Muli"/>
                  <a:cs typeface="Muli"/>
                  <a:sym typeface="Muli"/>
                </a:rPr>
                <a:t>Xử lý bất đồng bộ: từ khóa async và await giúp tăng hiệu suất khi xử lý các tác vụ đồng thời.</a:t>
              </a:r>
            </a:p>
            <a:p>
              <a:pPr algn="l">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05/10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pic>
        <p:nvPicPr>
          <p:cNvPr name="Picture 6" id="6"/>
          <p:cNvPicPr>
            <a:picLocks noChangeAspect="true"/>
          </p:cNvPicPr>
          <p:nvPr/>
        </p:nvPicPr>
        <p:blipFill>
          <a:blip r:embed="rId2"/>
          <a:srcRect l="0" t="0" r="0" b="0"/>
          <a:stretch>
            <a:fillRect/>
          </a:stretch>
        </p:blipFill>
        <p:spPr>
          <a:xfrm flipH="false" flipV="false" rot="0">
            <a:off x="1420655" y="4463747"/>
            <a:ext cx="3323440" cy="3323440"/>
          </a:xfrm>
          <a:prstGeom prst="rect">
            <a:avLst/>
          </a:prstGeom>
        </p:spPr>
      </p:pic>
      <p:sp>
        <p:nvSpPr>
          <p:cNvPr name="Freeform 7" id="7"/>
          <p:cNvSpPr/>
          <p:nvPr/>
        </p:nvSpPr>
        <p:spPr>
          <a:xfrm flipH="false" flipV="false" rot="0">
            <a:off x="948638" y="1942787"/>
            <a:ext cx="1802138" cy="1254943"/>
          </a:xfrm>
          <a:custGeom>
            <a:avLst/>
            <a:gdLst/>
            <a:ahLst/>
            <a:cxnLst/>
            <a:rect r="r" b="b" t="t" l="l"/>
            <a:pathLst>
              <a:path h="1254943" w="1802138">
                <a:moveTo>
                  <a:pt x="0" y="0"/>
                </a:moveTo>
                <a:lnTo>
                  <a:pt x="1802137" y="0"/>
                </a:lnTo>
                <a:lnTo>
                  <a:pt x="1802137"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825382" y="7956790"/>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3317440"/>
            <a:ext cx="11324428" cy="4924804"/>
            <a:chOff x="0" y="0"/>
            <a:chExt cx="15099238" cy="6566405"/>
          </a:xfrm>
        </p:grpSpPr>
        <p:sp>
          <p:nvSpPr>
            <p:cNvPr name="TextBox 14" id="14"/>
            <p:cNvSpPr txBox="true"/>
            <p:nvPr/>
          </p:nvSpPr>
          <p:spPr>
            <a:xfrm rot="0">
              <a:off x="0" y="-19050"/>
              <a:ext cx="15099238" cy="464396"/>
            </a:xfrm>
            <a:prstGeom prst="rect">
              <a:avLst/>
            </a:prstGeom>
          </p:spPr>
          <p:txBody>
            <a:bodyPr anchor="t" rtlCol="false" tIns="0" lIns="0" bIns="0" rIns="0">
              <a:spAutoFit/>
            </a:bodyPr>
            <a:lstStyle/>
            <a:p>
              <a:pPr algn="l" marL="474983" indent="-237491" lvl="1">
                <a:lnSpc>
                  <a:spcPts val="2860"/>
                </a:lnSpc>
                <a:buAutoNum type="arabicPeriod" startAt="1"/>
              </a:pPr>
              <a:r>
                <a:rPr lang="en-US" b="true" sz="2200">
                  <a:solidFill>
                    <a:srgbClr val="000000"/>
                  </a:solidFill>
                  <a:latin typeface="Cabin Bold"/>
                  <a:ea typeface="Cabin Bold"/>
                  <a:cs typeface="Cabin Bold"/>
                  <a:sym typeface="Cabin Bold"/>
                </a:rPr>
                <a:t>HƯỚNG TIẾP CẬN VÀ CÔNG NGHỆ SỬ DỤNG</a:t>
              </a:r>
            </a:p>
          </p:txBody>
        </p:sp>
        <p:sp>
          <p:nvSpPr>
            <p:cNvPr name="TextBox 15" id="15"/>
            <p:cNvSpPr txBox="true"/>
            <p:nvPr/>
          </p:nvSpPr>
          <p:spPr>
            <a:xfrm rot="0">
              <a:off x="0" y="911730"/>
              <a:ext cx="15099238" cy="5654675"/>
            </a:xfrm>
            <a:prstGeom prst="rect">
              <a:avLst/>
            </a:prstGeom>
          </p:spPr>
          <p:txBody>
            <a:bodyPr anchor="t" rtlCol="false" tIns="0" lIns="0" bIns="0" rIns="0">
              <a:spAutoFit/>
            </a:bodyPr>
            <a:lstStyle/>
            <a:p>
              <a:pPr algn="l">
                <a:lnSpc>
                  <a:spcPts val="3750"/>
                </a:lnSpc>
              </a:pPr>
              <a:r>
                <a:rPr lang="en-US" sz="2500">
                  <a:solidFill>
                    <a:srgbClr val="000000"/>
                  </a:solidFill>
                  <a:latin typeface="Muli"/>
                  <a:ea typeface="Muli"/>
                  <a:cs typeface="Muli"/>
                  <a:sym typeface="Muli"/>
                </a:rPr>
                <a:t>Công nghệ sử dụng</a:t>
              </a:r>
            </a:p>
            <a:p>
              <a:pPr algn="l">
                <a:lnSpc>
                  <a:spcPts val="3750"/>
                </a:lnSpc>
              </a:pPr>
              <a:r>
                <a:rPr lang="en-US" sz="2500">
                  <a:solidFill>
                    <a:srgbClr val="000000"/>
                  </a:solidFill>
                  <a:latin typeface="Muli"/>
                  <a:ea typeface="Muli"/>
                  <a:cs typeface="Muli"/>
                  <a:sym typeface="Muli"/>
                </a:rPr>
                <a:t>   2.Công cụ phát triển:</a:t>
              </a:r>
            </a:p>
            <a:p>
              <a:pPr algn="just" marL="539751" indent="-269876" lvl="1">
                <a:lnSpc>
                  <a:spcPts val="3750"/>
                </a:lnSpc>
                <a:buFont typeface="Arial"/>
                <a:buChar char="•"/>
              </a:pPr>
              <a:r>
                <a:rPr lang="en-US" sz="2500">
                  <a:solidFill>
                    <a:srgbClr val="000000"/>
                  </a:solidFill>
                  <a:latin typeface="Muli"/>
                  <a:ea typeface="Muli"/>
                  <a:cs typeface="Muli"/>
                  <a:sym typeface="Muli"/>
                </a:rPr>
                <a:t>Visual Studio 2022: môi trường phát triển tích hợp (IDE) hỗ trợ:</a:t>
              </a:r>
            </a:p>
            <a:p>
              <a:pPr algn="just" marL="539751" indent="-269876" lvl="1">
                <a:lnSpc>
                  <a:spcPts val="3750"/>
                </a:lnSpc>
                <a:buFont typeface="Arial"/>
                <a:buChar char="•"/>
              </a:pPr>
              <a:r>
                <a:rPr lang="en-US" sz="2500">
                  <a:solidFill>
                    <a:srgbClr val="000000"/>
                  </a:solidFill>
                  <a:latin typeface="Muli"/>
                  <a:ea typeface="Muli"/>
                  <a:cs typeface="Muli"/>
                  <a:sym typeface="Muli"/>
                </a:rPr>
                <a:t>Gợi ý mã (IntelliSense), giúp viết mã nhanh và giảm lỗi.</a:t>
              </a:r>
            </a:p>
            <a:p>
              <a:pPr algn="just" marL="539751" indent="-269876" lvl="1">
                <a:lnSpc>
                  <a:spcPts val="3750"/>
                </a:lnSpc>
                <a:buFont typeface="Arial"/>
                <a:buChar char="•"/>
              </a:pPr>
              <a:r>
                <a:rPr lang="en-US" sz="2500">
                  <a:solidFill>
                    <a:srgbClr val="000000"/>
                  </a:solidFill>
                  <a:latin typeface="Muli"/>
                  <a:ea typeface="Muli"/>
                  <a:cs typeface="Muli"/>
                  <a:sym typeface="Muli"/>
                </a:rPr>
                <a:t>Gỡ lỗi hiệu quả, kiểm tra logic nghiệp vụ và truy vấn dữ liệu.</a:t>
              </a:r>
            </a:p>
            <a:p>
              <a:pPr algn="just" marL="539751" indent="-269876" lvl="1">
                <a:lnSpc>
                  <a:spcPts val="3750"/>
                </a:lnSpc>
                <a:buFont typeface="Arial"/>
                <a:buChar char="•"/>
              </a:pPr>
              <a:r>
                <a:rPr lang="en-US" sz="2500">
                  <a:solidFill>
                    <a:srgbClr val="000000"/>
                  </a:solidFill>
                  <a:latin typeface="Muli"/>
                  <a:ea typeface="Muli"/>
                  <a:cs typeface="Muli"/>
                  <a:sym typeface="Muli"/>
                </a:rPr>
                <a:t>Windows Forms: công cụ xây dựng giao diện đồ họa trực quan, sử dụng các thành phần như TextBox, Button, DataGridView để thao tác nhập liệu, hiển thị danh sách và báo cáo.</a:t>
              </a:r>
            </a:p>
            <a:p>
              <a:pPr algn="l">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05/10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pic>
        <p:nvPicPr>
          <p:cNvPr name="Picture 6" id="6"/>
          <p:cNvPicPr>
            <a:picLocks noChangeAspect="true"/>
          </p:cNvPicPr>
          <p:nvPr/>
        </p:nvPicPr>
        <p:blipFill>
          <a:blip r:embed="rId2"/>
          <a:srcRect l="0" t="0" r="0" b="0"/>
          <a:stretch>
            <a:fillRect/>
          </a:stretch>
        </p:blipFill>
        <p:spPr>
          <a:xfrm flipH="false" flipV="false" rot="0">
            <a:off x="1420655" y="4463747"/>
            <a:ext cx="3323440" cy="3323440"/>
          </a:xfrm>
          <a:prstGeom prst="rect">
            <a:avLst/>
          </a:prstGeom>
        </p:spPr>
      </p:pic>
      <p:sp>
        <p:nvSpPr>
          <p:cNvPr name="Freeform 7" id="7"/>
          <p:cNvSpPr/>
          <p:nvPr/>
        </p:nvSpPr>
        <p:spPr>
          <a:xfrm flipH="false" flipV="false" rot="0">
            <a:off x="948638" y="1942787"/>
            <a:ext cx="1802138" cy="1254943"/>
          </a:xfrm>
          <a:custGeom>
            <a:avLst/>
            <a:gdLst/>
            <a:ahLst/>
            <a:cxnLst/>
            <a:rect r="r" b="b" t="t" l="l"/>
            <a:pathLst>
              <a:path h="1254943" w="1802138">
                <a:moveTo>
                  <a:pt x="0" y="0"/>
                </a:moveTo>
                <a:lnTo>
                  <a:pt x="1802137" y="0"/>
                </a:lnTo>
                <a:lnTo>
                  <a:pt x="1802137"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825382" y="7956790"/>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3079315"/>
            <a:ext cx="11324428" cy="5401054"/>
            <a:chOff x="0" y="0"/>
            <a:chExt cx="15099238" cy="7201405"/>
          </a:xfrm>
        </p:grpSpPr>
        <p:sp>
          <p:nvSpPr>
            <p:cNvPr name="TextBox 14" id="14"/>
            <p:cNvSpPr txBox="true"/>
            <p:nvPr/>
          </p:nvSpPr>
          <p:spPr>
            <a:xfrm rot="0">
              <a:off x="0" y="-19050"/>
              <a:ext cx="15099238" cy="464396"/>
            </a:xfrm>
            <a:prstGeom prst="rect">
              <a:avLst/>
            </a:prstGeom>
          </p:spPr>
          <p:txBody>
            <a:bodyPr anchor="t" rtlCol="false" tIns="0" lIns="0" bIns="0" rIns="0">
              <a:spAutoFit/>
            </a:bodyPr>
            <a:lstStyle/>
            <a:p>
              <a:pPr algn="l" marL="474983" indent="-237491" lvl="1">
                <a:lnSpc>
                  <a:spcPts val="2860"/>
                </a:lnSpc>
                <a:buAutoNum type="arabicPeriod" startAt="1"/>
              </a:pPr>
              <a:r>
                <a:rPr lang="en-US" b="true" sz="2200">
                  <a:solidFill>
                    <a:srgbClr val="000000"/>
                  </a:solidFill>
                  <a:latin typeface="Cabin Bold"/>
                  <a:ea typeface="Cabin Bold"/>
                  <a:cs typeface="Cabin Bold"/>
                  <a:sym typeface="Cabin Bold"/>
                </a:rPr>
                <a:t>HƯỚNG TIẾP CẬN VÀ CÔNG NGHỆ SỬ DỤNG</a:t>
              </a:r>
            </a:p>
          </p:txBody>
        </p:sp>
        <p:sp>
          <p:nvSpPr>
            <p:cNvPr name="TextBox 15" id="15"/>
            <p:cNvSpPr txBox="true"/>
            <p:nvPr/>
          </p:nvSpPr>
          <p:spPr>
            <a:xfrm rot="0">
              <a:off x="0" y="911730"/>
              <a:ext cx="15099238" cy="6289675"/>
            </a:xfrm>
            <a:prstGeom prst="rect">
              <a:avLst/>
            </a:prstGeom>
          </p:spPr>
          <p:txBody>
            <a:bodyPr anchor="t" rtlCol="false" tIns="0" lIns="0" bIns="0" rIns="0">
              <a:spAutoFit/>
            </a:bodyPr>
            <a:lstStyle/>
            <a:p>
              <a:pPr algn="l">
                <a:lnSpc>
                  <a:spcPts val="3750"/>
                </a:lnSpc>
              </a:pPr>
              <a:r>
                <a:rPr lang="en-US" sz="2500">
                  <a:solidFill>
                    <a:srgbClr val="000000"/>
                  </a:solidFill>
                  <a:latin typeface="Muli"/>
                  <a:ea typeface="Muli"/>
                  <a:cs typeface="Muli"/>
                  <a:sym typeface="Muli"/>
                </a:rPr>
                <a:t>Công nghệ sử dụng</a:t>
              </a:r>
            </a:p>
            <a:p>
              <a:pPr algn="l">
                <a:lnSpc>
                  <a:spcPts val="3750"/>
                </a:lnSpc>
              </a:pPr>
              <a:r>
                <a:rPr lang="en-US" sz="2500">
                  <a:solidFill>
                    <a:srgbClr val="000000"/>
                  </a:solidFill>
                  <a:latin typeface="Muli"/>
                  <a:ea typeface="Muli"/>
                  <a:cs typeface="Muli"/>
                  <a:sym typeface="Muli"/>
                </a:rPr>
                <a:t>   3.Quản lý dữ liệu:</a:t>
              </a:r>
            </a:p>
            <a:p>
              <a:pPr algn="just" marL="539751" indent="-269876" lvl="1">
                <a:lnSpc>
                  <a:spcPts val="3750"/>
                </a:lnSpc>
                <a:buFont typeface="Arial"/>
                <a:buChar char="•"/>
              </a:pPr>
              <a:r>
                <a:rPr lang="en-US" sz="2500">
                  <a:solidFill>
                    <a:srgbClr val="000000"/>
                  </a:solidFill>
                  <a:latin typeface="Muli"/>
                  <a:ea typeface="Muli"/>
                  <a:cs typeface="Muli"/>
                  <a:sym typeface="Muli"/>
                </a:rPr>
                <a:t>SQL Server: hệ quản trị cơ sở dữ liệu với khả năng lưu trữ và truy vấn dữ liệu lớn, tích hợp bảo mật cao.</a:t>
              </a:r>
            </a:p>
            <a:p>
              <a:pPr algn="just" marL="539751" indent="-269876" lvl="1">
                <a:lnSpc>
                  <a:spcPts val="3750"/>
                </a:lnSpc>
                <a:buFont typeface="Arial"/>
                <a:buChar char="•"/>
              </a:pPr>
              <a:r>
                <a:rPr lang="en-US" sz="2500">
                  <a:solidFill>
                    <a:srgbClr val="000000"/>
                  </a:solidFill>
                  <a:latin typeface="Muli"/>
                  <a:ea typeface="Muli"/>
                  <a:cs typeface="Muli"/>
                  <a:sym typeface="Muli"/>
                </a:rPr>
                <a:t>SQL Server Management Studio (SSMS): công cụ quản lý cơ sở dữ liệu, hỗ trợ thiết kế, tối ưu hóa và kiểm tra truy vấn.</a:t>
              </a:r>
            </a:p>
            <a:p>
              <a:pPr algn="just" marL="539751" indent="-269876" lvl="1">
                <a:lnSpc>
                  <a:spcPts val="3750"/>
                </a:lnSpc>
                <a:buFont typeface="Arial"/>
                <a:buChar char="•"/>
              </a:pPr>
              <a:r>
                <a:rPr lang="en-US" sz="2500">
                  <a:solidFill>
                    <a:srgbClr val="000000"/>
                  </a:solidFill>
                  <a:latin typeface="Muli"/>
                  <a:ea typeface="Muli"/>
                  <a:cs typeface="Muli"/>
                  <a:sym typeface="Muli"/>
                </a:rPr>
                <a:t>Entity Framework (EF): công cụ ORM (Object-Relational Mapping), giúp ánh xạ cơ sở dữ liệu thành các đối tượng C# để thao tác dữ liệu dễ dàng mà không cần viết mã SQL phức tạp.</a:t>
              </a:r>
            </a:p>
            <a:p>
              <a:pPr algn="just">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05/10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pic>
        <p:nvPicPr>
          <p:cNvPr name="Picture 6" id="6"/>
          <p:cNvPicPr>
            <a:picLocks noChangeAspect="true"/>
          </p:cNvPicPr>
          <p:nvPr/>
        </p:nvPicPr>
        <p:blipFill>
          <a:blip r:embed="rId2"/>
          <a:srcRect l="0" t="0" r="0" b="0"/>
          <a:stretch>
            <a:fillRect/>
          </a:stretch>
        </p:blipFill>
        <p:spPr>
          <a:xfrm flipH="false" flipV="false" rot="0">
            <a:off x="1420655" y="4463747"/>
            <a:ext cx="3323440" cy="3323440"/>
          </a:xfrm>
          <a:prstGeom prst="rect">
            <a:avLst/>
          </a:prstGeom>
        </p:spPr>
      </p:pic>
      <p:sp>
        <p:nvSpPr>
          <p:cNvPr name="Freeform 7" id="7"/>
          <p:cNvSpPr/>
          <p:nvPr/>
        </p:nvSpPr>
        <p:spPr>
          <a:xfrm flipH="false" flipV="false" rot="0">
            <a:off x="948638" y="1942787"/>
            <a:ext cx="1802138" cy="1254943"/>
          </a:xfrm>
          <a:custGeom>
            <a:avLst/>
            <a:gdLst/>
            <a:ahLst/>
            <a:cxnLst/>
            <a:rect r="r" b="b" t="t" l="l"/>
            <a:pathLst>
              <a:path h="1254943" w="1802138">
                <a:moveTo>
                  <a:pt x="0" y="0"/>
                </a:moveTo>
                <a:lnTo>
                  <a:pt x="1802137" y="0"/>
                </a:lnTo>
                <a:lnTo>
                  <a:pt x="1802137"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825382" y="7956790"/>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4031815"/>
            <a:ext cx="11324428" cy="3496054"/>
            <a:chOff x="0" y="0"/>
            <a:chExt cx="15099238" cy="4661405"/>
          </a:xfrm>
        </p:grpSpPr>
        <p:sp>
          <p:nvSpPr>
            <p:cNvPr name="TextBox 14" id="14"/>
            <p:cNvSpPr txBox="true"/>
            <p:nvPr/>
          </p:nvSpPr>
          <p:spPr>
            <a:xfrm rot="0">
              <a:off x="0" y="-19050"/>
              <a:ext cx="15099238" cy="464396"/>
            </a:xfrm>
            <a:prstGeom prst="rect">
              <a:avLst/>
            </a:prstGeom>
          </p:spPr>
          <p:txBody>
            <a:bodyPr anchor="t" rtlCol="false" tIns="0" lIns="0" bIns="0" rIns="0">
              <a:spAutoFit/>
            </a:bodyPr>
            <a:lstStyle/>
            <a:p>
              <a:pPr algn="l" marL="474983" indent="-237491" lvl="1">
                <a:lnSpc>
                  <a:spcPts val="2860"/>
                </a:lnSpc>
                <a:buAutoNum type="arabicPeriod" startAt="1"/>
              </a:pPr>
              <a:r>
                <a:rPr lang="en-US" b="true" sz="2200">
                  <a:solidFill>
                    <a:srgbClr val="000000"/>
                  </a:solidFill>
                  <a:latin typeface="Cabin Bold"/>
                  <a:ea typeface="Cabin Bold"/>
                  <a:cs typeface="Cabin Bold"/>
                  <a:sym typeface="Cabin Bold"/>
                </a:rPr>
                <a:t>HƯỚNG TIẾP CẬN VÀ CÔNG NGHỆ SỬ DỤNG</a:t>
              </a:r>
            </a:p>
          </p:txBody>
        </p:sp>
        <p:sp>
          <p:nvSpPr>
            <p:cNvPr name="TextBox 15" id="15"/>
            <p:cNvSpPr txBox="true"/>
            <p:nvPr/>
          </p:nvSpPr>
          <p:spPr>
            <a:xfrm rot="0">
              <a:off x="0" y="911730"/>
              <a:ext cx="15099238" cy="3749675"/>
            </a:xfrm>
            <a:prstGeom prst="rect">
              <a:avLst/>
            </a:prstGeom>
          </p:spPr>
          <p:txBody>
            <a:bodyPr anchor="t" rtlCol="false" tIns="0" lIns="0" bIns="0" rIns="0">
              <a:spAutoFit/>
            </a:bodyPr>
            <a:lstStyle/>
            <a:p>
              <a:pPr algn="l">
                <a:lnSpc>
                  <a:spcPts val="3750"/>
                </a:lnSpc>
              </a:pPr>
              <a:r>
                <a:rPr lang="en-US" sz="2500">
                  <a:solidFill>
                    <a:srgbClr val="000000"/>
                  </a:solidFill>
                  <a:latin typeface="Muli"/>
                  <a:ea typeface="Muli"/>
                  <a:cs typeface="Muli"/>
                  <a:sym typeface="Muli"/>
                </a:rPr>
                <a:t>Công nghệ sử dụng</a:t>
              </a:r>
            </a:p>
            <a:p>
              <a:pPr algn="l">
                <a:lnSpc>
                  <a:spcPts val="3750"/>
                </a:lnSpc>
              </a:pPr>
              <a:r>
                <a:rPr lang="en-US" sz="2500">
                  <a:solidFill>
                    <a:srgbClr val="000000"/>
                  </a:solidFill>
                  <a:latin typeface="Muli"/>
                  <a:ea typeface="Muli"/>
                  <a:cs typeface="Muli"/>
                  <a:sym typeface="Muli"/>
                </a:rPr>
                <a:t>   4.Nền tảng:</a:t>
              </a:r>
            </a:p>
            <a:p>
              <a:pPr algn="l" marL="539751" indent="-269876" lvl="1">
                <a:lnSpc>
                  <a:spcPts val="3750"/>
                </a:lnSpc>
                <a:buFont typeface="Arial"/>
                <a:buChar char="•"/>
              </a:pPr>
              <a:r>
                <a:rPr lang="en-US" sz="2500">
                  <a:solidFill>
                    <a:srgbClr val="000000"/>
                  </a:solidFill>
                  <a:latin typeface="Muli"/>
                  <a:ea typeface="Muli"/>
                  <a:cs typeface="Muli"/>
                  <a:sym typeface="Muli"/>
                </a:rPr>
                <a:t>.NET Framework: môi trường runtime của Microsoft, hỗ trợ chạy ứng dụng trên Windows, cung cấp các thư viện lập trình và tính năng như kết nối cơ sở dữ liệu, quản lý bộ nhớ và xử lý ngoại lệ.</a:t>
              </a:r>
            </a:p>
            <a:p>
              <a:pPr algn="l">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05/10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DAGbcJBFmsM</dc:identifier>
  <dcterms:modified xsi:type="dcterms:W3CDTF">2011-08-01T06:04:30Z</dcterms:modified>
  <cp:revision>1</cp:revision>
  <dc:title>Báo Cáo CSN</dc:title>
</cp:coreProperties>
</file>