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abin" charset="1" panose="00000500000000000000"/>
      <p:regular r:id="rId16"/>
    </p:embeddedFont>
    <p:embeddedFont>
      <p:font typeface="Cabin Bold" charset="1" panose="00000800000000000000"/>
      <p:regular r:id="rId17"/>
    </p:embeddedFont>
    <p:embeddedFont>
      <p:font typeface="Noto Sans Bold" charset="1" panose="020B0802040504020204"/>
      <p:regular r:id="rId18"/>
    </p:embeddedFont>
    <p:embeddedFont>
      <p:font typeface="DejaVu Serif Bold" charset="1" panose="02060803050605020204"/>
      <p:regular r:id="rId19"/>
    </p:embeddedFont>
    <p:embeddedFont>
      <p:font typeface="Muli Light" charset="1" panose="00000400000000000000"/>
      <p:regular r:id="rId20"/>
    </p:embeddedFont>
    <p:embeddedFont>
      <p:font typeface="Muli"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gif"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gif"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BF7"/>
        </a:solidFill>
      </p:bgPr>
    </p:bg>
    <p:spTree>
      <p:nvGrpSpPr>
        <p:cNvPr id="1" name=""/>
        <p:cNvGrpSpPr/>
        <p:nvPr/>
      </p:nvGrpSpPr>
      <p:grpSpPr>
        <a:xfrm>
          <a:off x="0" y="0"/>
          <a:ext cx="0" cy="0"/>
          <a:chOff x="0" y="0"/>
          <a:chExt cx="0" cy="0"/>
        </a:xfrm>
      </p:grpSpPr>
      <p:grpSp>
        <p:nvGrpSpPr>
          <p:cNvPr name="Group 2" id="2"/>
          <p:cNvGrpSpPr/>
          <p:nvPr/>
        </p:nvGrpSpPr>
        <p:grpSpPr>
          <a:xfrm rot="0">
            <a:off x="1019175" y="1028700"/>
            <a:ext cx="16230600" cy="7134928"/>
            <a:chOff x="0" y="0"/>
            <a:chExt cx="5490351" cy="2413544"/>
          </a:xfrm>
        </p:grpSpPr>
        <p:sp>
          <p:nvSpPr>
            <p:cNvPr name="Freeform 3" id="3"/>
            <p:cNvSpPr/>
            <p:nvPr/>
          </p:nvSpPr>
          <p:spPr>
            <a:xfrm flipH="false" flipV="false" rot="0">
              <a:off x="0" y="0"/>
              <a:ext cx="5490351" cy="2413544"/>
            </a:xfrm>
            <a:custGeom>
              <a:avLst/>
              <a:gdLst/>
              <a:ahLst/>
              <a:cxnLst/>
              <a:rect r="r" b="b" t="t" l="l"/>
              <a:pathLst>
                <a:path h="2413544" w="5490351">
                  <a:moveTo>
                    <a:pt x="5365891" y="2413544"/>
                  </a:moveTo>
                  <a:lnTo>
                    <a:pt x="124460" y="2413544"/>
                  </a:lnTo>
                  <a:cubicBezTo>
                    <a:pt x="55880" y="2413544"/>
                    <a:pt x="0" y="2357664"/>
                    <a:pt x="0" y="2289084"/>
                  </a:cubicBezTo>
                  <a:lnTo>
                    <a:pt x="0" y="124460"/>
                  </a:lnTo>
                  <a:cubicBezTo>
                    <a:pt x="0" y="55880"/>
                    <a:pt x="55880" y="0"/>
                    <a:pt x="124460" y="0"/>
                  </a:cubicBezTo>
                  <a:lnTo>
                    <a:pt x="5365891" y="0"/>
                  </a:lnTo>
                  <a:cubicBezTo>
                    <a:pt x="5434471" y="0"/>
                    <a:pt x="5490351" y="55880"/>
                    <a:pt x="5490351" y="124460"/>
                  </a:cubicBezTo>
                  <a:lnTo>
                    <a:pt x="5490351" y="2289084"/>
                  </a:lnTo>
                  <a:cubicBezTo>
                    <a:pt x="5490351" y="2357664"/>
                    <a:pt x="5434471" y="2413544"/>
                    <a:pt x="5365891" y="2413544"/>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330441" y="1295030"/>
            <a:ext cx="889036" cy="889036"/>
          </a:xfrm>
          <a:custGeom>
            <a:avLst/>
            <a:gdLst/>
            <a:ahLst/>
            <a:cxnLst/>
            <a:rect r="r" b="b" t="t" l="l"/>
            <a:pathLst>
              <a:path h="889036" w="889036">
                <a:moveTo>
                  <a:pt x="0" y="0"/>
                </a:moveTo>
                <a:lnTo>
                  <a:pt x="889037" y="0"/>
                </a:lnTo>
                <a:lnTo>
                  <a:pt x="889037" y="889036"/>
                </a:lnTo>
                <a:lnTo>
                  <a:pt x="0" y="889036"/>
                </a:lnTo>
                <a:lnTo>
                  <a:pt x="0" y="0"/>
                </a:lnTo>
                <a:close/>
              </a:path>
            </a:pathLst>
          </a:custGeom>
          <a:blipFill>
            <a:blip r:embed="rId2"/>
            <a:stretch>
              <a:fillRect l="0" t="0" r="0" b="0"/>
            </a:stretch>
          </a:blipFill>
        </p:spPr>
      </p:sp>
      <p:sp>
        <p:nvSpPr>
          <p:cNvPr name="Freeform 7" id="7"/>
          <p:cNvSpPr/>
          <p:nvPr/>
        </p:nvSpPr>
        <p:spPr>
          <a:xfrm flipH="false" flipV="false" rot="5400000">
            <a:off x="15609411" y="1263166"/>
            <a:ext cx="1716842" cy="1563887"/>
          </a:xfrm>
          <a:custGeom>
            <a:avLst/>
            <a:gdLst/>
            <a:ahLst/>
            <a:cxnLst/>
            <a:rect r="r" b="b" t="t" l="l"/>
            <a:pathLst>
              <a:path h="1563887" w="1716842">
                <a:moveTo>
                  <a:pt x="0" y="0"/>
                </a:moveTo>
                <a:lnTo>
                  <a:pt x="1716841" y="0"/>
                </a:lnTo>
                <a:lnTo>
                  <a:pt x="1716841" y="1563887"/>
                </a:lnTo>
                <a:lnTo>
                  <a:pt x="0" y="1563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52163" y="4186122"/>
            <a:ext cx="7315200" cy="3977507"/>
          </a:xfrm>
          <a:custGeom>
            <a:avLst/>
            <a:gdLst/>
            <a:ahLst/>
            <a:cxnLst/>
            <a:rect r="r" b="b" t="t" l="l"/>
            <a:pathLst>
              <a:path h="3977507" w="7315200">
                <a:moveTo>
                  <a:pt x="0" y="0"/>
                </a:moveTo>
                <a:lnTo>
                  <a:pt x="7315200" y="0"/>
                </a:lnTo>
                <a:lnTo>
                  <a:pt x="7315200" y="3977506"/>
                </a:lnTo>
                <a:lnTo>
                  <a:pt x="0" y="39775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774959" y="3342364"/>
            <a:ext cx="8737168" cy="3079345"/>
            <a:chOff x="0" y="0"/>
            <a:chExt cx="11649557" cy="4105793"/>
          </a:xfrm>
        </p:grpSpPr>
        <p:sp>
          <p:nvSpPr>
            <p:cNvPr name="TextBox 10" id="10"/>
            <p:cNvSpPr txBox="true"/>
            <p:nvPr/>
          </p:nvSpPr>
          <p:spPr>
            <a:xfrm rot="0">
              <a:off x="0" y="0"/>
              <a:ext cx="11649557" cy="3200400"/>
            </a:xfrm>
            <a:prstGeom prst="rect">
              <a:avLst/>
            </a:prstGeom>
          </p:spPr>
          <p:txBody>
            <a:bodyPr anchor="t" rtlCol="false" tIns="0" lIns="0" bIns="0" rIns="0">
              <a:spAutoFit/>
            </a:bodyPr>
            <a:lstStyle/>
            <a:p>
              <a:pPr algn="ctr">
                <a:lnSpc>
                  <a:spcPts val="4799"/>
                </a:lnSpc>
              </a:pPr>
              <a:r>
                <a:rPr lang="en-US" sz="3999">
                  <a:solidFill>
                    <a:srgbClr val="000000"/>
                  </a:solidFill>
                  <a:latin typeface="Cabin"/>
                  <a:ea typeface="Cabin"/>
                  <a:cs typeface="Cabin"/>
                  <a:sym typeface="Cabin"/>
                </a:rPr>
                <a:t>                                        </a:t>
              </a:r>
              <a:r>
                <a:rPr lang="en-US" b="true" sz="3999">
                  <a:solidFill>
                    <a:srgbClr val="000000"/>
                  </a:solidFill>
                  <a:latin typeface="Cabin Bold"/>
                  <a:ea typeface="Cabin Bold"/>
                  <a:cs typeface="Cabin Bold"/>
                  <a:sym typeface="Cabin Bold"/>
                </a:rPr>
                <a:t> GIỚI THIỆU</a:t>
              </a:r>
            </a:p>
            <a:p>
              <a:pPr algn="ctr">
                <a:lnSpc>
                  <a:spcPts val="4799"/>
                </a:lnSpc>
              </a:pPr>
              <a:r>
                <a:rPr lang="en-US" sz="3999" b="true">
                  <a:solidFill>
                    <a:srgbClr val="000000"/>
                  </a:solidFill>
                  <a:latin typeface="Cabin Bold"/>
                  <a:ea typeface="Cabin Bold"/>
                  <a:cs typeface="Cabin Bold"/>
                  <a:sym typeface="Cabin Bold"/>
                </a:rPr>
                <a:t>DI TÍCH LỊCH SỬ TỈNH TRÀ VINH</a:t>
              </a:r>
            </a:p>
            <a:p>
              <a:pPr algn="ctr">
                <a:lnSpc>
                  <a:spcPts val="4799"/>
                </a:lnSpc>
              </a:pPr>
              <a:r>
                <a:rPr lang="en-US" sz="3999" b="true">
                  <a:solidFill>
                    <a:srgbClr val="000000"/>
                  </a:solidFill>
                  <a:latin typeface="Cabin Bold"/>
                  <a:ea typeface="Cabin Bold"/>
                  <a:cs typeface="Cabin Bold"/>
                  <a:sym typeface="Cabin Bold"/>
                </a:rPr>
                <a:t>TRÊN NỀN TẢNG MÃ NGUỒN MỞ</a:t>
              </a:r>
            </a:p>
            <a:p>
              <a:pPr algn="ctr">
                <a:lnSpc>
                  <a:spcPts val="4799"/>
                </a:lnSpc>
              </a:pPr>
            </a:p>
          </p:txBody>
        </p:sp>
        <p:sp>
          <p:nvSpPr>
            <p:cNvPr name="TextBox 11" id="11"/>
            <p:cNvSpPr txBox="true"/>
            <p:nvPr/>
          </p:nvSpPr>
          <p:spPr>
            <a:xfrm rot="0">
              <a:off x="380489" y="3665626"/>
              <a:ext cx="10888579" cy="440167"/>
            </a:xfrm>
            <a:prstGeom prst="rect">
              <a:avLst/>
            </a:prstGeom>
          </p:spPr>
          <p:txBody>
            <a:bodyPr anchor="t" rtlCol="false" tIns="0" lIns="0" bIns="0" rIns="0">
              <a:spAutoFit/>
            </a:bodyPr>
            <a:lstStyle/>
            <a:p>
              <a:pPr algn="ctr">
                <a:lnSpc>
                  <a:spcPts val="2804"/>
                </a:lnSpc>
              </a:pPr>
            </a:p>
          </p:txBody>
        </p:sp>
      </p:grpSp>
      <p:sp>
        <p:nvSpPr>
          <p:cNvPr name="TextBox 12" id="12"/>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01/10</a:t>
            </a:r>
          </a:p>
        </p:txBody>
      </p:sp>
      <p:sp>
        <p:nvSpPr>
          <p:cNvPr name="TextBox 13" id="13"/>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4" id="14"/>
          <p:cNvSpPr txBox="true"/>
          <p:nvPr/>
        </p:nvSpPr>
        <p:spPr>
          <a:xfrm rot="0">
            <a:off x="2219478" y="1541522"/>
            <a:ext cx="3899265" cy="348427"/>
          </a:xfrm>
          <a:prstGeom prst="rect">
            <a:avLst/>
          </a:prstGeom>
        </p:spPr>
        <p:txBody>
          <a:bodyPr anchor="t" rtlCol="false" tIns="0" lIns="0" bIns="0" rIns="0">
            <a:spAutoFit/>
          </a:bodyPr>
          <a:lstStyle/>
          <a:p>
            <a:pPr algn="ctr">
              <a:lnSpc>
                <a:spcPts val="2845"/>
              </a:lnSpc>
            </a:pPr>
            <a:r>
              <a:rPr lang="en-US" sz="2032" b="true">
                <a:solidFill>
                  <a:srgbClr val="000000"/>
                </a:solidFill>
                <a:latin typeface="Noto Sans Bold"/>
                <a:ea typeface="Noto Sans Bold"/>
                <a:cs typeface="Noto Sans Bold"/>
                <a:sym typeface="Noto Sans Bold"/>
              </a:rPr>
              <a:t>TRƯỜNG ĐẠI HỌC TRÀ VINH</a:t>
            </a:r>
          </a:p>
        </p:txBody>
      </p:sp>
      <p:sp>
        <p:nvSpPr>
          <p:cNvPr name="TextBox 15" id="15"/>
          <p:cNvSpPr txBox="true"/>
          <p:nvPr/>
        </p:nvSpPr>
        <p:spPr>
          <a:xfrm rot="0">
            <a:off x="2697788" y="2130848"/>
            <a:ext cx="6841908" cy="903941"/>
          </a:xfrm>
          <a:prstGeom prst="rect">
            <a:avLst/>
          </a:prstGeom>
        </p:spPr>
        <p:txBody>
          <a:bodyPr anchor="t" rtlCol="false" tIns="0" lIns="0" bIns="0" rIns="0">
            <a:spAutoFit/>
          </a:bodyPr>
          <a:lstStyle/>
          <a:p>
            <a:pPr algn="ctr">
              <a:lnSpc>
                <a:spcPts val="3551"/>
              </a:lnSpc>
            </a:pPr>
            <a:r>
              <a:rPr lang="en-US" sz="2536" b="true">
                <a:solidFill>
                  <a:srgbClr val="000000"/>
                </a:solidFill>
                <a:latin typeface="DejaVu Serif Bold"/>
                <a:ea typeface="DejaVu Serif Bold"/>
                <a:cs typeface="DejaVu Serif Bold"/>
                <a:sym typeface="DejaVu Serif Bold"/>
              </a:rPr>
              <a:t>THỰC TẬP ĐỒ ÁN CƠ SỞ NGÀNH</a:t>
            </a:r>
          </a:p>
          <a:p>
            <a:pPr algn="ctr">
              <a:lnSpc>
                <a:spcPts val="3551"/>
              </a:lnSpc>
            </a:pPr>
          </a:p>
        </p:txBody>
      </p:sp>
      <p:sp>
        <p:nvSpPr>
          <p:cNvPr name="TextBox 16" id="16"/>
          <p:cNvSpPr txBox="true"/>
          <p:nvPr/>
        </p:nvSpPr>
        <p:spPr>
          <a:xfrm rot="0">
            <a:off x="2256487" y="3294739"/>
            <a:ext cx="5014910" cy="621188"/>
          </a:xfrm>
          <a:prstGeom prst="rect">
            <a:avLst/>
          </a:prstGeom>
        </p:spPr>
        <p:txBody>
          <a:bodyPr anchor="t" rtlCol="false" tIns="0" lIns="0" bIns="0" rIns="0">
            <a:spAutoFit/>
          </a:bodyPr>
          <a:lstStyle/>
          <a:p>
            <a:pPr algn="ctr">
              <a:lnSpc>
                <a:spcPts val="5136"/>
              </a:lnSpc>
            </a:pPr>
            <a:r>
              <a:rPr lang="en-US" sz="3668" b="true">
                <a:solidFill>
                  <a:srgbClr val="000000"/>
                </a:solidFill>
                <a:latin typeface="Noto Sans Bold"/>
                <a:ea typeface="Noto Sans Bold"/>
                <a:cs typeface="Noto Sans Bold"/>
                <a:sym typeface="Noto Sans Bold"/>
              </a:rPr>
              <a:t>XÂY DỰNG WEBSITE</a:t>
            </a:r>
          </a:p>
        </p:txBody>
      </p:sp>
      <p:sp>
        <p:nvSpPr>
          <p:cNvPr name="TextBox 17" id="17"/>
          <p:cNvSpPr txBox="true"/>
          <p:nvPr/>
        </p:nvSpPr>
        <p:spPr>
          <a:xfrm rot="0">
            <a:off x="2200428" y="2782524"/>
            <a:ext cx="1838027" cy="439519"/>
          </a:xfrm>
          <a:prstGeom prst="rect">
            <a:avLst/>
          </a:prstGeom>
        </p:spPr>
        <p:txBody>
          <a:bodyPr anchor="t" rtlCol="false" tIns="0" lIns="0" bIns="0" rIns="0">
            <a:spAutoFit/>
          </a:bodyPr>
          <a:lstStyle/>
          <a:p>
            <a:pPr algn="ctr">
              <a:lnSpc>
                <a:spcPts val="3599"/>
              </a:lnSpc>
            </a:pPr>
            <a:r>
              <a:rPr lang="en-US" sz="2571" b="true">
                <a:solidFill>
                  <a:srgbClr val="000000"/>
                </a:solidFill>
                <a:latin typeface="DejaVu Serif Bold"/>
                <a:ea typeface="DejaVu Serif Bold"/>
                <a:cs typeface="DejaVu Serif Bold"/>
                <a:sym typeface="DejaVu Serif Bold"/>
              </a:rPr>
              <a:t>Tên đề tài</a:t>
            </a:r>
          </a:p>
        </p:txBody>
      </p:sp>
      <p:sp>
        <p:nvSpPr>
          <p:cNvPr name="TextBox 18" id="18"/>
          <p:cNvSpPr txBox="true"/>
          <p:nvPr/>
        </p:nvSpPr>
        <p:spPr>
          <a:xfrm rot="0">
            <a:off x="2259307" y="5522436"/>
            <a:ext cx="4313945" cy="923925"/>
          </a:xfrm>
          <a:prstGeom prst="rect">
            <a:avLst/>
          </a:prstGeom>
        </p:spPr>
        <p:txBody>
          <a:bodyPr anchor="t" rtlCol="false" tIns="0" lIns="0" bIns="0" rIns="0">
            <a:spAutoFit/>
          </a:bodyPr>
          <a:lstStyle/>
          <a:p>
            <a:pPr algn="l">
              <a:lnSpc>
                <a:spcPts val="3750"/>
              </a:lnSpc>
              <a:spcBef>
                <a:spcPct val="0"/>
              </a:spcBef>
            </a:pPr>
            <a:r>
              <a:rPr lang="en-US" sz="2500">
                <a:solidFill>
                  <a:srgbClr val="000000"/>
                </a:solidFill>
                <a:latin typeface="Muli Light"/>
                <a:ea typeface="Muli Light"/>
                <a:cs typeface="Muli Light"/>
                <a:sym typeface="Muli Light"/>
              </a:rPr>
              <a:t>Giáo viên hướng dẫn:</a:t>
            </a:r>
          </a:p>
          <a:p>
            <a:pPr algn="l">
              <a:lnSpc>
                <a:spcPts val="3750"/>
              </a:lnSpc>
              <a:spcBef>
                <a:spcPct val="0"/>
              </a:spcBef>
            </a:pPr>
            <a:r>
              <a:rPr lang="en-US" sz="2500">
                <a:solidFill>
                  <a:srgbClr val="000000"/>
                </a:solidFill>
                <a:latin typeface="Muli Light"/>
                <a:ea typeface="Muli Light"/>
                <a:cs typeface="Muli Light"/>
                <a:sym typeface="Muli Light"/>
              </a:rPr>
              <a:t>Nguyễn Hoàng Duy Thiện</a:t>
            </a:r>
          </a:p>
        </p:txBody>
      </p:sp>
      <p:sp>
        <p:nvSpPr>
          <p:cNvPr name="TextBox 19" id="19"/>
          <p:cNvSpPr txBox="true"/>
          <p:nvPr/>
        </p:nvSpPr>
        <p:spPr>
          <a:xfrm rot="0">
            <a:off x="6916152" y="5522436"/>
            <a:ext cx="2990291" cy="1838508"/>
          </a:xfrm>
          <a:prstGeom prst="rect">
            <a:avLst/>
          </a:prstGeom>
        </p:spPr>
        <p:txBody>
          <a:bodyPr anchor="t" rtlCol="false" tIns="0" lIns="0" bIns="0" rIns="0">
            <a:spAutoFit/>
          </a:bodyPr>
          <a:lstStyle/>
          <a:p>
            <a:pPr algn="l">
              <a:lnSpc>
                <a:spcPts val="3742"/>
              </a:lnSpc>
              <a:spcBef>
                <a:spcPct val="0"/>
              </a:spcBef>
            </a:pPr>
            <a:r>
              <a:rPr lang="en-US" sz="2495">
                <a:solidFill>
                  <a:srgbClr val="000000"/>
                </a:solidFill>
                <a:latin typeface="Muli Light"/>
                <a:ea typeface="Muli Light"/>
                <a:cs typeface="Muli Light"/>
                <a:sym typeface="Muli Light"/>
              </a:rPr>
              <a:t>Sinh viên thực hiện:</a:t>
            </a:r>
          </a:p>
          <a:p>
            <a:pPr algn="l">
              <a:lnSpc>
                <a:spcPts val="3742"/>
              </a:lnSpc>
              <a:spcBef>
                <a:spcPct val="0"/>
              </a:spcBef>
            </a:pPr>
            <a:r>
              <a:rPr lang="en-US" sz="2495">
                <a:solidFill>
                  <a:srgbClr val="000000"/>
                </a:solidFill>
                <a:latin typeface="Muli Light"/>
                <a:ea typeface="Muli Light"/>
                <a:cs typeface="Muli Light"/>
                <a:sym typeface="Muli Light"/>
              </a:rPr>
              <a:t>Hứa Phước Lâm</a:t>
            </a:r>
          </a:p>
          <a:p>
            <a:pPr algn="l">
              <a:lnSpc>
                <a:spcPts val="3742"/>
              </a:lnSpc>
              <a:spcBef>
                <a:spcPct val="0"/>
              </a:spcBef>
            </a:pPr>
            <a:r>
              <a:rPr lang="en-US" sz="2495">
                <a:solidFill>
                  <a:srgbClr val="000000"/>
                </a:solidFill>
                <a:latin typeface="Muli Light"/>
                <a:ea typeface="Muli Light"/>
                <a:cs typeface="Muli Light"/>
                <a:sym typeface="Muli Light"/>
              </a:rPr>
              <a:t>110121047</a:t>
            </a:r>
          </a:p>
          <a:p>
            <a:pPr algn="l">
              <a:lnSpc>
                <a:spcPts val="3742"/>
              </a:lnSpc>
              <a:spcBef>
                <a:spcPct val="0"/>
              </a:spcBef>
            </a:pPr>
            <a:r>
              <a:rPr lang="en-US" sz="2495">
                <a:solidFill>
                  <a:srgbClr val="000000"/>
                </a:solidFill>
                <a:latin typeface="Muli Light"/>
                <a:ea typeface="Muli Light"/>
                <a:cs typeface="Muli Light"/>
                <a:sym typeface="Muli Light"/>
              </a:rPr>
              <a:t>Lớp DA21TTB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2513" y="1028700"/>
            <a:ext cx="16230600" cy="7233276"/>
            <a:chOff x="0" y="0"/>
            <a:chExt cx="5490351" cy="2446812"/>
          </a:xfrm>
        </p:grpSpPr>
        <p:sp>
          <p:nvSpPr>
            <p:cNvPr name="Freeform 3" id="3"/>
            <p:cNvSpPr/>
            <p:nvPr/>
          </p:nvSpPr>
          <p:spPr>
            <a:xfrm flipH="false" flipV="false" rot="0">
              <a:off x="0" y="0"/>
              <a:ext cx="5490351" cy="2446812"/>
            </a:xfrm>
            <a:custGeom>
              <a:avLst/>
              <a:gdLst/>
              <a:ahLst/>
              <a:cxnLst/>
              <a:rect r="r" b="b" t="t" l="l"/>
              <a:pathLst>
                <a:path h="2446812" w="5490351">
                  <a:moveTo>
                    <a:pt x="5365891" y="2446812"/>
                  </a:moveTo>
                  <a:lnTo>
                    <a:pt x="124460" y="2446812"/>
                  </a:lnTo>
                  <a:cubicBezTo>
                    <a:pt x="55880" y="2446812"/>
                    <a:pt x="0" y="2390932"/>
                    <a:pt x="0" y="2322352"/>
                  </a:cubicBezTo>
                  <a:lnTo>
                    <a:pt x="0" y="124460"/>
                  </a:lnTo>
                  <a:cubicBezTo>
                    <a:pt x="0" y="55880"/>
                    <a:pt x="55880" y="0"/>
                    <a:pt x="124460" y="0"/>
                  </a:cubicBezTo>
                  <a:lnTo>
                    <a:pt x="5365891" y="0"/>
                  </a:lnTo>
                  <a:cubicBezTo>
                    <a:pt x="5434471" y="0"/>
                    <a:pt x="5490351" y="55880"/>
                    <a:pt x="5490351" y="124460"/>
                  </a:cubicBezTo>
                  <a:lnTo>
                    <a:pt x="5490351" y="2322352"/>
                  </a:lnTo>
                  <a:cubicBezTo>
                    <a:pt x="5490351" y="2390932"/>
                    <a:pt x="5434471" y="2446812"/>
                    <a:pt x="5365891" y="2446812"/>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8795421" y="4992674"/>
            <a:ext cx="348579" cy="779476"/>
          </a:xfrm>
          <a:custGeom>
            <a:avLst/>
            <a:gdLst/>
            <a:ahLst/>
            <a:cxnLst/>
            <a:rect r="r" b="b" t="t" l="l"/>
            <a:pathLst>
              <a:path h="779476" w="348579">
                <a:moveTo>
                  <a:pt x="0" y="0"/>
                </a:moveTo>
                <a:lnTo>
                  <a:pt x="348579" y="0"/>
                </a:lnTo>
                <a:lnTo>
                  <a:pt x="348579" y="779476"/>
                </a:lnTo>
                <a:lnTo>
                  <a:pt x="0" y="7794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54351" y="818723"/>
            <a:ext cx="3228342" cy="1848960"/>
          </a:xfrm>
          <a:custGeom>
            <a:avLst/>
            <a:gdLst/>
            <a:ahLst/>
            <a:cxnLst/>
            <a:rect r="r" b="b" t="t" l="l"/>
            <a:pathLst>
              <a:path h="1848960" w="3228342">
                <a:moveTo>
                  <a:pt x="0" y="0"/>
                </a:moveTo>
                <a:lnTo>
                  <a:pt x="3228343" y="0"/>
                </a:lnTo>
                <a:lnTo>
                  <a:pt x="3228343" y="1848960"/>
                </a:lnTo>
                <a:lnTo>
                  <a:pt x="0" y="18489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6281481"/>
            <a:ext cx="2904725" cy="1980494"/>
          </a:xfrm>
          <a:custGeom>
            <a:avLst/>
            <a:gdLst/>
            <a:ahLst/>
            <a:cxnLst/>
            <a:rect r="r" b="b" t="t" l="l"/>
            <a:pathLst>
              <a:path h="1980494" w="2904725">
                <a:moveTo>
                  <a:pt x="0" y="0"/>
                </a:moveTo>
                <a:lnTo>
                  <a:pt x="2904725" y="0"/>
                </a:lnTo>
                <a:lnTo>
                  <a:pt x="2904725" y="1980495"/>
                </a:lnTo>
                <a:lnTo>
                  <a:pt x="0" y="19804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93046" y="818723"/>
            <a:ext cx="2928538" cy="2039327"/>
          </a:xfrm>
          <a:custGeom>
            <a:avLst/>
            <a:gdLst/>
            <a:ahLst/>
            <a:cxnLst/>
            <a:rect r="r" b="b" t="t" l="l"/>
            <a:pathLst>
              <a:path h="2039327" w="2928538">
                <a:moveTo>
                  <a:pt x="0" y="0"/>
                </a:moveTo>
                <a:lnTo>
                  <a:pt x="2928537" y="0"/>
                </a:lnTo>
                <a:lnTo>
                  <a:pt x="2928537" y="2039327"/>
                </a:lnTo>
                <a:lnTo>
                  <a:pt x="0" y="20393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1" id="11"/>
          <p:cNvSpPr txBox="true"/>
          <p:nvPr/>
        </p:nvSpPr>
        <p:spPr>
          <a:xfrm rot="0">
            <a:off x="6618222" y="2819950"/>
            <a:ext cx="5323877" cy="2952200"/>
          </a:xfrm>
          <a:prstGeom prst="rect">
            <a:avLst/>
          </a:prstGeom>
        </p:spPr>
        <p:txBody>
          <a:bodyPr anchor="t" rtlCol="false" tIns="0" lIns="0" bIns="0" rIns="0">
            <a:spAutoFit/>
          </a:bodyPr>
          <a:lstStyle/>
          <a:p>
            <a:pPr algn="l">
              <a:lnSpc>
                <a:spcPts val="5933"/>
              </a:lnSpc>
            </a:pPr>
            <a:r>
              <a:rPr lang="en-US" sz="4564">
                <a:solidFill>
                  <a:srgbClr val="000000"/>
                </a:solidFill>
                <a:latin typeface="Cabin"/>
                <a:ea typeface="Cabin"/>
                <a:cs typeface="Cabin"/>
                <a:sym typeface="Cabin"/>
              </a:rPr>
              <a:t>CẢM ƠN THẦY CÔ ĐÃ LẮNG NGHE PHẦN TRÌNH BÀY CỦA EM </a:t>
            </a:r>
          </a:p>
        </p:txBody>
      </p:sp>
      <p:sp>
        <p:nvSpPr>
          <p:cNvPr name="TextBox 12" id="12"/>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10/10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sp>
        <p:nvSpPr>
          <p:cNvPr name="AutoShape 2" id="2"/>
          <p:cNvSpPr/>
          <p:nvPr/>
        </p:nvSpPr>
        <p:spPr>
          <a:xfrm>
            <a:off x="-839835" y="8283105"/>
            <a:ext cx="18288000" cy="0"/>
          </a:xfrm>
          <a:prstGeom prst="line">
            <a:avLst/>
          </a:prstGeom>
          <a:ln cap="flat" w="9525">
            <a:solidFill>
              <a:srgbClr val="000000">
                <a:alpha val="29804"/>
              </a:srgbClr>
            </a:solidFill>
            <a:prstDash val="solid"/>
            <a:headEnd type="none" len="sm" w="sm"/>
            <a:tailEnd type="none" len="sm" w="sm"/>
          </a:ln>
        </p:spPr>
      </p:sp>
      <p:sp>
        <p:nvSpPr>
          <p:cNvPr name="AutoShape 3" id="3"/>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grpSp>
        <p:nvGrpSpPr>
          <p:cNvPr name="Group 4" id="4"/>
          <p:cNvGrpSpPr/>
          <p:nvPr/>
        </p:nvGrpSpPr>
        <p:grpSpPr>
          <a:xfrm rot="0">
            <a:off x="1681876" y="2785100"/>
            <a:ext cx="3262039" cy="3422884"/>
            <a:chOff x="0" y="0"/>
            <a:chExt cx="1743582" cy="1829555"/>
          </a:xfrm>
        </p:grpSpPr>
        <p:sp>
          <p:nvSpPr>
            <p:cNvPr name="Freeform 5" id="5"/>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grpSp>
        <p:nvGrpSpPr>
          <p:cNvPr name="Group 6" id="6"/>
          <p:cNvGrpSpPr/>
          <p:nvPr/>
        </p:nvGrpSpPr>
        <p:grpSpPr>
          <a:xfrm rot="0">
            <a:off x="5553898" y="2785100"/>
            <a:ext cx="3353956" cy="3519333"/>
            <a:chOff x="0" y="0"/>
            <a:chExt cx="1743582" cy="1829555"/>
          </a:xfrm>
        </p:grpSpPr>
        <p:sp>
          <p:nvSpPr>
            <p:cNvPr name="Freeform 7" id="7"/>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grpSp>
        <p:nvGrpSpPr>
          <p:cNvPr name="Group 8" id="8"/>
          <p:cNvGrpSpPr/>
          <p:nvPr/>
        </p:nvGrpSpPr>
        <p:grpSpPr>
          <a:xfrm rot="0">
            <a:off x="9421388" y="2785100"/>
            <a:ext cx="3345005" cy="3509942"/>
            <a:chOff x="0" y="0"/>
            <a:chExt cx="1743582" cy="1829555"/>
          </a:xfrm>
        </p:grpSpPr>
        <p:sp>
          <p:nvSpPr>
            <p:cNvPr name="Freeform 9" id="9"/>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grpSp>
        <p:nvGrpSpPr>
          <p:cNvPr name="Group 10" id="10"/>
          <p:cNvGrpSpPr/>
          <p:nvPr/>
        </p:nvGrpSpPr>
        <p:grpSpPr>
          <a:xfrm rot="0">
            <a:off x="13299794" y="2785100"/>
            <a:ext cx="3353956" cy="3519333"/>
            <a:chOff x="0" y="0"/>
            <a:chExt cx="1743582" cy="1829555"/>
          </a:xfrm>
        </p:grpSpPr>
        <p:sp>
          <p:nvSpPr>
            <p:cNvPr name="Freeform 11" id="11"/>
            <p:cNvSpPr/>
            <p:nvPr/>
          </p:nvSpPr>
          <p:spPr>
            <a:xfrm flipH="false" flipV="false" rot="0">
              <a:off x="0" y="0"/>
              <a:ext cx="1743583" cy="1829555"/>
            </a:xfrm>
            <a:custGeom>
              <a:avLst/>
              <a:gdLst/>
              <a:ahLst/>
              <a:cxnLst/>
              <a:rect r="r" b="b" t="t" l="l"/>
              <a:pathLst>
                <a:path h="1829555" w="1743583">
                  <a:moveTo>
                    <a:pt x="1619122" y="1829555"/>
                  </a:moveTo>
                  <a:lnTo>
                    <a:pt x="124460" y="1829555"/>
                  </a:lnTo>
                  <a:cubicBezTo>
                    <a:pt x="55880" y="1829555"/>
                    <a:pt x="0" y="1773675"/>
                    <a:pt x="0" y="1705095"/>
                  </a:cubicBezTo>
                  <a:lnTo>
                    <a:pt x="0" y="124460"/>
                  </a:lnTo>
                  <a:cubicBezTo>
                    <a:pt x="0" y="55880"/>
                    <a:pt x="55880" y="0"/>
                    <a:pt x="124460" y="0"/>
                  </a:cubicBezTo>
                  <a:lnTo>
                    <a:pt x="1619122" y="0"/>
                  </a:lnTo>
                  <a:cubicBezTo>
                    <a:pt x="1687702" y="0"/>
                    <a:pt x="1743583" y="55880"/>
                    <a:pt x="1743583" y="124460"/>
                  </a:cubicBezTo>
                  <a:lnTo>
                    <a:pt x="1743583" y="1705095"/>
                  </a:lnTo>
                  <a:cubicBezTo>
                    <a:pt x="1743583" y="1773675"/>
                    <a:pt x="1687702" y="1829555"/>
                    <a:pt x="1619122" y="1829555"/>
                  </a:cubicBezTo>
                  <a:close/>
                </a:path>
              </a:pathLst>
            </a:custGeom>
            <a:solidFill>
              <a:srgbClr val="FCFBF7"/>
            </a:solidFill>
          </p:spPr>
        </p:sp>
      </p:grpSp>
      <p:sp>
        <p:nvSpPr>
          <p:cNvPr name="Freeform 12" id="12"/>
          <p:cNvSpPr/>
          <p:nvPr/>
        </p:nvSpPr>
        <p:spPr>
          <a:xfrm flipH="false" flipV="false" rot="0">
            <a:off x="170279" y="1524000"/>
            <a:ext cx="1716842" cy="1563887"/>
          </a:xfrm>
          <a:custGeom>
            <a:avLst/>
            <a:gdLst/>
            <a:ahLst/>
            <a:cxnLst/>
            <a:rect r="r" b="b" t="t" l="l"/>
            <a:pathLst>
              <a:path h="1563887" w="1716842">
                <a:moveTo>
                  <a:pt x="0" y="0"/>
                </a:moveTo>
                <a:lnTo>
                  <a:pt x="1716842" y="0"/>
                </a:lnTo>
                <a:lnTo>
                  <a:pt x="1716842" y="1563887"/>
                </a:lnTo>
                <a:lnTo>
                  <a:pt x="0" y="1563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6400879" y="6036536"/>
            <a:ext cx="1716842" cy="1563887"/>
          </a:xfrm>
          <a:custGeom>
            <a:avLst/>
            <a:gdLst/>
            <a:ahLst/>
            <a:cxnLst/>
            <a:rect r="r" b="b" t="t" l="l"/>
            <a:pathLst>
              <a:path h="1563887" w="1716842">
                <a:moveTo>
                  <a:pt x="0" y="0"/>
                </a:moveTo>
                <a:lnTo>
                  <a:pt x="1716842" y="0"/>
                </a:lnTo>
                <a:lnTo>
                  <a:pt x="1716842" y="1563886"/>
                </a:lnTo>
                <a:lnTo>
                  <a:pt x="0" y="1563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4254985" y="6379340"/>
            <a:ext cx="1906139" cy="538484"/>
          </a:xfrm>
          <a:custGeom>
            <a:avLst/>
            <a:gdLst/>
            <a:ahLst/>
            <a:cxnLst/>
            <a:rect r="r" b="b" t="t" l="l"/>
            <a:pathLst>
              <a:path h="538484" w="1906139">
                <a:moveTo>
                  <a:pt x="0" y="0"/>
                </a:moveTo>
                <a:lnTo>
                  <a:pt x="1906140" y="0"/>
                </a:lnTo>
                <a:lnTo>
                  <a:pt x="1906140" y="538485"/>
                </a:lnTo>
                <a:lnTo>
                  <a:pt x="0" y="53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6" id="16"/>
          <p:cNvSpPr txBox="true"/>
          <p:nvPr/>
        </p:nvSpPr>
        <p:spPr>
          <a:xfrm rot="0">
            <a:off x="2955431" y="1028700"/>
            <a:ext cx="12377139" cy="990600"/>
          </a:xfrm>
          <a:prstGeom prst="rect">
            <a:avLst/>
          </a:prstGeom>
        </p:spPr>
        <p:txBody>
          <a:bodyPr anchor="t" rtlCol="false" tIns="0" lIns="0" bIns="0" rIns="0">
            <a:spAutoFit/>
          </a:bodyPr>
          <a:lstStyle/>
          <a:p>
            <a:pPr algn="ctr">
              <a:lnSpc>
                <a:spcPts val="7800"/>
              </a:lnSpc>
            </a:pPr>
            <a:r>
              <a:rPr lang="en-US" sz="6500">
                <a:solidFill>
                  <a:srgbClr val="000000"/>
                </a:solidFill>
                <a:latin typeface="Cabin"/>
                <a:ea typeface="Cabin"/>
                <a:cs typeface="Cabin"/>
                <a:sym typeface="Cabin"/>
              </a:rPr>
              <a:t>Nội dung báo cáo</a:t>
            </a:r>
          </a:p>
        </p:txBody>
      </p:sp>
      <p:grpSp>
        <p:nvGrpSpPr>
          <p:cNvPr name="Group 17" id="17"/>
          <p:cNvGrpSpPr/>
          <p:nvPr/>
        </p:nvGrpSpPr>
        <p:grpSpPr>
          <a:xfrm rot="0">
            <a:off x="2049683" y="3300756"/>
            <a:ext cx="2526423" cy="1689438"/>
            <a:chOff x="0" y="0"/>
            <a:chExt cx="3368564" cy="2252584"/>
          </a:xfrm>
        </p:grpSpPr>
        <p:sp>
          <p:nvSpPr>
            <p:cNvPr name="TextBox 18" id="18"/>
            <p:cNvSpPr txBox="true"/>
            <p:nvPr/>
          </p:nvSpPr>
          <p:spPr>
            <a:xfrm rot="0">
              <a:off x="0" y="-19050"/>
              <a:ext cx="3368564" cy="300273"/>
            </a:xfrm>
            <a:prstGeom prst="rect">
              <a:avLst/>
            </a:prstGeom>
          </p:spPr>
          <p:txBody>
            <a:bodyPr anchor="t" rtlCol="false" tIns="0" lIns="0" bIns="0" rIns="0">
              <a:spAutoFit/>
            </a:bodyPr>
            <a:lstStyle/>
            <a:p>
              <a:pPr algn="ctr">
                <a:lnSpc>
                  <a:spcPts val="1810"/>
                </a:lnSpc>
              </a:pPr>
              <a:r>
                <a:rPr lang="en-US" b="true" sz="1392">
                  <a:solidFill>
                    <a:srgbClr val="000000"/>
                  </a:solidFill>
                  <a:latin typeface="Cabin Bold"/>
                  <a:ea typeface="Cabin Bold"/>
                  <a:cs typeface="Cabin Bold"/>
                  <a:sym typeface="Cabin Bold"/>
                </a:rPr>
                <a:t> GIỚI THIỆU</a:t>
              </a:r>
            </a:p>
          </p:txBody>
        </p:sp>
        <p:sp>
          <p:nvSpPr>
            <p:cNvPr name="TextBox 19" id="19"/>
            <p:cNvSpPr txBox="true"/>
            <p:nvPr/>
          </p:nvSpPr>
          <p:spPr>
            <a:xfrm rot="0">
              <a:off x="0" y="626292"/>
              <a:ext cx="3368564" cy="1626292"/>
            </a:xfrm>
            <a:prstGeom prst="rect">
              <a:avLst/>
            </a:prstGeom>
          </p:spPr>
          <p:txBody>
            <a:bodyPr anchor="t" rtlCol="false" tIns="0" lIns="0" bIns="0" rIns="0">
              <a:spAutoFit/>
            </a:bodyPr>
            <a:lstStyle/>
            <a:p>
              <a:pPr algn="l" marL="355254" indent="-177627" lvl="1">
                <a:lnSpc>
                  <a:spcPts val="2468"/>
                </a:lnSpc>
                <a:buFont typeface="Arial"/>
                <a:buChar char="•"/>
              </a:pPr>
              <a:r>
                <a:rPr lang="en-US" sz="1645">
                  <a:solidFill>
                    <a:srgbClr val="000000"/>
                  </a:solidFill>
                  <a:latin typeface="Muli Light"/>
                  <a:ea typeface="Muli Light"/>
                  <a:cs typeface="Muli Light"/>
                  <a:sym typeface="Muli Light"/>
                </a:rPr>
                <a:t>Lý</a:t>
              </a:r>
              <a:r>
                <a:rPr lang="en-US" sz="1645">
                  <a:solidFill>
                    <a:srgbClr val="000000"/>
                  </a:solidFill>
                  <a:latin typeface="Muli Light"/>
                  <a:ea typeface="Muli Light"/>
                  <a:cs typeface="Muli Light"/>
                  <a:sym typeface="Muli Light"/>
                </a:rPr>
                <a:t> do chọn đề tài</a:t>
              </a:r>
            </a:p>
            <a:p>
              <a:pPr algn="l" marL="355254" indent="-177627" lvl="1">
                <a:lnSpc>
                  <a:spcPts val="2468"/>
                </a:lnSpc>
                <a:buFont typeface="Arial"/>
                <a:buChar char="•"/>
              </a:pPr>
              <a:r>
                <a:rPr lang="en-US" sz="1645">
                  <a:solidFill>
                    <a:srgbClr val="000000"/>
                  </a:solidFill>
                  <a:latin typeface="Muli Light"/>
                  <a:ea typeface="Muli Light"/>
                  <a:cs typeface="Muli Light"/>
                  <a:sym typeface="Muli Light"/>
                </a:rPr>
                <a:t>Mục đích và phạm vi nghiên cứu</a:t>
              </a:r>
            </a:p>
            <a:p>
              <a:pPr algn="l">
                <a:lnSpc>
                  <a:spcPts val="2468"/>
                </a:lnSpc>
              </a:pPr>
            </a:p>
          </p:txBody>
        </p:sp>
      </p:grpSp>
      <p:grpSp>
        <p:nvGrpSpPr>
          <p:cNvPr name="Group 20" id="20"/>
          <p:cNvGrpSpPr/>
          <p:nvPr/>
        </p:nvGrpSpPr>
        <p:grpSpPr>
          <a:xfrm rot="0">
            <a:off x="5932070" y="3261974"/>
            <a:ext cx="2597612" cy="2281492"/>
            <a:chOff x="0" y="0"/>
            <a:chExt cx="3463483" cy="3041989"/>
          </a:xfrm>
        </p:grpSpPr>
        <p:sp>
          <p:nvSpPr>
            <p:cNvPr name="TextBox 21" id="21"/>
            <p:cNvSpPr txBox="true"/>
            <p:nvPr/>
          </p:nvSpPr>
          <p:spPr>
            <a:xfrm rot="0">
              <a:off x="0" y="-19050"/>
              <a:ext cx="3463483" cy="604409"/>
            </a:xfrm>
            <a:prstGeom prst="rect">
              <a:avLst/>
            </a:prstGeom>
          </p:spPr>
          <p:txBody>
            <a:bodyPr anchor="t" rtlCol="false" tIns="0" lIns="0" bIns="0" rIns="0">
              <a:spAutoFit/>
            </a:bodyPr>
            <a:lstStyle/>
            <a:p>
              <a:pPr algn="ctr">
                <a:lnSpc>
                  <a:spcPts val="1861"/>
                </a:lnSpc>
              </a:pPr>
              <a:r>
                <a:rPr lang="en-US" b="true" sz="1431">
                  <a:solidFill>
                    <a:srgbClr val="000000"/>
                  </a:solidFill>
                  <a:latin typeface="Cabin Bold"/>
                  <a:ea typeface="Cabin Bold"/>
                  <a:cs typeface="Cabin Bold"/>
                  <a:sym typeface="Cabin Bold"/>
                </a:rPr>
                <a:t>PHƯƠNG PHÁP VÀ GIẢI PHÁP THỰC HIỆN</a:t>
              </a:r>
            </a:p>
          </p:txBody>
        </p:sp>
        <p:sp>
          <p:nvSpPr>
            <p:cNvPr name="TextBox 22" id="22"/>
            <p:cNvSpPr txBox="true"/>
            <p:nvPr/>
          </p:nvSpPr>
          <p:spPr>
            <a:xfrm rot="0">
              <a:off x="0" y="931699"/>
              <a:ext cx="3463483" cy="2110290"/>
            </a:xfrm>
            <a:prstGeom prst="rect">
              <a:avLst/>
            </a:prstGeom>
          </p:spPr>
          <p:txBody>
            <a:bodyPr anchor="t" rtlCol="false" tIns="0" lIns="0" bIns="0" rIns="0">
              <a:spAutoFit/>
            </a:bodyPr>
            <a:lstStyle/>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Hướng</a:t>
              </a:r>
              <a:r>
                <a:rPr lang="en-US" sz="1691">
                  <a:solidFill>
                    <a:srgbClr val="000000"/>
                  </a:solidFill>
                  <a:latin typeface="Muli Light"/>
                  <a:ea typeface="Muli Light"/>
                  <a:cs typeface="Muli Light"/>
                  <a:sym typeface="Muli Light"/>
                </a:rPr>
                <a:t> tiếp cận và công nghệ sử dụng</a:t>
              </a:r>
            </a:p>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Các chức năng chính của website</a:t>
              </a:r>
            </a:p>
            <a:p>
              <a:pPr algn="l">
                <a:lnSpc>
                  <a:spcPts val="2537"/>
                </a:lnSpc>
              </a:pPr>
            </a:p>
          </p:txBody>
        </p:sp>
      </p:grpSp>
      <p:grpSp>
        <p:nvGrpSpPr>
          <p:cNvPr name="Group 23" id="23"/>
          <p:cNvGrpSpPr/>
          <p:nvPr/>
        </p:nvGrpSpPr>
        <p:grpSpPr>
          <a:xfrm rot="0">
            <a:off x="9820033" y="3300756"/>
            <a:ext cx="2567581" cy="1381950"/>
            <a:chOff x="0" y="0"/>
            <a:chExt cx="3423441" cy="1842599"/>
          </a:xfrm>
        </p:grpSpPr>
        <p:sp>
          <p:nvSpPr>
            <p:cNvPr name="TextBox 24" id="24"/>
            <p:cNvSpPr txBox="true"/>
            <p:nvPr/>
          </p:nvSpPr>
          <p:spPr>
            <a:xfrm rot="0">
              <a:off x="0" y="-19050"/>
              <a:ext cx="3423441" cy="299889"/>
            </a:xfrm>
            <a:prstGeom prst="rect">
              <a:avLst/>
            </a:prstGeom>
          </p:spPr>
          <p:txBody>
            <a:bodyPr anchor="t" rtlCol="false" tIns="0" lIns="0" bIns="0" rIns="0">
              <a:spAutoFit/>
            </a:bodyPr>
            <a:lstStyle/>
            <a:p>
              <a:pPr algn="ctr">
                <a:lnSpc>
                  <a:spcPts val="1839"/>
                </a:lnSpc>
              </a:pPr>
              <a:r>
                <a:rPr lang="en-US" b="true" sz="1414">
                  <a:solidFill>
                    <a:srgbClr val="000000"/>
                  </a:solidFill>
                  <a:latin typeface="Cabin Bold"/>
                  <a:ea typeface="Cabin Bold"/>
                  <a:cs typeface="Cabin Bold"/>
                  <a:sym typeface="Cabin Bold"/>
                </a:rPr>
                <a:t>KẾT QUẢ ĐẠT ĐƯỢC</a:t>
              </a:r>
            </a:p>
          </p:txBody>
        </p:sp>
        <p:sp>
          <p:nvSpPr>
            <p:cNvPr name="TextBox 25" id="25"/>
            <p:cNvSpPr txBox="true"/>
            <p:nvPr/>
          </p:nvSpPr>
          <p:spPr>
            <a:xfrm rot="0">
              <a:off x="0" y="622625"/>
              <a:ext cx="3423441" cy="1219974"/>
            </a:xfrm>
            <a:prstGeom prst="rect">
              <a:avLst/>
            </a:prstGeom>
          </p:spPr>
          <p:txBody>
            <a:bodyPr anchor="t" rtlCol="false" tIns="0" lIns="0" bIns="0" rIns="0">
              <a:spAutoFit/>
            </a:bodyPr>
            <a:lstStyle/>
            <a:p>
              <a:pPr algn="l" marL="361041" indent="-180520" lvl="1">
                <a:lnSpc>
                  <a:spcPts val="2508"/>
                </a:lnSpc>
                <a:buFont typeface="Arial"/>
                <a:buChar char="•"/>
              </a:pPr>
              <a:r>
                <a:rPr lang="en-US" sz="1672">
                  <a:solidFill>
                    <a:srgbClr val="000000"/>
                  </a:solidFill>
                  <a:latin typeface="Muli Light"/>
                  <a:ea typeface="Muli Light"/>
                  <a:cs typeface="Muli Light"/>
                  <a:sym typeface="Muli Light"/>
                </a:rPr>
                <a:t>Về mặt kỹ thuật, giao diện và ứng dụng thực tế</a:t>
              </a:r>
            </a:p>
          </p:txBody>
        </p:sp>
      </p:grpSp>
      <p:sp>
        <p:nvSpPr>
          <p:cNvPr name="TextBox 26" id="2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02/10</a:t>
            </a:r>
          </a:p>
        </p:txBody>
      </p:sp>
      <p:grpSp>
        <p:nvGrpSpPr>
          <p:cNvPr name="Group 27" id="27"/>
          <p:cNvGrpSpPr/>
          <p:nvPr/>
        </p:nvGrpSpPr>
        <p:grpSpPr>
          <a:xfrm rot="0">
            <a:off x="13677966" y="3300756"/>
            <a:ext cx="2597612" cy="1408309"/>
            <a:chOff x="0" y="0"/>
            <a:chExt cx="3463483" cy="1877746"/>
          </a:xfrm>
        </p:grpSpPr>
        <p:sp>
          <p:nvSpPr>
            <p:cNvPr name="TextBox 28" id="28"/>
            <p:cNvSpPr txBox="true"/>
            <p:nvPr/>
          </p:nvSpPr>
          <p:spPr>
            <a:xfrm rot="0">
              <a:off x="0" y="-19050"/>
              <a:ext cx="3463483" cy="299609"/>
            </a:xfrm>
            <a:prstGeom prst="rect">
              <a:avLst/>
            </a:prstGeom>
          </p:spPr>
          <p:txBody>
            <a:bodyPr anchor="t" rtlCol="false" tIns="0" lIns="0" bIns="0" rIns="0">
              <a:spAutoFit/>
            </a:bodyPr>
            <a:lstStyle/>
            <a:p>
              <a:pPr algn="ctr">
                <a:lnSpc>
                  <a:spcPts val="1861"/>
                </a:lnSpc>
              </a:pPr>
              <a:r>
                <a:rPr lang="en-US" b="true" sz="1431">
                  <a:solidFill>
                    <a:srgbClr val="000000"/>
                  </a:solidFill>
                  <a:latin typeface="Cabin Bold"/>
                  <a:ea typeface="Cabin Bold"/>
                  <a:cs typeface="Cabin Bold"/>
                  <a:sym typeface="Cabin Bold"/>
                </a:rPr>
                <a:t>KẾT LUẬN </a:t>
              </a:r>
            </a:p>
          </p:txBody>
        </p:sp>
        <p:sp>
          <p:nvSpPr>
            <p:cNvPr name="TextBox 29" id="29"/>
            <p:cNvSpPr txBox="true"/>
            <p:nvPr/>
          </p:nvSpPr>
          <p:spPr>
            <a:xfrm rot="0">
              <a:off x="0" y="626899"/>
              <a:ext cx="3463483" cy="1250846"/>
            </a:xfrm>
            <a:prstGeom prst="rect">
              <a:avLst/>
            </a:prstGeom>
          </p:spPr>
          <p:txBody>
            <a:bodyPr anchor="t" rtlCol="false" tIns="0" lIns="0" bIns="0" rIns="0">
              <a:spAutoFit/>
            </a:bodyPr>
            <a:lstStyle/>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Ý</a:t>
              </a:r>
              <a:r>
                <a:rPr lang="en-US" sz="1691">
                  <a:solidFill>
                    <a:srgbClr val="000000"/>
                  </a:solidFill>
                  <a:latin typeface="Muli Light"/>
                  <a:ea typeface="Muli Light"/>
                  <a:cs typeface="Muli Light"/>
                  <a:sym typeface="Muli Light"/>
                </a:rPr>
                <a:t> nghĩa của đề tài</a:t>
              </a:r>
            </a:p>
            <a:p>
              <a:pPr algn="l" marL="365264" indent="-182632" lvl="1">
                <a:lnSpc>
                  <a:spcPts val="2537"/>
                </a:lnSpc>
                <a:buFont typeface="Arial"/>
                <a:buChar char="•"/>
              </a:pPr>
              <a:r>
                <a:rPr lang="en-US" sz="1691">
                  <a:solidFill>
                    <a:srgbClr val="000000"/>
                  </a:solidFill>
                  <a:latin typeface="Muli Light"/>
                  <a:ea typeface="Muli Light"/>
                  <a:cs typeface="Muli Light"/>
                  <a:sym typeface="Muli Light"/>
                </a:rPr>
                <a:t>Định hướng phát triển</a:t>
              </a:r>
            </a:p>
            <a:p>
              <a:pPr algn="l">
                <a:lnSpc>
                  <a:spcPts val="2537"/>
                </a:lnSpc>
              </a:pPr>
            </a:p>
          </p:txBody>
        </p:sp>
      </p:grpSp>
      <p:sp>
        <p:nvSpPr>
          <p:cNvPr name="Freeform 30" id="30"/>
          <p:cNvSpPr/>
          <p:nvPr/>
        </p:nvSpPr>
        <p:spPr>
          <a:xfrm flipH="false" flipV="false" rot="0">
            <a:off x="12182064" y="6379340"/>
            <a:ext cx="1906139" cy="538484"/>
          </a:xfrm>
          <a:custGeom>
            <a:avLst/>
            <a:gdLst/>
            <a:ahLst/>
            <a:cxnLst/>
            <a:rect r="r" b="b" t="t" l="l"/>
            <a:pathLst>
              <a:path h="538484" w="1906139">
                <a:moveTo>
                  <a:pt x="0" y="0"/>
                </a:moveTo>
                <a:lnTo>
                  <a:pt x="1906139" y="0"/>
                </a:lnTo>
                <a:lnTo>
                  <a:pt x="1906139" y="538485"/>
                </a:lnTo>
                <a:lnTo>
                  <a:pt x="0" y="53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0">
            <a:off x="8218525" y="6379340"/>
            <a:ext cx="1906139" cy="538484"/>
          </a:xfrm>
          <a:custGeom>
            <a:avLst/>
            <a:gdLst/>
            <a:ahLst/>
            <a:cxnLst/>
            <a:rect r="r" b="b" t="t" l="l"/>
            <a:pathLst>
              <a:path h="538484" w="1906139">
                <a:moveTo>
                  <a:pt x="0" y="0"/>
                </a:moveTo>
                <a:lnTo>
                  <a:pt x="1906139" y="0"/>
                </a:lnTo>
                <a:lnTo>
                  <a:pt x="1906139" y="538485"/>
                </a:lnTo>
                <a:lnTo>
                  <a:pt x="0" y="53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60896" y="2143671"/>
            <a:ext cx="16812556" cy="5953083"/>
            <a:chOff x="0" y="0"/>
            <a:chExt cx="5490351" cy="1944054"/>
          </a:xfrm>
        </p:grpSpPr>
        <p:sp>
          <p:nvSpPr>
            <p:cNvPr name="Freeform 3" id="3"/>
            <p:cNvSpPr/>
            <p:nvPr/>
          </p:nvSpPr>
          <p:spPr>
            <a:xfrm flipH="false" flipV="false" rot="0">
              <a:off x="0" y="0"/>
              <a:ext cx="5490351" cy="1944054"/>
            </a:xfrm>
            <a:custGeom>
              <a:avLst/>
              <a:gdLst/>
              <a:ahLst/>
              <a:cxnLst/>
              <a:rect r="r" b="b" t="t" l="l"/>
              <a:pathLst>
                <a:path h="1944054" w="5490351">
                  <a:moveTo>
                    <a:pt x="5365891" y="1944054"/>
                  </a:moveTo>
                  <a:lnTo>
                    <a:pt x="124460" y="1944054"/>
                  </a:lnTo>
                  <a:cubicBezTo>
                    <a:pt x="55880" y="1944054"/>
                    <a:pt x="0" y="1888174"/>
                    <a:pt x="0" y="1819594"/>
                  </a:cubicBezTo>
                  <a:lnTo>
                    <a:pt x="0" y="124460"/>
                  </a:lnTo>
                  <a:cubicBezTo>
                    <a:pt x="0" y="55880"/>
                    <a:pt x="55880" y="0"/>
                    <a:pt x="124460" y="0"/>
                  </a:cubicBezTo>
                  <a:lnTo>
                    <a:pt x="5365891" y="0"/>
                  </a:lnTo>
                  <a:cubicBezTo>
                    <a:pt x="5434471" y="0"/>
                    <a:pt x="5490351" y="55880"/>
                    <a:pt x="5490351" y="124460"/>
                  </a:cubicBezTo>
                  <a:lnTo>
                    <a:pt x="5490351" y="1819594"/>
                  </a:lnTo>
                  <a:cubicBezTo>
                    <a:pt x="5490351" y="1888174"/>
                    <a:pt x="5434471" y="1944054"/>
                    <a:pt x="5365891" y="1944054"/>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5400000">
            <a:off x="16695503" y="2114888"/>
            <a:ext cx="918881" cy="837017"/>
          </a:xfrm>
          <a:custGeom>
            <a:avLst/>
            <a:gdLst/>
            <a:ahLst/>
            <a:cxnLst/>
            <a:rect r="r" b="b" t="t" l="l"/>
            <a:pathLst>
              <a:path h="837017" w="918881">
                <a:moveTo>
                  <a:pt x="0" y="0"/>
                </a:moveTo>
                <a:lnTo>
                  <a:pt x="918881" y="0"/>
                </a:lnTo>
                <a:lnTo>
                  <a:pt x="918881" y="837016"/>
                </a:lnTo>
                <a:lnTo>
                  <a:pt x="0" y="837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569260" y="7218805"/>
            <a:ext cx="918881" cy="837017"/>
          </a:xfrm>
          <a:custGeom>
            <a:avLst/>
            <a:gdLst/>
            <a:ahLst/>
            <a:cxnLst/>
            <a:rect r="r" b="b" t="t" l="l"/>
            <a:pathLst>
              <a:path h="837017" w="918881">
                <a:moveTo>
                  <a:pt x="0" y="0"/>
                </a:moveTo>
                <a:lnTo>
                  <a:pt x="918880" y="0"/>
                </a:lnTo>
                <a:lnTo>
                  <a:pt x="918880" y="837017"/>
                </a:lnTo>
                <a:lnTo>
                  <a:pt x="0" y="837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103530" y="3398810"/>
            <a:ext cx="2211184" cy="4845224"/>
          </a:xfrm>
          <a:custGeom>
            <a:avLst/>
            <a:gdLst/>
            <a:ahLst/>
            <a:cxnLst/>
            <a:rect r="r" b="b" t="t" l="l"/>
            <a:pathLst>
              <a:path h="4845224" w="2211184">
                <a:moveTo>
                  <a:pt x="0" y="0"/>
                </a:moveTo>
                <a:lnTo>
                  <a:pt x="2211184" y="0"/>
                </a:lnTo>
                <a:lnTo>
                  <a:pt x="2211184" y="4845224"/>
                </a:lnTo>
                <a:lnTo>
                  <a:pt x="0" y="48452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360753" y="5076950"/>
            <a:ext cx="12202840" cy="3019804"/>
            <a:chOff x="0" y="0"/>
            <a:chExt cx="16270454" cy="4026405"/>
          </a:xfrm>
        </p:grpSpPr>
        <p:sp>
          <p:nvSpPr>
            <p:cNvPr name="TextBox 10" id="10"/>
            <p:cNvSpPr txBox="true"/>
            <p:nvPr/>
          </p:nvSpPr>
          <p:spPr>
            <a:xfrm rot="0">
              <a:off x="0" y="-19050"/>
              <a:ext cx="16270454"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MỤC ĐÍCH VÀ PHẠM VI NGHIÊN CỨU</a:t>
              </a:r>
            </a:p>
          </p:txBody>
        </p:sp>
        <p:sp>
          <p:nvSpPr>
            <p:cNvPr name="TextBox 11" id="11"/>
            <p:cNvSpPr txBox="true"/>
            <p:nvPr/>
          </p:nvSpPr>
          <p:spPr>
            <a:xfrm rot="0">
              <a:off x="0" y="911730"/>
              <a:ext cx="16270454" cy="31146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Mục đíc</a:t>
              </a:r>
              <a:r>
                <a:rPr lang="en-US" sz="2500">
                  <a:solidFill>
                    <a:srgbClr val="000000"/>
                  </a:solidFill>
                  <a:latin typeface="Muli Light"/>
                  <a:ea typeface="Muli Light"/>
                  <a:cs typeface="Muli Light"/>
                  <a:sym typeface="Muli Light"/>
                </a:rPr>
                <a:t>h: Xây dựng website giới thiệu các di tích lịch sử của Trà Vinh, cung cấp thông tin chi tiết, dễ tiếp cận.</a:t>
              </a:r>
            </a:p>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Phạm vi: Tập trung vào các di tích lịch sử nổi bật, nghiên cứu hành vi người dùng và phát triển website bằng công nghệ XAMPP và Laravel.</a:t>
              </a:r>
            </a:p>
            <a:p>
              <a:pPr algn="l">
                <a:lnSpc>
                  <a:spcPts val="3750"/>
                </a:lnSpc>
              </a:pPr>
            </a:p>
          </p:txBody>
        </p:sp>
      </p:grpSp>
      <p:grpSp>
        <p:nvGrpSpPr>
          <p:cNvPr name="Group 12" id="12"/>
          <p:cNvGrpSpPr/>
          <p:nvPr/>
        </p:nvGrpSpPr>
        <p:grpSpPr>
          <a:xfrm rot="0">
            <a:off x="4014746" y="1028700"/>
            <a:ext cx="10258507" cy="1762846"/>
            <a:chOff x="0" y="0"/>
            <a:chExt cx="13678009" cy="2350462"/>
          </a:xfrm>
        </p:grpSpPr>
        <p:sp>
          <p:nvSpPr>
            <p:cNvPr name="TextBox 13" id="13"/>
            <p:cNvSpPr txBox="true"/>
            <p:nvPr/>
          </p:nvSpPr>
          <p:spPr>
            <a:xfrm rot="0">
              <a:off x="0" y="0"/>
              <a:ext cx="13678009" cy="1320800"/>
            </a:xfrm>
            <a:prstGeom prst="rect">
              <a:avLst/>
            </a:prstGeom>
          </p:spPr>
          <p:txBody>
            <a:bodyPr anchor="t" rtlCol="false" tIns="0" lIns="0" bIns="0" rIns="0">
              <a:spAutoFit/>
            </a:bodyPr>
            <a:lstStyle/>
            <a:p>
              <a:pPr algn="ctr">
                <a:lnSpc>
                  <a:spcPts val="7800"/>
                </a:lnSpc>
              </a:pPr>
              <a:r>
                <a:rPr lang="en-US" sz="6500">
                  <a:solidFill>
                    <a:srgbClr val="000000"/>
                  </a:solidFill>
                  <a:latin typeface="Cabin"/>
                  <a:ea typeface="Cabin"/>
                  <a:cs typeface="Cabin"/>
                  <a:sym typeface="Cabin"/>
                </a:rPr>
                <a:t>1. Giới thiệu</a:t>
              </a:r>
            </a:p>
          </p:txBody>
        </p:sp>
        <p:sp>
          <p:nvSpPr>
            <p:cNvPr name="TextBox 14" id="14"/>
            <p:cNvSpPr txBox="true"/>
            <p:nvPr/>
          </p:nvSpPr>
          <p:spPr>
            <a:xfrm rot="0">
              <a:off x="0" y="1674187"/>
              <a:ext cx="13678009" cy="676275"/>
            </a:xfrm>
            <a:prstGeom prst="rect">
              <a:avLst/>
            </a:prstGeom>
          </p:spPr>
          <p:txBody>
            <a:bodyPr anchor="t" rtlCol="false" tIns="0" lIns="0" bIns="0" rIns="0">
              <a:spAutoFit/>
            </a:bodyPr>
            <a:lstStyle/>
            <a:p>
              <a:pPr algn="ctr">
                <a:lnSpc>
                  <a:spcPts val="4200"/>
                </a:lnSpc>
              </a:pPr>
            </a:p>
          </p:txBody>
        </p:sp>
      </p:grpSp>
      <p:sp>
        <p:nvSpPr>
          <p:cNvPr name="TextBox 15" id="15"/>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03/10</a:t>
            </a:r>
          </a:p>
        </p:txBody>
      </p:sp>
      <p:grpSp>
        <p:nvGrpSpPr>
          <p:cNvPr name="Group 17" id="17"/>
          <p:cNvGrpSpPr/>
          <p:nvPr/>
        </p:nvGrpSpPr>
        <p:grpSpPr>
          <a:xfrm rot="0">
            <a:off x="2384837" y="2533396"/>
            <a:ext cx="12178756" cy="2543554"/>
            <a:chOff x="0" y="0"/>
            <a:chExt cx="16238342" cy="3391405"/>
          </a:xfrm>
        </p:grpSpPr>
        <p:sp>
          <p:nvSpPr>
            <p:cNvPr name="TextBox 18" id="18"/>
            <p:cNvSpPr txBox="true"/>
            <p:nvPr/>
          </p:nvSpPr>
          <p:spPr>
            <a:xfrm rot="0">
              <a:off x="0" y="-19050"/>
              <a:ext cx="16238342"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LÝ DO CHỌN ĐỀ TÀI</a:t>
              </a:r>
            </a:p>
          </p:txBody>
        </p:sp>
        <p:sp>
          <p:nvSpPr>
            <p:cNvPr name="TextBox 19" id="19"/>
            <p:cNvSpPr txBox="true"/>
            <p:nvPr/>
          </p:nvSpPr>
          <p:spPr>
            <a:xfrm rot="0">
              <a:off x="0" y="911730"/>
              <a:ext cx="16238342" cy="24796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Trà Vinh có nhiều di tích lịch sử, văn hóa phong phú cần được bảo tồn và giới thiệu rộng rãi.</a:t>
              </a:r>
            </a:p>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Tuy nhiên, thông tin hiện tại về các di tích còn phân tán và thiếu kênh chính thức.</a:t>
              </a:r>
            </a:p>
            <a:p>
              <a:pPr algn="l">
                <a:lnSpc>
                  <a:spcPts val="375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050939" y="4300155"/>
            <a:ext cx="3693156" cy="3162684"/>
          </a:xfrm>
          <a:custGeom>
            <a:avLst/>
            <a:gdLst/>
            <a:ahLst/>
            <a:cxnLst/>
            <a:rect r="r" b="b" t="t" l="l"/>
            <a:pathLst>
              <a:path h="3162684" w="3693156">
                <a:moveTo>
                  <a:pt x="0" y="0"/>
                </a:moveTo>
                <a:lnTo>
                  <a:pt x="3693155" y="0"/>
                </a:lnTo>
                <a:lnTo>
                  <a:pt x="3693155" y="3162684"/>
                </a:lnTo>
                <a:lnTo>
                  <a:pt x="0" y="3162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58201" y="1879036"/>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689728" y="8003357"/>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3317440"/>
            <a:ext cx="11324428" cy="4924804"/>
            <a:chOff x="0" y="0"/>
            <a:chExt cx="15099238" cy="6566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5654675"/>
            </a:xfrm>
            <a:prstGeom prst="rect">
              <a:avLst/>
            </a:prstGeom>
          </p:spPr>
          <p:txBody>
            <a:bodyPr anchor="t" rtlCol="false" tIns="0" lIns="0" bIns="0" rIns="0">
              <a:spAutoFit/>
            </a:bodyPr>
            <a:lstStyle/>
            <a:p>
              <a:pPr algn="just">
                <a:lnSpc>
                  <a:spcPts val="3750"/>
                </a:lnSpc>
              </a:pPr>
              <a:r>
                <a:rPr lang="en-US" sz="2500">
                  <a:solidFill>
                    <a:srgbClr val="000000"/>
                  </a:solidFill>
                  <a:latin typeface="Muli Light"/>
                  <a:ea typeface="Muli Light"/>
                  <a:cs typeface="Muli Light"/>
                  <a:sym typeface="Muli Light"/>
                </a:rPr>
                <a:t>Hướng tiếp cận</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Xây dựng website giới thiệu di tích lịch sử Trà Vinh: Mục tiêu là tạo ra một kênh thông tin trực tuyến, cung cấp thông tin về các di tích lịch sử, văn hóa Trà Vinh một cách dễ dàng, chính xác và thân thiện với người dùng.</a:t>
              </a:r>
            </a:p>
            <a:p>
              <a:pPr algn="just">
                <a:lnSpc>
                  <a:spcPts val="3750"/>
                </a:lnSpc>
              </a:pP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Ứng dụng công nghệ web hiện đại: Sử dụng các công nghệ phát triển web phổ biến và mạnh mẽ để đảm bảo website hoạt động hiệu quả, bảo mật và dễ dàng mở rộng trong tương lai.</a:t>
              </a:r>
            </a:p>
            <a:p>
              <a:pPr algn="just">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04/10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pic>
        <p:nvPicPr>
          <p:cNvPr name="Picture 6" id="6"/>
          <p:cNvPicPr>
            <a:picLocks noChangeAspect="true"/>
          </p:cNvPicPr>
          <p:nvPr/>
        </p:nvPicPr>
        <p:blipFill>
          <a:blip r:embed="rId2"/>
          <a:srcRect l="0" t="0" r="0" b="0"/>
          <a:stretch>
            <a:fillRect/>
          </a:stretch>
        </p:blipFill>
        <p:spPr>
          <a:xfrm flipH="false" flipV="false" rot="0">
            <a:off x="1420655" y="4463747"/>
            <a:ext cx="3323440" cy="3323440"/>
          </a:xfrm>
          <a:prstGeom prst="rect">
            <a:avLst/>
          </a:prstGeom>
        </p:spPr>
      </p:pic>
      <p:sp>
        <p:nvSpPr>
          <p:cNvPr name="Freeform 7" id="7"/>
          <p:cNvSpPr/>
          <p:nvPr/>
        </p:nvSpPr>
        <p:spPr>
          <a:xfrm flipH="false" flipV="false" rot="0">
            <a:off x="948638" y="1942787"/>
            <a:ext cx="1802138" cy="1254943"/>
          </a:xfrm>
          <a:custGeom>
            <a:avLst/>
            <a:gdLst/>
            <a:ahLst/>
            <a:cxnLst/>
            <a:rect r="r" b="b" t="t" l="l"/>
            <a:pathLst>
              <a:path h="1254943" w="1802138">
                <a:moveTo>
                  <a:pt x="0" y="0"/>
                </a:moveTo>
                <a:lnTo>
                  <a:pt x="1802137" y="0"/>
                </a:lnTo>
                <a:lnTo>
                  <a:pt x="1802137"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825382" y="7956790"/>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3079315"/>
            <a:ext cx="11324428" cy="5401054"/>
            <a:chOff x="0" y="0"/>
            <a:chExt cx="15099238" cy="7201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6289675"/>
            </a:xfrm>
            <a:prstGeom prst="rect">
              <a:avLst/>
            </a:prstGeom>
          </p:spPr>
          <p:txBody>
            <a:bodyPr anchor="t" rtlCol="false" tIns="0" lIns="0" bIns="0" rIns="0">
              <a:spAutoFit/>
            </a:bodyPr>
            <a:lstStyle/>
            <a:p>
              <a:pPr algn="just">
                <a:lnSpc>
                  <a:spcPts val="3750"/>
                </a:lnSpc>
              </a:pPr>
              <a:r>
                <a:rPr lang="en-US" sz="2500">
                  <a:solidFill>
                    <a:srgbClr val="000000"/>
                  </a:solidFill>
                  <a:latin typeface="Muli Light"/>
                  <a:ea typeface="Muli Light"/>
                  <a:cs typeface="Muli Light"/>
                  <a:sym typeface="Muli Light"/>
                </a:rPr>
                <a:t>Công nghệ sử dụng</a:t>
              </a:r>
            </a:p>
            <a:p>
              <a:pPr algn="just" marL="539751" indent="-269876" lvl="1">
                <a:lnSpc>
                  <a:spcPts val="3750"/>
                </a:lnSpc>
                <a:buAutoNum type="arabicPeriod" startAt="1"/>
              </a:pPr>
              <a:r>
                <a:rPr lang="en-US" sz="2500">
                  <a:solidFill>
                    <a:srgbClr val="000000"/>
                  </a:solidFill>
                  <a:latin typeface="Muli Light"/>
                  <a:ea typeface="Muli Light"/>
                  <a:cs typeface="Muli Light"/>
                  <a:sym typeface="Muli Light"/>
                </a:rPr>
                <a:t>XAMPP:</a:t>
              </a:r>
            </a:p>
            <a:p>
              <a:pPr algn="just" marL="1079502" indent="-359834" lvl="2">
                <a:lnSpc>
                  <a:spcPts val="3750"/>
                </a:lnSpc>
                <a:buFont typeface="Arial"/>
                <a:buChar char="⚬"/>
              </a:pPr>
              <a:r>
                <a:rPr lang="en-US" sz="2500">
                  <a:solidFill>
                    <a:srgbClr val="000000"/>
                  </a:solidFill>
                  <a:latin typeface="Muli Light"/>
                  <a:ea typeface="Muli Light"/>
                  <a:cs typeface="Muli Light"/>
                  <a:sym typeface="Muli Light"/>
                </a:rPr>
                <a:t>Môi trường phát triển web cục bộ: XAMPP là một phần mềm miễn phí tích hợp Apache (server), MySQL (CSDL), PHP (ngôn ngữ lập trình) và Perl. Sử dụng XAMPP giúp phát triển và thử nghiệm website ngay trên máy tính cá nhân mà không cần kết nối internet, tiện lợi cho việc lập trình và kiểm tra các tính năng website.</a:t>
              </a:r>
            </a:p>
            <a:p>
              <a:pPr algn="just" marL="1079502" indent="-359834" lvl="2">
                <a:lnSpc>
                  <a:spcPts val="3750"/>
                </a:lnSpc>
                <a:buFont typeface="Arial"/>
                <a:buChar char="⚬"/>
              </a:pPr>
              <a:r>
                <a:rPr lang="en-US" sz="2500">
                  <a:solidFill>
                    <a:srgbClr val="000000"/>
                  </a:solidFill>
                  <a:latin typeface="Muli Light"/>
                  <a:ea typeface="Muli Light"/>
                  <a:cs typeface="Muli Light"/>
                  <a:sym typeface="Muli Light"/>
                </a:rPr>
                <a:t>Lợi ích: Cấu hình đơn giản, dễ dàng sử dụng và giúp tạo ra môi trường phát triển ổn định cho việc thử nghiệm các ứng dụng web.</a:t>
              </a:r>
            </a:p>
            <a:p>
              <a:pPr algn="just">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05/10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pic>
        <p:nvPicPr>
          <p:cNvPr name="Picture 6" id="6"/>
          <p:cNvPicPr>
            <a:picLocks noChangeAspect="true"/>
          </p:cNvPicPr>
          <p:nvPr/>
        </p:nvPicPr>
        <p:blipFill>
          <a:blip r:embed="rId2"/>
          <a:srcRect l="0" t="0" r="0" b="0"/>
          <a:stretch>
            <a:fillRect/>
          </a:stretch>
        </p:blipFill>
        <p:spPr>
          <a:xfrm flipH="false" flipV="false" rot="0">
            <a:off x="1420655" y="4463747"/>
            <a:ext cx="3323440" cy="3323440"/>
          </a:xfrm>
          <a:prstGeom prst="rect">
            <a:avLst/>
          </a:prstGeom>
        </p:spPr>
      </p:pic>
      <p:sp>
        <p:nvSpPr>
          <p:cNvPr name="Freeform 7" id="7"/>
          <p:cNvSpPr/>
          <p:nvPr/>
        </p:nvSpPr>
        <p:spPr>
          <a:xfrm flipH="false" flipV="false" rot="0">
            <a:off x="903420" y="1920178"/>
            <a:ext cx="1802138" cy="1254943"/>
          </a:xfrm>
          <a:custGeom>
            <a:avLst/>
            <a:gdLst/>
            <a:ahLst/>
            <a:cxnLst/>
            <a:rect r="r" b="b" t="t" l="l"/>
            <a:pathLst>
              <a:path h="1254943" w="1802138">
                <a:moveTo>
                  <a:pt x="0" y="0"/>
                </a:moveTo>
                <a:lnTo>
                  <a:pt x="1802137" y="0"/>
                </a:lnTo>
                <a:lnTo>
                  <a:pt x="1802137" y="1254943"/>
                </a:lnTo>
                <a:lnTo>
                  <a:pt x="0" y="12549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780164" y="8091022"/>
            <a:ext cx="1802138" cy="1254943"/>
          </a:xfrm>
          <a:custGeom>
            <a:avLst/>
            <a:gdLst/>
            <a:ahLst/>
            <a:cxnLst/>
            <a:rect r="r" b="b" t="t" l="l"/>
            <a:pathLst>
              <a:path h="1254943" w="1802138">
                <a:moveTo>
                  <a:pt x="0" y="0"/>
                </a:moveTo>
                <a:lnTo>
                  <a:pt x="1802138" y="0"/>
                </a:lnTo>
                <a:lnTo>
                  <a:pt x="1802138" y="1254944"/>
                </a:lnTo>
                <a:lnTo>
                  <a:pt x="0" y="1254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2841190"/>
            <a:ext cx="11324428" cy="5877304"/>
            <a:chOff x="0" y="0"/>
            <a:chExt cx="15099238" cy="7836405"/>
          </a:xfrm>
        </p:grpSpPr>
        <p:sp>
          <p:nvSpPr>
            <p:cNvPr name="TextBox 14" id="14"/>
            <p:cNvSpPr txBox="true"/>
            <p:nvPr/>
          </p:nvSpPr>
          <p:spPr>
            <a:xfrm rot="0">
              <a:off x="0" y="-19050"/>
              <a:ext cx="15099238" cy="464396"/>
            </a:xfrm>
            <a:prstGeom prst="rect">
              <a:avLst/>
            </a:prstGeom>
          </p:spPr>
          <p:txBody>
            <a:bodyPr anchor="t" rtlCol="false" tIns="0" lIns="0" bIns="0" rIns="0">
              <a:spAutoFit/>
            </a:bodyPr>
            <a:lstStyle/>
            <a:p>
              <a:pPr algn="l" marL="474983" indent="-237491" lvl="1">
                <a:lnSpc>
                  <a:spcPts val="2860"/>
                </a:lnSpc>
                <a:buAutoNum type="arabicPeriod" startAt="1"/>
              </a:pPr>
              <a:r>
                <a:rPr lang="en-US" b="true" sz="2200">
                  <a:solidFill>
                    <a:srgbClr val="000000"/>
                  </a:solidFill>
                  <a:latin typeface="Cabin Bold"/>
                  <a:ea typeface="Cabin Bold"/>
                  <a:cs typeface="Cabin Bold"/>
                  <a:sym typeface="Cabin Bold"/>
                </a:rPr>
                <a:t>HƯỚNG TIẾP CẬN VÀ CÔNG NGHỆ SỬ DỤNG</a:t>
              </a:r>
            </a:p>
          </p:txBody>
        </p:sp>
        <p:sp>
          <p:nvSpPr>
            <p:cNvPr name="TextBox 15" id="15"/>
            <p:cNvSpPr txBox="true"/>
            <p:nvPr/>
          </p:nvSpPr>
          <p:spPr>
            <a:xfrm rot="0">
              <a:off x="0" y="911730"/>
              <a:ext cx="15099238" cy="6924675"/>
            </a:xfrm>
            <a:prstGeom prst="rect">
              <a:avLst/>
            </a:prstGeom>
          </p:spPr>
          <p:txBody>
            <a:bodyPr anchor="t" rtlCol="false" tIns="0" lIns="0" bIns="0" rIns="0">
              <a:spAutoFit/>
            </a:bodyPr>
            <a:lstStyle/>
            <a:p>
              <a:pPr algn="just" marL="539751" indent="-269876" lvl="1">
                <a:lnSpc>
                  <a:spcPts val="3750"/>
                </a:lnSpc>
                <a:buAutoNum type="arabicPeriod" startAt="1"/>
              </a:pPr>
              <a:r>
                <a:rPr lang="en-US" sz="2500">
                  <a:solidFill>
                    <a:srgbClr val="000000"/>
                  </a:solidFill>
                  <a:latin typeface="Muli Light"/>
                  <a:ea typeface="Muli Light"/>
                  <a:cs typeface="Muli Light"/>
                  <a:sym typeface="Muli Light"/>
                </a:rPr>
                <a:t>Laravel:</a:t>
              </a:r>
            </a:p>
            <a:p>
              <a:pPr algn="just" marL="1079502" indent="-359834" lvl="2">
                <a:lnSpc>
                  <a:spcPts val="3750"/>
                </a:lnSpc>
                <a:buFont typeface="Arial"/>
                <a:buChar char="⚬"/>
              </a:pPr>
              <a:r>
                <a:rPr lang="en-US" sz="2500">
                  <a:solidFill>
                    <a:srgbClr val="000000"/>
                  </a:solidFill>
                  <a:latin typeface="Muli Light"/>
                  <a:ea typeface="Muli Light"/>
                  <a:cs typeface="Muli Light"/>
                  <a:sym typeface="Muli Light"/>
                </a:rPr>
                <a:t>Framework</a:t>
              </a:r>
              <a:r>
                <a:rPr lang="en-US" sz="2500">
                  <a:solidFill>
                    <a:srgbClr val="000000"/>
                  </a:solidFill>
                  <a:latin typeface="Muli Light"/>
                  <a:ea typeface="Muli Light"/>
                  <a:cs typeface="Muli Light"/>
                  <a:sym typeface="Muli Light"/>
                </a:rPr>
                <a:t> PHP mạnh mẽ</a:t>
              </a:r>
              <a:r>
                <a:rPr lang="en-US" sz="2500">
                  <a:solidFill>
                    <a:srgbClr val="000000"/>
                  </a:solidFill>
                  <a:latin typeface="Muli Light"/>
                  <a:ea typeface="Muli Light"/>
                  <a:cs typeface="Muli Light"/>
                  <a:sym typeface="Muli Light"/>
                </a:rPr>
                <a:t>:</a:t>
              </a:r>
              <a:r>
                <a:rPr lang="en-US" sz="2500">
                  <a:solidFill>
                    <a:srgbClr val="000000"/>
                  </a:solidFill>
                  <a:latin typeface="Muli Light"/>
                  <a:ea typeface="Muli Light"/>
                  <a:cs typeface="Muli Light"/>
                  <a:sym typeface="Muli Light"/>
                </a:rPr>
                <a:t> Laravel giúp phát triển các ứng dụng web bằng cách cung cấp các công cụ mạnh mẽ như hệ thống routing, Eloquent ORM (quản lý cơ sở dữ liệu), Blade (template engine), và bảo mật cao.</a:t>
              </a:r>
            </a:p>
            <a:p>
              <a:pPr algn="just" marL="1079502" indent="-359834" lvl="2">
                <a:lnSpc>
                  <a:spcPts val="3750"/>
                </a:lnSpc>
                <a:buFont typeface="Arial"/>
                <a:buChar char="⚬"/>
              </a:pPr>
              <a:r>
                <a:rPr lang="en-US" sz="2500">
                  <a:solidFill>
                    <a:srgbClr val="000000"/>
                  </a:solidFill>
                  <a:latin typeface="Muli Light"/>
                  <a:ea typeface="Muli Light"/>
                  <a:cs typeface="Muli Light"/>
                  <a:sym typeface="Muli Light"/>
                </a:rPr>
                <a:t>Lợi ích: Laravel giúp giảm thiểu công sức lập trình, dễ dàng quản lý mã nguồn, bảo mật website, và nâng cao hiệu suất phát triển. Các tính năng như xác thực người dùng, mã hóa dữ liệu đều được tích hợp sẵn, giúp bảo vệ website khỏi các mối nguy hại như SQL injection, XSS (cross-site scripting).</a:t>
              </a:r>
            </a:p>
            <a:p>
              <a:pPr algn="just">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06/10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336100" y="3543259"/>
            <a:ext cx="3675985" cy="4027474"/>
          </a:xfrm>
          <a:custGeom>
            <a:avLst/>
            <a:gdLst/>
            <a:ahLst/>
            <a:cxnLst/>
            <a:rect r="r" b="b" t="t" l="l"/>
            <a:pathLst>
              <a:path h="4027474" w="3675985">
                <a:moveTo>
                  <a:pt x="0" y="0"/>
                </a:moveTo>
                <a:lnTo>
                  <a:pt x="3675985" y="0"/>
                </a:lnTo>
                <a:lnTo>
                  <a:pt x="3675985" y="4027474"/>
                </a:lnTo>
                <a:lnTo>
                  <a:pt x="0" y="4027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45156" y="1852351"/>
            <a:ext cx="1802138" cy="1254943"/>
          </a:xfrm>
          <a:custGeom>
            <a:avLst/>
            <a:gdLst/>
            <a:ahLst/>
            <a:cxnLst/>
            <a:rect r="r" b="b" t="t" l="l"/>
            <a:pathLst>
              <a:path h="1254943" w="1802138">
                <a:moveTo>
                  <a:pt x="0" y="0"/>
                </a:moveTo>
                <a:lnTo>
                  <a:pt x="1802138" y="0"/>
                </a:lnTo>
                <a:lnTo>
                  <a:pt x="1802138" y="1254943"/>
                </a:lnTo>
                <a:lnTo>
                  <a:pt x="0" y="125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34946" y="8115053"/>
            <a:ext cx="1802138" cy="1254943"/>
          </a:xfrm>
          <a:custGeom>
            <a:avLst/>
            <a:gdLst/>
            <a:ahLst/>
            <a:cxnLst/>
            <a:rect r="r" b="b" t="t" l="l"/>
            <a:pathLst>
              <a:path h="1254943" w="1802138">
                <a:moveTo>
                  <a:pt x="0" y="0"/>
                </a:moveTo>
                <a:lnTo>
                  <a:pt x="1802138" y="0"/>
                </a:lnTo>
                <a:lnTo>
                  <a:pt x="1802138" y="1254944"/>
                </a:lnTo>
                <a:lnTo>
                  <a:pt x="0" y="12549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219478" y="743661"/>
            <a:ext cx="13789624" cy="1762846"/>
            <a:chOff x="0" y="0"/>
            <a:chExt cx="18386166" cy="2350462"/>
          </a:xfrm>
        </p:grpSpPr>
        <p:sp>
          <p:nvSpPr>
            <p:cNvPr name="TextBox 10" id="10"/>
            <p:cNvSpPr txBox="true"/>
            <p:nvPr/>
          </p:nvSpPr>
          <p:spPr>
            <a:xfrm rot="0">
              <a:off x="0" y="0"/>
              <a:ext cx="18386166" cy="1320800"/>
            </a:xfrm>
            <a:prstGeom prst="rect">
              <a:avLst/>
            </a:prstGeom>
          </p:spPr>
          <p:txBody>
            <a:bodyPr anchor="t" rtlCol="false" tIns="0" lIns="0" bIns="0" rIns="0">
              <a:spAutoFit/>
            </a:bodyPr>
            <a:lstStyle/>
            <a:p>
              <a:pPr algn="ctr">
                <a:lnSpc>
                  <a:spcPts val="7800"/>
                </a:lnSpc>
              </a:pPr>
              <a:r>
                <a:rPr lang="en-US" b="true" sz="6500">
                  <a:solidFill>
                    <a:srgbClr val="000000"/>
                  </a:solidFill>
                  <a:latin typeface="Cabin Bold"/>
                  <a:ea typeface="Cabin Bold"/>
                  <a:cs typeface="Cabin Bold"/>
                  <a:sym typeface="Cabin Bold"/>
                </a:rPr>
                <a:t>2. Phương pháp và giải pháp thực hiện</a:t>
              </a:r>
            </a:p>
          </p:txBody>
        </p:sp>
        <p:sp>
          <p:nvSpPr>
            <p:cNvPr name="TextBox 11" id="11"/>
            <p:cNvSpPr txBox="true"/>
            <p:nvPr/>
          </p:nvSpPr>
          <p:spPr>
            <a:xfrm rot="0">
              <a:off x="0" y="1674187"/>
              <a:ext cx="18386166" cy="676275"/>
            </a:xfrm>
            <a:prstGeom prst="rect">
              <a:avLst/>
            </a:prstGeom>
          </p:spPr>
          <p:txBody>
            <a:bodyPr anchor="t" rtlCol="false" tIns="0" lIns="0" bIns="0" rIns="0">
              <a:spAutoFit/>
            </a:bodyPr>
            <a:lstStyle/>
            <a:p>
              <a:pPr algn="ctr">
                <a:lnSpc>
                  <a:spcPts val="4200"/>
                </a:lnSpc>
              </a:pPr>
            </a:p>
          </p:txBody>
        </p:sp>
      </p:grpSp>
      <p:sp>
        <p:nvSpPr>
          <p:cNvPr name="TextBox 12" id="12"/>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13" id="13"/>
          <p:cNvGrpSpPr/>
          <p:nvPr/>
        </p:nvGrpSpPr>
        <p:grpSpPr>
          <a:xfrm rot="0">
            <a:off x="4744094" y="3079315"/>
            <a:ext cx="11647376" cy="5401054"/>
            <a:chOff x="0" y="0"/>
            <a:chExt cx="15529834" cy="7201405"/>
          </a:xfrm>
        </p:grpSpPr>
        <p:sp>
          <p:nvSpPr>
            <p:cNvPr name="TextBox 14" id="14"/>
            <p:cNvSpPr txBox="true"/>
            <p:nvPr/>
          </p:nvSpPr>
          <p:spPr>
            <a:xfrm rot="0">
              <a:off x="0" y="-19050"/>
              <a:ext cx="15529834"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2. CÁC CHỨC NĂNG CHÍNH CỦA WEBSITE</a:t>
              </a:r>
            </a:p>
          </p:txBody>
        </p:sp>
        <p:sp>
          <p:nvSpPr>
            <p:cNvPr name="TextBox 15" id="15"/>
            <p:cNvSpPr txBox="true"/>
            <p:nvPr/>
          </p:nvSpPr>
          <p:spPr>
            <a:xfrm rot="0">
              <a:off x="0" y="911730"/>
              <a:ext cx="15529834" cy="6289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Tìm kiếm</a:t>
              </a:r>
              <a:r>
                <a:rPr lang="en-US" sz="2500">
                  <a:solidFill>
                    <a:srgbClr val="000000"/>
                  </a:solidFill>
                  <a:latin typeface="Muli Light"/>
                  <a:ea typeface="Muli Light"/>
                  <a:cs typeface="Muli Light"/>
                  <a:sym typeface="Muli Light"/>
                </a:rPr>
                <a:t> di tích lịch sử</a:t>
              </a:r>
            </a:p>
            <a:p>
              <a:pPr algn="just">
                <a:lnSpc>
                  <a:spcPts val="3750"/>
                </a:lnSpc>
              </a:pPr>
              <a:r>
                <a:rPr lang="en-US" sz="2500">
                  <a:solidFill>
                    <a:srgbClr val="000000"/>
                  </a:solidFill>
                  <a:latin typeface="Muli Light"/>
                  <a:ea typeface="Muli Light"/>
                  <a:cs typeface="Muli Light"/>
                  <a:sym typeface="Muli Light"/>
                </a:rPr>
                <a:t>           </a:t>
              </a:r>
              <a:r>
                <a:rPr lang="en-US" sz="2500">
                  <a:solidFill>
                    <a:srgbClr val="000000"/>
                  </a:solidFill>
                  <a:latin typeface="Muli Light"/>
                  <a:ea typeface="Muli Light"/>
                  <a:cs typeface="Muli Light"/>
                  <a:sym typeface="Muli Light"/>
                </a:rPr>
                <a:t>Người dùng có thể tìm kiếm thông tin di tích qua từ khóa hoặc danh mục.</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Thông tin chi tiết về di tích</a:t>
              </a:r>
            </a:p>
            <a:p>
              <a:pPr algn="just">
                <a:lnSpc>
                  <a:spcPts val="3750"/>
                </a:lnSpc>
              </a:pPr>
              <a:r>
                <a:rPr lang="en-US" sz="2500">
                  <a:solidFill>
                    <a:srgbClr val="000000"/>
                  </a:solidFill>
                  <a:latin typeface="Muli Light"/>
                  <a:ea typeface="Muli Light"/>
                  <a:cs typeface="Muli Light"/>
                  <a:sym typeface="Muli Light"/>
                </a:rPr>
                <a:t>           </a:t>
              </a:r>
              <a:r>
                <a:rPr lang="en-US" sz="2500">
                  <a:solidFill>
                    <a:srgbClr val="000000"/>
                  </a:solidFill>
                  <a:latin typeface="Muli Light"/>
                  <a:ea typeface="Muli Light"/>
                  <a:cs typeface="Muli Light"/>
                  <a:sym typeface="Muli Light"/>
                </a:rPr>
                <a:t>Mỗi di tích có mô tả lịch sử, giá trị văn hóa, và hình ảnh minh họa.</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Giao diện thân thiện và đáp ứng</a:t>
              </a:r>
            </a:p>
            <a:p>
              <a:pPr algn="just">
                <a:lnSpc>
                  <a:spcPts val="3750"/>
                </a:lnSpc>
              </a:pPr>
              <a:r>
                <a:rPr lang="en-US" sz="2500">
                  <a:solidFill>
                    <a:srgbClr val="000000"/>
                  </a:solidFill>
                  <a:latin typeface="Muli"/>
                  <a:ea typeface="Muli"/>
                  <a:cs typeface="Muli"/>
                  <a:sym typeface="Muli"/>
                </a:rPr>
                <a:t>           </a:t>
              </a:r>
              <a:r>
                <a:rPr lang="en-US" sz="2500">
                  <a:solidFill>
                    <a:srgbClr val="000000"/>
                  </a:solidFill>
                  <a:latin typeface="Muli Light"/>
                  <a:ea typeface="Muli Light"/>
                  <a:cs typeface="Muli Light"/>
                  <a:sym typeface="Muli Light"/>
                </a:rPr>
                <a:t>Giao</a:t>
              </a:r>
              <a:r>
                <a:rPr lang="en-US" sz="2500">
                  <a:solidFill>
                    <a:srgbClr val="000000"/>
                  </a:solidFill>
                  <a:latin typeface="Muli Light"/>
                  <a:ea typeface="Muli Light"/>
                  <a:cs typeface="Muli Light"/>
                  <a:sym typeface="Muli Light"/>
                </a:rPr>
                <a:t> diện tối ưu trên máy tính và các thiết bị khác.</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Hệ thống quản lý nội dung (CMS)</a:t>
              </a:r>
            </a:p>
            <a:p>
              <a:pPr algn="just">
                <a:lnSpc>
                  <a:spcPts val="3750"/>
                </a:lnSpc>
              </a:pPr>
              <a:r>
                <a:rPr lang="en-US" sz="2500">
                  <a:solidFill>
                    <a:srgbClr val="000000"/>
                  </a:solidFill>
                  <a:latin typeface="Muli Light"/>
                  <a:ea typeface="Muli Light"/>
                  <a:cs typeface="Muli Light"/>
                  <a:sym typeface="Muli Light"/>
                </a:rPr>
                <a:t>          </a:t>
              </a:r>
              <a:r>
                <a:rPr lang="en-US" sz="2500">
                  <a:solidFill>
                    <a:srgbClr val="000000"/>
                  </a:solidFill>
                  <a:latin typeface="Muli Light"/>
                  <a:ea typeface="Muli Light"/>
                  <a:cs typeface="Muli Light"/>
                  <a:sym typeface="Muli Light"/>
                </a:rPr>
                <a:t>Quản trị viên dễ dàng cập nhật và quản lý thông tin di tích mà không cần lập trình.</a:t>
              </a:r>
            </a:p>
            <a:p>
              <a:pPr algn="just">
                <a:lnSpc>
                  <a:spcPts val="3750"/>
                </a:lnSpc>
              </a:pPr>
            </a:p>
          </p:txBody>
        </p:sp>
      </p:gr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07/10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245696"/>
            <a:ext cx="16230600" cy="6586856"/>
            <a:chOff x="0" y="0"/>
            <a:chExt cx="5490351" cy="2228146"/>
          </a:xfrm>
        </p:grpSpPr>
        <p:sp>
          <p:nvSpPr>
            <p:cNvPr name="Freeform 3" id="3"/>
            <p:cNvSpPr/>
            <p:nvPr/>
          </p:nvSpPr>
          <p:spPr>
            <a:xfrm flipH="false" flipV="false" rot="0">
              <a:off x="0" y="0"/>
              <a:ext cx="5490351" cy="2228147"/>
            </a:xfrm>
            <a:custGeom>
              <a:avLst/>
              <a:gdLst/>
              <a:ahLst/>
              <a:cxnLst/>
              <a:rect r="r" b="b" t="t" l="l"/>
              <a:pathLst>
                <a:path h="2228147" w="5490351">
                  <a:moveTo>
                    <a:pt x="5365891" y="2228146"/>
                  </a:moveTo>
                  <a:lnTo>
                    <a:pt x="124460" y="2228146"/>
                  </a:lnTo>
                  <a:cubicBezTo>
                    <a:pt x="55880" y="2228146"/>
                    <a:pt x="0" y="2172266"/>
                    <a:pt x="0" y="2103686"/>
                  </a:cubicBezTo>
                  <a:lnTo>
                    <a:pt x="0" y="124460"/>
                  </a:lnTo>
                  <a:cubicBezTo>
                    <a:pt x="0" y="55880"/>
                    <a:pt x="55880" y="0"/>
                    <a:pt x="124460" y="0"/>
                  </a:cubicBezTo>
                  <a:lnTo>
                    <a:pt x="5365891" y="0"/>
                  </a:lnTo>
                  <a:cubicBezTo>
                    <a:pt x="5434471" y="0"/>
                    <a:pt x="5490351" y="55880"/>
                    <a:pt x="5490351" y="124460"/>
                  </a:cubicBezTo>
                  <a:lnTo>
                    <a:pt x="5490351" y="2103687"/>
                  </a:lnTo>
                  <a:cubicBezTo>
                    <a:pt x="5490351" y="2172266"/>
                    <a:pt x="5434471" y="2228147"/>
                    <a:pt x="5365891" y="2228147"/>
                  </a:cubicBezTo>
                  <a:close/>
                </a:path>
              </a:pathLst>
            </a:custGeom>
            <a:solidFill>
              <a:srgbClr val="F4EDE8"/>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5400000">
            <a:off x="3044121" y="4193956"/>
            <a:ext cx="4331071" cy="1309175"/>
          </a:xfrm>
          <a:custGeom>
            <a:avLst/>
            <a:gdLst/>
            <a:ahLst/>
            <a:cxnLst/>
            <a:rect r="r" b="b" t="t" l="l"/>
            <a:pathLst>
              <a:path h="1309175" w="4331071">
                <a:moveTo>
                  <a:pt x="0" y="0"/>
                </a:moveTo>
                <a:lnTo>
                  <a:pt x="4331071" y="0"/>
                </a:lnTo>
                <a:lnTo>
                  <a:pt x="4331071" y="1309175"/>
                </a:lnTo>
                <a:lnTo>
                  <a:pt x="0" y="1309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16367939" y="2287253"/>
            <a:ext cx="932918" cy="849804"/>
          </a:xfrm>
          <a:custGeom>
            <a:avLst/>
            <a:gdLst/>
            <a:ahLst/>
            <a:cxnLst/>
            <a:rect r="r" b="b" t="t" l="l"/>
            <a:pathLst>
              <a:path h="849804" w="932918">
                <a:moveTo>
                  <a:pt x="0" y="0"/>
                </a:moveTo>
                <a:lnTo>
                  <a:pt x="932918" y="0"/>
                </a:lnTo>
                <a:lnTo>
                  <a:pt x="932918" y="849804"/>
                </a:lnTo>
                <a:lnTo>
                  <a:pt x="0" y="8498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982461" y="7840771"/>
            <a:ext cx="1038021" cy="945542"/>
          </a:xfrm>
          <a:custGeom>
            <a:avLst/>
            <a:gdLst/>
            <a:ahLst/>
            <a:cxnLst/>
            <a:rect r="r" b="b" t="t" l="l"/>
            <a:pathLst>
              <a:path h="945542" w="1038021">
                <a:moveTo>
                  <a:pt x="0" y="0"/>
                </a:moveTo>
                <a:lnTo>
                  <a:pt x="1038020" y="0"/>
                </a:lnTo>
                <a:lnTo>
                  <a:pt x="1038020" y="945542"/>
                </a:lnTo>
                <a:lnTo>
                  <a:pt x="0" y="9455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6109244" y="4610418"/>
            <a:ext cx="10506182" cy="2543554"/>
            <a:chOff x="0" y="0"/>
            <a:chExt cx="14008243" cy="3391405"/>
          </a:xfrm>
        </p:grpSpPr>
        <p:sp>
          <p:nvSpPr>
            <p:cNvPr name="TextBox 10" id="10"/>
            <p:cNvSpPr txBox="true"/>
            <p:nvPr/>
          </p:nvSpPr>
          <p:spPr>
            <a:xfrm rot="0">
              <a:off x="0" y="-19050"/>
              <a:ext cx="14008243"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VỀ GIAO DIỆN</a:t>
              </a:r>
            </a:p>
          </p:txBody>
        </p:sp>
        <p:sp>
          <p:nvSpPr>
            <p:cNvPr name="TextBox 11" id="11"/>
            <p:cNvSpPr txBox="true"/>
            <p:nvPr/>
          </p:nvSpPr>
          <p:spPr>
            <a:xfrm rot="0">
              <a:off x="0" y="911730"/>
              <a:ext cx="14008243" cy="2479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Giao diện thân thiện, dễ sử dụng và tối ưu hóa trên máy tính và thiết bị di động.</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Tạo trải nghiệm người dùng mượt mà, dễ dàng tiếp cận thông tin.</a:t>
              </a:r>
            </a:p>
            <a:p>
              <a:pPr algn="just">
                <a:lnSpc>
                  <a:spcPts val="3750"/>
                </a:lnSpc>
              </a:pPr>
            </a:p>
          </p:txBody>
        </p:sp>
      </p:grpSp>
      <p:grpSp>
        <p:nvGrpSpPr>
          <p:cNvPr name="Group 12" id="12"/>
          <p:cNvGrpSpPr/>
          <p:nvPr/>
        </p:nvGrpSpPr>
        <p:grpSpPr>
          <a:xfrm rot="0">
            <a:off x="1099016" y="3766777"/>
            <a:ext cx="3456052" cy="2753446"/>
            <a:chOff x="0" y="0"/>
            <a:chExt cx="4608070" cy="3671262"/>
          </a:xfrm>
        </p:grpSpPr>
        <p:sp>
          <p:nvSpPr>
            <p:cNvPr name="TextBox 13" id="13"/>
            <p:cNvSpPr txBox="true"/>
            <p:nvPr/>
          </p:nvSpPr>
          <p:spPr>
            <a:xfrm rot="0">
              <a:off x="0" y="0"/>
              <a:ext cx="4608070" cy="2641600"/>
            </a:xfrm>
            <a:prstGeom prst="rect">
              <a:avLst/>
            </a:prstGeom>
          </p:spPr>
          <p:txBody>
            <a:bodyPr anchor="t" rtlCol="false" tIns="0" lIns="0" bIns="0" rIns="0">
              <a:spAutoFit/>
            </a:bodyPr>
            <a:lstStyle/>
            <a:p>
              <a:pPr algn="ctr">
                <a:lnSpc>
                  <a:spcPts val="7800"/>
                </a:lnSpc>
              </a:pPr>
              <a:r>
                <a:rPr lang="en-US" sz="6500">
                  <a:solidFill>
                    <a:srgbClr val="000000"/>
                  </a:solidFill>
                  <a:latin typeface="Cabin"/>
                  <a:ea typeface="Cabin"/>
                  <a:cs typeface="Cabin"/>
                  <a:sym typeface="Cabin"/>
                </a:rPr>
                <a:t>3. Kết quả đạt được</a:t>
              </a:r>
            </a:p>
          </p:txBody>
        </p:sp>
        <p:sp>
          <p:nvSpPr>
            <p:cNvPr name="TextBox 14" id="14"/>
            <p:cNvSpPr txBox="true"/>
            <p:nvPr/>
          </p:nvSpPr>
          <p:spPr>
            <a:xfrm rot="0">
              <a:off x="0" y="2994987"/>
              <a:ext cx="4608070" cy="676275"/>
            </a:xfrm>
            <a:prstGeom prst="rect">
              <a:avLst/>
            </a:prstGeom>
          </p:spPr>
          <p:txBody>
            <a:bodyPr anchor="t" rtlCol="false" tIns="0" lIns="0" bIns="0" rIns="0">
              <a:spAutoFit/>
            </a:bodyPr>
            <a:lstStyle/>
            <a:p>
              <a:pPr algn="ctr">
                <a:lnSpc>
                  <a:spcPts val="4200"/>
                </a:lnSpc>
              </a:pPr>
            </a:p>
          </p:txBody>
        </p:sp>
      </p:grpSp>
      <p:sp>
        <p:nvSpPr>
          <p:cNvPr name="TextBox 15" id="15"/>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sp>
        <p:nvSpPr>
          <p:cNvPr name="TextBox 16" id="16"/>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08/10</a:t>
            </a:r>
          </a:p>
        </p:txBody>
      </p:sp>
      <p:grpSp>
        <p:nvGrpSpPr>
          <p:cNvPr name="Group 17" id="17"/>
          <p:cNvGrpSpPr/>
          <p:nvPr/>
        </p:nvGrpSpPr>
        <p:grpSpPr>
          <a:xfrm rot="0">
            <a:off x="6109244" y="2543114"/>
            <a:ext cx="11150056" cy="2067304"/>
            <a:chOff x="0" y="0"/>
            <a:chExt cx="14866742" cy="2756405"/>
          </a:xfrm>
        </p:grpSpPr>
        <p:sp>
          <p:nvSpPr>
            <p:cNvPr name="TextBox 18" id="18"/>
            <p:cNvSpPr txBox="true"/>
            <p:nvPr/>
          </p:nvSpPr>
          <p:spPr>
            <a:xfrm rot="0">
              <a:off x="0" y="-19050"/>
              <a:ext cx="14866742"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VỀ MẶT KỸ THUẬT</a:t>
              </a:r>
            </a:p>
          </p:txBody>
        </p:sp>
        <p:sp>
          <p:nvSpPr>
            <p:cNvPr name="TextBox 19" id="19"/>
            <p:cNvSpPr txBox="true"/>
            <p:nvPr/>
          </p:nvSpPr>
          <p:spPr>
            <a:xfrm rot="0">
              <a:off x="0" y="911730"/>
              <a:ext cx="14866742" cy="1844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Website hoàn chỉnh, hoạt động ổn định trên nền tảng XAMPP.</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Cơ sở dữ liệu được thiết kế tối ưu, bảo mật và dễ dàng truy xuất thông tin.</a:t>
              </a:r>
            </a:p>
            <a:p>
              <a:pPr algn="just">
                <a:lnSpc>
                  <a:spcPts val="3750"/>
                </a:lnSpc>
              </a:pPr>
            </a:p>
          </p:txBody>
        </p:sp>
      </p:grpSp>
      <p:grpSp>
        <p:nvGrpSpPr>
          <p:cNvPr name="Group 20" id="20"/>
          <p:cNvGrpSpPr/>
          <p:nvPr/>
        </p:nvGrpSpPr>
        <p:grpSpPr>
          <a:xfrm rot="0">
            <a:off x="6109244" y="6714746"/>
            <a:ext cx="10898106" cy="2543554"/>
            <a:chOff x="0" y="0"/>
            <a:chExt cx="14530807" cy="3391405"/>
          </a:xfrm>
        </p:grpSpPr>
        <p:sp>
          <p:nvSpPr>
            <p:cNvPr name="TextBox 21" id="21"/>
            <p:cNvSpPr txBox="true"/>
            <p:nvPr/>
          </p:nvSpPr>
          <p:spPr>
            <a:xfrm rot="0">
              <a:off x="0" y="-19050"/>
              <a:ext cx="14530807"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VỀ ỨNG DỤNG THỰC TẾ</a:t>
              </a:r>
            </a:p>
          </p:txBody>
        </p:sp>
        <p:sp>
          <p:nvSpPr>
            <p:cNvPr name="TextBox 22" id="22"/>
            <p:cNvSpPr txBox="true"/>
            <p:nvPr/>
          </p:nvSpPr>
          <p:spPr>
            <a:xfrm rot="0">
              <a:off x="0" y="911730"/>
              <a:ext cx="14530807" cy="2479675"/>
            </a:xfrm>
            <a:prstGeom prst="rect">
              <a:avLst/>
            </a:prstGeom>
          </p:spPr>
          <p:txBody>
            <a:bodyPr anchor="t" rtlCol="false" tIns="0" lIns="0" bIns="0" rIns="0">
              <a:spAutoFit/>
            </a:bodyPr>
            <a:lstStyle/>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Giới thiệu và quảng bá các di tích lịch sử, giúp nâng cao nhận thức cộng đồng về văn hóa Trà Vinh.</a:t>
              </a:r>
            </a:p>
            <a:p>
              <a:pPr algn="just" marL="539751" indent="-269876" lvl="1">
                <a:lnSpc>
                  <a:spcPts val="3750"/>
                </a:lnSpc>
                <a:buFont typeface="Arial"/>
                <a:buChar char="•"/>
              </a:pPr>
              <a:r>
                <a:rPr lang="en-US" sz="2500">
                  <a:solidFill>
                    <a:srgbClr val="000000"/>
                  </a:solidFill>
                  <a:latin typeface="Muli Light"/>
                  <a:ea typeface="Muli Light"/>
                  <a:cs typeface="Muli Light"/>
                  <a:sym typeface="Muli Light"/>
                </a:rPr>
                <a:t>Thúc đẩy phát triển du lịch địa phương và bảo tồn các giá trị lịch sử.</a:t>
              </a:r>
            </a:p>
            <a:p>
              <a:pPr algn="just">
                <a:lnSpc>
                  <a:spcPts val="375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EDE8"/>
        </a:solidFill>
      </p:bgPr>
    </p:bg>
    <p:spTree>
      <p:nvGrpSpPr>
        <p:cNvPr id="1" name=""/>
        <p:cNvGrpSpPr/>
        <p:nvPr/>
      </p:nvGrpSpPr>
      <p:grpSpPr>
        <a:xfrm>
          <a:off x="0" y="0"/>
          <a:ext cx="0" cy="0"/>
          <a:chOff x="0" y="0"/>
          <a:chExt cx="0" cy="0"/>
        </a:xfrm>
      </p:grpSpPr>
      <p:grpSp>
        <p:nvGrpSpPr>
          <p:cNvPr name="Group 2" id="2"/>
          <p:cNvGrpSpPr/>
          <p:nvPr/>
        </p:nvGrpSpPr>
        <p:grpSpPr>
          <a:xfrm rot="0">
            <a:off x="1028700" y="2056052"/>
            <a:ext cx="16230600" cy="7001888"/>
            <a:chOff x="0" y="0"/>
            <a:chExt cx="5490351" cy="2368540"/>
          </a:xfrm>
        </p:grpSpPr>
        <p:sp>
          <p:nvSpPr>
            <p:cNvPr name="Freeform 3" id="3"/>
            <p:cNvSpPr/>
            <p:nvPr/>
          </p:nvSpPr>
          <p:spPr>
            <a:xfrm flipH="false" flipV="false" rot="0">
              <a:off x="0" y="0"/>
              <a:ext cx="5490351" cy="2368540"/>
            </a:xfrm>
            <a:custGeom>
              <a:avLst/>
              <a:gdLst/>
              <a:ahLst/>
              <a:cxnLst/>
              <a:rect r="r" b="b" t="t" l="l"/>
              <a:pathLst>
                <a:path h="2368540" w="5490351">
                  <a:moveTo>
                    <a:pt x="5365891" y="2368540"/>
                  </a:moveTo>
                  <a:lnTo>
                    <a:pt x="124460" y="2368540"/>
                  </a:lnTo>
                  <a:cubicBezTo>
                    <a:pt x="55880" y="2368540"/>
                    <a:pt x="0" y="2312660"/>
                    <a:pt x="0" y="2244080"/>
                  </a:cubicBezTo>
                  <a:lnTo>
                    <a:pt x="0" y="124460"/>
                  </a:lnTo>
                  <a:cubicBezTo>
                    <a:pt x="0" y="55880"/>
                    <a:pt x="55880" y="0"/>
                    <a:pt x="124460" y="0"/>
                  </a:cubicBezTo>
                  <a:lnTo>
                    <a:pt x="5365891" y="0"/>
                  </a:lnTo>
                  <a:cubicBezTo>
                    <a:pt x="5434471" y="0"/>
                    <a:pt x="5490351" y="55880"/>
                    <a:pt x="5490351" y="124460"/>
                  </a:cubicBezTo>
                  <a:lnTo>
                    <a:pt x="5490351" y="2244080"/>
                  </a:lnTo>
                  <a:cubicBezTo>
                    <a:pt x="5490351" y="2312660"/>
                    <a:pt x="5434471" y="2368540"/>
                    <a:pt x="5365891" y="2368540"/>
                  </a:cubicBezTo>
                  <a:close/>
                </a:path>
              </a:pathLst>
            </a:custGeom>
            <a:solidFill>
              <a:srgbClr val="FCFBF7"/>
            </a:solidFill>
          </p:spPr>
        </p:sp>
      </p:grpSp>
      <p:sp>
        <p:nvSpPr>
          <p:cNvPr name="AutoShape 4" id="4"/>
          <p:cNvSpPr/>
          <p:nvPr/>
        </p:nvSpPr>
        <p:spPr>
          <a:xfrm rot="0">
            <a:off x="0" y="9053177"/>
            <a:ext cx="18288000" cy="0"/>
          </a:xfrm>
          <a:prstGeom prst="line">
            <a:avLst/>
          </a:prstGeom>
          <a:ln cap="flat" w="9525">
            <a:solidFill>
              <a:srgbClr val="000000">
                <a:alpha val="29804"/>
              </a:srgbClr>
            </a:solidFill>
            <a:prstDash val="solid"/>
            <a:headEnd type="none" len="sm" w="sm"/>
            <a:tailEnd type="none" len="sm" w="sm"/>
          </a:ln>
        </p:spPr>
      </p:sp>
      <p:sp>
        <p:nvSpPr>
          <p:cNvPr name="AutoShape 5" id="5"/>
          <p:cNvSpPr/>
          <p:nvPr/>
        </p:nvSpPr>
        <p:spPr>
          <a:xfrm rot="5400000">
            <a:off x="8557467" y="9671892"/>
            <a:ext cx="1220692" cy="0"/>
          </a:xfrm>
          <a:prstGeom prst="line">
            <a:avLst/>
          </a:prstGeom>
          <a:ln cap="flat" w="9525">
            <a:solidFill>
              <a:srgbClr val="000000">
                <a:alpha val="29804"/>
              </a:srgbClr>
            </a:solidFill>
            <a:prstDash val="solid"/>
            <a:headEnd type="none" len="sm" w="sm"/>
            <a:tailEnd type="none" len="sm" w="sm"/>
          </a:ln>
        </p:spPr>
      </p:sp>
      <p:sp>
        <p:nvSpPr>
          <p:cNvPr name="Freeform 6" id="6"/>
          <p:cNvSpPr/>
          <p:nvPr/>
        </p:nvSpPr>
        <p:spPr>
          <a:xfrm flipH="false" flipV="false" rot="0">
            <a:off x="12803590" y="2056052"/>
            <a:ext cx="4148310" cy="4544961"/>
          </a:xfrm>
          <a:custGeom>
            <a:avLst/>
            <a:gdLst/>
            <a:ahLst/>
            <a:cxnLst/>
            <a:rect r="r" b="b" t="t" l="l"/>
            <a:pathLst>
              <a:path h="4544961" w="4148310">
                <a:moveTo>
                  <a:pt x="0" y="0"/>
                </a:moveTo>
                <a:lnTo>
                  <a:pt x="4148310" y="0"/>
                </a:lnTo>
                <a:lnTo>
                  <a:pt x="4148310" y="4544961"/>
                </a:lnTo>
                <a:lnTo>
                  <a:pt x="0" y="45449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110990" y="5143500"/>
            <a:ext cx="4222276" cy="4114800"/>
          </a:xfrm>
          <a:custGeom>
            <a:avLst/>
            <a:gdLst/>
            <a:ahLst/>
            <a:cxnLst/>
            <a:rect r="r" b="b" t="t" l="l"/>
            <a:pathLst>
              <a:path h="4114800" w="4222276">
                <a:moveTo>
                  <a:pt x="0" y="0"/>
                </a:moveTo>
                <a:lnTo>
                  <a:pt x="4222276" y="0"/>
                </a:lnTo>
                <a:lnTo>
                  <a:pt x="42222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4877745" y="9512575"/>
            <a:ext cx="2381555" cy="264093"/>
          </a:xfrm>
          <a:prstGeom prst="rect">
            <a:avLst/>
          </a:prstGeom>
        </p:spPr>
        <p:txBody>
          <a:bodyPr anchor="t" rtlCol="false" tIns="0" lIns="0" bIns="0" rIns="0">
            <a:spAutoFit/>
          </a:bodyPr>
          <a:lstStyle/>
          <a:p>
            <a:pPr algn="r">
              <a:lnSpc>
                <a:spcPts val="2240"/>
              </a:lnSpc>
            </a:pPr>
            <a:r>
              <a:rPr lang="en-US" sz="1600">
                <a:solidFill>
                  <a:srgbClr val="000000"/>
                </a:solidFill>
                <a:latin typeface="Cabin"/>
                <a:ea typeface="Cabin"/>
                <a:cs typeface="Cabin"/>
                <a:sym typeface="Cabin"/>
              </a:rPr>
              <a:t>TIẾP THEO</a:t>
            </a:r>
          </a:p>
        </p:txBody>
      </p:sp>
      <p:grpSp>
        <p:nvGrpSpPr>
          <p:cNvPr name="Group 9" id="9"/>
          <p:cNvGrpSpPr/>
          <p:nvPr/>
        </p:nvGrpSpPr>
        <p:grpSpPr>
          <a:xfrm rot="0">
            <a:off x="1926984" y="2506507"/>
            <a:ext cx="11064566" cy="3019804"/>
            <a:chOff x="0" y="0"/>
            <a:chExt cx="14752755" cy="4026405"/>
          </a:xfrm>
        </p:grpSpPr>
        <p:sp>
          <p:nvSpPr>
            <p:cNvPr name="TextBox 10" id="10"/>
            <p:cNvSpPr txBox="true"/>
            <p:nvPr/>
          </p:nvSpPr>
          <p:spPr>
            <a:xfrm rot="0">
              <a:off x="0" y="-19050"/>
              <a:ext cx="14752755"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Ý NGHĨA CỦA ĐỀ TÀI</a:t>
              </a:r>
            </a:p>
          </p:txBody>
        </p:sp>
        <p:sp>
          <p:nvSpPr>
            <p:cNvPr name="TextBox 11" id="11"/>
            <p:cNvSpPr txBox="true"/>
            <p:nvPr/>
          </p:nvSpPr>
          <p:spPr>
            <a:xfrm rot="0">
              <a:off x="0" y="911730"/>
              <a:ext cx="14752755" cy="31146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Bảo tồn văn hóa và lịch sử: website giúp bảo tồn và phát huy giá trị các di tích lịch sử của Trà Vinh, tạo cầu nối giữa di sản và cộng đồng.</a:t>
              </a:r>
            </a:p>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Quảng bá du lịch: thúc đẩy du lịch địa phương, giúp du khách dễ dàng tiếp cận thông tin về các di tích.</a:t>
              </a:r>
            </a:p>
            <a:p>
              <a:pPr algn="l">
                <a:lnSpc>
                  <a:spcPts val="3750"/>
                </a:lnSpc>
              </a:pPr>
            </a:p>
          </p:txBody>
        </p:sp>
      </p:grpSp>
      <p:sp>
        <p:nvSpPr>
          <p:cNvPr name="TextBox 12" id="12"/>
          <p:cNvSpPr txBox="true"/>
          <p:nvPr/>
        </p:nvSpPr>
        <p:spPr>
          <a:xfrm rot="0">
            <a:off x="1028700" y="9512542"/>
            <a:ext cx="2381555" cy="264159"/>
          </a:xfrm>
          <a:prstGeom prst="rect">
            <a:avLst/>
          </a:prstGeom>
        </p:spPr>
        <p:txBody>
          <a:bodyPr anchor="t" rtlCol="false" tIns="0" lIns="0" bIns="0" rIns="0">
            <a:spAutoFit/>
          </a:bodyPr>
          <a:lstStyle/>
          <a:p>
            <a:pPr algn="l">
              <a:lnSpc>
                <a:spcPts val="2240"/>
              </a:lnSpc>
            </a:pPr>
            <a:r>
              <a:rPr lang="en-US" sz="1600">
                <a:solidFill>
                  <a:srgbClr val="000000"/>
                </a:solidFill>
                <a:latin typeface="Cabin"/>
                <a:ea typeface="Cabin"/>
                <a:cs typeface="Cabin"/>
                <a:sym typeface="Cabin"/>
              </a:rPr>
              <a:t>09/10</a:t>
            </a:r>
          </a:p>
        </p:txBody>
      </p:sp>
      <p:grpSp>
        <p:nvGrpSpPr>
          <p:cNvPr name="Group 13" id="13"/>
          <p:cNvGrpSpPr/>
          <p:nvPr/>
        </p:nvGrpSpPr>
        <p:grpSpPr>
          <a:xfrm rot="0">
            <a:off x="4890487" y="0"/>
            <a:ext cx="8554650" cy="2753446"/>
            <a:chOff x="0" y="0"/>
            <a:chExt cx="11406200" cy="3671262"/>
          </a:xfrm>
        </p:grpSpPr>
        <p:sp>
          <p:nvSpPr>
            <p:cNvPr name="TextBox 14" id="14"/>
            <p:cNvSpPr txBox="true"/>
            <p:nvPr/>
          </p:nvSpPr>
          <p:spPr>
            <a:xfrm rot="0">
              <a:off x="0" y="0"/>
              <a:ext cx="11406200" cy="2641600"/>
            </a:xfrm>
            <a:prstGeom prst="rect">
              <a:avLst/>
            </a:prstGeom>
          </p:spPr>
          <p:txBody>
            <a:bodyPr anchor="t" rtlCol="false" tIns="0" lIns="0" bIns="0" rIns="0">
              <a:spAutoFit/>
            </a:bodyPr>
            <a:lstStyle/>
            <a:p>
              <a:pPr algn="ctr">
                <a:lnSpc>
                  <a:spcPts val="7800"/>
                </a:lnSpc>
              </a:pPr>
            </a:p>
            <a:p>
              <a:pPr algn="ctr">
                <a:lnSpc>
                  <a:spcPts val="7800"/>
                </a:lnSpc>
              </a:pPr>
              <a:r>
                <a:rPr lang="en-US" b="true" sz="6500">
                  <a:solidFill>
                    <a:srgbClr val="000000"/>
                  </a:solidFill>
                  <a:latin typeface="Cabin Bold"/>
                  <a:ea typeface="Cabin Bold"/>
                  <a:cs typeface="Cabin Bold"/>
                  <a:sym typeface="Cabin Bold"/>
                </a:rPr>
                <a:t>4. Kết luận và đóng góp</a:t>
              </a:r>
            </a:p>
          </p:txBody>
        </p:sp>
        <p:sp>
          <p:nvSpPr>
            <p:cNvPr name="TextBox 15" id="15"/>
            <p:cNvSpPr txBox="true"/>
            <p:nvPr/>
          </p:nvSpPr>
          <p:spPr>
            <a:xfrm rot="0">
              <a:off x="0" y="2994987"/>
              <a:ext cx="11406200" cy="676275"/>
            </a:xfrm>
            <a:prstGeom prst="rect">
              <a:avLst/>
            </a:prstGeom>
          </p:spPr>
          <p:txBody>
            <a:bodyPr anchor="t" rtlCol="false" tIns="0" lIns="0" bIns="0" rIns="0">
              <a:spAutoFit/>
            </a:bodyPr>
            <a:lstStyle/>
            <a:p>
              <a:pPr algn="ctr">
                <a:lnSpc>
                  <a:spcPts val="4200"/>
                </a:lnSpc>
              </a:pPr>
            </a:p>
          </p:txBody>
        </p:sp>
      </p:grpSp>
      <p:grpSp>
        <p:nvGrpSpPr>
          <p:cNvPr name="Group 16" id="16"/>
          <p:cNvGrpSpPr/>
          <p:nvPr/>
        </p:nvGrpSpPr>
        <p:grpSpPr>
          <a:xfrm rot="0">
            <a:off x="1926984" y="5541567"/>
            <a:ext cx="11064566" cy="3019804"/>
            <a:chOff x="0" y="0"/>
            <a:chExt cx="14752755" cy="4026405"/>
          </a:xfrm>
        </p:grpSpPr>
        <p:sp>
          <p:nvSpPr>
            <p:cNvPr name="TextBox 17" id="17"/>
            <p:cNvSpPr txBox="true"/>
            <p:nvPr/>
          </p:nvSpPr>
          <p:spPr>
            <a:xfrm rot="0">
              <a:off x="0" y="-19050"/>
              <a:ext cx="14752755" cy="464396"/>
            </a:xfrm>
            <a:prstGeom prst="rect">
              <a:avLst/>
            </a:prstGeom>
          </p:spPr>
          <p:txBody>
            <a:bodyPr anchor="t" rtlCol="false" tIns="0" lIns="0" bIns="0" rIns="0">
              <a:spAutoFit/>
            </a:bodyPr>
            <a:lstStyle/>
            <a:p>
              <a:pPr algn="l">
                <a:lnSpc>
                  <a:spcPts val="2860"/>
                </a:lnSpc>
              </a:pPr>
              <a:r>
                <a:rPr lang="en-US" b="true" sz="2200">
                  <a:solidFill>
                    <a:srgbClr val="000000"/>
                  </a:solidFill>
                  <a:latin typeface="Cabin Bold"/>
                  <a:ea typeface="Cabin Bold"/>
                  <a:cs typeface="Cabin Bold"/>
                  <a:sym typeface="Cabin Bold"/>
                </a:rPr>
                <a:t>ĐỊNH HƯỚNG PHÁT TRIỂN</a:t>
              </a:r>
            </a:p>
          </p:txBody>
        </p:sp>
        <p:sp>
          <p:nvSpPr>
            <p:cNvPr name="TextBox 18" id="18"/>
            <p:cNvSpPr txBox="true"/>
            <p:nvPr/>
          </p:nvSpPr>
          <p:spPr>
            <a:xfrm rot="0">
              <a:off x="0" y="911730"/>
              <a:ext cx="14752755" cy="31146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Cải thiện tính năng: Phát triển các tính năng mới như đa ngôn ngữ, tích hợp AI chatbot hỗ trợ du khách.</a:t>
              </a:r>
            </a:p>
            <a:p>
              <a:pPr algn="l" marL="539751" indent="-269876" lvl="1">
                <a:lnSpc>
                  <a:spcPts val="3750"/>
                </a:lnSpc>
                <a:buFont typeface="Arial"/>
                <a:buChar char="•"/>
              </a:pPr>
              <a:r>
                <a:rPr lang="en-US" sz="2500">
                  <a:solidFill>
                    <a:srgbClr val="000000"/>
                  </a:solidFill>
                  <a:latin typeface="Muli Light"/>
                  <a:ea typeface="Muli Light"/>
                  <a:cs typeface="Muli Light"/>
                  <a:sym typeface="Muli Light"/>
                </a:rPr>
                <a:t>Mở rộng ứng dụng: Tạo ứng dụng di động, mở rộng phạm vi di tích và nâng cao trải nghiệm người dùng.</a:t>
              </a:r>
            </a:p>
            <a:p>
              <a:pPr algn="l">
                <a:lnSpc>
                  <a:spcPts val="375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DAGbcJBFmsM</dc:identifier>
  <dcterms:modified xsi:type="dcterms:W3CDTF">2011-08-01T06:04:30Z</dcterms:modified>
  <cp:revision>1</cp:revision>
  <dc:title>Báo Cáo CSN</dc:title>
</cp:coreProperties>
</file>