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bc1a9fd2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bc1a9fd2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bc1a9fd2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bc1a9fd2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c1a9fd2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c1a9fd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bc1a9fd2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bc1a9fd2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bc1a9fd2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bc1a9fd2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c1a9fd2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c1a9fd2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bc1a9fd2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bc1a9fd2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7775" y="408225"/>
            <a:ext cx="8223300" cy="123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Le zoning</a:t>
            </a:r>
            <a:endParaRPr/>
          </a:p>
        </p:txBody>
      </p:sp>
      <p:sp>
        <p:nvSpPr>
          <p:cNvPr id="55" name="Google Shape;55;p13"/>
          <p:cNvSpPr txBox="1"/>
          <p:nvPr>
            <p:ph idx="1" type="subTitle"/>
          </p:nvPr>
        </p:nvSpPr>
        <p:spPr>
          <a:xfrm>
            <a:off x="311700" y="1737850"/>
            <a:ext cx="8700000" cy="32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sz="2300">
                <a:solidFill>
                  <a:srgbClr val="666666"/>
                </a:solidFill>
                <a:highlight>
                  <a:srgbClr val="FFFFFF"/>
                </a:highlight>
              </a:rPr>
              <a:t>Le </a:t>
            </a:r>
            <a:r>
              <a:rPr b="1" lang="fr" sz="2300">
                <a:solidFill>
                  <a:srgbClr val="666666"/>
                </a:solidFill>
                <a:highlight>
                  <a:srgbClr val="FFFFFF"/>
                </a:highlight>
              </a:rPr>
              <a:t>zoning</a:t>
            </a:r>
            <a:r>
              <a:rPr lang="fr" sz="2300">
                <a:solidFill>
                  <a:srgbClr val="666666"/>
                </a:solidFill>
                <a:highlight>
                  <a:srgbClr val="FFFFFF"/>
                </a:highlight>
              </a:rPr>
              <a:t> est une schématisation grossière de ce que sera lfuture page web. On utilise des blocs pour déterminer où s</a:t>
            </a:r>
            <a:r>
              <a:rPr lang="fr" sz="2300">
                <a:solidFill>
                  <a:srgbClr val="666666"/>
                </a:solidFill>
                <a:highlight>
                  <a:srgbClr val="FFFFFF"/>
                </a:highlight>
              </a:rPr>
              <a:t>e </a:t>
            </a:r>
            <a:r>
              <a:rPr lang="fr" sz="2300">
                <a:solidFill>
                  <a:srgbClr val="666666"/>
                </a:solidFill>
                <a:highlight>
                  <a:srgbClr val="FFFFFF"/>
                </a:highlight>
              </a:rPr>
              <a:t>trouveront les contenus et fonctionnalités. Cette étape a généralement lieu après la création d’une arborescence, il arrive quelquefois qu’elle soit réalisée en parallèle.</a:t>
            </a:r>
            <a:endParaRPr sz="2300">
              <a:solidFill>
                <a:srgbClr val="666666"/>
              </a:solidFill>
              <a:highlight>
                <a:srgbClr val="FFFFFF"/>
              </a:highlight>
            </a:endParaRPr>
          </a:p>
          <a:p>
            <a:pPr indent="0" lvl="0" marL="0" rtl="0" algn="ctr">
              <a:spcBef>
                <a:spcPts val="0"/>
              </a:spcBef>
              <a:spcAft>
                <a:spcPts val="0"/>
              </a:spcAft>
              <a:buNone/>
            </a:pPr>
            <a:r>
              <a:rPr lang="fr" sz="2300">
                <a:solidFill>
                  <a:srgbClr val="666666"/>
                </a:solidFill>
                <a:highlight>
                  <a:srgbClr val="FFFFFF"/>
                </a:highlight>
              </a:rPr>
              <a:t>Définir l’organisation générale des pages est l’occasion de présenter une première approche au client ou décisionnaire. Celui-ci pourra alors valider ou réajuster les grands axes avant la réalisation des wireframes.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sz="3355"/>
              <a:t>   Le Wireframe</a:t>
            </a:r>
            <a:endParaRPr sz="3355"/>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2400"/>
              </a:spcBef>
              <a:spcAft>
                <a:spcPts val="0"/>
              </a:spcAft>
              <a:buClr>
                <a:schemeClr val="dk1"/>
              </a:buClr>
              <a:buSzPct val="39285"/>
              <a:buFont typeface="Arial"/>
              <a:buNone/>
            </a:pPr>
            <a:r>
              <a:rPr lang="fr" sz="2800">
                <a:solidFill>
                  <a:srgbClr val="191919"/>
                </a:solidFill>
              </a:rPr>
              <a:t>Le wireframe est plus détaillé que le zoning. Il présente les animations, le fonctionnement de la page et le type de contenus qui composent chaque grande zone de la page. Grâce à lui, vous évaluez l’ergonomie et veillez à ce que l’expérience utilisateur (UX : User eXperience dans le jargon du web) soit optimale.</a:t>
            </a:r>
            <a:endParaRPr sz="2800">
              <a:solidFill>
                <a:srgbClr val="191919"/>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flipH="1" rot="10800000">
            <a:off x="784850" y="84225"/>
            <a:ext cx="8047500" cy="50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a:p>
            <a:pPr indent="0" lvl="0" marL="0" rtl="0" algn="l">
              <a:spcBef>
                <a:spcPts val="0"/>
              </a:spcBef>
              <a:spcAft>
                <a:spcPts val="0"/>
              </a:spcAft>
              <a:buNone/>
            </a:pPr>
            <a:r>
              <a:t/>
            </a:r>
            <a:endParaRPr sz="3355"/>
          </a:p>
        </p:txBody>
      </p:sp>
      <p:sp>
        <p:nvSpPr>
          <p:cNvPr id="67" name="Google Shape;67;p15"/>
          <p:cNvSpPr txBox="1"/>
          <p:nvPr>
            <p:ph idx="1" type="body"/>
          </p:nvPr>
        </p:nvSpPr>
        <p:spPr>
          <a:xfrm>
            <a:off x="-700750" y="84225"/>
            <a:ext cx="700800" cy="48078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None/>
            </a:pPr>
            <a:r>
              <a:t/>
            </a:r>
            <a:endParaRPr sz="2800">
              <a:solidFill>
                <a:srgbClr val="191919"/>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rPr lang="fr"/>
              <a:t>z</a:t>
            </a:r>
            <a:endParaRPr/>
          </a:p>
        </p:txBody>
      </p:sp>
      <p:pic>
        <p:nvPicPr>
          <p:cNvPr id="68" name="Google Shape;68;p15"/>
          <p:cNvPicPr preferRelativeResize="0"/>
          <p:nvPr/>
        </p:nvPicPr>
        <p:blipFill rotWithShape="1">
          <a:blip r:embed="rId3">
            <a:alphaModFix/>
          </a:blip>
          <a:srcRect b="0" l="0" r="0" t="6585"/>
          <a:stretch/>
        </p:blipFill>
        <p:spPr>
          <a:xfrm>
            <a:off x="1345450" y="826875"/>
            <a:ext cx="2704875" cy="4176451"/>
          </a:xfrm>
          <a:prstGeom prst="rect">
            <a:avLst/>
          </a:prstGeom>
          <a:noFill/>
          <a:ln>
            <a:noFill/>
          </a:ln>
        </p:spPr>
      </p:pic>
      <p:pic>
        <p:nvPicPr>
          <p:cNvPr id="69" name="Google Shape;69;p15"/>
          <p:cNvPicPr preferRelativeResize="0"/>
          <p:nvPr/>
        </p:nvPicPr>
        <p:blipFill>
          <a:blip r:embed="rId4">
            <a:alphaModFix/>
          </a:blip>
          <a:stretch>
            <a:fillRect/>
          </a:stretch>
        </p:blipFill>
        <p:spPr>
          <a:xfrm>
            <a:off x="5909700" y="925850"/>
            <a:ext cx="2704875" cy="3978500"/>
          </a:xfrm>
          <a:prstGeom prst="rect">
            <a:avLst/>
          </a:prstGeom>
          <a:noFill/>
          <a:ln>
            <a:noFill/>
          </a:ln>
        </p:spPr>
      </p:pic>
      <p:sp>
        <p:nvSpPr>
          <p:cNvPr id="70" name="Google Shape;70;p15"/>
          <p:cNvSpPr txBox="1"/>
          <p:nvPr/>
        </p:nvSpPr>
        <p:spPr>
          <a:xfrm>
            <a:off x="1228650" y="406425"/>
            <a:ext cx="2704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          </a:t>
            </a:r>
            <a:r>
              <a:rPr lang="fr" sz="2100"/>
              <a:t>zoning</a:t>
            </a:r>
            <a:endParaRPr sz="2100"/>
          </a:p>
        </p:txBody>
      </p:sp>
      <p:sp>
        <p:nvSpPr>
          <p:cNvPr id="71" name="Google Shape;71;p15"/>
          <p:cNvSpPr txBox="1"/>
          <p:nvPr/>
        </p:nvSpPr>
        <p:spPr>
          <a:xfrm>
            <a:off x="6035775" y="322350"/>
            <a:ext cx="257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       </a:t>
            </a:r>
            <a:r>
              <a:rPr lang="fr" sz="2400"/>
              <a:t>wareframe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a:t>
            </a:r>
            <a:r>
              <a:rPr lang="fr" sz="3688"/>
              <a:t>La maquette</a:t>
            </a:r>
            <a:endParaRPr sz="3688"/>
          </a:p>
        </p:txBody>
      </p:sp>
      <p:sp>
        <p:nvSpPr>
          <p:cNvPr id="77" name="Google Shape;77;p16"/>
          <p:cNvSpPr txBox="1"/>
          <p:nvPr>
            <p:ph idx="1" type="body"/>
          </p:nvPr>
        </p:nvSpPr>
        <p:spPr>
          <a:xfrm>
            <a:off x="224250" y="1373475"/>
            <a:ext cx="8919900" cy="3279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100"/>
              </a:spcBef>
              <a:spcAft>
                <a:spcPts val="0"/>
              </a:spcAft>
              <a:buNone/>
            </a:pPr>
            <a:r>
              <a:rPr lang="fr" sz="5967">
                <a:solidFill>
                  <a:schemeClr val="dk1"/>
                </a:solidFill>
              </a:rPr>
              <a:t>Une maquette est une réalisation en volume, en 3D, qui a pour but de montrer à quoi va ressembler le produit.</a:t>
            </a:r>
            <a:endParaRPr sz="5967">
              <a:solidFill>
                <a:schemeClr val="dk1"/>
              </a:solidFill>
            </a:endParaRPr>
          </a:p>
          <a:p>
            <a:pPr indent="0" lvl="0" marL="0" rtl="0" algn="l">
              <a:lnSpc>
                <a:spcPct val="150000"/>
              </a:lnSpc>
              <a:spcBef>
                <a:spcPts val="1100"/>
              </a:spcBef>
              <a:spcAft>
                <a:spcPts val="0"/>
              </a:spcAft>
              <a:buNone/>
            </a:pPr>
            <a:r>
              <a:rPr lang="fr" sz="5967">
                <a:solidFill>
                  <a:schemeClr val="dk1"/>
                </a:solidFill>
              </a:rPr>
              <a:t>Une maquette peut être créée avec différents matériaux.</a:t>
            </a:r>
            <a:endParaRPr sz="5967">
              <a:solidFill>
                <a:schemeClr val="dk1"/>
              </a:solidFill>
            </a:endParaRPr>
          </a:p>
          <a:p>
            <a:pPr indent="0" lvl="0" marL="0" rtl="0" algn="l">
              <a:lnSpc>
                <a:spcPct val="150000"/>
              </a:lnSpc>
              <a:spcBef>
                <a:spcPts val="1100"/>
              </a:spcBef>
              <a:spcAft>
                <a:spcPts val="0"/>
              </a:spcAft>
              <a:buNone/>
            </a:pPr>
            <a:r>
              <a:rPr lang="fr" sz="5967">
                <a:solidFill>
                  <a:schemeClr val="dk1"/>
                </a:solidFill>
              </a:rPr>
              <a:t>En fonction de vos besoins, la maquette peu être à échelle réduite (différentes échelles possibles) ou échelle 1 (taille réelle).</a:t>
            </a:r>
            <a:endParaRPr sz="5967">
              <a:solidFill>
                <a:schemeClr val="dk1"/>
              </a:solidFill>
            </a:endParaRPr>
          </a:p>
          <a:p>
            <a:pPr indent="0" lvl="0" marL="0" rtl="0" algn="l">
              <a:lnSpc>
                <a:spcPct val="150000"/>
              </a:lnSpc>
              <a:spcBef>
                <a:spcPts val="1100"/>
              </a:spcBef>
              <a:spcAft>
                <a:spcPts val="0"/>
              </a:spcAft>
              <a:buNone/>
            </a:pPr>
            <a:r>
              <a:rPr lang="fr" sz="5967">
                <a:solidFill>
                  <a:schemeClr val="dk1"/>
                </a:solidFill>
              </a:rPr>
              <a:t>Une maquette est idéale si vous souhaitez montrer votre projet ou visualiser le résultat de votre design.</a:t>
            </a:r>
            <a:endParaRPr sz="5967">
              <a:solidFill>
                <a:schemeClr val="dk1"/>
              </a:solidFill>
            </a:endParaRPr>
          </a:p>
          <a:p>
            <a:pPr indent="0" lvl="0" marL="0" rtl="0" algn="l">
              <a:lnSpc>
                <a:spcPct val="150000"/>
              </a:lnSpc>
              <a:spcBef>
                <a:spcPts val="1100"/>
              </a:spcBef>
              <a:spcAft>
                <a:spcPts val="0"/>
              </a:spcAft>
              <a:buNone/>
            </a:pPr>
            <a:r>
              <a:rPr lang="fr" sz="5967">
                <a:solidFill>
                  <a:schemeClr val="dk1"/>
                </a:solidFill>
              </a:rPr>
              <a:t>Plusieurs maquettes peuvent être réalisées en fonction des besoins et ajustements nécessaire à l’amélioration du concept.</a:t>
            </a:r>
            <a:endParaRPr sz="5967">
              <a:solidFill>
                <a:schemeClr val="dk1"/>
              </a:solidFill>
            </a:endParaRPr>
          </a:p>
          <a:p>
            <a:pPr indent="0" lvl="0" marL="0" rtl="0" algn="l">
              <a:spcBef>
                <a:spcPts val="1100"/>
              </a:spcBef>
              <a:spcAft>
                <a:spcPts val="0"/>
              </a:spcAft>
              <a:buNone/>
            </a:pPr>
            <a:r>
              <a:t/>
            </a:r>
            <a:endParaRPr sz="6017">
              <a:solidFill>
                <a:schemeClr val="dk1"/>
              </a:solidFill>
            </a:endParaRPr>
          </a:p>
          <a:p>
            <a:pPr indent="0" lvl="0" marL="0" rtl="0" algn="l">
              <a:lnSpc>
                <a:spcPct val="150000"/>
              </a:lnSpc>
              <a:spcBef>
                <a:spcPts val="1100"/>
              </a:spcBef>
              <a:spcAft>
                <a:spcPts val="0"/>
              </a:spcAft>
              <a:buClr>
                <a:schemeClr val="dk1"/>
              </a:buClr>
              <a:buSzPct val="59459"/>
              <a:buFont typeface="Arial"/>
              <a:buNone/>
            </a:pPr>
            <a:r>
              <a:t/>
            </a:r>
            <a:endParaRPr sz="1850">
              <a:solidFill>
                <a:schemeClr val="dk1"/>
              </a:solidFill>
            </a:endParaRPr>
          </a:p>
          <a:p>
            <a:pPr indent="0" lvl="0" marL="0" rtl="0" algn="l">
              <a:spcBef>
                <a:spcPts val="11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a:t>
            </a:r>
            <a:r>
              <a:rPr lang="fr" sz="3577"/>
              <a:t>                    Le prototype</a:t>
            </a:r>
            <a:endParaRPr sz="3577"/>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fr" sz="1550">
                <a:solidFill>
                  <a:schemeClr val="dk1"/>
                </a:solidFill>
              </a:rPr>
              <a:t>Le prototype est réalisé à taille réelle et est généralement unique puisque c’est le premier exemplaire d’un produit.</a:t>
            </a:r>
            <a:endParaRPr sz="1550">
              <a:solidFill>
                <a:schemeClr val="dk1"/>
              </a:solidFill>
            </a:endParaRPr>
          </a:p>
          <a:p>
            <a:pPr indent="0" lvl="0" marL="0" rtl="0" algn="l">
              <a:lnSpc>
                <a:spcPct val="150000"/>
              </a:lnSpc>
              <a:spcBef>
                <a:spcPts val="1100"/>
              </a:spcBef>
              <a:spcAft>
                <a:spcPts val="0"/>
              </a:spcAft>
              <a:buClr>
                <a:schemeClr val="dk1"/>
              </a:buClr>
              <a:buSzPts val="1100"/>
              <a:buFont typeface="Arial"/>
              <a:buNone/>
            </a:pPr>
            <a:r>
              <a:rPr lang="fr" sz="1550">
                <a:solidFill>
                  <a:schemeClr val="dk1"/>
                </a:solidFill>
              </a:rPr>
              <a:t>Le but de la réalisation d’un prototype est de faire des tests avant de commencer à produire et commercialiser la version finale du produit.</a:t>
            </a:r>
            <a:endParaRPr sz="1550">
              <a:solidFill>
                <a:schemeClr val="dk1"/>
              </a:solidFill>
            </a:endParaRPr>
          </a:p>
          <a:p>
            <a:pPr indent="0" lvl="0" marL="0" rtl="0" algn="l">
              <a:lnSpc>
                <a:spcPct val="150000"/>
              </a:lnSpc>
              <a:spcBef>
                <a:spcPts val="1100"/>
              </a:spcBef>
              <a:spcAft>
                <a:spcPts val="0"/>
              </a:spcAft>
              <a:buClr>
                <a:schemeClr val="dk1"/>
              </a:buClr>
              <a:buSzPts val="1100"/>
              <a:buFont typeface="Arial"/>
              <a:buNone/>
            </a:pPr>
            <a:r>
              <a:rPr lang="fr" sz="1550">
                <a:solidFill>
                  <a:schemeClr val="dk1"/>
                </a:solidFill>
              </a:rPr>
              <a:t>Il permet de valider les choix techniques dans le but d’éviter les erreurs avant la mise en production.</a:t>
            </a:r>
            <a:endParaRPr sz="1550">
              <a:solidFill>
                <a:schemeClr val="dk1"/>
              </a:solidFill>
            </a:endParaRPr>
          </a:p>
          <a:p>
            <a:pPr indent="0" lvl="0" marL="0" rtl="0" algn="l">
              <a:lnSpc>
                <a:spcPct val="150000"/>
              </a:lnSpc>
              <a:spcBef>
                <a:spcPts val="1100"/>
              </a:spcBef>
              <a:spcAft>
                <a:spcPts val="0"/>
              </a:spcAft>
              <a:buClr>
                <a:schemeClr val="dk1"/>
              </a:buClr>
              <a:buSzPts val="1100"/>
              <a:buFont typeface="Arial"/>
              <a:buNone/>
            </a:pPr>
            <a:r>
              <a:rPr lang="fr" sz="1550">
                <a:solidFill>
                  <a:schemeClr val="dk1"/>
                </a:solidFill>
              </a:rPr>
              <a:t>Il est possible de réaliser des prototypes pour plusieurs secteurs d’activité : l’automobile, l’aéronautique, le secteur agricole…</a:t>
            </a:r>
            <a:endParaRPr sz="1550">
              <a:solidFill>
                <a:schemeClr val="dk1"/>
              </a:solidFill>
            </a:endParaRPr>
          </a:p>
          <a:p>
            <a:pPr indent="0" lvl="0" marL="0" rtl="0" algn="l">
              <a:spcBef>
                <a:spcPts val="1100"/>
              </a:spcBef>
              <a:spcAft>
                <a:spcPts val="12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exemples de prototype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476500" y="1324950"/>
            <a:ext cx="3742000" cy="3071450"/>
          </a:xfrm>
          <a:prstGeom prst="rect">
            <a:avLst/>
          </a:prstGeom>
          <a:noFill/>
          <a:ln>
            <a:noFill/>
          </a:ln>
        </p:spPr>
      </p:pic>
      <p:pic>
        <p:nvPicPr>
          <p:cNvPr id="91" name="Google Shape;91;p18"/>
          <p:cNvPicPr preferRelativeResize="0"/>
          <p:nvPr/>
        </p:nvPicPr>
        <p:blipFill>
          <a:blip r:embed="rId4">
            <a:alphaModFix/>
          </a:blip>
          <a:stretch>
            <a:fillRect/>
          </a:stretch>
        </p:blipFill>
        <p:spPr>
          <a:xfrm>
            <a:off x="4737075" y="1471575"/>
            <a:ext cx="3235351" cy="278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760175" y="613200"/>
            <a:ext cx="8072100" cy="7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differenece entre la maquette et le prototype</a:t>
            </a:r>
            <a:endParaRPr/>
          </a:p>
        </p:txBody>
      </p:sp>
      <p:sp>
        <p:nvSpPr>
          <p:cNvPr id="97" name="Google Shape;97;p19"/>
          <p:cNvSpPr txBox="1"/>
          <p:nvPr>
            <p:ph idx="1" type="body"/>
          </p:nvPr>
        </p:nvSpPr>
        <p:spPr>
          <a:xfrm>
            <a:off x="658700" y="1906050"/>
            <a:ext cx="8173500" cy="2130300"/>
          </a:xfrm>
          <a:prstGeom prst="rect">
            <a:avLst/>
          </a:prstGeom>
        </p:spPr>
        <p:txBody>
          <a:bodyPr anchorCtr="0" anchor="t" bIns="91425" lIns="91425" spcFirstLastPara="1" rIns="91425" wrap="square" tIns="91425">
            <a:normAutofit/>
          </a:bodyPr>
          <a:lstStyle/>
          <a:p>
            <a:pPr indent="0" lvl="0" marL="0" rtl="0" algn="l">
              <a:lnSpc>
                <a:spcPct val="150000"/>
              </a:lnSpc>
              <a:spcBef>
                <a:spcPts val="1100"/>
              </a:spcBef>
              <a:spcAft>
                <a:spcPts val="0"/>
              </a:spcAft>
              <a:buClr>
                <a:schemeClr val="dk1"/>
              </a:buClr>
              <a:buSzPts val="1100"/>
              <a:buFont typeface="Arial"/>
              <a:buNone/>
            </a:pPr>
            <a:r>
              <a:rPr lang="fr" sz="1650">
                <a:solidFill>
                  <a:schemeClr val="dk1"/>
                </a:solidFill>
              </a:rPr>
              <a:t>La différence entre une maquette et un prototype est l’interaction.</a:t>
            </a:r>
            <a:endParaRPr sz="1650">
              <a:solidFill>
                <a:schemeClr val="dk1"/>
              </a:solidFill>
            </a:endParaRPr>
          </a:p>
          <a:p>
            <a:pPr indent="0" lvl="0" marL="0" rtl="0" algn="l">
              <a:lnSpc>
                <a:spcPct val="150000"/>
              </a:lnSpc>
              <a:spcBef>
                <a:spcPts val="1100"/>
              </a:spcBef>
              <a:spcAft>
                <a:spcPts val="0"/>
              </a:spcAft>
              <a:buClr>
                <a:schemeClr val="dk1"/>
              </a:buClr>
              <a:buSzPts val="1100"/>
              <a:buFont typeface="Arial"/>
              <a:buNone/>
            </a:pPr>
            <a:r>
              <a:rPr lang="fr" sz="1650">
                <a:solidFill>
                  <a:schemeClr val="dk1"/>
                </a:solidFill>
              </a:rPr>
              <a:t>Une maquette est statique alors qu’un prototype permet l’interaction et l’usage de fonctionnalités.</a:t>
            </a:r>
            <a:endParaRPr sz="1650">
              <a:solidFill>
                <a:schemeClr val="dk1"/>
              </a:solidFill>
            </a:endParaRPr>
          </a:p>
          <a:p>
            <a:pPr indent="0" lvl="0" marL="0" rtl="0" algn="l">
              <a:spcBef>
                <a:spcPts val="11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a:t>
            </a:r>
            <a:r>
              <a:rPr lang="fr" sz="3355"/>
              <a:t>   Le mockup</a:t>
            </a:r>
            <a:endParaRPr sz="3355"/>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100">
                <a:solidFill>
                  <a:srgbClr val="666666"/>
                </a:solidFill>
                <a:highlight>
                  <a:srgbClr val="FFFFFF"/>
                </a:highlight>
              </a:rPr>
              <a:t>Un </a:t>
            </a:r>
            <a:r>
              <a:rPr b="1" lang="fr" sz="2100">
                <a:solidFill>
                  <a:srgbClr val="666666"/>
                </a:solidFill>
                <a:highlight>
                  <a:srgbClr val="FFFFFF"/>
                </a:highlight>
              </a:rPr>
              <a:t>mockup</a:t>
            </a:r>
            <a:r>
              <a:rPr lang="fr" sz="2100">
                <a:solidFill>
                  <a:srgbClr val="666666"/>
                </a:solidFill>
                <a:highlight>
                  <a:srgbClr val="FFFFFF"/>
                </a:highlight>
              </a:rPr>
              <a:t>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